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1" r:id="rId4"/>
    <p:sldId id="262" r:id="rId5"/>
    <p:sldId id="284" r:id="rId6"/>
    <p:sldId id="286" r:id="rId7"/>
    <p:sldId id="270" r:id="rId8"/>
    <p:sldId id="283"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7BB3-C6D5-91C2-0278-69C36E3D20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A91B532-951E-C847-B587-0A687506A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E9A9A65-D935-068C-E750-663C81B65186}"/>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5" name="Footer Placeholder 4">
            <a:extLst>
              <a:ext uri="{FF2B5EF4-FFF2-40B4-BE49-F238E27FC236}">
                <a16:creationId xmlns:a16="http://schemas.microsoft.com/office/drawing/2014/main" id="{7E1B6536-CAE9-7BE8-1E8B-A813E40AD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6EBA3-4775-A89A-D7AB-F4CDF9A26143}"/>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34757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048F-4B99-2731-61E7-30259CDB7AA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4124415-F0F1-D70A-FDB4-AB126D75EC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E640C5-448E-F39E-D680-4505ABEF9D0F}"/>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5" name="Footer Placeholder 4">
            <a:extLst>
              <a:ext uri="{FF2B5EF4-FFF2-40B4-BE49-F238E27FC236}">
                <a16:creationId xmlns:a16="http://schemas.microsoft.com/office/drawing/2014/main" id="{B0B303B5-6357-71A9-E200-FF3036D37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108C08-1324-32C0-4D86-5851B9EDD704}"/>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418919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B092E8-ACD9-CDEF-8EAC-7030758F14A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60AC735-47DA-6B65-A873-42B8C864AA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62529D-BFA8-7FEF-8F98-B159566A7563}"/>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5" name="Footer Placeholder 4">
            <a:extLst>
              <a:ext uri="{FF2B5EF4-FFF2-40B4-BE49-F238E27FC236}">
                <a16:creationId xmlns:a16="http://schemas.microsoft.com/office/drawing/2014/main" id="{EA446F92-0D90-62C1-BF5C-D658088A59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9FF43A-E361-1609-2459-AEBC81738FC8}"/>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38884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50B7-F69B-144F-6D20-8B979DC37F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9085C42-D64C-A937-5787-3FD040BAF8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46A465-B934-0876-8F08-2DE81AC23062}"/>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5" name="Footer Placeholder 4">
            <a:extLst>
              <a:ext uri="{FF2B5EF4-FFF2-40B4-BE49-F238E27FC236}">
                <a16:creationId xmlns:a16="http://schemas.microsoft.com/office/drawing/2014/main" id="{032EEB8B-4075-1719-AEE8-7A76777A0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33F7C-E18B-C0D9-034F-134970449E23}"/>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278023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4E20-9241-DC53-EBA9-BE8FCFE412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BC93361-D860-ADF3-C13A-78EF51FE6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FFFED9-6D94-B0CA-3125-EF2040A8A738}"/>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5" name="Footer Placeholder 4">
            <a:extLst>
              <a:ext uri="{FF2B5EF4-FFF2-40B4-BE49-F238E27FC236}">
                <a16:creationId xmlns:a16="http://schemas.microsoft.com/office/drawing/2014/main" id="{EDC187CA-8978-311E-F7BB-27313D5C7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156B4-A472-9D67-6FD8-F6338BCDAFE2}"/>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2036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7DB0-6A74-F0F5-1465-58A5681305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5F10993-4690-FC76-3242-DD48AA8E3E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27BA88F-871C-7ED2-48D3-342D1E028F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D81752-BDF4-DAC3-70FF-E256CD708E87}"/>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6" name="Footer Placeholder 5">
            <a:extLst>
              <a:ext uri="{FF2B5EF4-FFF2-40B4-BE49-F238E27FC236}">
                <a16:creationId xmlns:a16="http://schemas.microsoft.com/office/drawing/2014/main" id="{2F6F24D1-315F-CC23-E08C-9943F0F9F4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7E50D1-D346-8D7F-E74A-9EF6834EB85F}"/>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182333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F9AB-3900-8FE0-62F4-44BDD444A11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5AEB29-34E9-194F-3733-FA0B42CA8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89C9C3C-1195-D838-F735-FDB34B21FC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570080C-E091-27B7-1580-6711376AE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BBFC5ED-1532-E154-FECD-F50F359A97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7620F2-3D4F-1B74-E6AA-CA0F2207B8C0}"/>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8" name="Footer Placeholder 7">
            <a:extLst>
              <a:ext uri="{FF2B5EF4-FFF2-40B4-BE49-F238E27FC236}">
                <a16:creationId xmlns:a16="http://schemas.microsoft.com/office/drawing/2014/main" id="{1198CF06-98D2-3840-85D5-1990C9473F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213DED-B2F7-346B-F50C-E37859AAE309}"/>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31878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0769-A7D6-B964-BF25-A5FF32E4E46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013B416-FDF5-3F9D-784E-9AE532985E06}"/>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4" name="Footer Placeholder 3">
            <a:extLst>
              <a:ext uri="{FF2B5EF4-FFF2-40B4-BE49-F238E27FC236}">
                <a16:creationId xmlns:a16="http://schemas.microsoft.com/office/drawing/2014/main" id="{8D43A12A-C5AF-59FE-A74A-874F42CF5A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CCFA6D-9FCB-68A6-5460-DCC5ACE37C31}"/>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275735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6D12E-EAE5-0F52-95C1-DFD7F20D8426}"/>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3" name="Footer Placeholder 2">
            <a:extLst>
              <a:ext uri="{FF2B5EF4-FFF2-40B4-BE49-F238E27FC236}">
                <a16:creationId xmlns:a16="http://schemas.microsoft.com/office/drawing/2014/main" id="{E8AC8359-439E-3739-A2D1-7E022CD200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AF2EAA-0D2D-0EEE-00E0-9AC399363878}"/>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241497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96C6-6629-FCE3-E573-B910169BCF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E7AE05-A621-5714-B52B-E6FD148CE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F4EDBCA-96FF-F81C-B729-34CBE5101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23A11F-2F87-DB18-BA15-FCA3BD6CED2D}"/>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6" name="Footer Placeholder 5">
            <a:extLst>
              <a:ext uri="{FF2B5EF4-FFF2-40B4-BE49-F238E27FC236}">
                <a16:creationId xmlns:a16="http://schemas.microsoft.com/office/drawing/2014/main" id="{76776862-4EB6-8B6B-5BAB-4E2E8A064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9A43DF-0F32-60BC-624F-D0D2AC4EAC09}"/>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173085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0E8D-18BF-B5C4-C138-B33E7E16F0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67EA5F2-7C8E-C541-A433-D50EBFB32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11E798-DFAE-E3A3-B920-74FEC2221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F8DE87-EA5B-DF3B-1821-DA32F9EA5F46}"/>
              </a:ext>
            </a:extLst>
          </p:cNvPr>
          <p:cNvSpPr>
            <a:spLocks noGrp="1"/>
          </p:cNvSpPr>
          <p:nvPr>
            <p:ph type="dt" sz="half" idx="10"/>
          </p:nvPr>
        </p:nvSpPr>
        <p:spPr/>
        <p:txBody>
          <a:bodyPr/>
          <a:lstStyle/>
          <a:p>
            <a:fld id="{6377AC92-20B9-455E-82B5-771E69752A24}" type="datetimeFigureOut">
              <a:rPr lang="en-GB" smtClean="0"/>
              <a:t>18/08/2023</a:t>
            </a:fld>
            <a:endParaRPr lang="en-GB"/>
          </a:p>
        </p:txBody>
      </p:sp>
      <p:sp>
        <p:nvSpPr>
          <p:cNvPr id="6" name="Footer Placeholder 5">
            <a:extLst>
              <a:ext uri="{FF2B5EF4-FFF2-40B4-BE49-F238E27FC236}">
                <a16:creationId xmlns:a16="http://schemas.microsoft.com/office/drawing/2014/main" id="{D5322268-6797-82FC-CC34-F3DDF468F4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F08A11-19AC-3579-34B3-C82768A7F59B}"/>
              </a:ext>
            </a:extLst>
          </p:cNvPr>
          <p:cNvSpPr>
            <a:spLocks noGrp="1"/>
          </p:cNvSpPr>
          <p:nvPr>
            <p:ph type="sldNum" sz="quarter" idx="12"/>
          </p:nvPr>
        </p:nvSpPr>
        <p:spPr/>
        <p:txBody>
          <a:bodyPr/>
          <a:lstStyle/>
          <a:p>
            <a:fld id="{8BAFD1CF-8423-4C61-8FF3-A9BF40FEFD07}" type="slidenum">
              <a:rPr lang="en-GB" smtClean="0"/>
              <a:t>‹#›</a:t>
            </a:fld>
            <a:endParaRPr lang="en-GB"/>
          </a:p>
        </p:txBody>
      </p:sp>
    </p:spTree>
    <p:extLst>
      <p:ext uri="{BB962C8B-B14F-4D97-AF65-F5344CB8AC3E}">
        <p14:creationId xmlns:p14="http://schemas.microsoft.com/office/powerpoint/2010/main" val="420573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660E2-E073-7140-16A7-B86D9B3AB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E6B3218-79F3-9D02-BD3E-E20C3BFD8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87A2DF-8250-6FFF-0BC2-EFC18E6AE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7AC92-20B9-455E-82B5-771E69752A24}" type="datetimeFigureOut">
              <a:rPr lang="en-GB" smtClean="0"/>
              <a:t>18/08/2023</a:t>
            </a:fld>
            <a:endParaRPr lang="en-GB"/>
          </a:p>
        </p:txBody>
      </p:sp>
      <p:sp>
        <p:nvSpPr>
          <p:cNvPr id="5" name="Footer Placeholder 4">
            <a:extLst>
              <a:ext uri="{FF2B5EF4-FFF2-40B4-BE49-F238E27FC236}">
                <a16:creationId xmlns:a16="http://schemas.microsoft.com/office/drawing/2014/main" id="{E5591075-7A9F-0BB0-20F9-A6B2815F3A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BF76D6-6B76-B450-7D2C-F7CAFF574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FD1CF-8423-4C61-8FF3-A9BF40FEFD07}" type="slidenum">
              <a:rPr lang="en-GB" smtClean="0"/>
              <a:t>‹#›</a:t>
            </a:fld>
            <a:endParaRPr lang="en-GB"/>
          </a:p>
        </p:txBody>
      </p:sp>
    </p:spTree>
    <p:extLst>
      <p:ext uri="{BB962C8B-B14F-4D97-AF65-F5344CB8AC3E}">
        <p14:creationId xmlns:p14="http://schemas.microsoft.com/office/powerpoint/2010/main" val="323760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zoom.us/hc/en-us/articles/201362963-Screen-sharing-a-Keynote-presentation" TargetMode="External"/><Relationship Id="rId7" Type="http://schemas.openxmlformats.org/officeDocument/2006/relationships/hyperlink" Target="https://support.zoom.us/hc/en-us/articles/360051673592-Sharing-and-playing-a-video" TargetMode="External"/><Relationship Id="rId2" Type="http://schemas.openxmlformats.org/officeDocument/2006/relationships/hyperlink" Target="https://support.zoom.us/hc/en-us/articles/203395347-Screen-sharing-a-PowerPoint-presentation" TargetMode="External"/><Relationship Id="rId1" Type="http://schemas.openxmlformats.org/officeDocument/2006/relationships/slideLayout" Target="../slideLayouts/slideLayout2.xml"/><Relationship Id="rId6" Type="http://schemas.openxmlformats.org/officeDocument/2006/relationships/hyperlink" Target="https://support.zoom.us/hc/en-us/articles/201362283-Testing-computer-or-device-audio" TargetMode="External"/><Relationship Id="rId5" Type="http://schemas.openxmlformats.org/officeDocument/2006/relationships/hyperlink" Target="https://support.zoom.us/hc/en-us/articles/202952568-My-Video-Camera-Isn-t-Working" TargetMode="External"/><Relationship Id="rId4" Type="http://schemas.openxmlformats.org/officeDocument/2006/relationships/hyperlink" Target="https://support.zoom.us/hc/en-us/articles/201362643-Sharing-computer-sound-during-screen-sha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confadmin@leeds.ac.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vocaleyes.co.uk/services/resources/digital-accessibility-and-inclusion/self-description-for-inclusive-meeting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zoom.us/hc/en-us/articles/201362963-Screen-sharing-a-Keynote-presentation" TargetMode="External"/><Relationship Id="rId7" Type="http://schemas.openxmlformats.org/officeDocument/2006/relationships/hyperlink" Target="https://support.zoom.us/hc/en-us/articles/360051673592-Sharing-and-playing-a-video" TargetMode="External"/><Relationship Id="rId2" Type="http://schemas.openxmlformats.org/officeDocument/2006/relationships/hyperlink" Target="https://support.zoom.us/hc/en-us/articles/203395347-Screen-sharing-a-PowerPoint-presentation" TargetMode="External"/><Relationship Id="rId1" Type="http://schemas.openxmlformats.org/officeDocument/2006/relationships/slideLayout" Target="../slideLayouts/slideLayout2.xml"/><Relationship Id="rId6" Type="http://schemas.openxmlformats.org/officeDocument/2006/relationships/hyperlink" Target="https://support.zoom.us/hc/en-us/articles/201362283-Testing-computer-or-device-audio" TargetMode="External"/><Relationship Id="rId5" Type="http://schemas.openxmlformats.org/officeDocument/2006/relationships/hyperlink" Target="https://support.zoom.us/hc/en-us/articles/202952568-My-Video-Camera-Isn-t-Working" TargetMode="External"/><Relationship Id="rId4" Type="http://schemas.openxmlformats.org/officeDocument/2006/relationships/hyperlink" Target="https://support.zoom.us/hc/en-us/articles/201362643-Sharing-computer-sound-during-screen-sharin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confadmin@leeds.ac.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text on it&#10;&#10;Description automatically generated">
            <a:extLst>
              <a:ext uri="{FF2B5EF4-FFF2-40B4-BE49-F238E27FC236}">
                <a16:creationId xmlns:a16="http://schemas.microsoft.com/office/drawing/2014/main" id="{34F3E69F-6858-EE13-B56A-A4580CCE8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410" y="2157412"/>
            <a:ext cx="6353175" cy="2543175"/>
          </a:xfrm>
          <a:prstGeom prst="rect">
            <a:avLst/>
          </a:prstGeom>
        </p:spPr>
      </p:pic>
      <p:sp>
        <p:nvSpPr>
          <p:cNvPr id="6" name="object 3">
            <a:extLst>
              <a:ext uri="{FF2B5EF4-FFF2-40B4-BE49-F238E27FC236}">
                <a16:creationId xmlns:a16="http://schemas.microsoft.com/office/drawing/2014/main" id="{6FEA6C10-E4BE-0927-F4F9-AE04397A9674}"/>
              </a:ext>
            </a:extLst>
          </p:cNvPr>
          <p:cNvSpPr txBox="1"/>
          <p:nvPr/>
        </p:nvSpPr>
        <p:spPr>
          <a:xfrm>
            <a:off x="3069271" y="5316218"/>
            <a:ext cx="6053455" cy="505267"/>
          </a:xfrm>
          <a:prstGeom prst="rect">
            <a:avLst/>
          </a:prstGeom>
        </p:spPr>
        <p:txBody>
          <a:bodyPr vert="horz" wrap="square" lIns="0" tIns="12700" rIns="0" bIns="0" rtlCol="0">
            <a:spAutoFit/>
          </a:bodyPr>
          <a:lstStyle/>
          <a:p>
            <a:pPr marL="12700" algn="ctr">
              <a:lnSpc>
                <a:spcPct val="100000"/>
              </a:lnSpc>
              <a:spcBef>
                <a:spcPts val="100"/>
              </a:spcBef>
            </a:pPr>
            <a:r>
              <a:rPr lang="en-GB" sz="3200" spc="-25" dirty="0">
                <a:solidFill>
                  <a:srgbClr val="002060"/>
                </a:solidFill>
                <a:latin typeface="Calibri"/>
                <a:cs typeface="Calibri"/>
              </a:rPr>
              <a:t>Convenors Guide for Hybrid Sessions</a:t>
            </a:r>
            <a:endParaRPr sz="3200" dirty="0">
              <a:latin typeface="Calibri"/>
              <a:cs typeface="Calibri"/>
            </a:endParaRPr>
          </a:p>
        </p:txBody>
      </p:sp>
    </p:spTree>
    <p:extLst>
      <p:ext uri="{BB962C8B-B14F-4D97-AF65-F5344CB8AC3E}">
        <p14:creationId xmlns:p14="http://schemas.microsoft.com/office/powerpoint/2010/main" val="236220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211EBB-5557-5EAB-4AEA-033C42D8BF7C}"/>
              </a:ext>
            </a:extLst>
          </p:cNvPr>
          <p:cNvSpPr txBox="1"/>
          <p:nvPr/>
        </p:nvSpPr>
        <p:spPr>
          <a:xfrm>
            <a:off x="552450" y="1484687"/>
            <a:ext cx="11296650" cy="4249881"/>
          </a:xfrm>
          <a:prstGeom prst="rect">
            <a:avLst/>
          </a:prstGeom>
          <a:noFill/>
        </p:spPr>
        <p:txBody>
          <a:bodyPr wrap="square">
            <a:spAutoFit/>
          </a:bodyPr>
          <a:lstStyle/>
          <a:p>
            <a:pPr marL="12700" marR="242570">
              <a:lnSpc>
                <a:spcPct val="100000"/>
              </a:lnSpc>
              <a:spcBef>
                <a:spcPts val="100"/>
              </a:spcBef>
            </a:pPr>
            <a:r>
              <a:rPr lang="en-GB" sz="1800" b="1" dirty="0">
                <a:latin typeface="Calibri"/>
                <a:cs typeface="Calibri"/>
              </a:rPr>
              <a:t>All</a:t>
            </a:r>
            <a:r>
              <a:rPr lang="en-GB" sz="1800" b="1" spc="-30" dirty="0">
                <a:latin typeface="Calibri"/>
                <a:cs typeface="Calibri"/>
              </a:rPr>
              <a:t> </a:t>
            </a:r>
            <a:r>
              <a:rPr lang="en-GB" sz="1800" b="1" spc="-10" dirty="0">
                <a:latin typeface="Calibri"/>
                <a:cs typeface="Calibri"/>
              </a:rPr>
              <a:t>Presenters</a:t>
            </a:r>
            <a:r>
              <a:rPr lang="en-GB" sz="1800" b="1" spc="-30" dirty="0">
                <a:latin typeface="Calibri"/>
                <a:cs typeface="Calibri"/>
              </a:rPr>
              <a:t> </a:t>
            </a:r>
            <a:r>
              <a:rPr lang="en-GB" b="1" spc="-30" dirty="0">
                <a:latin typeface="Calibri"/>
                <a:cs typeface="Calibri"/>
              </a:rPr>
              <a:t> - </a:t>
            </a:r>
            <a:r>
              <a:rPr lang="en-GB" sz="1800" dirty="0">
                <a:latin typeface="Calibri"/>
                <a:cs typeface="Calibri"/>
              </a:rPr>
              <a:t>Please</a:t>
            </a:r>
            <a:r>
              <a:rPr lang="en-GB" sz="1800" spc="-30" dirty="0">
                <a:latin typeface="Calibri"/>
                <a:cs typeface="Calibri"/>
              </a:rPr>
              <a:t> </a:t>
            </a:r>
            <a:r>
              <a:rPr lang="en-GB" sz="1800" dirty="0">
                <a:latin typeface="Calibri"/>
                <a:cs typeface="Calibri"/>
              </a:rPr>
              <a:t>tell</a:t>
            </a:r>
            <a:r>
              <a:rPr lang="en-GB" sz="1800" spc="-30" dirty="0">
                <a:latin typeface="Calibri"/>
                <a:cs typeface="Calibri"/>
              </a:rPr>
              <a:t> </a:t>
            </a:r>
            <a:r>
              <a:rPr lang="en-GB" sz="1800" dirty="0">
                <a:latin typeface="Calibri"/>
                <a:cs typeface="Calibri"/>
              </a:rPr>
              <a:t>the</a:t>
            </a:r>
            <a:r>
              <a:rPr lang="en-GB" sz="1800" spc="-25" dirty="0">
                <a:latin typeface="Calibri"/>
                <a:cs typeface="Calibri"/>
              </a:rPr>
              <a:t> </a:t>
            </a:r>
            <a:r>
              <a:rPr lang="en-GB" sz="1800" dirty="0">
                <a:latin typeface="Calibri"/>
                <a:cs typeface="Calibri"/>
              </a:rPr>
              <a:t>session</a:t>
            </a:r>
            <a:r>
              <a:rPr lang="en-GB" sz="1800" spc="-30" dirty="0">
                <a:latin typeface="Calibri"/>
                <a:cs typeface="Calibri"/>
              </a:rPr>
              <a:t> </a:t>
            </a:r>
            <a:r>
              <a:rPr lang="en-GB" sz="1800" dirty="0">
                <a:latin typeface="Calibri"/>
                <a:cs typeface="Calibri"/>
              </a:rPr>
              <a:t>Chair</a:t>
            </a:r>
            <a:r>
              <a:rPr lang="en-GB" sz="1800" spc="-30" dirty="0">
                <a:latin typeface="Calibri"/>
                <a:cs typeface="Calibri"/>
              </a:rPr>
              <a:t> </a:t>
            </a:r>
            <a:r>
              <a:rPr lang="en-GB" sz="1800" dirty="0">
                <a:latin typeface="Calibri"/>
                <a:cs typeface="Calibri"/>
              </a:rPr>
              <a:t>whether</a:t>
            </a:r>
            <a:r>
              <a:rPr lang="en-GB" sz="1800" spc="-30" dirty="0">
                <a:latin typeface="Calibri"/>
                <a:cs typeface="Calibri"/>
              </a:rPr>
              <a:t> </a:t>
            </a:r>
            <a:r>
              <a:rPr lang="en-GB" sz="1800" dirty="0">
                <a:latin typeface="Calibri"/>
                <a:cs typeface="Calibri"/>
              </a:rPr>
              <a:t>there</a:t>
            </a:r>
            <a:r>
              <a:rPr lang="en-GB" sz="1800" spc="-25" dirty="0">
                <a:latin typeface="Calibri"/>
                <a:cs typeface="Calibri"/>
              </a:rPr>
              <a:t> </a:t>
            </a:r>
            <a:r>
              <a:rPr lang="en-GB" sz="1800" dirty="0">
                <a:latin typeface="Calibri"/>
                <a:cs typeface="Calibri"/>
              </a:rPr>
              <a:t>is</a:t>
            </a:r>
            <a:r>
              <a:rPr lang="en-GB" sz="1800" spc="-30" dirty="0">
                <a:latin typeface="Calibri"/>
                <a:cs typeface="Calibri"/>
              </a:rPr>
              <a:t> </a:t>
            </a:r>
            <a:r>
              <a:rPr lang="en-GB" sz="1800" dirty="0">
                <a:latin typeface="Calibri"/>
                <a:cs typeface="Calibri"/>
              </a:rPr>
              <a:t>any</a:t>
            </a:r>
            <a:r>
              <a:rPr lang="en-GB" sz="1800" spc="-30" dirty="0">
                <a:latin typeface="Calibri"/>
                <a:cs typeface="Calibri"/>
              </a:rPr>
              <a:t> </a:t>
            </a:r>
            <a:r>
              <a:rPr lang="en-GB" sz="1800" dirty="0">
                <a:latin typeface="Calibri"/>
                <a:cs typeface="Calibri"/>
              </a:rPr>
              <a:t>specific</a:t>
            </a:r>
            <a:r>
              <a:rPr lang="en-GB" sz="1800" spc="-25" dirty="0">
                <a:latin typeface="Calibri"/>
                <a:cs typeface="Calibri"/>
              </a:rPr>
              <a:t> </a:t>
            </a:r>
            <a:r>
              <a:rPr lang="en-GB" sz="1800" spc="-10" dirty="0">
                <a:latin typeface="Calibri"/>
                <a:cs typeface="Calibri"/>
              </a:rPr>
              <a:t>information </a:t>
            </a:r>
            <a:r>
              <a:rPr lang="en-GB" sz="1800" dirty="0">
                <a:latin typeface="Calibri"/>
                <a:cs typeface="Calibri"/>
              </a:rPr>
              <a:t>you</a:t>
            </a:r>
            <a:r>
              <a:rPr lang="en-GB" sz="1800" spc="-35" dirty="0">
                <a:latin typeface="Calibri"/>
                <a:cs typeface="Calibri"/>
              </a:rPr>
              <a:t> </a:t>
            </a:r>
            <a:r>
              <a:rPr lang="en-GB" sz="1800" dirty="0">
                <a:latin typeface="Calibri"/>
                <a:cs typeface="Calibri"/>
              </a:rPr>
              <a:t>would</a:t>
            </a:r>
            <a:r>
              <a:rPr lang="en-GB" sz="1800" spc="-35" dirty="0">
                <a:latin typeface="Calibri"/>
                <a:cs typeface="Calibri"/>
              </a:rPr>
              <a:t> </a:t>
            </a:r>
            <a:r>
              <a:rPr lang="en-GB" sz="1800" dirty="0">
                <a:latin typeface="Calibri"/>
                <a:cs typeface="Calibri"/>
              </a:rPr>
              <a:t>like</a:t>
            </a:r>
            <a:r>
              <a:rPr lang="en-GB" sz="1800" spc="-35" dirty="0">
                <a:latin typeface="Calibri"/>
                <a:cs typeface="Calibri"/>
              </a:rPr>
              <a:t> </a:t>
            </a:r>
            <a:r>
              <a:rPr lang="en-GB" sz="1800" dirty="0">
                <a:latin typeface="Calibri"/>
                <a:cs typeface="Calibri"/>
              </a:rPr>
              <a:t>them</a:t>
            </a:r>
            <a:r>
              <a:rPr lang="en-GB" sz="1800" spc="-35" dirty="0">
                <a:latin typeface="Calibri"/>
                <a:cs typeface="Calibri"/>
              </a:rPr>
              <a:t> </a:t>
            </a:r>
            <a:r>
              <a:rPr lang="en-GB" sz="1800" dirty="0">
                <a:latin typeface="Calibri"/>
                <a:cs typeface="Calibri"/>
              </a:rPr>
              <a:t>to</a:t>
            </a:r>
            <a:r>
              <a:rPr lang="en-GB" sz="1800" spc="-35" dirty="0">
                <a:latin typeface="Calibri"/>
                <a:cs typeface="Calibri"/>
              </a:rPr>
              <a:t> </a:t>
            </a:r>
            <a:r>
              <a:rPr lang="en-GB" sz="1800" dirty="0">
                <a:latin typeface="Calibri"/>
                <a:cs typeface="Calibri"/>
              </a:rPr>
              <a:t>share</a:t>
            </a:r>
            <a:r>
              <a:rPr lang="en-GB" sz="1800" spc="-35" dirty="0">
                <a:latin typeface="Calibri"/>
                <a:cs typeface="Calibri"/>
              </a:rPr>
              <a:t> </a:t>
            </a:r>
            <a:r>
              <a:rPr lang="en-GB" sz="1800" dirty="0">
                <a:latin typeface="Calibri"/>
                <a:cs typeface="Calibri"/>
              </a:rPr>
              <a:t>when</a:t>
            </a:r>
            <a:r>
              <a:rPr lang="en-GB" sz="1800" spc="-35" dirty="0">
                <a:latin typeface="Calibri"/>
                <a:cs typeface="Calibri"/>
              </a:rPr>
              <a:t> </a:t>
            </a:r>
            <a:r>
              <a:rPr lang="en-GB" sz="1800" dirty="0">
                <a:latin typeface="Calibri"/>
                <a:cs typeface="Calibri"/>
              </a:rPr>
              <a:t>introducing</a:t>
            </a:r>
            <a:r>
              <a:rPr lang="en-GB" sz="1800" spc="-35" dirty="0">
                <a:latin typeface="Calibri"/>
                <a:cs typeface="Calibri"/>
              </a:rPr>
              <a:t> </a:t>
            </a:r>
            <a:r>
              <a:rPr lang="en-GB" sz="1800" dirty="0">
                <a:latin typeface="Calibri"/>
                <a:cs typeface="Calibri"/>
              </a:rPr>
              <a:t>you</a:t>
            </a:r>
            <a:r>
              <a:rPr lang="en-GB" sz="1800" spc="-35" dirty="0">
                <a:latin typeface="Calibri"/>
                <a:cs typeface="Calibri"/>
              </a:rPr>
              <a:t> </a:t>
            </a:r>
            <a:r>
              <a:rPr lang="en-GB" sz="1800" dirty="0">
                <a:latin typeface="Calibri"/>
                <a:cs typeface="Calibri"/>
              </a:rPr>
              <a:t>(particularly</a:t>
            </a:r>
            <a:r>
              <a:rPr lang="en-GB" sz="1800" spc="-35" dirty="0">
                <a:latin typeface="Calibri"/>
                <a:cs typeface="Calibri"/>
              </a:rPr>
              <a:t> </a:t>
            </a:r>
            <a:r>
              <a:rPr lang="en-GB" sz="1800" dirty="0">
                <a:latin typeface="Calibri"/>
                <a:cs typeface="Calibri"/>
              </a:rPr>
              <a:t>if</a:t>
            </a:r>
            <a:r>
              <a:rPr lang="en-GB" sz="1800" spc="-35" dirty="0">
                <a:latin typeface="Calibri"/>
                <a:cs typeface="Calibri"/>
              </a:rPr>
              <a:t> </a:t>
            </a:r>
            <a:r>
              <a:rPr lang="en-GB" sz="1800" dirty="0">
                <a:latin typeface="Calibri"/>
                <a:cs typeface="Calibri"/>
              </a:rPr>
              <a:t>it</a:t>
            </a:r>
            <a:r>
              <a:rPr lang="en-GB" sz="1800" spc="-35" dirty="0">
                <a:latin typeface="Calibri"/>
                <a:cs typeface="Calibri"/>
              </a:rPr>
              <a:t> </a:t>
            </a:r>
            <a:r>
              <a:rPr lang="en-GB" sz="1800" dirty="0">
                <a:latin typeface="Calibri"/>
                <a:cs typeface="Calibri"/>
              </a:rPr>
              <a:t>does</a:t>
            </a:r>
            <a:r>
              <a:rPr lang="en-GB" sz="1800" spc="-35" dirty="0">
                <a:latin typeface="Calibri"/>
                <a:cs typeface="Calibri"/>
              </a:rPr>
              <a:t> </a:t>
            </a:r>
            <a:r>
              <a:rPr lang="en-GB" sz="1800" dirty="0">
                <a:latin typeface="Calibri"/>
                <a:cs typeface="Calibri"/>
              </a:rPr>
              <a:t>not</a:t>
            </a:r>
            <a:r>
              <a:rPr lang="en-GB" sz="1800" spc="-35" dirty="0">
                <a:latin typeface="Calibri"/>
                <a:cs typeface="Calibri"/>
              </a:rPr>
              <a:t> </a:t>
            </a:r>
            <a:r>
              <a:rPr lang="en-GB" sz="1800" dirty="0">
                <a:latin typeface="Calibri"/>
                <a:cs typeface="Calibri"/>
              </a:rPr>
              <a:t>align</a:t>
            </a:r>
            <a:r>
              <a:rPr lang="en-GB" sz="1800" spc="-35" dirty="0">
                <a:latin typeface="Calibri"/>
                <a:cs typeface="Calibri"/>
              </a:rPr>
              <a:t> </a:t>
            </a:r>
            <a:r>
              <a:rPr lang="en-GB" sz="1800" dirty="0">
                <a:latin typeface="Calibri"/>
                <a:cs typeface="Calibri"/>
              </a:rPr>
              <a:t>with</a:t>
            </a:r>
            <a:r>
              <a:rPr lang="en-GB" sz="1800" spc="-35" dirty="0">
                <a:latin typeface="Calibri"/>
                <a:cs typeface="Calibri"/>
              </a:rPr>
              <a:t> </a:t>
            </a:r>
            <a:r>
              <a:rPr lang="en-GB" sz="1800" dirty="0">
                <a:latin typeface="Calibri"/>
                <a:cs typeface="Calibri"/>
              </a:rPr>
              <a:t>your</a:t>
            </a:r>
            <a:r>
              <a:rPr lang="en-GB" sz="1800" spc="-35" dirty="0">
                <a:latin typeface="Calibri"/>
                <a:cs typeface="Calibri"/>
              </a:rPr>
              <a:t> </a:t>
            </a:r>
            <a:r>
              <a:rPr lang="en-GB" sz="1800" spc="-10" dirty="0">
                <a:latin typeface="Calibri"/>
                <a:cs typeface="Calibri"/>
              </a:rPr>
              <a:t>Sched </a:t>
            </a:r>
            <a:r>
              <a:rPr lang="en-GB" sz="1800" dirty="0">
                <a:latin typeface="Calibri"/>
                <a:cs typeface="Calibri"/>
              </a:rPr>
              <a:t>profile),</a:t>
            </a:r>
            <a:r>
              <a:rPr lang="en-GB" sz="1800" spc="-55" dirty="0">
                <a:latin typeface="Calibri"/>
                <a:cs typeface="Calibri"/>
              </a:rPr>
              <a:t> </a:t>
            </a:r>
            <a:r>
              <a:rPr lang="en-GB" sz="1800" dirty="0">
                <a:latin typeface="Calibri"/>
                <a:cs typeface="Calibri"/>
              </a:rPr>
              <a:t>and</a:t>
            </a:r>
            <a:r>
              <a:rPr lang="en-GB" sz="1800" spc="-45" dirty="0">
                <a:latin typeface="Calibri"/>
                <a:cs typeface="Calibri"/>
              </a:rPr>
              <a:t> </a:t>
            </a:r>
            <a:r>
              <a:rPr lang="en-GB" sz="1800" dirty="0">
                <a:latin typeface="Calibri"/>
                <a:cs typeface="Calibri"/>
              </a:rPr>
              <a:t>what</a:t>
            </a:r>
            <a:r>
              <a:rPr lang="en-GB" sz="1800" spc="-45" dirty="0">
                <a:latin typeface="Calibri"/>
                <a:cs typeface="Calibri"/>
              </a:rPr>
              <a:t> </a:t>
            </a:r>
            <a:r>
              <a:rPr lang="en-GB" sz="1800" dirty="0">
                <a:latin typeface="Calibri"/>
                <a:cs typeface="Calibri"/>
              </a:rPr>
              <a:t>your</a:t>
            </a:r>
            <a:r>
              <a:rPr lang="en-GB" sz="1800" spc="-45" dirty="0">
                <a:latin typeface="Calibri"/>
                <a:cs typeface="Calibri"/>
              </a:rPr>
              <a:t> </a:t>
            </a:r>
            <a:r>
              <a:rPr lang="en-GB" sz="1800" spc="-10" dirty="0">
                <a:latin typeface="Calibri"/>
                <a:cs typeface="Calibri"/>
              </a:rPr>
              <a:t>preferred</a:t>
            </a:r>
            <a:r>
              <a:rPr lang="en-GB" sz="1800" spc="-45" dirty="0">
                <a:latin typeface="Calibri"/>
                <a:cs typeface="Calibri"/>
              </a:rPr>
              <a:t> </a:t>
            </a:r>
            <a:r>
              <a:rPr lang="en-GB" sz="1800" dirty="0">
                <a:latin typeface="Calibri"/>
                <a:cs typeface="Calibri"/>
              </a:rPr>
              <a:t>pronouns</a:t>
            </a:r>
            <a:r>
              <a:rPr lang="en-GB" sz="1800" spc="-40" dirty="0">
                <a:latin typeface="Calibri"/>
                <a:cs typeface="Calibri"/>
              </a:rPr>
              <a:t> </a:t>
            </a:r>
            <a:r>
              <a:rPr lang="en-GB" sz="1800" spc="-20" dirty="0">
                <a:latin typeface="Calibri"/>
                <a:cs typeface="Calibri"/>
              </a:rPr>
              <a:t>are.</a:t>
            </a:r>
          </a:p>
          <a:p>
            <a:pPr marL="12700" marR="242570">
              <a:lnSpc>
                <a:spcPct val="100000"/>
              </a:lnSpc>
              <a:spcBef>
                <a:spcPts val="100"/>
              </a:spcBef>
            </a:pPr>
            <a:endParaRPr lang="en-GB" sz="1800" b="1" spc="-30" dirty="0">
              <a:latin typeface="Calibri"/>
              <a:cs typeface="Calibri"/>
            </a:endParaRPr>
          </a:p>
          <a:p>
            <a:pPr marL="12700" marR="242570">
              <a:spcBef>
                <a:spcPts val="100"/>
              </a:spcBef>
            </a:pPr>
            <a:r>
              <a:rPr lang="en-GB" sz="1800" b="1" dirty="0">
                <a:latin typeface="Calibri"/>
                <a:cs typeface="Calibri"/>
              </a:rPr>
              <a:t>All</a:t>
            </a:r>
            <a:r>
              <a:rPr lang="en-GB" sz="1800" b="1" spc="-30" dirty="0">
                <a:latin typeface="Calibri"/>
                <a:cs typeface="Calibri"/>
              </a:rPr>
              <a:t> </a:t>
            </a:r>
            <a:r>
              <a:rPr lang="en-GB" sz="1800" b="1" spc="-10" dirty="0">
                <a:latin typeface="Calibri"/>
                <a:cs typeface="Calibri"/>
              </a:rPr>
              <a:t>Presenters -</a:t>
            </a:r>
            <a:r>
              <a:rPr lang="en-GB" sz="1800" b="1" spc="-30" dirty="0">
                <a:latin typeface="Calibri"/>
                <a:cs typeface="Calibri"/>
              </a:rPr>
              <a:t> </a:t>
            </a:r>
            <a:r>
              <a:rPr lang="en-GB" sz="1800" dirty="0">
                <a:latin typeface="Calibri"/>
                <a:cs typeface="Calibri"/>
              </a:rPr>
              <a:t>Please ensure you are speaking into a microphone, and you can be clearly heard by the in room and online attendees. Please check to ensure any content you wish to be seen by the online audience is shared via Zoom. Guidance</a:t>
            </a:r>
            <a:r>
              <a:rPr lang="en-GB" sz="1800" spc="-35" dirty="0">
                <a:latin typeface="Calibri"/>
                <a:cs typeface="Calibri"/>
              </a:rPr>
              <a:t> </a:t>
            </a:r>
            <a:r>
              <a:rPr lang="en-GB" sz="1800" dirty="0">
                <a:latin typeface="Calibri"/>
                <a:cs typeface="Calibri"/>
              </a:rPr>
              <a:t>for</a:t>
            </a:r>
            <a:r>
              <a:rPr lang="en-GB" sz="1800" spc="-35" dirty="0">
                <a:latin typeface="Calibri"/>
                <a:cs typeface="Calibri"/>
              </a:rPr>
              <a:t> </a:t>
            </a:r>
            <a:r>
              <a:rPr lang="en-GB" sz="1800" dirty="0">
                <a:latin typeface="Calibri"/>
                <a:cs typeface="Calibri"/>
              </a:rPr>
              <a:t>sharing</a:t>
            </a:r>
            <a:r>
              <a:rPr lang="en-GB" sz="1800" spc="-30" dirty="0">
                <a:latin typeface="Calibri"/>
                <a:cs typeface="Calibri"/>
              </a:rPr>
              <a:t> </a:t>
            </a:r>
            <a:r>
              <a:rPr lang="en-GB" sz="1800" spc="-10" dirty="0">
                <a:latin typeface="Calibri"/>
                <a:cs typeface="Calibri"/>
              </a:rPr>
              <a:t>PowerPoint</a:t>
            </a:r>
            <a:r>
              <a:rPr lang="en-GB" sz="1800" spc="-35" dirty="0">
                <a:latin typeface="Calibri"/>
                <a:cs typeface="Calibri"/>
              </a:rPr>
              <a:t> </a:t>
            </a:r>
            <a:r>
              <a:rPr lang="en-GB" sz="1800" dirty="0">
                <a:latin typeface="Calibri"/>
                <a:cs typeface="Calibri"/>
              </a:rPr>
              <a:t>slides</a:t>
            </a:r>
            <a:r>
              <a:rPr lang="en-GB" sz="1800" spc="-30" dirty="0">
                <a:latin typeface="Calibri"/>
                <a:cs typeface="Calibri"/>
              </a:rPr>
              <a:t> </a:t>
            </a:r>
            <a:r>
              <a:rPr lang="en-GB" sz="1800" dirty="0">
                <a:latin typeface="Calibri"/>
                <a:cs typeface="Calibri"/>
              </a:rPr>
              <a:t>is</a:t>
            </a:r>
            <a:r>
              <a:rPr lang="en-GB" sz="1800" spc="-35" dirty="0">
                <a:latin typeface="Calibri"/>
                <a:cs typeface="Calibri"/>
              </a:rPr>
              <a:t> </a:t>
            </a:r>
            <a:r>
              <a:rPr lang="en-GB" sz="1800" dirty="0">
                <a:latin typeface="Calibri"/>
                <a:cs typeface="Calibri"/>
              </a:rPr>
              <a:t>available </a:t>
            </a:r>
            <a:r>
              <a:rPr lang="en-GB" sz="1800" u="heavy" dirty="0">
                <a:uFill>
                  <a:solidFill>
                    <a:srgbClr val="000000"/>
                  </a:solidFill>
                </a:uFill>
                <a:latin typeface="Calibri"/>
                <a:cs typeface="Calibri"/>
                <a:hlinkClick r:id="rId2"/>
              </a:rPr>
              <a:t>here</a:t>
            </a:r>
            <a:r>
              <a:rPr lang="en-GB" sz="1800" spc="-30" dirty="0">
                <a:latin typeface="Calibri"/>
                <a:cs typeface="Calibri"/>
              </a:rPr>
              <a:t> </a:t>
            </a:r>
            <a:r>
              <a:rPr lang="en-GB" sz="1800" dirty="0">
                <a:latin typeface="Calibri"/>
                <a:cs typeface="Calibri"/>
              </a:rPr>
              <a:t>and</a:t>
            </a:r>
            <a:r>
              <a:rPr lang="en-GB" sz="1800" spc="-30" dirty="0">
                <a:latin typeface="Calibri"/>
                <a:cs typeface="Calibri"/>
              </a:rPr>
              <a:t> </a:t>
            </a:r>
            <a:r>
              <a:rPr lang="en-GB" sz="1800" spc="-25" dirty="0">
                <a:latin typeface="Calibri"/>
                <a:cs typeface="Calibri"/>
              </a:rPr>
              <a:t>for </a:t>
            </a:r>
            <a:r>
              <a:rPr lang="en-GB" sz="1800" spc="-10" dirty="0">
                <a:latin typeface="Calibri"/>
                <a:cs typeface="Calibri"/>
              </a:rPr>
              <a:t>keynote</a:t>
            </a:r>
            <a:r>
              <a:rPr lang="en-GB" sz="1800" spc="-50" dirty="0">
                <a:latin typeface="Calibri"/>
                <a:cs typeface="Calibri"/>
              </a:rPr>
              <a:t> </a:t>
            </a:r>
            <a:r>
              <a:rPr lang="en-GB" sz="1800" dirty="0">
                <a:latin typeface="Calibri"/>
                <a:cs typeface="Calibri"/>
              </a:rPr>
              <a:t>slides</a:t>
            </a:r>
            <a:r>
              <a:rPr lang="en-GB" sz="1800" spc="-25" dirty="0">
                <a:latin typeface="Calibri"/>
                <a:cs typeface="Calibri"/>
              </a:rPr>
              <a:t> </a:t>
            </a:r>
            <a:r>
              <a:rPr lang="en-GB" sz="1800" u="heavy" spc="-10" dirty="0">
                <a:uFill>
                  <a:solidFill>
                    <a:srgbClr val="000000"/>
                  </a:solidFill>
                </a:uFill>
                <a:latin typeface="Calibri"/>
                <a:cs typeface="Calibri"/>
                <a:hlinkClick r:id="rId3"/>
              </a:rPr>
              <a:t>here</a:t>
            </a:r>
            <a:r>
              <a:rPr lang="en-GB" sz="1800" spc="-10" dirty="0">
                <a:latin typeface="Calibri"/>
                <a:cs typeface="Calibri"/>
              </a:rPr>
              <a:t>. If you are playing a video please remember to share your sound. </a:t>
            </a:r>
            <a:r>
              <a:rPr lang="en-GB" sz="1800" dirty="0">
                <a:latin typeface="Calibri"/>
                <a:cs typeface="Calibri"/>
              </a:rPr>
              <a:t>More</a:t>
            </a:r>
            <a:r>
              <a:rPr lang="en-GB" sz="1800" spc="-45" dirty="0">
                <a:latin typeface="Calibri"/>
                <a:cs typeface="Calibri"/>
              </a:rPr>
              <a:t> </a:t>
            </a:r>
            <a:r>
              <a:rPr lang="en-GB" sz="1800" dirty="0">
                <a:latin typeface="Calibri"/>
                <a:cs typeface="Calibri"/>
              </a:rPr>
              <a:t>guidance</a:t>
            </a:r>
            <a:r>
              <a:rPr lang="en-GB" sz="1800" spc="-45" dirty="0">
                <a:latin typeface="Calibri"/>
                <a:cs typeface="Calibri"/>
              </a:rPr>
              <a:t> </a:t>
            </a:r>
            <a:r>
              <a:rPr lang="en-GB" sz="1800" dirty="0">
                <a:latin typeface="Calibri"/>
                <a:cs typeface="Calibri"/>
              </a:rPr>
              <a:t>available</a:t>
            </a:r>
            <a:r>
              <a:rPr lang="en-GB" sz="1800" spc="-20" dirty="0">
                <a:latin typeface="Calibri"/>
                <a:cs typeface="Calibri"/>
              </a:rPr>
              <a:t> </a:t>
            </a:r>
            <a:r>
              <a:rPr lang="en-GB" sz="1800" u="heavy" spc="-20" dirty="0">
                <a:uFill>
                  <a:solidFill>
                    <a:srgbClr val="000000"/>
                  </a:solidFill>
                </a:uFill>
                <a:latin typeface="Calibri"/>
                <a:cs typeface="Calibri"/>
                <a:hlinkClick r:id="rId4"/>
              </a:rPr>
              <a:t>here</a:t>
            </a:r>
            <a:r>
              <a:rPr lang="en-GB" sz="1800" u="heavy" spc="-20" dirty="0">
                <a:uFill>
                  <a:solidFill>
                    <a:srgbClr val="000000"/>
                  </a:solidFill>
                </a:uFill>
                <a:latin typeface="Calibri"/>
                <a:cs typeface="Calibri"/>
              </a:rPr>
              <a:t>.</a:t>
            </a:r>
            <a:endParaRPr lang="en-GB" sz="1800" dirty="0">
              <a:latin typeface="Calibri"/>
              <a:cs typeface="Calibri"/>
            </a:endParaRPr>
          </a:p>
          <a:p>
            <a:pPr>
              <a:lnSpc>
                <a:spcPct val="100000"/>
              </a:lnSpc>
              <a:spcBef>
                <a:spcPts val="20"/>
              </a:spcBef>
            </a:pPr>
            <a:endParaRPr lang="en-GB" sz="1800" dirty="0">
              <a:latin typeface="Calibri"/>
              <a:cs typeface="Calibri"/>
            </a:endParaRPr>
          </a:p>
          <a:p>
            <a:pPr>
              <a:lnSpc>
                <a:spcPct val="100000"/>
              </a:lnSpc>
              <a:spcBef>
                <a:spcPts val="20"/>
              </a:spcBef>
            </a:pPr>
            <a:r>
              <a:rPr lang="en-GB" sz="1800" b="1" dirty="0">
                <a:latin typeface="Calibri"/>
                <a:cs typeface="Calibri"/>
              </a:rPr>
              <a:t>Online presenters </a:t>
            </a:r>
            <a:r>
              <a:rPr lang="en-GB" sz="1800" dirty="0">
                <a:latin typeface="Calibri"/>
                <a:cs typeface="Calibri"/>
              </a:rPr>
              <a:t>- Check</a:t>
            </a:r>
            <a:r>
              <a:rPr lang="en-GB" sz="1800" spc="-30" dirty="0">
                <a:latin typeface="Calibri"/>
                <a:cs typeface="Calibri"/>
              </a:rPr>
              <a:t> </a:t>
            </a:r>
            <a:r>
              <a:rPr lang="en-GB" sz="1800" dirty="0">
                <a:latin typeface="Calibri"/>
                <a:cs typeface="Calibri"/>
              </a:rPr>
              <a:t>your</a:t>
            </a:r>
            <a:r>
              <a:rPr lang="en-GB" sz="1800" spc="-35" dirty="0">
                <a:latin typeface="Calibri"/>
                <a:cs typeface="Calibri"/>
              </a:rPr>
              <a:t> </a:t>
            </a:r>
            <a:r>
              <a:rPr lang="en-GB" sz="1800" dirty="0">
                <a:latin typeface="Calibri"/>
                <a:cs typeface="Calibri"/>
              </a:rPr>
              <a:t>mic</a:t>
            </a:r>
            <a:r>
              <a:rPr lang="en-GB" sz="1800" spc="-30" dirty="0">
                <a:latin typeface="Calibri"/>
                <a:cs typeface="Calibri"/>
              </a:rPr>
              <a:t> </a:t>
            </a:r>
            <a:r>
              <a:rPr lang="en-GB" sz="1800" dirty="0">
                <a:latin typeface="Calibri"/>
                <a:cs typeface="Calibri"/>
              </a:rPr>
              <a:t>and</a:t>
            </a:r>
            <a:r>
              <a:rPr lang="en-GB" sz="1800" spc="-30" dirty="0">
                <a:latin typeface="Calibri"/>
                <a:cs typeface="Calibri"/>
              </a:rPr>
              <a:t> </a:t>
            </a:r>
            <a:r>
              <a:rPr lang="en-GB" sz="1800" dirty="0">
                <a:latin typeface="Calibri"/>
                <a:cs typeface="Calibri"/>
              </a:rPr>
              <a:t>camera</a:t>
            </a:r>
            <a:r>
              <a:rPr lang="en-GB" sz="1800" spc="-35" dirty="0">
                <a:latin typeface="Calibri"/>
                <a:cs typeface="Calibri"/>
              </a:rPr>
              <a:t> </a:t>
            </a:r>
            <a:r>
              <a:rPr lang="en-GB" sz="1800" dirty="0">
                <a:latin typeface="Calibri"/>
                <a:cs typeface="Calibri"/>
              </a:rPr>
              <a:t>are</a:t>
            </a:r>
            <a:r>
              <a:rPr lang="en-GB" sz="1800" spc="-30" dirty="0">
                <a:latin typeface="Calibri"/>
                <a:cs typeface="Calibri"/>
              </a:rPr>
              <a:t> </a:t>
            </a:r>
            <a:r>
              <a:rPr lang="en-GB" sz="1800" dirty="0">
                <a:latin typeface="Calibri"/>
                <a:cs typeface="Calibri"/>
              </a:rPr>
              <a:t>working</a:t>
            </a:r>
            <a:r>
              <a:rPr lang="en-GB" sz="1800" spc="-30" dirty="0">
                <a:latin typeface="Calibri"/>
                <a:cs typeface="Calibri"/>
              </a:rPr>
              <a:t> </a:t>
            </a:r>
            <a:r>
              <a:rPr lang="en-GB" sz="1800" dirty="0">
                <a:latin typeface="Calibri"/>
                <a:cs typeface="Calibri"/>
              </a:rPr>
              <a:t>when</a:t>
            </a:r>
            <a:r>
              <a:rPr lang="en-GB" sz="1800" spc="-35" dirty="0">
                <a:latin typeface="Calibri"/>
                <a:cs typeface="Calibri"/>
              </a:rPr>
              <a:t> </a:t>
            </a:r>
            <a:r>
              <a:rPr lang="en-GB" sz="1800" dirty="0">
                <a:latin typeface="Calibri"/>
                <a:cs typeface="Calibri"/>
              </a:rPr>
              <a:t>you</a:t>
            </a:r>
            <a:r>
              <a:rPr lang="en-GB" sz="1800" spc="-30" dirty="0">
                <a:latin typeface="Calibri"/>
                <a:cs typeface="Calibri"/>
              </a:rPr>
              <a:t> </a:t>
            </a:r>
            <a:r>
              <a:rPr lang="en-GB" sz="1800" dirty="0">
                <a:latin typeface="Calibri"/>
                <a:cs typeface="Calibri"/>
              </a:rPr>
              <a:t>enter</a:t>
            </a:r>
            <a:r>
              <a:rPr lang="en-GB" sz="1800" spc="-35" dirty="0">
                <a:latin typeface="Calibri"/>
                <a:cs typeface="Calibri"/>
              </a:rPr>
              <a:t> </a:t>
            </a:r>
            <a:r>
              <a:rPr lang="en-GB" sz="1800" dirty="0">
                <a:latin typeface="Calibri"/>
                <a:cs typeface="Calibri"/>
              </a:rPr>
              <a:t>the</a:t>
            </a:r>
            <a:r>
              <a:rPr lang="en-GB" sz="1800" spc="15" dirty="0">
                <a:latin typeface="Calibri"/>
                <a:cs typeface="Calibri"/>
              </a:rPr>
              <a:t> </a:t>
            </a:r>
            <a:r>
              <a:rPr lang="en-GB" sz="1800" spc="-10" dirty="0">
                <a:latin typeface="Calibri"/>
                <a:cs typeface="Calibri"/>
              </a:rPr>
              <a:t>meeting </a:t>
            </a:r>
            <a:r>
              <a:rPr lang="en-GB" sz="1800" dirty="0">
                <a:latin typeface="Calibri"/>
                <a:cs typeface="Calibri"/>
              </a:rPr>
              <a:t>space.</a:t>
            </a:r>
            <a:r>
              <a:rPr lang="en-GB" sz="1800" spc="-45" dirty="0">
                <a:latin typeface="Calibri"/>
                <a:cs typeface="Calibri"/>
              </a:rPr>
              <a:t> </a:t>
            </a:r>
            <a:r>
              <a:rPr lang="en-GB" sz="1800" dirty="0">
                <a:latin typeface="Calibri"/>
                <a:cs typeface="Calibri"/>
              </a:rPr>
              <a:t>If</a:t>
            </a:r>
            <a:r>
              <a:rPr lang="en-GB" sz="1800" spc="-35" dirty="0">
                <a:latin typeface="Calibri"/>
                <a:cs typeface="Calibri"/>
              </a:rPr>
              <a:t> </a:t>
            </a:r>
            <a:r>
              <a:rPr lang="en-GB" sz="1800" dirty="0">
                <a:latin typeface="Calibri"/>
                <a:cs typeface="Calibri"/>
              </a:rPr>
              <a:t>you</a:t>
            </a:r>
            <a:r>
              <a:rPr lang="en-GB" sz="1800" spc="-35" dirty="0">
                <a:latin typeface="Calibri"/>
                <a:cs typeface="Calibri"/>
              </a:rPr>
              <a:t> </a:t>
            </a:r>
            <a:r>
              <a:rPr lang="en-GB" sz="1800" dirty="0">
                <a:latin typeface="Calibri"/>
                <a:cs typeface="Calibri"/>
              </a:rPr>
              <a:t>have</a:t>
            </a:r>
            <a:r>
              <a:rPr lang="en-GB" sz="1800" spc="-30" dirty="0">
                <a:latin typeface="Calibri"/>
                <a:cs typeface="Calibri"/>
              </a:rPr>
              <a:t> </a:t>
            </a:r>
            <a:r>
              <a:rPr lang="en-GB" sz="1800" dirty="0">
                <a:latin typeface="Calibri"/>
                <a:cs typeface="Calibri"/>
              </a:rPr>
              <a:t>any</a:t>
            </a:r>
            <a:r>
              <a:rPr lang="en-GB" sz="1800" spc="-35" dirty="0">
                <a:latin typeface="Calibri"/>
                <a:cs typeface="Calibri"/>
              </a:rPr>
              <a:t> </a:t>
            </a:r>
            <a:r>
              <a:rPr lang="en-GB" sz="1800" dirty="0">
                <a:latin typeface="Calibri"/>
                <a:cs typeface="Calibri"/>
              </a:rPr>
              <a:t>problems,</a:t>
            </a:r>
            <a:r>
              <a:rPr lang="en-GB" sz="1800" spc="-35" dirty="0">
                <a:latin typeface="Calibri"/>
                <a:cs typeface="Calibri"/>
              </a:rPr>
              <a:t> </a:t>
            </a:r>
            <a:r>
              <a:rPr lang="en-GB" sz="1800" dirty="0">
                <a:latin typeface="Calibri"/>
                <a:cs typeface="Calibri"/>
              </a:rPr>
              <a:t>there</a:t>
            </a:r>
            <a:r>
              <a:rPr lang="en-GB" sz="1800" spc="-35" dirty="0">
                <a:latin typeface="Calibri"/>
                <a:cs typeface="Calibri"/>
              </a:rPr>
              <a:t> </a:t>
            </a:r>
            <a:r>
              <a:rPr lang="en-GB" sz="1800" dirty="0">
                <a:latin typeface="Calibri"/>
                <a:cs typeface="Calibri"/>
              </a:rPr>
              <a:t>is</a:t>
            </a:r>
            <a:r>
              <a:rPr lang="en-GB" sz="1800" spc="-30" dirty="0">
                <a:latin typeface="Calibri"/>
                <a:cs typeface="Calibri"/>
              </a:rPr>
              <a:t> </a:t>
            </a:r>
            <a:r>
              <a:rPr lang="en-GB" sz="1800" dirty="0">
                <a:latin typeface="Calibri"/>
                <a:cs typeface="Calibri"/>
              </a:rPr>
              <a:t>some</a:t>
            </a:r>
            <a:r>
              <a:rPr lang="en-GB" sz="1800" spc="-35" dirty="0">
                <a:latin typeface="Calibri"/>
                <a:cs typeface="Calibri"/>
              </a:rPr>
              <a:t> </a:t>
            </a:r>
            <a:r>
              <a:rPr lang="en-GB" sz="1800" dirty="0">
                <a:latin typeface="Calibri"/>
                <a:cs typeface="Calibri"/>
              </a:rPr>
              <a:t>guidance </a:t>
            </a:r>
            <a:r>
              <a:rPr lang="en-GB" sz="1800" u="heavy" dirty="0">
                <a:uFill>
                  <a:solidFill>
                    <a:srgbClr val="000000"/>
                  </a:solidFill>
                </a:uFill>
                <a:latin typeface="Calibri"/>
                <a:cs typeface="Calibri"/>
                <a:hlinkClick r:id="rId5"/>
              </a:rPr>
              <a:t>here</a:t>
            </a:r>
            <a:r>
              <a:rPr lang="en-GB" sz="1800" spc="-30" dirty="0">
                <a:latin typeface="Calibri"/>
                <a:cs typeface="Calibri"/>
              </a:rPr>
              <a:t> </a:t>
            </a:r>
            <a:r>
              <a:rPr lang="en-GB" sz="1800" dirty="0">
                <a:latin typeface="Calibri"/>
                <a:cs typeface="Calibri"/>
              </a:rPr>
              <a:t>with</a:t>
            </a:r>
            <a:r>
              <a:rPr lang="en-GB" sz="1800" spc="-35" dirty="0">
                <a:latin typeface="Calibri"/>
                <a:cs typeface="Calibri"/>
              </a:rPr>
              <a:t> </a:t>
            </a:r>
            <a:r>
              <a:rPr lang="en-GB" sz="1800" dirty="0">
                <a:latin typeface="Calibri"/>
                <a:cs typeface="Calibri"/>
              </a:rPr>
              <a:t>audio</a:t>
            </a:r>
            <a:r>
              <a:rPr lang="en-GB" sz="1800" spc="-35" dirty="0">
                <a:latin typeface="Calibri"/>
                <a:cs typeface="Calibri"/>
              </a:rPr>
              <a:t> </a:t>
            </a:r>
            <a:r>
              <a:rPr lang="en-GB" sz="1800" dirty="0">
                <a:latin typeface="Calibri"/>
                <a:cs typeface="Calibri"/>
              </a:rPr>
              <a:t>advice</a:t>
            </a:r>
            <a:r>
              <a:rPr lang="en-GB" sz="1800" spc="-15" dirty="0">
                <a:latin typeface="Calibri"/>
                <a:cs typeface="Calibri"/>
              </a:rPr>
              <a:t> </a:t>
            </a:r>
            <a:r>
              <a:rPr lang="en-GB" sz="1800" u="heavy" spc="-20" dirty="0">
                <a:uFill>
                  <a:solidFill>
                    <a:srgbClr val="000000"/>
                  </a:solidFill>
                </a:uFill>
                <a:latin typeface="Calibri"/>
                <a:cs typeface="Calibri"/>
                <a:hlinkClick r:id="rId6"/>
              </a:rPr>
              <a:t>here</a:t>
            </a:r>
            <a:endParaRPr lang="en-GB" sz="1800" u="heavy" spc="-20" dirty="0">
              <a:uFill>
                <a:solidFill>
                  <a:srgbClr val="000000"/>
                </a:solidFill>
              </a:uFill>
              <a:latin typeface="Calibri"/>
              <a:cs typeface="Calibri"/>
            </a:endParaRPr>
          </a:p>
          <a:p>
            <a:pPr>
              <a:lnSpc>
                <a:spcPct val="100000"/>
              </a:lnSpc>
              <a:spcBef>
                <a:spcPts val="20"/>
              </a:spcBef>
            </a:pPr>
            <a:endParaRPr lang="en-GB" u="heavy" spc="-20" dirty="0">
              <a:uFill>
                <a:solidFill>
                  <a:srgbClr val="000000"/>
                </a:solidFill>
              </a:uFill>
              <a:latin typeface="Calibri"/>
              <a:cs typeface="Calibri"/>
            </a:endParaRPr>
          </a:p>
          <a:p>
            <a:pPr>
              <a:lnSpc>
                <a:spcPct val="100000"/>
              </a:lnSpc>
              <a:spcBef>
                <a:spcPts val="20"/>
              </a:spcBef>
            </a:pPr>
            <a:r>
              <a:rPr lang="en-GB" sz="1750" b="1" dirty="0">
                <a:latin typeface="Calibri"/>
                <a:cs typeface="Calibri"/>
              </a:rPr>
              <a:t>Q&amp;A – </a:t>
            </a:r>
            <a:r>
              <a:rPr lang="en-GB" sz="1750" dirty="0">
                <a:latin typeface="Calibri"/>
                <a:cs typeface="Calibri"/>
              </a:rPr>
              <a:t>If the online audience are struggling to hear questions asked in the session room please repeat the question into the microphone for their benefit.</a:t>
            </a:r>
            <a:endParaRPr lang="en-GB" sz="1750" b="1" dirty="0">
              <a:latin typeface="Calibri"/>
              <a:cs typeface="Calibri"/>
            </a:endParaRPr>
          </a:p>
          <a:p>
            <a:pPr>
              <a:lnSpc>
                <a:spcPct val="100000"/>
              </a:lnSpc>
              <a:spcBef>
                <a:spcPts val="20"/>
              </a:spcBef>
            </a:pPr>
            <a:endParaRPr lang="en-GB" sz="1750" dirty="0">
              <a:latin typeface="Calibri"/>
              <a:cs typeface="Calibri"/>
            </a:endParaRPr>
          </a:p>
          <a:p>
            <a:pPr marL="12700">
              <a:lnSpc>
                <a:spcPct val="100000"/>
              </a:lnSpc>
            </a:pPr>
            <a:r>
              <a:rPr lang="en-GB" sz="1800" b="1" dirty="0">
                <a:latin typeface="Calibri"/>
                <a:cs typeface="Calibri"/>
              </a:rPr>
              <a:t>All</a:t>
            </a:r>
            <a:r>
              <a:rPr lang="en-GB" sz="1800" b="1" spc="-35" dirty="0">
                <a:latin typeface="Calibri"/>
                <a:cs typeface="Calibri"/>
              </a:rPr>
              <a:t> </a:t>
            </a:r>
            <a:r>
              <a:rPr lang="en-GB" sz="1800" b="1" spc="-10" dirty="0">
                <a:latin typeface="Calibri"/>
                <a:cs typeface="Calibri"/>
              </a:rPr>
              <a:t>Presenters</a:t>
            </a:r>
            <a:r>
              <a:rPr lang="en-GB" sz="1800" b="1" spc="-25" dirty="0">
                <a:latin typeface="Calibri"/>
                <a:cs typeface="Calibri"/>
              </a:rPr>
              <a:t> </a:t>
            </a:r>
            <a:r>
              <a:rPr lang="en-GB" sz="1800" b="1" dirty="0">
                <a:latin typeface="Calibri"/>
                <a:cs typeface="Calibri"/>
              </a:rPr>
              <a:t>–</a:t>
            </a:r>
            <a:r>
              <a:rPr lang="en-GB" sz="1800" b="1" spc="-25" dirty="0">
                <a:latin typeface="Calibri"/>
                <a:cs typeface="Calibri"/>
              </a:rPr>
              <a:t> </a:t>
            </a:r>
            <a:r>
              <a:rPr lang="en-GB" sz="1800" b="1" dirty="0">
                <a:latin typeface="Calibri"/>
                <a:cs typeface="Calibri"/>
              </a:rPr>
              <a:t>Sharing</a:t>
            </a:r>
            <a:r>
              <a:rPr lang="en-GB" sz="1800" b="1" spc="-25" dirty="0">
                <a:latin typeface="Calibri"/>
                <a:cs typeface="Calibri"/>
              </a:rPr>
              <a:t> </a:t>
            </a:r>
            <a:r>
              <a:rPr lang="en-GB" sz="1800" b="1" dirty="0">
                <a:latin typeface="Calibri"/>
                <a:cs typeface="Calibri"/>
              </a:rPr>
              <a:t>Video</a:t>
            </a:r>
            <a:r>
              <a:rPr lang="en-GB" sz="1800" b="1" spc="-25" dirty="0">
                <a:latin typeface="Calibri"/>
                <a:cs typeface="Calibri"/>
              </a:rPr>
              <a:t> </a:t>
            </a:r>
            <a:r>
              <a:rPr lang="en-GB" sz="1800" b="1" dirty="0">
                <a:latin typeface="Calibri"/>
                <a:cs typeface="Calibri"/>
              </a:rPr>
              <a:t>on</a:t>
            </a:r>
            <a:r>
              <a:rPr lang="en-GB" sz="1800" b="1" spc="-25" dirty="0">
                <a:latin typeface="Calibri"/>
                <a:cs typeface="Calibri"/>
              </a:rPr>
              <a:t> </a:t>
            </a:r>
            <a:r>
              <a:rPr lang="en-GB" sz="1800" b="1" dirty="0">
                <a:latin typeface="Calibri"/>
                <a:cs typeface="Calibri"/>
              </a:rPr>
              <a:t>Zoom: </a:t>
            </a:r>
            <a:r>
              <a:rPr lang="en-GB" sz="1800" dirty="0">
                <a:latin typeface="Calibri"/>
                <a:cs typeface="Calibri"/>
              </a:rPr>
              <a:t>There</a:t>
            </a:r>
            <a:r>
              <a:rPr lang="en-GB" sz="1800" spc="-20" dirty="0">
                <a:latin typeface="Calibri"/>
                <a:cs typeface="Calibri"/>
              </a:rPr>
              <a:t> </a:t>
            </a:r>
            <a:r>
              <a:rPr lang="en-GB" sz="1800" dirty="0">
                <a:latin typeface="Calibri"/>
                <a:cs typeface="Calibri"/>
              </a:rPr>
              <a:t>is</a:t>
            </a:r>
            <a:r>
              <a:rPr lang="en-GB" sz="1800" spc="-25" dirty="0">
                <a:latin typeface="Calibri"/>
                <a:cs typeface="Calibri"/>
              </a:rPr>
              <a:t> </a:t>
            </a:r>
            <a:r>
              <a:rPr lang="en-GB" sz="1800" dirty="0">
                <a:latin typeface="Calibri"/>
                <a:cs typeface="Calibri"/>
              </a:rPr>
              <a:t>guidance</a:t>
            </a:r>
            <a:r>
              <a:rPr lang="en-GB" sz="1800" spc="-25" dirty="0">
                <a:latin typeface="Calibri"/>
                <a:cs typeface="Calibri"/>
              </a:rPr>
              <a:t> </a:t>
            </a:r>
            <a:r>
              <a:rPr lang="en-GB" sz="1800" dirty="0">
                <a:latin typeface="Calibri"/>
                <a:cs typeface="Calibri"/>
              </a:rPr>
              <a:t>on</a:t>
            </a:r>
            <a:r>
              <a:rPr lang="en-GB" sz="1800" spc="-25" dirty="0">
                <a:latin typeface="Calibri"/>
                <a:cs typeface="Calibri"/>
              </a:rPr>
              <a:t> </a:t>
            </a:r>
            <a:r>
              <a:rPr lang="en-GB" sz="1800" dirty="0">
                <a:latin typeface="Calibri"/>
                <a:cs typeface="Calibri"/>
              </a:rPr>
              <a:t>sharing</a:t>
            </a:r>
            <a:r>
              <a:rPr lang="en-GB" sz="1800" spc="-25" dirty="0">
                <a:latin typeface="Calibri"/>
                <a:cs typeface="Calibri"/>
              </a:rPr>
              <a:t> </a:t>
            </a:r>
            <a:r>
              <a:rPr lang="en-GB" sz="1800" dirty="0">
                <a:latin typeface="Calibri"/>
                <a:cs typeface="Calibri"/>
              </a:rPr>
              <a:t>and</a:t>
            </a:r>
            <a:r>
              <a:rPr lang="en-GB" sz="1800" spc="-25" dirty="0">
                <a:latin typeface="Calibri"/>
                <a:cs typeface="Calibri"/>
              </a:rPr>
              <a:t> </a:t>
            </a:r>
            <a:r>
              <a:rPr lang="en-GB" sz="1800" dirty="0">
                <a:latin typeface="Calibri"/>
                <a:cs typeface="Calibri"/>
              </a:rPr>
              <a:t>playing</a:t>
            </a:r>
            <a:r>
              <a:rPr lang="en-GB" sz="1800" spc="-25" dirty="0">
                <a:latin typeface="Calibri"/>
                <a:cs typeface="Calibri"/>
              </a:rPr>
              <a:t> </a:t>
            </a:r>
            <a:r>
              <a:rPr lang="en-GB" sz="1800" dirty="0">
                <a:latin typeface="Calibri"/>
                <a:cs typeface="Calibri"/>
              </a:rPr>
              <a:t>a</a:t>
            </a:r>
            <a:r>
              <a:rPr lang="en-GB" sz="1800" spc="-25" dirty="0">
                <a:latin typeface="Calibri"/>
                <a:cs typeface="Calibri"/>
              </a:rPr>
              <a:t> </a:t>
            </a:r>
            <a:r>
              <a:rPr lang="en-GB" sz="1800" dirty="0">
                <a:latin typeface="Calibri"/>
                <a:cs typeface="Calibri"/>
              </a:rPr>
              <a:t>video</a:t>
            </a:r>
            <a:r>
              <a:rPr lang="en-GB" sz="1800" spc="10" dirty="0">
                <a:latin typeface="Calibri"/>
                <a:cs typeface="Calibri"/>
              </a:rPr>
              <a:t> </a:t>
            </a:r>
            <a:r>
              <a:rPr lang="en-GB" sz="1800" u="heavy" spc="-20" dirty="0">
                <a:uFill>
                  <a:solidFill>
                    <a:srgbClr val="000000"/>
                  </a:solidFill>
                </a:uFill>
                <a:latin typeface="Calibri"/>
                <a:cs typeface="Calibri"/>
                <a:hlinkClick r:id="rId7"/>
              </a:rPr>
              <a:t>here</a:t>
            </a:r>
            <a:endParaRPr lang="en-GB" sz="1800" dirty="0">
              <a:latin typeface="Calibri"/>
              <a:cs typeface="Calibri"/>
            </a:endParaRPr>
          </a:p>
        </p:txBody>
      </p:sp>
      <p:sp>
        <p:nvSpPr>
          <p:cNvPr id="2" name="TextBox 1">
            <a:extLst>
              <a:ext uri="{FF2B5EF4-FFF2-40B4-BE49-F238E27FC236}">
                <a16:creationId xmlns:a16="http://schemas.microsoft.com/office/drawing/2014/main" id="{8B9E2E3C-5E4B-D7DE-C91C-75CC613462C7}"/>
              </a:ext>
            </a:extLst>
          </p:cNvPr>
          <p:cNvSpPr txBox="1"/>
          <p:nvPr/>
        </p:nvSpPr>
        <p:spPr>
          <a:xfrm>
            <a:off x="552450" y="754100"/>
            <a:ext cx="1769807" cy="369332"/>
          </a:xfrm>
          <a:prstGeom prst="rect">
            <a:avLst/>
          </a:prstGeom>
          <a:noFill/>
        </p:spPr>
        <p:txBody>
          <a:bodyPr wrap="square" rtlCol="0">
            <a:spAutoFit/>
          </a:bodyPr>
          <a:lstStyle/>
          <a:p>
            <a:r>
              <a:rPr lang="en-GB" b="1" dirty="0"/>
              <a:t>Summary:</a:t>
            </a:r>
          </a:p>
        </p:txBody>
      </p:sp>
    </p:spTree>
    <p:extLst>
      <p:ext uri="{BB962C8B-B14F-4D97-AF65-F5344CB8AC3E}">
        <p14:creationId xmlns:p14="http://schemas.microsoft.com/office/powerpoint/2010/main" val="309231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25E1-6722-F133-ADDE-7BAA11A34B23}"/>
              </a:ext>
            </a:extLst>
          </p:cNvPr>
          <p:cNvSpPr>
            <a:spLocks noGrp="1"/>
          </p:cNvSpPr>
          <p:nvPr>
            <p:ph type="title"/>
          </p:nvPr>
        </p:nvSpPr>
        <p:spPr>
          <a:xfrm>
            <a:off x="155749" y="72245"/>
            <a:ext cx="3220105" cy="559025"/>
          </a:xfrm>
        </p:spPr>
        <p:txBody>
          <a:bodyPr>
            <a:normAutofit/>
          </a:bodyPr>
          <a:lstStyle/>
          <a:p>
            <a:r>
              <a:rPr lang="en-GB" sz="2400" dirty="0">
                <a:solidFill>
                  <a:schemeClr val="accent1"/>
                </a:solidFill>
                <a:latin typeface="+mn-lt"/>
              </a:rPr>
              <a:t>Sharing content</a:t>
            </a:r>
          </a:p>
        </p:txBody>
      </p:sp>
      <p:sp>
        <p:nvSpPr>
          <p:cNvPr id="4" name="Rectangle 3">
            <a:extLst>
              <a:ext uri="{FF2B5EF4-FFF2-40B4-BE49-F238E27FC236}">
                <a16:creationId xmlns:a16="http://schemas.microsoft.com/office/drawing/2014/main" id="{1EB5FC5C-550E-BE5A-A98A-533CFF70D4D1}"/>
              </a:ext>
            </a:extLst>
          </p:cNvPr>
          <p:cNvSpPr/>
          <p:nvPr/>
        </p:nvSpPr>
        <p:spPr>
          <a:xfrm>
            <a:off x="6248246" y="4352888"/>
            <a:ext cx="5788005" cy="230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456B83-15D8-9A99-0BA4-000A0A3BC6B1}"/>
              </a:ext>
            </a:extLst>
          </p:cNvPr>
          <p:cNvSpPr/>
          <p:nvPr/>
        </p:nvSpPr>
        <p:spPr>
          <a:xfrm>
            <a:off x="155749" y="3613687"/>
            <a:ext cx="5791200" cy="304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ADB8BD7-CF73-8C69-1155-718EB68CE7C5}"/>
              </a:ext>
            </a:extLst>
          </p:cNvPr>
          <p:cNvSpPr/>
          <p:nvPr/>
        </p:nvSpPr>
        <p:spPr>
          <a:xfrm>
            <a:off x="6245051" y="146538"/>
            <a:ext cx="5791200" cy="38158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735952F-7FA3-32B4-F0F1-9656009FCA60}"/>
              </a:ext>
            </a:extLst>
          </p:cNvPr>
          <p:cNvSpPr/>
          <p:nvPr/>
        </p:nvSpPr>
        <p:spPr>
          <a:xfrm>
            <a:off x="155749" y="659375"/>
            <a:ext cx="5791200" cy="25849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
        <p:nvSpPr>
          <p:cNvPr id="8" name="TextBox 7">
            <a:extLst>
              <a:ext uri="{FF2B5EF4-FFF2-40B4-BE49-F238E27FC236}">
                <a16:creationId xmlns:a16="http://schemas.microsoft.com/office/drawing/2014/main" id="{4BEFB97F-B445-6362-6E80-4B545A5A8DFC}"/>
              </a:ext>
            </a:extLst>
          </p:cNvPr>
          <p:cNvSpPr txBox="1"/>
          <p:nvPr/>
        </p:nvSpPr>
        <p:spPr>
          <a:xfrm>
            <a:off x="155749" y="814407"/>
            <a:ext cx="5791200" cy="2246769"/>
          </a:xfrm>
          <a:prstGeom prst="rect">
            <a:avLst/>
          </a:prstGeom>
          <a:noFill/>
        </p:spPr>
        <p:txBody>
          <a:bodyPr wrap="square" rtlCol="0">
            <a:spAutoFit/>
          </a:bodyPr>
          <a:lstStyle/>
          <a:p>
            <a:r>
              <a:rPr lang="en-GB" sz="1400" dirty="0"/>
              <a:t>Key points:</a:t>
            </a:r>
          </a:p>
          <a:p>
            <a:pPr marL="285750" indent="-285750">
              <a:buFont typeface="Arial" panose="020B0604020202020204" pitchFamily="34" charset="0"/>
              <a:buChar char="•"/>
            </a:pPr>
            <a:r>
              <a:rPr lang="en-GB" sz="1400" u="sng" dirty="0"/>
              <a:t>In-person</a:t>
            </a:r>
            <a:r>
              <a:rPr lang="en-GB" sz="1400" dirty="0"/>
              <a:t> slides/video/audio etc. must be shared using the desktop computer in the room you have been assigned</a:t>
            </a:r>
          </a:p>
          <a:p>
            <a:pPr marL="285750" indent="-285750">
              <a:buFont typeface="Arial" panose="020B0604020202020204" pitchFamily="34" charset="0"/>
              <a:buChar char="•"/>
            </a:pPr>
            <a:r>
              <a:rPr lang="en-GB" sz="1400" u="sng" dirty="0"/>
              <a:t>Convenors</a:t>
            </a:r>
            <a:r>
              <a:rPr lang="en-GB" sz="1400" dirty="0"/>
              <a:t> should follow the steps on this page to ensure that content is visible and audible to online and in-person audiences</a:t>
            </a:r>
          </a:p>
          <a:p>
            <a:pPr marL="285750" indent="-285750">
              <a:buFont typeface="Arial" panose="020B0604020202020204" pitchFamily="34" charset="0"/>
              <a:buChar char="•"/>
            </a:pPr>
            <a:r>
              <a:rPr lang="en-GB" sz="1400" u="sng" dirty="0"/>
              <a:t>Online presenters</a:t>
            </a:r>
            <a:r>
              <a:rPr lang="en-GB" sz="1400" dirty="0"/>
              <a:t> in the WG Zoom room should also follow these steps to ensure their content is visible and audible for in-person and online audiences</a:t>
            </a:r>
          </a:p>
          <a:p>
            <a:pPr marL="285750" indent="-285750">
              <a:buFont typeface="Arial" panose="020B0604020202020204" pitchFamily="34" charset="0"/>
              <a:buChar char="•"/>
            </a:pPr>
            <a:r>
              <a:rPr lang="en-GB" sz="1400" dirty="0"/>
              <a:t>The “</a:t>
            </a:r>
            <a:r>
              <a:rPr lang="en-GB" sz="1400" u="sng" dirty="0"/>
              <a:t>Share sound” option should be selected</a:t>
            </a:r>
            <a:r>
              <a:rPr lang="en-GB" sz="1400" dirty="0"/>
              <a:t> when presentations are being shared</a:t>
            </a:r>
          </a:p>
        </p:txBody>
      </p:sp>
      <p:sp>
        <p:nvSpPr>
          <p:cNvPr id="11" name="TextBox 10">
            <a:extLst>
              <a:ext uri="{FF2B5EF4-FFF2-40B4-BE49-F238E27FC236}">
                <a16:creationId xmlns:a16="http://schemas.microsoft.com/office/drawing/2014/main" id="{19C151C3-2D97-46F6-CC2C-29C9E2895235}"/>
              </a:ext>
            </a:extLst>
          </p:cNvPr>
          <p:cNvSpPr txBox="1"/>
          <p:nvPr/>
        </p:nvSpPr>
        <p:spPr>
          <a:xfrm>
            <a:off x="237923" y="3713879"/>
            <a:ext cx="5486400" cy="1384995"/>
          </a:xfrm>
          <a:prstGeom prst="rect">
            <a:avLst/>
          </a:prstGeom>
          <a:noFill/>
        </p:spPr>
        <p:txBody>
          <a:bodyPr wrap="square" rtlCol="0">
            <a:spAutoFit/>
          </a:bodyPr>
          <a:lstStyle/>
          <a:p>
            <a:r>
              <a:rPr lang="en-GB" sz="1400" b="1" dirty="0"/>
              <a:t>If sharing all content through a single programme </a:t>
            </a:r>
            <a:r>
              <a:rPr lang="en-GB" sz="1400" dirty="0"/>
              <a:t>(e.g. PowerPoint):</a:t>
            </a:r>
          </a:p>
          <a:p>
            <a:pPr marL="285750" indent="-285750">
              <a:buFont typeface="Arial" panose="020B0604020202020204" pitchFamily="34" charset="0"/>
              <a:buChar char="•"/>
            </a:pPr>
            <a:r>
              <a:rPr lang="en-GB" sz="1400" dirty="0"/>
              <a:t>Open your PowerPoint presentation</a:t>
            </a:r>
          </a:p>
          <a:p>
            <a:pPr marL="285750" indent="-285750">
              <a:buFont typeface="Arial" panose="020B0604020202020204" pitchFamily="34" charset="0"/>
              <a:buChar char="•"/>
            </a:pPr>
            <a:r>
              <a:rPr lang="en-GB" sz="1400" dirty="0"/>
              <a:t>Click on the green Share Screen button in the menu bar at the bottom of the screen</a:t>
            </a:r>
          </a:p>
          <a:p>
            <a:pPr marL="285750" indent="-285750">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F936996B-26DB-EA78-F943-30B2D11A2435}"/>
              </a:ext>
            </a:extLst>
          </p:cNvPr>
          <p:cNvSpPr txBox="1"/>
          <p:nvPr/>
        </p:nvSpPr>
        <p:spPr>
          <a:xfrm>
            <a:off x="215345" y="5874335"/>
            <a:ext cx="5486400"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Select the PowerPoint project you want to share</a:t>
            </a:r>
          </a:p>
          <a:p>
            <a:pPr marL="285750" indent="-285750">
              <a:buFont typeface="Arial" panose="020B0604020202020204" pitchFamily="34" charset="0"/>
              <a:buChar char="•"/>
            </a:pPr>
            <a:r>
              <a:rPr lang="en-GB" sz="1400" dirty="0"/>
              <a:t>Make sure that the “share sound” option is selected</a:t>
            </a:r>
          </a:p>
        </p:txBody>
      </p:sp>
      <p:sp>
        <p:nvSpPr>
          <p:cNvPr id="16" name="TextBox 15">
            <a:extLst>
              <a:ext uri="{FF2B5EF4-FFF2-40B4-BE49-F238E27FC236}">
                <a16:creationId xmlns:a16="http://schemas.microsoft.com/office/drawing/2014/main" id="{17B39D7F-E773-ABBE-4DA0-803AE27C79EC}"/>
              </a:ext>
            </a:extLst>
          </p:cNvPr>
          <p:cNvSpPr txBox="1"/>
          <p:nvPr/>
        </p:nvSpPr>
        <p:spPr>
          <a:xfrm>
            <a:off x="14097000" y="8610600"/>
            <a:ext cx="5486400"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Enter full screen</a:t>
            </a:r>
          </a:p>
        </p:txBody>
      </p:sp>
      <p:pic>
        <p:nvPicPr>
          <p:cNvPr id="10" name="Picture 9" descr="A screen shot of a video&#10;&#10;Description automatically generated">
            <a:extLst>
              <a:ext uri="{FF2B5EF4-FFF2-40B4-BE49-F238E27FC236}">
                <a16:creationId xmlns:a16="http://schemas.microsoft.com/office/drawing/2014/main" id="{92746376-0EB1-273B-4FC4-AFE6ED63C473}"/>
              </a:ext>
            </a:extLst>
          </p:cNvPr>
          <p:cNvPicPr>
            <a:picLocks noChangeAspect="1"/>
          </p:cNvPicPr>
          <p:nvPr/>
        </p:nvPicPr>
        <p:blipFill rotWithShape="1">
          <a:blip r:embed="rId2">
            <a:extLst>
              <a:ext uri="{28A0092B-C50C-407E-A947-70E740481C1C}">
                <a14:useLocalDpi xmlns:a14="http://schemas.microsoft.com/office/drawing/2010/main" val="0"/>
              </a:ext>
            </a:extLst>
          </a:blip>
          <a:srcRect l="31945" t="80450" r="18055" b="1355"/>
          <a:stretch/>
        </p:blipFill>
        <p:spPr>
          <a:xfrm>
            <a:off x="304800" y="5082147"/>
            <a:ext cx="5486400" cy="581844"/>
          </a:xfrm>
          <a:prstGeom prst="rect">
            <a:avLst/>
          </a:prstGeom>
        </p:spPr>
      </p:pic>
      <p:cxnSp>
        <p:nvCxnSpPr>
          <p:cNvPr id="13" name="Straight Arrow Connector 12">
            <a:extLst>
              <a:ext uri="{FF2B5EF4-FFF2-40B4-BE49-F238E27FC236}">
                <a16:creationId xmlns:a16="http://schemas.microsoft.com/office/drawing/2014/main" id="{66BC9976-ADA5-AFE2-D8A2-F9ABA093EB85}"/>
              </a:ext>
            </a:extLst>
          </p:cNvPr>
          <p:cNvCxnSpPr>
            <a:cxnSpLocks/>
          </p:cNvCxnSpPr>
          <p:nvPr/>
        </p:nvCxnSpPr>
        <p:spPr>
          <a:xfrm rot="5400000">
            <a:off x="2405360" y="4849940"/>
            <a:ext cx="381000" cy="381000"/>
          </a:xfrm>
          <a:prstGeom prst="straightConnector1">
            <a:avLst/>
          </a:prstGeom>
          <a:ln w="53975">
            <a:headEnd w="lg" len="lg"/>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screenshot of a computer&#10;&#10;Description automatically generated">
            <a:extLst>
              <a:ext uri="{FF2B5EF4-FFF2-40B4-BE49-F238E27FC236}">
                <a16:creationId xmlns:a16="http://schemas.microsoft.com/office/drawing/2014/main" id="{1A1A7AE9-294C-2C75-BCD3-69E5B98B5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04800"/>
            <a:ext cx="5493977" cy="2499693"/>
          </a:xfrm>
          <a:prstGeom prst="rect">
            <a:avLst/>
          </a:prstGeom>
        </p:spPr>
      </p:pic>
      <p:sp>
        <p:nvSpPr>
          <p:cNvPr id="30" name="Freeform: Shape 29">
            <a:extLst>
              <a:ext uri="{FF2B5EF4-FFF2-40B4-BE49-F238E27FC236}">
                <a16:creationId xmlns:a16="http://schemas.microsoft.com/office/drawing/2014/main" id="{CBA845EF-5D05-D968-3C61-70627B379098}"/>
              </a:ext>
            </a:extLst>
          </p:cNvPr>
          <p:cNvSpPr/>
          <p:nvPr/>
        </p:nvSpPr>
        <p:spPr>
          <a:xfrm>
            <a:off x="4735690" y="2574909"/>
            <a:ext cx="1691386" cy="4090330"/>
          </a:xfrm>
          <a:custGeom>
            <a:avLst/>
            <a:gdLst>
              <a:gd name="connsiteX0" fmla="*/ 0 w 1817511"/>
              <a:gd name="connsiteY0" fmla="*/ 3719392 h 4046360"/>
              <a:gd name="connsiteX1" fmla="*/ 1399822 w 1817511"/>
              <a:gd name="connsiteY1" fmla="*/ 3719392 h 4046360"/>
              <a:gd name="connsiteX2" fmla="*/ 1309511 w 1817511"/>
              <a:gd name="connsiteY2" fmla="*/ 321436 h 4046360"/>
              <a:gd name="connsiteX3" fmla="*/ 1817511 w 1817511"/>
              <a:gd name="connsiteY3" fmla="*/ 118236 h 4046360"/>
              <a:gd name="connsiteX0" fmla="*/ 0 w 1817511"/>
              <a:gd name="connsiteY0" fmla="*/ 3719392 h 4082199"/>
              <a:gd name="connsiteX1" fmla="*/ 1286933 w 1817511"/>
              <a:gd name="connsiteY1" fmla="*/ 3775836 h 4082199"/>
              <a:gd name="connsiteX2" fmla="*/ 1309511 w 1817511"/>
              <a:gd name="connsiteY2" fmla="*/ 321436 h 4082199"/>
              <a:gd name="connsiteX3" fmla="*/ 1817511 w 1817511"/>
              <a:gd name="connsiteY3" fmla="*/ 118236 h 4082199"/>
              <a:gd name="connsiteX0" fmla="*/ 0 w 1754449"/>
              <a:gd name="connsiteY0" fmla="*/ 3727522 h 4090329"/>
              <a:gd name="connsiteX1" fmla="*/ 1286933 w 1754449"/>
              <a:gd name="connsiteY1" fmla="*/ 3783966 h 4090329"/>
              <a:gd name="connsiteX2" fmla="*/ 1309511 w 1754449"/>
              <a:gd name="connsiteY2" fmla="*/ 329566 h 4090329"/>
              <a:gd name="connsiteX3" fmla="*/ 1754449 w 1754449"/>
              <a:gd name="connsiteY3" fmla="*/ 105345 h 4090329"/>
              <a:gd name="connsiteX0" fmla="*/ 0 w 1649345"/>
              <a:gd name="connsiteY0" fmla="*/ 3749733 h 4112540"/>
              <a:gd name="connsiteX1" fmla="*/ 1286933 w 1649345"/>
              <a:gd name="connsiteY1" fmla="*/ 3806177 h 4112540"/>
              <a:gd name="connsiteX2" fmla="*/ 1309511 w 1649345"/>
              <a:gd name="connsiteY2" fmla="*/ 351777 h 4112540"/>
              <a:gd name="connsiteX3" fmla="*/ 1649345 w 1649345"/>
              <a:gd name="connsiteY3" fmla="*/ 75005 h 4112540"/>
              <a:gd name="connsiteX0" fmla="*/ 0 w 1691386"/>
              <a:gd name="connsiteY0" fmla="*/ 3727523 h 4090330"/>
              <a:gd name="connsiteX1" fmla="*/ 1286933 w 1691386"/>
              <a:gd name="connsiteY1" fmla="*/ 3783967 h 4090330"/>
              <a:gd name="connsiteX2" fmla="*/ 1309511 w 1691386"/>
              <a:gd name="connsiteY2" fmla="*/ 329567 h 4090330"/>
              <a:gd name="connsiteX3" fmla="*/ 1691386 w 1691386"/>
              <a:gd name="connsiteY3" fmla="*/ 105346 h 4090330"/>
            </a:gdLst>
            <a:ahLst/>
            <a:cxnLst>
              <a:cxn ang="0">
                <a:pos x="connsiteX0" y="connsiteY0"/>
              </a:cxn>
              <a:cxn ang="0">
                <a:pos x="connsiteX1" y="connsiteY1"/>
              </a:cxn>
              <a:cxn ang="0">
                <a:pos x="connsiteX2" y="connsiteY2"/>
              </a:cxn>
              <a:cxn ang="0">
                <a:pos x="connsiteX3" y="connsiteY3"/>
              </a:cxn>
            </a:cxnLst>
            <a:rect l="l" t="t" r="r" b="b"/>
            <a:pathLst>
              <a:path w="1691386" h="4090330">
                <a:moveTo>
                  <a:pt x="0" y="3727523"/>
                </a:moveTo>
                <a:cubicBezTo>
                  <a:pt x="590785" y="4010686"/>
                  <a:pt x="1068681" y="4350293"/>
                  <a:pt x="1286933" y="3783967"/>
                </a:cubicBezTo>
                <a:cubicBezTo>
                  <a:pt x="1505185" y="3217641"/>
                  <a:pt x="1239896" y="929759"/>
                  <a:pt x="1309511" y="329567"/>
                </a:cubicBezTo>
                <a:cubicBezTo>
                  <a:pt x="1379126" y="-270625"/>
                  <a:pt x="1610482" y="139213"/>
                  <a:pt x="1691386" y="105346"/>
                </a:cubicBezTo>
              </a:path>
            </a:pathLst>
          </a:custGeom>
          <a:noFill/>
          <a:ln w="31750">
            <a:solidFill>
              <a:schemeClr val="accent1"/>
            </a:solidFill>
            <a:prstDash val="dash"/>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5C0622F-A6BD-1E23-48B1-9A3DCEDA856C}"/>
              </a:ext>
            </a:extLst>
          </p:cNvPr>
          <p:cNvSpPr txBox="1"/>
          <p:nvPr/>
        </p:nvSpPr>
        <p:spPr>
          <a:xfrm>
            <a:off x="6404588" y="2866392"/>
            <a:ext cx="5486400"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Click “Share” on the bottom right</a:t>
            </a:r>
          </a:p>
          <a:p>
            <a:pPr marL="285750" indent="-285750">
              <a:buFont typeface="Arial" panose="020B0604020202020204" pitchFamily="34" charset="0"/>
              <a:buChar char="•"/>
            </a:pPr>
            <a:r>
              <a:rPr lang="en-GB" sz="1400" dirty="0"/>
              <a:t>Start your presentation in full-screen from the beginning by clicking F5 on a windows computer or ⌘+</a:t>
            </a:r>
            <a:r>
              <a:rPr lang="en-GB" sz="1400" dirty="0" err="1"/>
              <a:t>Shift+Return</a:t>
            </a:r>
            <a:r>
              <a:rPr lang="en-GB" sz="1400" dirty="0"/>
              <a:t> on a Mac</a:t>
            </a:r>
          </a:p>
        </p:txBody>
      </p:sp>
      <p:sp>
        <p:nvSpPr>
          <p:cNvPr id="15" name="TextBox 14">
            <a:extLst>
              <a:ext uri="{FF2B5EF4-FFF2-40B4-BE49-F238E27FC236}">
                <a16:creationId xmlns:a16="http://schemas.microsoft.com/office/drawing/2014/main" id="{F890C668-929A-01F1-E0B4-91654A04361A}"/>
              </a:ext>
            </a:extLst>
          </p:cNvPr>
          <p:cNvSpPr txBox="1"/>
          <p:nvPr/>
        </p:nvSpPr>
        <p:spPr>
          <a:xfrm>
            <a:off x="6400800" y="4419600"/>
            <a:ext cx="5490188" cy="2246769"/>
          </a:xfrm>
          <a:prstGeom prst="rect">
            <a:avLst/>
          </a:prstGeom>
          <a:noFill/>
        </p:spPr>
        <p:txBody>
          <a:bodyPr wrap="square" rtlCol="0">
            <a:spAutoFit/>
          </a:bodyPr>
          <a:lstStyle/>
          <a:p>
            <a:r>
              <a:rPr lang="en-GB" sz="1400" b="1" dirty="0"/>
              <a:t>If you intend to use more than one programme</a:t>
            </a:r>
            <a:r>
              <a:rPr lang="en-GB" sz="1400" dirty="0"/>
              <a:t> in your presentation (e.g., navigate to a website or play a video that isn’t inserted into your slideshow):</a:t>
            </a:r>
          </a:p>
          <a:p>
            <a:endParaRPr lang="en-GB" sz="1400" dirty="0"/>
          </a:p>
          <a:p>
            <a:pPr marL="285750" indent="-285750">
              <a:buFont typeface="Arial" panose="020B0604020202020204" pitchFamily="34" charset="0"/>
              <a:buChar char="•"/>
            </a:pPr>
            <a:r>
              <a:rPr lang="en-GB" sz="1400" dirty="0"/>
              <a:t>Follow the steps above but select “Screen” after clicking “Share Screen”</a:t>
            </a:r>
          </a:p>
          <a:p>
            <a:pPr marL="285750" indent="-285750">
              <a:buFont typeface="Arial" panose="020B0604020202020204" pitchFamily="34" charset="0"/>
              <a:buChar char="•"/>
            </a:pPr>
            <a:r>
              <a:rPr lang="en-GB" sz="1400" dirty="0"/>
              <a:t>This means that everything you do on your computer will be visible to your audience until you choose to stop sharing your screen</a:t>
            </a:r>
          </a:p>
          <a:p>
            <a:endParaRPr lang="en-GB" sz="1400" dirty="0"/>
          </a:p>
        </p:txBody>
      </p:sp>
    </p:spTree>
    <p:extLst>
      <p:ext uri="{BB962C8B-B14F-4D97-AF65-F5344CB8AC3E}">
        <p14:creationId xmlns:p14="http://schemas.microsoft.com/office/powerpoint/2010/main" val="15901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752084-F1F7-BA41-4EDD-BE32CB5133F4}"/>
              </a:ext>
            </a:extLst>
          </p:cNvPr>
          <p:cNvSpPr/>
          <p:nvPr/>
        </p:nvSpPr>
        <p:spPr>
          <a:xfrm>
            <a:off x="155749" y="659375"/>
            <a:ext cx="5791200" cy="258493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
        <p:nvSpPr>
          <p:cNvPr id="7" name="object 7"/>
          <p:cNvSpPr txBox="1"/>
          <p:nvPr/>
        </p:nvSpPr>
        <p:spPr>
          <a:xfrm>
            <a:off x="287715" y="3771152"/>
            <a:ext cx="5527267" cy="3511218"/>
          </a:xfrm>
          <a:prstGeom prst="rect">
            <a:avLst/>
          </a:prstGeom>
        </p:spPr>
        <p:txBody>
          <a:bodyPr vert="horz" wrap="square" lIns="0" tIns="12700" rIns="0" bIns="0" rtlCol="0">
            <a:spAutoFit/>
          </a:bodyPr>
          <a:lstStyle/>
          <a:p>
            <a:pPr marL="12700">
              <a:spcBef>
                <a:spcPts val="100"/>
              </a:spcBef>
            </a:pPr>
            <a:r>
              <a:rPr lang="en-US" sz="1400" b="1" dirty="0">
                <a:latin typeface="Arial" panose="020B0604020202020204" pitchFamily="34" charset="0"/>
                <a:cs typeface="Arial" panose="020B0604020202020204" pitchFamily="34" charset="0"/>
              </a:rPr>
              <a:t>Audio: </a:t>
            </a:r>
            <a:r>
              <a:rPr lang="en-US" sz="1400" dirty="0">
                <a:latin typeface="Arial" panose="020B0604020202020204" pitchFamily="34" charset="0"/>
                <a:cs typeface="Arial" panose="020B0604020202020204" pitchFamily="34" charset="0"/>
              </a:rPr>
              <a:t>All rooms are equipped with standard lecture streaming technology. This means that, unless we have communicated with you in advance, live speech will only be audible for online participants if the person speaking is at the front of the room (or wearing a lapel mic/using a handheld mic where available).</a:t>
            </a:r>
          </a:p>
          <a:p>
            <a:pPr marL="12700">
              <a:spcBef>
                <a:spcPts val="100"/>
              </a:spcBef>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Please consider this when running your sessions. It may be necessary to repeat questions from the floor or re-cap key points of an extended response to ensure the online audience is up-to-speed with the discussion</a:t>
            </a:r>
            <a:r>
              <a:rPr lang="en-GB" sz="1400" dirty="0">
                <a:latin typeface="Arial" panose="020B0604020202020204" pitchFamily="34" charset="0"/>
                <a:cs typeface="Arial" panose="020B0604020202020204" pitchFamily="34" charset="0"/>
              </a:rPr>
              <a: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Consider visiting your room before your first session to check the specific configuration and test the online audio.</a:t>
            </a:r>
          </a:p>
          <a:p>
            <a:pPr marL="12700">
              <a:spcBef>
                <a:spcPts val="100"/>
              </a:spcBef>
            </a:pPr>
            <a:endParaRPr lang="en-US" sz="1400" spc="-35" dirty="0">
              <a:latin typeface="Arial" panose="020B0604020202020204" pitchFamily="34" charset="0"/>
              <a:cs typeface="Arial" panose="020B0604020202020204" pitchFamily="34" charset="0"/>
            </a:endParaRPr>
          </a:p>
          <a:p>
            <a:pPr marL="12700">
              <a:spcBef>
                <a:spcPts val="100"/>
              </a:spcBef>
            </a:pPr>
            <a:endParaRPr lang="en-US" sz="1400" dirty="0">
              <a:latin typeface="Arial" panose="020B0604020202020204" pitchFamily="34" charset="0"/>
              <a:cs typeface="Arial" panose="020B0604020202020204" pitchFamily="34" charset="0"/>
            </a:endParaRPr>
          </a:p>
          <a:p>
            <a:pPr marL="12700">
              <a:lnSpc>
                <a:spcPct val="100000"/>
              </a:lnSpc>
              <a:spcBef>
                <a:spcPts val="100"/>
              </a:spcBef>
            </a:pPr>
            <a:endParaRPr sz="1400" dirty="0">
              <a:latin typeface="Arial" panose="020B0604020202020204" pitchFamily="34" charset="0"/>
              <a:cs typeface="Arial" panose="020B0604020202020204" pitchFamily="34" charset="0"/>
            </a:endParaRPr>
          </a:p>
        </p:txBody>
      </p:sp>
      <p:sp>
        <p:nvSpPr>
          <p:cNvPr id="23" name="Title 22">
            <a:extLst>
              <a:ext uri="{FF2B5EF4-FFF2-40B4-BE49-F238E27FC236}">
                <a16:creationId xmlns:a16="http://schemas.microsoft.com/office/drawing/2014/main" id="{C4D62601-860D-2596-7373-9F69A53B5824}"/>
              </a:ext>
            </a:extLst>
          </p:cNvPr>
          <p:cNvSpPr>
            <a:spLocks noGrp="1"/>
          </p:cNvSpPr>
          <p:nvPr>
            <p:ph type="title"/>
          </p:nvPr>
        </p:nvSpPr>
        <p:spPr>
          <a:xfrm>
            <a:off x="253556" y="128033"/>
            <a:ext cx="5604284" cy="369332"/>
          </a:xfrm>
        </p:spPr>
        <p:txBody>
          <a:bodyPr>
            <a:noAutofit/>
          </a:bodyPr>
          <a:lstStyle/>
          <a:p>
            <a:r>
              <a:rPr lang="en-GB" sz="2400" dirty="0">
                <a:solidFill>
                  <a:schemeClr val="accent1"/>
                </a:solidFill>
                <a:latin typeface="Calibri"/>
                <a:cs typeface="Calibri"/>
              </a:rPr>
              <a:t>Guidance for Session Chairs / Presenters</a:t>
            </a:r>
            <a:endParaRPr lang="en-GB" sz="2400" dirty="0">
              <a:solidFill>
                <a:schemeClr val="accent1"/>
              </a:solidFill>
            </a:endParaRPr>
          </a:p>
        </p:txBody>
      </p:sp>
      <p:sp>
        <p:nvSpPr>
          <p:cNvPr id="24" name="TextBox 23">
            <a:extLst>
              <a:ext uri="{FF2B5EF4-FFF2-40B4-BE49-F238E27FC236}">
                <a16:creationId xmlns:a16="http://schemas.microsoft.com/office/drawing/2014/main" id="{BEE2001B-3B4B-1FE0-A9AA-97AD2BABB100}"/>
              </a:ext>
            </a:extLst>
          </p:cNvPr>
          <p:cNvSpPr txBox="1"/>
          <p:nvPr/>
        </p:nvSpPr>
        <p:spPr>
          <a:xfrm>
            <a:off x="287715" y="748716"/>
            <a:ext cx="5527267" cy="2462213"/>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Key points: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Session</a:t>
            </a:r>
            <a:r>
              <a:rPr lang="en-US" sz="1400" spc="-30"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chairs/hosts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should assume the presence of an online audience that will need some accommodations to be properly included in the session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 member of the WG should take responsibility for supporting online participation and presentations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Share guidelines and best practice for hybrid audiences with presenters in advance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Questions and contributions might need to be repeated into a microphone to be audible to online participants</a:t>
            </a:r>
          </a:p>
          <a:p>
            <a:endParaRPr lang="en-GB" sz="1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0FF3A61-8E5E-E6FA-C598-3A541E1DF2DA}"/>
              </a:ext>
            </a:extLst>
          </p:cNvPr>
          <p:cNvSpPr/>
          <p:nvPr/>
        </p:nvSpPr>
        <p:spPr>
          <a:xfrm>
            <a:off x="155749" y="3613687"/>
            <a:ext cx="5791200" cy="3048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F6BB227-1587-52DC-3007-152938AC33FE}"/>
              </a:ext>
            </a:extLst>
          </p:cNvPr>
          <p:cNvSpPr txBox="1"/>
          <p:nvPr/>
        </p:nvSpPr>
        <p:spPr>
          <a:xfrm>
            <a:off x="6356787" y="3733800"/>
            <a:ext cx="5527266" cy="3323987"/>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Online participation: </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Consider </a:t>
            </a:r>
            <a:r>
              <a:rPr lang="en-US" sz="1400" spc="-35" dirty="0">
                <a:latin typeface="Arial" panose="020B0604020202020204" pitchFamily="34" charset="0"/>
                <a:cs typeface="Arial" panose="020B0604020202020204" pitchFamily="34" charset="0"/>
              </a:rPr>
              <a:t>assigning </a:t>
            </a:r>
            <a:r>
              <a:rPr lang="en-US" sz="1400" dirty="0">
                <a:latin typeface="Arial" panose="020B0604020202020204" pitchFamily="34" charset="0"/>
                <a:cs typeface="Arial" panose="020B0604020202020204" pitchFamily="34" charset="0"/>
              </a:rPr>
              <a:t>an</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‘online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convener’</a:t>
            </a:r>
            <a:r>
              <a:rPr lang="en-US" sz="1400" spc="-35" dirty="0">
                <a:latin typeface="Arial" panose="020B0604020202020204" pitchFamily="34" charset="0"/>
                <a:cs typeface="Arial" panose="020B0604020202020204" pitchFamily="34" charset="0"/>
              </a:rPr>
              <a:t> </a:t>
            </a:r>
            <a:r>
              <a:rPr lang="en-US" sz="1400" spc="-25" dirty="0">
                <a:latin typeface="Arial" panose="020B0604020202020204" pitchFamily="34" charset="0"/>
                <a:cs typeface="Arial" panose="020B0604020202020204" pitchFamily="34" charset="0"/>
              </a:rPr>
              <a:t>to </a:t>
            </a:r>
            <a:r>
              <a:rPr lang="en-US" sz="1400" dirty="0">
                <a:latin typeface="Arial" panose="020B0604020202020204" pitchFamily="34" charset="0"/>
                <a:cs typeface="Arial" panose="020B0604020202020204" pitchFamily="34" charset="0"/>
              </a:rPr>
              <a:t>log</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on</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from</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their</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own</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laptop</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manage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people</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entering</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Zoom</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room, and facilitate queries/Q&amp;A</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contributions</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that</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come</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up</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through</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chat. This person should</a:t>
            </a:r>
            <a:r>
              <a:rPr lang="en-US" sz="1400" b="1" dirty="0">
                <a:latin typeface="Arial" panose="020B0604020202020204" pitchFamily="34" charset="0"/>
                <a:cs typeface="Arial" panose="020B0604020202020204" pitchFamily="34" charset="0"/>
              </a:rPr>
              <a:t> mute their laptop sound and microphone on Zoom.</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help manage the Zoom room, you should provide clear guidance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how you would like participants to use features such as</a:t>
            </a:r>
            <a:r>
              <a:rPr lang="en-US" sz="1400" spc="-3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cameras </a:t>
            </a:r>
            <a:r>
              <a:rPr lang="en-US" sz="1400" dirty="0">
                <a:latin typeface="Arial" panose="020B0604020202020204" pitchFamily="34" charset="0"/>
                <a:cs typeface="Arial" panose="020B0604020202020204" pitchFamily="34" charset="0"/>
              </a:rPr>
              <a:t>and</a:t>
            </a:r>
            <a:r>
              <a:rPr lang="en-US" sz="1400" spc="-35" dirty="0">
                <a:latin typeface="Arial" panose="020B0604020202020204" pitchFamily="34" charset="0"/>
                <a:cs typeface="Arial" panose="020B0604020202020204" pitchFamily="34" charset="0"/>
              </a:rPr>
              <a:t> online </a:t>
            </a:r>
            <a:r>
              <a:rPr lang="en-US" sz="1400" dirty="0">
                <a:latin typeface="Arial" panose="020B0604020202020204" pitchFamily="34" charset="0"/>
                <a:cs typeface="Arial" panose="020B0604020202020204" pitchFamily="34" charset="0"/>
              </a:rPr>
              <a:t>chat</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during</a:t>
            </a:r>
            <a:r>
              <a:rPr lang="en-US" sz="1400" spc="-30"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presentations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Q&amp;A</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sessions</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If online speakers are screen sharing, they often won’t see the chat or a visual signal to indicate they are coming to time. A verbal cue is often more effective.</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F73A5EB-3882-DEBB-A946-DC2F073C430F}"/>
              </a:ext>
            </a:extLst>
          </p:cNvPr>
          <p:cNvSpPr/>
          <p:nvPr/>
        </p:nvSpPr>
        <p:spPr>
          <a:xfrm>
            <a:off x="6267677" y="659374"/>
            <a:ext cx="5791200" cy="2603897"/>
          </a:xfrm>
          <a:custGeom>
            <a:avLst/>
            <a:gdLst>
              <a:gd name="connsiteX0" fmla="*/ 0 w 5791200"/>
              <a:gd name="connsiteY0" fmla="*/ 0 h 2603897"/>
              <a:gd name="connsiteX1" fmla="*/ 5791200 w 5791200"/>
              <a:gd name="connsiteY1" fmla="*/ 0 h 2603897"/>
              <a:gd name="connsiteX2" fmla="*/ 5791200 w 5791200"/>
              <a:gd name="connsiteY2" fmla="*/ 2603897 h 2603897"/>
              <a:gd name="connsiteX3" fmla="*/ 0 w 5791200"/>
              <a:gd name="connsiteY3" fmla="*/ 2603897 h 2603897"/>
              <a:gd name="connsiteX4" fmla="*/ 0 w 5791200"/>
              <a:gd name="connsiteY4" fmla="*/ 0 h 2603897"/>
              <a:gd name="connsiteX0" fmla="*/ 0 w 5791200"/>
              <a:gd name="connsiteY0" fmla="*/ 0 h 2603897"/>
              <a:gd name="connsiteX1" fmla="*/ 5791200 w 5791200"/>
              <a:gd name="connsiteY1" fmla="*/ 0 h 2603897"/>
              <a:gd name="connsiteX2" fmla="*/ 5791200 w 5791200"/>
              <a:gd name="connsiteY2" fmla="*/ 2603897 h 2603897"/>
              <a:gd name="connsiteX3" fmla="*/ 0 w 5791200"/>
              <a:gd name="connsiteY3" fmla="*/ 2603897 h 2603897"/>
              <a:gd name="connsiteX4" fmla="*/ 0 w 5791200"/>
              <a:gd name="connsiteY4" fmla="*/ 0 h 260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0" h="2603897">
                <a:moveTo>
                  <a:pt x="0" y="0"/>
                </a:moveTo>
                <a:lnTo>
                  <a:pt x="5791200" y="0"/>
                </a:lnTo>
                <a:lnTo>
                  <a:pt x="5791200" y="2603897"/>
                </a:lnTo>
                <a:lnTo>
                  <a:pt x="0" y="2603897"/>
                </a:lnTo>
                <a:lnTo>
                  <a:pt x="0" y="0"/>
                </a:lnTo>
                <a:close/>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bject 7">
            <a:extLst>
              <a:ext uri="{FF2B5EF4-FFF2-40B4-BE49-F238E27FC236}">
                <a16:creationId xmlns:a16="http://schemas.microsoft.com/office/drawing/2014/main" id="{843BC805-F93B-ACCD-864A-82E200D8DEAF}"/>
              </a:ext>
            </a:extLst>
          </p:cNvPr>
          <p:cNvSpPr txBox="1"/>
          <p:nvPr/>
        </p:nvSpPr>
        <p:spPr>
          <a:xfrm>
            <a:off x="6356786" y="713811"/>
            <a:ext cx="5527267" cy="2459648"/>
          </a:xfrm>
          <a:prstGeom prst="rect">
            <a:avLst/>
          </a:prstGeom>
        </p:spPr>
        <p:txBody>
          <a:bodyPr vert="horz" wrap="square" lIns="0" tIns="12700" rIns="0" bIns="0" rtlCol="0">
            <a:spAutoFit/>
          </a:bodyPr>
          <a:lstStyle/>
          <a:p>
            <a:pPr marL="12700">
              <a:spcBef>
                <a:spcPts val="100"/>
              </a:spcBef>
            </a:pPr>
            <a:r>
              <a:rPr lang="en-US" sz="1400" b="1" spc="-35" dirty="0">
                <a:latin typeface="Arial" panose="020B0604020202020204" pitchFamily="34" charset="0"/>
                <a:cs typeface="Arial" panose="020B0604020202020204" pitchFamily="34" charset="0"/>
              </a:rPr>
              <a:t>Sharing content and files:</a:t>
            </a:r>
          </a:p>
          <a:p>
            <a:pPr marL="12700" algn="just">
              <a:spcBef>
                <a:spcPts val="100"/>
              </a:spcBef>
            </a:pPr>
            <a:r>
              <a:rPr lang="en-US" sz="1400" spc="-35" dirty="0">
                <a:latin typeface="Arial" panose="020B0604020202020204" pitchFamily="34" charset="0"/>
                <a:cs typeface="Arial" panose="020B0604020202020204" pitchFamily="34" charset="0"/>
              </a:rPr>
              <a:t>A desktop computer in the room you have been assigned will be signed into the Zoom room for your WG. All media needs to be shared through this computer. It is not possible for in-person speakers to use their personal computer and share content with the online audience.</a:t>
            </a:r>
          </a:p>
          <a:p>
            <a:pPr marL="12700" algn="just">
              <a:spcBef>
                <a:spcPts val="100"/>
              </a:spcBef>
            </a:pPr>
            <a:endParaRPr lang="en-US" sz="1400" spc="-35" dirty="0">
              <a:latin typeface="Arial" panose="020B0604020202020204" pitchFamily="34" charset="0"/>
              <a:cs typeface="Arial" panose="020B0604020202020204" pitchFamily="34" charset="0"/>
            </a:endParaRPr>
          </a:p>
          <a:p>
            <a:pPr marL="12700" algn="just">
              <a:spcBef>
                <a:spcPts val="100"/>
              </a:spcBef>
            </a:pPr>
            <a:r>
              <a:rPr lang="en-US" sz="1400" spc="-35" dirty="0">
                <a:latin typeface="Arial" panose="020B0604020202020204" pitchFamily="34" charset="0"/>
                <a:cs typeface="Arial" panose="020B0604020202020204" pitchFamily="34" charset="0"/>
              </a:rPr>
              <a:t>Please communicate with speakers to ensure that, either:</a:t>
            </a:r>
          </a:p>
          <a:p>
            <a:pPr marL="298450" indent="-285750" algn="just">
              <a:spcBef>
                <a:spcPts val="100"/>
              </a:spcBef>
              <a:buFont typeface="Arial" panose="020B0604020202020204" pitchFamily="34" charset="0"/>
              <a:buChar char="•"/>
            </a:pPr>
            <a:r>
              <a:rPr lang="en-US" sz="1400" spc="-35" dirty="0">
                <a:latin typeface="Arial" panose="020B0604020202020204" pitchFamily="34" charset="0"/>
                <a:cs typeface="Arial" panose="020B0604020202020204" pitchFamily="34" charset="0"/>
              </a:rPr>
              <a:t>All files are shared with the convenors and transferred to the desktop in advance, or</a:t>
            </a:r>
          </a:p>
          <a:p>
            <a:pPr marL="298450" indent="-285750" algn="just">
              <a:spcBef>
                <a:spcPts val="100"/>
              </a:spcBef>
              <a:buFont typeface="Arial" panose="020B0604020202020204" pitchFamily="34" charset="0"/>
              <a:buChar char="•"/>
            </a:pPr>
            <a:r>
              <a:rPr lang="en-US" sz="1400" spc="-35" dirty="0">
                <a:latin typeface="Arial" panose="020B0604020202020204" pitchFamily="34" charset="0"/>
                <a:cs typeface="Arial" panose="020B0604020202020204" pitchFamily="34" charset="0"/>
              </a:rPr>
              <a:t>Speakers bring their presentations on a USB</a:t>
            </a:r>
          </a:p>
          <a:p>
            <a:pPr marL="298450" indent="-285750" algn="just">
              <a:spcBef>
                <a:spcPts val="100"/>
              </a:spcBef>
              <a:buFont typeface="Arial" panose="020B0604020202020204" pitchFamily="34" charset="0"/>
              <a:buChar char="•"/>
            </a:pPr>
            <a:endParaRPr lang="en-US" sz="1400" spc="-35"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0EC24D5-ADF2-D4E0-75B3-2B5B2324843D}"/>
              </a:ext>
            </a:extLst>
          </p:cNvPr>
          <p:cNvSpPr/>
          <p:nvPr/>
        </p:nvSpPr>
        <p:spPr>
          <a:xfrm>
            <a:off x="6261102" y="3613687"/>
            <a:ext cx="5791200" cy="3048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97F8-9DA4-A930-ED45-16BDBAE9ED18}"/>
              </a:ext>
            </a:extLst>
          </p:cNvPr>
          <p:cNvSpPr>
            <a:spLocks noGrp="1"/>
          </p:cNvSpPr>
          <p:nvPr>
            <p:ph type="title"/>
          </p:nvPr>
        </p:nvSpPr>
        <p:spPr>
          <a:xfrm>
            <a:off x="304800" y="152400"/>
            <a:ext cx="5257800" cy="369332"/>
          </a:xfrm>
        </p:spPr>
        <p:txBody>
          <a:bodyPr>
            <a:noAutofit/>
          </a:bodyPr>
          <a:lstStyle/>
          <a:p>
            <a:r>
              <a:rPr lang="en-GB" sz="2400" dirty="0">
                <a:solidFill>
                  <a:schemeClr val="accent5">
                    <a:lumMod val="75000"/>
                  </a:schemeClr>
                </a:solidFill>
                <a:latin typeface="+mn-lt"/>
                <a:cs typeface="Arial" panose="020B0604020202020204" pitchFamily="34" charset="0"/>
              </a:rPr>
              <a:t>Using Zoom’s “Annotate” features</a:t>
            </a:r>
          </a:p>
        </p:txBody>
      </p:sp>
      <p:sp>
        <p:nvSpPr>
          <p:cNvPr id="4" name="Text Placeholder 2">
            <a:extLst>
              <a:ext uri="{FF2B5EF4-FFF2-40B4-BE49-F238E27FC236}">
                <a16:creationId xmlns:a16="http://schemas.microsoft.com/office/drawing/2014/main" id="{C28AA55A-F11E-59F9-1E4B-349A53157266}"/>
              </a:ext>
            </a:extLst>
          </p:cNvPr>
          <p:cNvSpPr txBox="1">
            <a:spLocks/>
          </p:cNvSpPr>
          <p:nvPr/>
        </p:nvSpPr>
        <p:spPr>
          <a:xfrm>
            <a:off x="304800" y="760780"/>
            <a:ext cx="5479702" cy="2416046"/>
          </a:xfrm>
          <a:prstGeom prst="rect">
            <a:avLst/>
          </a:prstGeom>
        </p:spPr>
        <p:txBody>
          <a:bodyPr wrap="square" lIns="0" tIns="0" rIns="0" bIns="0">
            <a:spAutoFit/>
          </a:bodyPr>
          <a:lstStyle>
            <a:lvl1pPr marL="0">
              <a:defRPr sz="20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400" b="1" dirty="0">
                <a:latin typeface="Arial" panose="020B0604020202020204" pitchFamily="34" charset="0"/>
                <a:cs typeface="Arial" panose="020B0604020202020204" pitchFamily="34" charset="0"/>
              </a:rPr>
              <a:t>Key points: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Zoom’s built in Annotate features are visible to online and in-person audiences. In-room visual cues are less accessible for online participants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Zoom annotates a shared screen, not individual slides. Annotations must be cleared between slides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Clear annotations by clicking on the trash can labelled “Clear” and selecting “Clear All Drawings”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Close annotation and return to a slide show by clicking the red “X” at the right of the menu and then clicking on the slide show</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Prompt the menu to open by hovering the cursor over the green “You are screen sharing” bar at the top of the screen and clicking “Annotate”</a:t>
            </a:r>
          </a:p>
        </p:txBody>
      </p:sp>
      <p:sp>
        <p:nvSpPr>
          <p:cNvPr id="5" name="Rectangle 4">
            <a:extLst>
              <a:ext uri="{FF2B5EF4-FFF2-40B4-BE49-F238E27FC236}">
                <a16:creationId xmlns:a16="http://schemas.microsoft.com/office/drawing/2014/main" id="{CF08A8AE-F855-F13C-AB06-6FE84AE71E69}"/>
              </a:ext>
            </a:extLst>
          </p:cNvPr>
          <p:cNvSpPr/>
          <p:nvPr/>
        </p:nvSpPr>
        <p:spPr>
          <a:xfrm>
            <a:off x="155749" y="659375"/>
            <a:ext cx="5791200" cy="25849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5A222E4-ECF5-4634-DCFB-A7A6EF61CD44}"/>
              </a:ext>
            </a:extLst>
          </p:cNvPr>
          <p:cNvSpPr/>
          <p:nvPr/>
        </p:nvSpPr>
        <p:spPr>
          <a:xfrm>
            <a:off x="155749" y="3613687"/>
            <a:ext cx="5791200" cy="304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585E7E-57BB-CC37-7FD0-96B847C655F9}"/>
              </a:ext>
            </a:extLst>
          </p:cNvPr>
          <p:cNvSpPr/>
          <p:nvPr/>
        </p:nvSpPr>
        <p:spPr>
          <a:xfrm>
            <a:off x="6272762" y="3613687"/>
            <a:ext cx="5791200" cy="304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77882F4-C9A4-BB46-4C7E-6B22ED80B955}"/>
              </a:ext>
            </a:extLst>
          </p:cNvPr>
          <p:cNvSpPr/>
          <p:nvPr/>
        </p:nvSpPr>
        <p:spPr>
          <a:xfrm>
            <a:off x="6245051" y="196313"/>
            <a:ext cx="5791200" cy="304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close up of a logo&#10;&#10;Description automatically generated">
            <a:extLst>
              <a:ext uri="{FF2B5EF4-FFF2-40B4-BE49-F238E27FC236}">
                <a16:creationId xmlns:a16="http://schemas.microsoft.com/office/drawing/2014/main" id="{20ABA3B4-F53E-5836-1AD3-367D76F07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807" y="4102994"/>
            <a:ext cx="3811785" cy="2408155"/>
          </a:xfrm>
          <a:prstGeom prst="rect">
            <a:avLst/>
          </a:prstGeom>
        </p:spPr>
      </p:pic>
      <p:sp>
        <p:nvSpPr>
          <p:cNvPr id="17" name="TextBox 16">
            <a:extLst>
              <a:ext uri="{FF2B5EF4-FFF2-40B4-BE49-F238E27FC236}">
                <a16:creationId xmlns:a16="http://schemas.microsoft.com/office/drawing/2014/main" id="{B7708BC5-7767-CCF4-A508-4D7C028AC3F5}"/>
              </a:ext>
            </a:extLst>
          </p:cNvPr>
          <p:cNvSpPr txBox="1"/>
          <p:nvPr/>
        </p:nvSpPr>
        <p:spPr>
          <a:xfrm>
            <a:off x="304800" y="3704452"/>
            <a:ext cx="228600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Draw features:</a:t>
            </a:r>
          </a:p>
        </p:txBody>
      </p:sp>
      <p:sp>
        <p:nvSpPr>
          <p:cNvPr id="20" name="TextBox 19">
            <a:extLst>
              <a:ext uri="{FF2B5EF4-FFF2-40B4-BE49-F238E27FC236}">
                <a16:creationId xmlns:a16="http://schemas.microsoft.com/office/drawing/2014/main" id="{5A51CE66-49DE-A536-3363-70CEC7C5D056}"/>
              </a:ext>
            </a:extLst>
          </p:cNvPr>
          <p:cNvSpPr txBox="1"/>
          <p:nvPr/>
        </p:nvSpPr>
        <p:spPr>
          <a:xfrm>
            <a:off x="4584379" y="4363054"/>
            <a:ext cx="856804" cy="276999"/>
          </a:xfrm>
          <a:prstGeom prst="rect">
            <a:avLst/>
          </a:prstGeom>
          <a:noFill/>
          <a:ln>
            <a:solidFill>
              <a:schemeClr val="accent1">
                <a:shade val="95000"/>
                <a:satMod val="105000"/>
              </a:schemeClr>
            </a:solidFill>
          </a:ln>
        </p:spPr>
        <p:txBody>
          <a:bodyPr wrap="square" rtlCol="0">
            <a:spAutoFit/>
          </a:bodyPr>
          <a:lstStyle/>
          <a:p>
            <a:r>
              <a:rPr lang="en-GB" sz="1200" dirty="0"/>
              <a:t>Outlines</a:t>
            </a:r>
          </a:p>
        </p:txBody>
      </p:sp>
      <p:sp>
        <p:nvSpPr>
          <p:cNvPr id="21" name="TextBox 20">
            <a:extLst>
              <a:ext uri="{FF2B5EF4-FFF2-40B4-BE49-F238E27FC236}">
                <a16:creationId xmlns:a16="http://schemas.microsoft.com/office/drawing/2014/main" id="{EE5FE059-F36A-D065-47FA-A586305C3612}"/>
              </a:ext>
            </a:extLst>
          </p:cNvPr>
          <p:cNvSpPr txBox="1"/>
          <p:nvPr/>
        </p:nvSpPr>
        <p:spPr>
          <a:xfrm>
            <a:off x="668127" y="4224555"/>
            <a:ext cx="1215384" cy="276999"/>
          </a:xfrm>
          <a:prstGeom prst="rect">
            <a:avLst/>
          </a:prstGeom>
          <a:noFill/>
          <a:ln>
            <a:solidFill>
              <a:schemeClr val="accent1">
                <a:shade val="95000"/>
                <a:satMod val="105000"/>
              </a:schemeClr>
            </a:solidFill>
          </a:ln>
        </p:spPr>
        <p:txBody>
          <a:bodyPr wrap="square" rtlCol="0">
            <a:spAutoFit/>
          </a:bodyPr>
          <a:lstStyle/>
          <a:p>
            <a:r>
              <a:rPr lang="en-GB" sz="1200" dirty="0"/>
              <a:t>Shaded boxes</a:t>
            </a:r>
          </a:p>
        </p:txBody>
      </p:sp>
      <p:sp>
        <p:nvSpPr>
          <p:cNvPr id="22" name="TextBox 21">
            <a:extLst>
              <a:ext uri="{FF2B5EF4-FFF2-40B4-BE49-F238E27FC236}">
                <a16:creationId xmlns:a16="http://schemas.microsoft.com/office/drawing/2014/main" id="{5A5623DF-A778-E374-BEB1-BD4BAA4E9FA4}"/>
              </a:ext>
            </a:extLst>
          </p:cNvPr>
          <p:cNvSpPr txBox="1"/>
          <p:nvPr/>
        </p:nvSpPr>
        <p:spPr>
          <a:xfrm>
            <a:off x="438595" y="6129033"/>
            <a:ext cx="1215384" cy="276999"/>
          </a:xfrm>
          <a:prstGeom prst="rect">
            <a:avLst/>
          </a:prstGeom>
          <a:noFill/>
          <a:ln>
            <a:solidFill>
              <a:schemeClr val="accent1">
                <a:shade val="95000"/>
                <a:satMod val="105000"/>
              </a:schemeClr>
            </a:solidFill>
          </a:ln>
        </p:spPr>
        <p:txBody>
          <a:bodyPr wrap="square" rtlCol="0">
            <a:spAutoFit/>
          </a:bodyPr>
          <a:lstStyle/>
          <a:p>
            <a:r>
              <a:rPr lang="en-GB" sz="1200" dirty="0"/>
              <a:t>Free drawing</a:t>
            </a:r>
          </a:p>
        </p:txBody>
      </p:sp>
      <p:sp>
        <p:nvSpPr>
          <p:cNvPr id="23" name="TextBox 22">
            <a:extLst>
              <a:ext uri="{FF2B5EF4-FFF2-40B4-BE49-F238E27FC236}">
                <a16:creationId xmlns:a16="http://schemas.microsoft.com/office/drawing/2014/main" id="{AC08744B-3F54-9A4B-BD16-5864A2BB8642}"/>
              </a:ext>
            </a:extLst>
          </p:cNvPr>
          <p:cNvSpPr txBox="1"/>
          <p:nvPr/>
        </p:nvSpPr>
        <p:spPr>
          <a:xfrm>
            <a:off x="3983888" y="6234150"/>
            <a:ext cx="664312" cy="276999"/>
          </a:xfrm>
          <a:prstGeom prst="rect">
            <a:avLst/>
          </a:prstGeom>
          <a:noFill/>
          <a:ln>
            <a:solidFill>
              <a:schemeClr val="accent1">
                <a:shade val="95000"/>
                <a:satMod val="105000"/>
              </a:schemeClr>
            </a:solidFill>
          </a:ln>
        </p:spPr>
        <p:txBody>
          <a:bodyPr wrap="square" rtlCol="0">
            <a:spAutoFit/>
          </a:bodyPr>
          <a:lstStyle/>
          <a:p>
            <a:r>
              <a:rPr lang="en-GB" sz="1200" dirty="0"/>
              <a:t>Arrows</a:t>
            </a:r>
          </a:p>
        </p:txBody>
      </p:sp>
      <p:pic>
        <p:nvPicPr>
          <p:cNvPr id="25" name="Picture 24" descr="A computer screen shot of a computer&#10;&#10;Description automatically generated">
            <a:extLst>
              <a:ext uri="{FF2B5EF4-FFF2-40B4-BE49-F238E27FC236}">
                <a16:creationId xmlns:a16="http://schemas.microsoft.com/office/drawing/2014/main" id="{5848E60B-FE77-15B4-D2D1-2FC23DC03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111" b="50000"/>
          <a:stretch/>
        </p:blipFill>
        <p:spPr>
          <a:xfrm>
            <a:off x="8382000" y="367843"/>
            <a:ext cx="3238500" cy="1247422"/>
          </a:xfrm>
          <a:prstGeom prst="rect">
            <a:avLst/>
          </a:prstGeom>
        </p:spPr>
      </p:pic>
      <p:sp>
        <p:nvSpPr>
          <p:cNvPr id="26" name="TextBox 25">
            <a:extLst>
              <a:ext uri="{FF2B5EF4-FFF2-40B4-BE49-F238E27FC236}">
                <a16:creationId xmlns:a16="http://schemas.microsoft.com/office/drawing/2014/main" id="{70C15775-D109-641A-5F66-7BA484AF42B3}"/>
              </a:ext>
            </a:extLst>
          </p:cNvPr>
          <p:cNvSpPr txBox="1"/>
          <p:nvPr/>
        </p:nvSpPr>
        <p:spPr>
          <a:xfrm>
            <a:off x="6698902" y="722799"/>
            <a:ext cx="194979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Spotlight:</a:t>
            </a:r>
          </a:p>
        </p:txBody>
      </p:sp>
      <p:sp>
        <p:nvSpPr>
          <p:cNvPr id="27" name="TextBox 26">
            <a:extLst>
              <a:ext uri="{FF2B5EF4-FFF2-40B4-BE49-F238E27FC236}">
                <a16:creationId xmlns:a16="http://schemas.microsoft.com/office/drawing/2014/main" id="{F00623C4-FB12-D746-4BA7-301EB4A134C0}"/>
              </a:ext>
            </a:extLst>
          </p:cNvPr>
          <p:cNvSpPr txBox="1"/>
          <p:nvPr/>
        </p:nvSpPr>
        <p:spPr>
          <a:xfrm>
            <a:off x="6813202" y="1951844"/>
            <a:ext cx="480729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Lazer pointer (left)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Movable arrow (middle)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Disappearing free draw pen (right) </a:t>
            </a:r>
          </a:p>
        </p:txBody>
      </p:sp>
      <p:pic>
        <p:nvPicPr>
          <p:cNvPr id="29" name="Picture 28" descr="A screenshot of a computer&#10;&#10;Description automatically generated">
            <a:extLst>
              <a:ext uri="{FF2B5EF4-FFF2-40B4-BE49-F238E27FC236}">
                <a16:creationId xmlns:a16="http://schemas.microsoft.com/office/drawing/2014/main" id="{ABC7BFC7-35CE-80A0-4DA1-50A05D448B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103" y="3724552"/>
            <a:ext cx="5493097" cy="2516943"/>
          </a:xfrm>
          <a:prstGeom prst="rect">
            <a:avLst/>
          </a:prstGeom>
        </p:spPr>
      </p:pic>
      <p:sp>
        <p:nvSpPr>
          <p:cNvPr id="30" name="TextBox 29">
            <a:extLst>
              <a:ext uri="{FF2B5EF4-FFF2-40B4-BE49-F238E27FC236}">
                <a16:creationId xmlns:a16="http://schemas.microsoft.com/office/drawing/2014/main" id="{E00A61EF-E4F6-5098-3D19-A357D680454F}"/>
              </a:ext>
            </a:extLst>
          </p:cNvPr>
          <p:cNvSpPr txBox="1"/>
          <p:nvPr/>
        </p:nvSpPr>
        <p:spPr>
          <a:xfrm>
            <a:off x="6324600" y="4983023"/>
            <a:ext cx="3196892" cy="738664"/>
          </a:xfrm>
          <a:prstGeom prst="rect">
            <a:avLst/>
          </a:prstGeom>
          <a:noFill/>
        </p:spPr>
        <p:txBody>
          <a:bodyPr wrap="square" rtlCol="0">
            <a:spAutoFit/>
          </a:bodyPr>
          <a:lstStyle/>
          <a:p>
            <a:pPr algn="just"/>
            <a:r>
              <a:rPr lang="en-GB" sz="1400" dirty="0">
                <a:latin typeface="Arial" panose="020B0604020202020204" pitchFamily="34" charset="0"/>
                <a:cs typeface="Arial" panose="020B0604020202020204" pitchFamily="34" charset="0"/>
              </a:rPr>
              <a:t>Also allows for colour and line width to be changed and for text boxes for annotation (“Text”)</a:t>
            </a:r>
          </a:p>
        </p:txBody>
      </p:sp>
    </p:spTree>
    <p:extLst>
      <p:ext uri="{BB962C8B-B14F-4D97-AF65-F5344CB8AC3E}">
        <p14:creationId xmlns:p14="http://schemas.microsoft.com/office/powerpoint/2010/main" val="340957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03ABB9-5D50-A0F7-F577-4F8FF8668044}"/>
              </a:ext>
            </a:extLst>
          </p:cNvPr>
          <p:cNvSpPr txBox="1">
            <a:spLocks/>
          </p:cNvSpPr>
          <p:nvPr/>
        </p:nvSpPr>
        <p:spPr>
          <a:xfrm>
            <a:off x="304800" y="152400"/>
            <a:ext cx="5257800"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chemeClr val="accent5">
                    <a:lumMod val="75000"/>
                  </a:schemeClr>
                </a:solidFill>
                <a:latin typeface="+mn-lt"/>
                <a:cs typeface="Arial" panose="020B0604020202020204" pitchFamily="34" charset="0"/>
              </a:rPr>
              <a:t>Recording sessions</a:t>
            </a:r>
          </a:p>
        </p:txBody>
      </p:sp>
      <p:sp>
        <p:nvSpPr>
          <p:cNvPr id="5" name="TextBox 4">
            <a:extLst>
              <a:ext uri="{FF2B5EF4-FFF2-40B4-BE49-F238E27FC236}">
                <a16:creationId xmlns:a16="http://schemas.microsoft.com/office/drawing/2014/main" id="{475464AE-0914-F806-EBC2-1C3A28D4A46B}"/>
              </a:ext>
            </a:extLst>
          </p:cNvPr>
          <p:cNvSpPr txBox="1"/>
          <p:nvPr/>
        </p:nvSpPr>
        <p:spPr>
          <a:xfrm>
            <a:off x="990600" y="1508637"/>
            <a:ext cx="10591800" cy="3819095"/>
          </a:xfrm>
          <a:prstGeom prst="rect">
            <a:avLst/>
          </a:prstGeom>
          <a:noFill/>
          <a:ln w="19050">
            <a:solidFill>
              <a:schemeClr val="accent1"/>
            </a:solidFill>
          </a:ln>
        </p:spPr>
        <p:txBody>
          <a:bodyPr wrap="square" lIns="108000" tIns="108000" rIns="108000" bIns="108000" rtlCol="0">
            <a:spAutoFit/>
          </a:bodyPr>
          <a:lstStyle/>
          <a:p>
            <a:pPr marL="285750" indent="-285750">
              <a:buFont typeface="Arial" panose="020B0604020202020204" pitchFamily="34" charset="0"/>
              <a:buChar char="•"/>
            </a:pPr>
            <a:r>
              <a:rPr lang="en-GB" dirty="0"/>
              <a:t>It is possible for convenors to record presentations and sessions, if required</a:t>
            </a:r>
          </a:p>
          <a:p>
            <a:pPr marL="285750" indent="-285750">
              <a:buFont typeface="Arial" panose="020B0604020202020204" pitchFamily="34" charset="0"/>
              <a:buChar char="•"/>
            </a:pPr>
            <a:r>
              <a:rPr lang="en-GB" dirty="0"/>
              <a:t>To record, click the circular button in the menu bar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WG convenors should explain the intended use of any recordings and ensure that everyone involved in the session gives permission to be recorded</a:t>
            </a:r>
          </a:p>
          <a:p>
            <a:pPr marL="285750" indent="-285750">
              <a:buFont typeface="Arial" panose="020B0604020202020204" pitchFamily="34" charset="0"/>
              <a:buChar char="•"/>
            </a:pPr>
            <a:r>
              <a:rPr lang="en-GB" dirty="0"/>
              <a:t>Recording sessions may mean some delegates choose not to participate, and you should be conscious of this in your decision to record</a:t>
            </a:r>
          </a:p>
          <a:p>
            <a:pPr marL="285750" indent="-285750">
              <a:buFont typeface="Arial" panose="020B0604020202020204" pitchFamily="34" charset="0"/>
              <a:buChar char="•"/>
            </a:pPr>
            <a:r>
              <a:rPr lang="en-GB" dirty="0"/>
              <a:t>Files are stored locally, on the desktop computer in the room</a:t>
            </a:r>
          </a:p>
          <a:p>
            <a:pPr marL="285750" indent="-285750">
              <a:buFont typeface="Arial" panose="020B0604020202020204" pitchFamily="34" charset="0"/>
              <a:buChar char="•"/>
            </a:pPr>
            <a:r>
              <a:rPr lang="en-GB" dirty="0"/>
              <a:t>If you choose to record, please contact </a:t>
            </a:r>
            <a:r>
              <a:rPr lang="en-GB" dirty="0" err="1"/>
              <a:t>Corin</a:t>
            </a:r>
            <a:r>
              <a:rPr lang="en-GB" dirty="0"/>
              <a:t> </a:t>
            </a:r>
            <a:r>
              <a:rPr lang="en-GB" dirty="0" err="1"/>
              <a:t>Nanton</a:t>
            </a:r>
            <a:r>
              <a:rPr lang="en-GB" dirty="0"/>
              <a:t> (</a:t>
            </a:r>
            <a:r>
              <a:rPr lang="en-GB" spc="-20" dirty="0">
                <a:cs typeface="Arial" panose="020B0604020202020204" pitchFamily="34" charset="0"/>
                <a:hlinkClick r:id="rId2"/>
              </a:rPr>
              <a:t>confadmin@leeds.ac.uk</a:t>
            </a:r>
            <a:r>
              <a:rPr lang="en-GB" spc="-20" dirty="0">
                <a:cs typeface="Arial" panose="020B0604020202020204" pitchFamily="34" charset="0"/>
              </a:rPr>
              <a:t>) after the conference to receive a link to download your files</a:t>
            </a:r>
            <a:endParaRPr lang="en-GB" dirty="0"/>
          </a:p>
          <a:p>
            <a:endParaRPr lang="en-GB" dirty="0"/>
          </a:p>
        </p:txBody>
      </p:sp>
      <p:pic>
        <p:nvPicPr>
          <p:cNvPr id="7" name="Picture 6" descr="A black and white record button&#10;&#10;Description automatically generated">
            <a:extLst>
              <a:ext uri="{FF2B5EF4-FFF2-40B4-BE49-F238E27FC236}">
                <a16:creationId xmlns:a16="http://schemas.microsoft.com/office/drawing/2014/main" id="{003EE347-279D-333B-6EA7-4D891A42A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2" y="2254301"/>
            <a:ext cx="3231126" cy="536314"/>
          </a:xfrm>
          <a:prstGeom prst="rect">
            <a:avLst/>
          </a:prstGeom>
        </p:spPr>
      </p:pic>
      <p:sp>
        <p:nvSpPr>
          <p:cNvPr id="8" name="Freeform: Shape 7">
            <a:extLst>
              <a:ext uri="{FF2B5EF4-FFF2-40B4-BE49-F238E27FC236}">
                <a16:creationId xmlns:a16="http://schemas.microsoft.com/office/drawing/2014/main" id="{71875736-802D-6406-00A3-D42986250B8D}"/>
              </a:ext>
            </a:extLst>
          </p:cNvPr>
          <p:cNvSpPr/>
          <p:nvPr/>
        </p:nvSpPr>
        <p:spPr>
          <a:xfrm>
            <a:off x="3841486" y="1914972"/>
            <a:ext cx="4018790" cy="578157"/>
          </a:xfrm>
          <a:custGeom>
            <a:avLst/>
            <a:gdLst>
              <a:gd name="connsiteX0" fmla="*/ 293293 w 4169968"/>
              <a:gd name="connsiteY0" fmla="*/ 207418 h 600306"/>
              <a:gd name="connsiteX1" fmla="*/ 293293 w 4169968"/>
              <a:gd name="connsiteY1" fmla="*/ 597943 h 600306"/>
              <a:gd name="connsiteX2" fmla="*/ 3341293 w 4169968"/>
              <a:gd name="connsiteY2" fmla="*/ 45493 h 600306"/>
              <a:gd name="connsiteX3" fmla="*/ 3979468 w 4169968"/>
              <a:gd name="connsiteY3" fmla="*/ 45493 h 600306"/>
              <a:gd name="connsiteX4" fmla="*/ 4169968 w 4169968"/>
              <a:gd name="connsiteY4" fmla="*/ 159793 h 600306"/>
              <a:gd name="connsiteX0" fmla="*/ 95722 w 3972397"/>
              <a:gd name="connsiteY0" fmla="*/ 207418 h 600306"/>
              <a:gd name="connsiteX1" fmla="*/ 626664 w 3972397"/>
              <a:gd name="connsiteY1" fmla="*/ 597943 h 600306"/>
              <a:gd name="connsiteX2" fmla="*/ 3143722 w 3972397"/>
              <a:gd name="connsiteY2" fmla="*/ 45493 h 600306"/>
              <a:gd name="connsiteX3" fmla="*/ 3781897 w 3972397"/>
              <a:gd name="connsiteY3" fmla="*/ 45493 h 600306"/>
              <a:gd name="connsiteX4" fmla="*/ 3972397 w 3972397"/>
              <a:gd name="connsiteY4" fmla="*/ 159793 h 600306"/>
              <a:gd name="connsiteX0" fmla="*/ 95722 w 3972397"/>
              <a:gd name="connsiteY0" fmla="*/ 252031 h 644919"/>
              <a:gd name="connsiteX1" fmla="*/ 626664 w 3972397"/>
              <a:gd name="connsiteY1" fmla="*/ 642556 h 644919"/>
              <a:gd name="connsiteX2" fmla="*/ 3143722 w 3972397"/>
              <a:gd name="connsiteY2" fmla="*/ 90106 h 644919"/>
              <a:gd name="connsiteX3" fmla="*/ 3634413 w 3972397"/>
              <a:gd name="connsiteY3" fmla="*/ 11448 h 644919"/>
              <a:gd name="connsiteX4" fmla="*/ 3972397 w 3972397"/>
              <a:gd name="connsiteY4" fmla="*/ 204406 h 644919"/>
              <a:gd name="connsiteX0" fmla="*/ 80722 w 3957397"/>
              <a:gd name="connsiteY0" fmla="*/ 243882 h 634841"/>
              <a:gd name="connsiteX1" fmla="*/ 611664 w 3957397"/>
              <a:gd name="connsiteY1" fmla="*/ 634407 h 634841"/>
              <a:gd name="connsiteX2" fmla="*/ 2438928 w 3957397"/>
              <a:gd name="connsiteY2" fmla="*/ 179052 h 634841"/>
              <a:gd name="connsiteX3" fmla="*/ 3128722 w 3957397"/>
              <a:gd name="connsiteY3" fmla="*/ 81957 h 634841"/>
              <a:gd name="connsiteX4" fmla="*/ 3619413 w 3957397"/>
              <a:gd name="connsiteY4" fmla="*/ 3299 h 634841"/>
              <a:gd name="connsiteX5" fmla="*/ 3957397 w 3957397"/>
              <a:gd name="connsiteY5" fmla="*/ 196257 h 634841"/>
              <a:gd name="connsiteX0" fmla="*/ 80722 w 3957397"/>
              <a:gd name="connsiteY0" fmla="*/ 248197 h 639156"/>
              <a:gd name="connsiteX1" fmla="*/ 611664 w 3957397"/>
              <a:gd name="connsiteY1" fmla="*/ 638722 h 639156"/>
              <a:gd name="connsiteX2" fmla="*/ 2438928 w 3957397"/>
              <a:gd name="connsiteY2" fmla="*/ 183367 h 639156"/>
              <a:gd name="connsiteX3" fmla="*/ 3128722 w 3957397"/>
              <a:gd name="connsiteY3" fmla="*/ 37110 h 639156"/>
              <a:gd name="connsiteX4" fmla="*/ 3619413 w 3957397"/>
              <a:gd name="connsiteY4" fmla="*/ 7614 h 639156"/>
              <a:gd name="connsiteX5" fmla="*/ 3957397 w 3957397"/>
              <a:gd name="connsiteY5" fmla="*/ 200572 h 639156"/>
              <a:gd name="connsiteX0" fmla="*/ 82821 w 3959496"/>
              <a:gd name="connsiteY0" fmla="*/ 249742 h 640294"/>
              <a:gd name="connsiteX1" fmla="*/ 613763 w 3959496"/>
              <a:gd name="connsiteY1" fmla="*/ 640267 h 640294"/>
              <a:gd name="connsiteX2" fmla="*/ 2549182 w 3959496"/>
              <a:gd name="connsiteY2" fmla="*/ 234073 h 640294"/>
              <a:gd name="connsiteX3" fmla="*/ 3130821 w 3959496"/>
              <a:gd name="connsiteY3" fmla="*/ 38655 h 640294"/>
              <a:gd name="connsiteX4" fmla="*/ 3621512 w 3959496"/>
              <a:gd name="connsiteY4" fmla="*/ 9159 h 640294"/>
              <a:gd name="connsiteX5" fmla="*/ 3959496 w 3959496"/>
              <a:gd name="connsiteY5" fmla="*/ 202117 h 640294"/>
              <a:gd name="connsiteX0" fmla="*/ 82821 w 3959496"/>
              <a:gd name="connsiteY0" fmla="*/ 245444 h 635996"/>
              <a:gd name="connsiteX1" fmla="*/ 613763 w 3959496"/>
              <a:gd name="connsiteY1" fmla="*/ 635969 h 635996"/>
              <a:gd name="connsiteX2" fmla="*/ 2549182 w 3959496"/>
              <a:gd name="connsiteY2" fmla="*/ 229775 h 635996"/>
              <a:gd name="connsiteX3" fmla="*/ 3179982 w 3959496"/>
              <a:gd name="connsiteY3" fmla="*/ 63854 h 635996"/>
              <a:gd name="connsiteX4" fmla="*/ 3621512 w 3959496"/>
              <a:gd name="connsiteY4" fmla="*/ 4861 h 635996"/>
              <a:gd name="connsiteX5" fmla="*/ 3959496 w 3959496"/>
              <a:gd name="connsiteY5" fmla="*/ 197819 h 635996"/>
              <a:gd name="connsiteX0" fmla="*/ 82821 w 4028322"/>
              <a:gd name="connsiteY0" fmla="*/ 245444 h 635996"/>
              <a:gd name="connsiteX1" fmla="*/ 613763 w 4028322"/>
              <a:gd name="connsiteY1" fmla="*/ 635969 h 635996"/>
              <a:gd name="connsiteX2" fmla="*/ 2549182 w 4028322"/>
              <a:gd name="connsiteY2" fmla="*/ 229775 h 635996"/>
              <a:gd name="connsiteX3" fmla="*/ 3179982 w 4028322"/>
              <a:gd name="connsiteY3" fmla="*/ 63854 h 635996"/>
              <a:gd name="connsiteX4" fmla="*/ 3621512 w 4028322"/>
              <a:gd name="connsiteY4" fmla="*/ 4861 h 635996"/>
              <a:gd name="connsiteX5" fmla="*/ 4028322 w 4028322"/>
              <a:gd name="connsiteY5" fmla="*/ 364967 h 635996"/>
              <a:gd name="connsiteX0" fmla="*/ 82821 w 4028322"/>
              <a:gd name="connsiteY0" fmla="*/ 194939 h 585491"/>
              <a:gd name="connsiteX1" fmla="*/ 613763 w 4028322"/>
              <a:gd name="connsiteY1" fmla="*/ 585464 h 585491"/>
              <a:gd name="connsiteX2" fmla="*/ 2549182 w 4028322"/>
              <a:gd name="connsiteY2" fmla="*/ 179270 h 585491"/>
              <a:gd name="connsiteX3" fmla="*/ 3179982 w 4028322"/>
              <a:gd name="connsiteY3" fmla="*/ 13349 h 585491"/>
              <a:gd name="connsiteX4" fmla="*/ 3660841 w 4028322"/>
              <a:gd name="connsiteY4" fmla="*/ 23182 h 585491"/>
              <a:gd name="connsiteX5" fmla="*/ 4028322 w 4028322"/>
              <a:gd name="connsiteY5" fmla="*/ 314462 h 585491"/>
              <a:gd name="connsiteX0" fmla="*/ 82821 w 4028322"/>
              <a:gd name="connsiteY0" fmla="*/ 178853 h 569405"/>
              <a:gd name="connsiteX1" fmla="*/ 613763 w 4028322"/>
              <a:gd name="connsiteY1" fmla="*/ 569378 h 569405"/>
              <a:gd name="connsiteX2" fmla="*/ 2549182 w 4028322"/>
              <a:gd name="connsiteY2" fmla="*/ 163184 h 569405"/>
              <a:gd name="connsiteX3" fmla="*/ 3012834 w 4028322"/>
              <a:gd name="connsiteY3" fmla="*/ 36592 h 569405"/>
              <a:gd name="connsiteX4" fmla="*/ 3660841 w 4028322"/>
              <a:gd name="connsiteY4" fmla="*/ 7096 h 569405"/>
              <a:gd name="connsiteX5" fmla="*/ 4028322 w 4028322"/>
              <a:gd name="connsiteY5" fmla="*/ 298376 h 569405"/>
              <a:gd name="connsiteX0" fmla="*/ 73289 w 4018790"/>
              <a:gd name="connsiteY0" fmla="*/ 185134 h 578157"/>
              <a:gd name="connsiteX1" fmla="*/ 604231 w 4018790"/>
              <a:gd name="connsiteY1" fmla="*/ 575659 h 578157"/>
              <a:gd name="connsiteX2" fmla="*/ 2008708 w 4018790"/>
              <a:gd name="connsiteY2" fmla="*/ 336613 h 578157"/>
              <a:gd name="connsiteX3" fmla="*/ 3003302 w 4018790"/>
              <a:gd name="connsiteY3" fmla="*/ 42873 h 578157"/>
              <a:gd name="connsiteX4" fmla="*/ 3651309 w 4018790"/>
              <a:gd name="connsiteY4" fmla="*/ 13377 h 578157"/>
              <a:gd name="connsiteX5" fmla="*/ 4018790 w 4018790"/>
              <a:gd name="connsiteY5" fmla="*/ 304657 h 57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790" h="578157">
                <a:moveTo>
                  <a:pt x="73289" y="185134"/>
                </a:moveTo>
                <a:cubicBezTo>
                  <a:pt x="-180711" y="393890"/>
                  <a:pt x="281661" y="550412"/>
                  <a:pt x="604231" y="575659"/>
                </a:cubicBezTo>
                <a:cubicBezTo>
                  <a:pt x="926801" y="600906"/>
                  <a:pt x="1589198" y="428688"/>
                  <a:pt x="2008708" y="336613"/>
                </a:cubicBezTo>
                <a:cubicBezTo>
                  <a:pt x="2428218" y="244538"/>
                  <a:pt x="2729535" y="96746"/>
                  <a:pt x="3003302" y="42873"/>
                </a:cubicBezTo>
                <a:cubicBezTo>
                  <a:pt x="3277069" y="-11000"/>
                  <a:pt x="3513197" y="-5673"/>
                  <a:pt x="3651309" y="13377"/>
                </a:cubicBezTo>
                <a:cubicBezTo>
                  <a:pt x="3789421" y="32427"/>
                  <a:pt x="3992596" y="257032"/>
                  <a:pt x="4018790" y="304657"/>
                </a:cubicBezTo>
              </a:path>
            </a:pathLst>
          </a:custGeom>
          <a:noFill/>
          <a:ln w="22225">
            <a:solidFill>
              <a:schemeClr val="accent1"/>
            </a:solidFill>
            <a:prstDash val="dash"/>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325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93160" y="952356"/>
            <a:ext cx="5771240" cy="1954482"/>
          </a:xfrm>
          <a:prstGeom prst="rect">
            <a:avLst/>
          </a:prstGeom>
          <a:ln w="19050">
            <a:solidFill>
              <a:schemeClr val="accent1"/>
            </a:solidFill>
          </a:ln>
        </p:spPr>
        <p:txBody>
          <a:bodyPr vert="horz" wrap="square" lIns="108000" tIns="108000" rIns="108000" bIns="108000" rtlCol="0">
            <a:spAutoFit/>
          </a:bodyPr>
          <a:lstStyle/>
          <a:p>
            <a:pPr marL="12700" marR="5080" algn="just">
              <a:spcBef>
                <a:spcPts val="100"/>
              </a:spcBef>
            </a:pPr>
            <a:r>
              <a:rPr lang="en-US" sz="1400" b="1" dirty="0">
                <a:solidFill>
                  <a:schemeClr val="accent1"/>
                </a:solidFill>
                <a:latin typeface="Arial" panose="020B0604020202020204" pitchFamily="34" charset="0"/>
                <a:cs typeface="Arial" panose="020B0604020202020204" pitchFamily="34" charset="0"/>
              </a:rPr>
              <a:t>Captions and Microphones: </a:t>
            </a:r>
            <a:r>
              <a:rPr lang="en-US" sz="1400" dirty="0">
                <a:latin typeface="Arial" panose="020B0604020202020204" pitchFamily="34" charset="0"/>
                <a:cs typeface="Arial" panose="020B0604020202020204" pitchFamily="34" charset="0"/>
              </a:rPr>
              <a:t>Zoom provides live transcription that can be turned on using the “Show Captions” button on the menu bar. Please remind online participants of this feature and consider turning on captions in your session to support attendees.</a:t>
            </a:r>
          </a:p>
          <a:p>
            <a:pPr marL="12700" marR="5080" algn="just">
              <a:spcBef>
                <a:spcPts val="100"/>
              </a:spcBef>
            </a:pPr>
            <a:r>
              <a:rPr lang="en-US" sz="1400" dirty="0">
                <a:latin typeface="Arial" panose="020B0604020202020204" pitchFamily="34" charset="0"/>
                <a:cs typeface="Arial" panose="020B0604020202020204" pitchFamily="34" charset="0"/>
              </a:rPr>
              <a:t>Note that the quality of the captions are dependent on the quality of the audio. </a:t>
            </a:r>
            <a:r>
              <a:rPr lang="en-GB" sz="1400" spc="-25" dirty="0">
                <a:latin typeface="Arial" panose="020B0604020202020204" pitchFamily="34" charset="0"/>
                <a:cs typeface="Arial" panose="020B0604020202020204" pitchFamily="34" charset="0"/>
              </a:rPr>
              <a:t>Ask</a:t>
            </a:r>
            <a:r>
              <a:rPr sz="1400" spc="-2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in-</a:t>
            </a:r>
            <a:r>
              <a:rPr sz="1400" dirty="0">
                <a:latin typeface="Arial" panose="020B0604020202020204" pitchFamily="34" charset="0"/>
                <a:cs typeface="Arial" panose="020B0604020202020204" pitchFamily="34" charset="0"/>
              </a:rPr>
              <a:t>person</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delegates</a:t>
            </a:r>
            <a:r>
              <a:rPr lang="en-GB"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a:t>
            </a:r>
            <a:r>
              <a:rPr sz="1400" spc="-25" dirty="0">
                <a:latin typeface="Arial" panose="020B0604020202020204" pitchFamily="34" charset="0"/>
                <a:cs typeface="Arial" panose="020B0604020202020204" pitchFamily="34" charset="0"/>
              </a:rPr>
              <a:t> </a:t>
            </a:r>
            <a:r>
              <a:rPr lang="en-GB" sz="1400" spc="-25" dirty="0">
                <a:latin typeface="Arial" panose="020B0604020202020204" pitchFamily="34" charset="0"/>
                <a:cs typeface="Arial" panose="020B0604020202020204" pitchFamily="34" charset="0"/>
              </a:rPr>
              <a:t>be a</a:t>
            </a:r>
            <a:r>
              <a:rPr lang="en-GB" sz="1400" dirty="0">
                <a:latin typeface="Arial" panose="020B0604020202020204" pitchFamily="34" charset="0"/>
                <a:cs typeface="Arial" panose="020B0604020202020204" pitchFamily="34" charset="0"/>
              </a:rPr>
              <a:t>ware of the</a:t>
            </a:r>
            <a:r>
              <a:rPr sz="1400" spc="-25"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positioning of the in-room </a:t>
            </a:r>
            <a:r>
              <a:rPr sz="1400" spc="-10" dirty="0">
                <a:latin typeface="Arial" panose="020B0604020202020204" pitchFamily="34" charset="0"/>
                <a:cs typeface="Arial" panose="020B0604020202020204" pitchFamily="34" charset="0"/>
              </a:rPr>
              <a:t>microphones</a:t>
            </a:r>
            <a:r>
              <a:rPr lang="en-GB" sz="1400" spc="-10" dirty="0">
                <a:latin typeface="Arial" panose="020B0604020202020204" pitchFamily="34" charset="0"/>
                <a:cs typeface="Arial" panose="020B0604020202020204" pitchFamily="34" charset="0"/>
              </a:rPr>
              <a:t> when presenting, and ensure that contributions from the floor are either picked-up by the microphone or repeated.</a:t>
            </a:r>
            <a:endParaRPr sz="1400" dirty="0">
              <a:latin typeface="Arial" panose="020B0604020202020204" pitchFamily="34" charset="0"/>
              <a:cs typeface="Arial" panose="020B0604020202020204" pitchFamily="34" charset="0"/>
            </a:endParaRPr>
          </a:p>
        </p:txBody>
      </p:sp>
      <p:sp>
        <p:nvSpPr>
          <p:cNvPr id="9" name="object 9"/>
          <p:cNvSpPr txBox="1"/>
          <p:nvPr/>
        </p:nvSpPr>
        <p:spPr>
          <a:xfrm>
            <a:off x="185315" y="5336799"/>
            <a:ext cx="5779085" cy="1295327"/>
          </a:xfrm>
          <a:prstGeom prst="rect">
            <a:avLst/>
          </a:prstGeom>
          <a:ln w="19050">
            <a:solidFill>
              <a:schemeClr val="accent1"/>
            </a:solidFill>
          </a:ln>
        </p:spPr>
        <p:txBody>
          <a:bodyPr vert="horz" wrap="square" lIns="108000" tIns="108000" rIns="108000" bIns="108000" rtlCol="0">
            <a:spAutoFit/>
          </a:bodyPr>
          <a:lstStyle/>
          <a:p>
            <a:pPr marL="12700" marR="5080" algn="just">
              <a:spcBef>
                <a:spcPts val="100"/>
              </a:spcBef>
            </a:pPr>
            <a:r>
              <a:rPr lang="en-US" sz="1400" b="1" dirty="0">
                <a:solidFill>
                  <a:schemeClr val="accent1"/>
                </a:solidFill>
                <a:latin typeface="Arial" panose="020B0604020202020204" pitchFamily="34" charset="0"/>
                <a:cs typeface="Arial" panose="020B0604020202020204" pitchFamily="34" charset="0"/>
              </a:rPr>
              <a:t>Visual Description: </a:t>
            </a:r>
            <a:r>
              <a:rPr lang="en-US" sz="1400" dirty="0">
                <a:latin typeface="Arial" panose="020B0604020202020204" pitchFamily="34" charset="0"/>
                <a:cs typeface="Arial" panose="020B0604020202020204" pitchFamily="34" charset="0"/>
              </a:rPr>
              <a:t>Please</a:t>
            </a:r>
            <a:r>
              <a:rPr lang="en-US" sz="1400" spc="-6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start</a:t>
            </a:r>
            <a:r>
              <a:rPr lang="en-US" sz="1400" spc="-5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your</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introduction</a:t>
            </a:r>
            <a:r>
              <a:rPr lang="en-US" sz="1400" spc="-5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by</a:t>
            </a:r>
            <a:r>
              <a:rPr lang="en-US" sz="1400" spc="-5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offering</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a:t>
            </a:r>
            <a:r>
              <a:rPr lang="en-US" sz="1400" spc="-5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brief</a:t>
            </a:r>
            <a:r>
              <a:rPr lang="en-US" sz="1400" spc="-4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visual</a:t>
            </a:r>
            <a:r>
              <a:rPr lang="en-US" sz="1400" dirty="0">
                <a:latin typeface="Arial" panose="020B0604020202020204" pitchFamily="34" charset="0"/>
                <a:cs typeface="Arial" panose="020B0604020202020204" pitchFamily="34" charset="0"/>
              </a:rPr>
              <a:t> </a:t>
            </a:r>
            <a:r>
              <a:rPr sz="1400" spc="-20" dirty="0">
                <a:latin typeface="Arial" panose="020B0604020202020204" pitchFamily="34" charset="0"/>
                <a:cs typeface="Arial" panose="020B0604020202020204" pitchFamily="34" charset="0"/>
              </a:rPr>
              <a:t>self-</a:t>
            </a:r>
            <a:r>
              <a:rPr sz="1400" dirty="0">
                <a:latin typeface="Arial" panose="020B0604020202020204" pitchFamily="34" charset="0"/>
                <a:cs typeface="Arial" panose="020B0604020202020204" pitchFamily="34" charset="0"/>
              </a:rPr>
              <a:t>description,</a:t>
            </a:r>
            <a:r>
              <a:rPr sz="1400" spc="-35" dirty="0">
                <a:latin typeface="Arial" panose="020B0604020202020204" pitchFamily="34" charset="0"/>
                <a:cs typeface="Arial" panose="020B0604020202020204" pitchFamily="34" charset="0"/>
              </a:rPr>
              <a:t> </a:t>
            </a:r>
            <a:r>
              <a:rPr lang="en-GB" sz="1400" spc="-35" dirty="0">
                <a:latin typeface="Arial" panose="020B0604020202020204" pitchFamily="34" charset="0"/>
                <a:cs typeface="Arial" panose="020B0604020202020204" pitchFamily="34" charset="0"/>
              </a:rPr>
              <a:t>and encourage </a:t>
            </a:r>
            <a:r>
              <a:rPr lang="en-US" sz="1400" spc="-10" dirty="0">
                <a:latin typeface="Arial" panose="020B0604020202020204" pitchFamily="34" charset="0"/>
                <a:cs typeface="Arial" panose="020B0604020202020204" pitchFamily="34" charset="0"/>
              </a:rPr>
              <a:t>presenters</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provide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visual</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descriptions</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of</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themselves</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a:t>
            </a:r>
            <a:r>
              <a:rPr lang="en-US" sz="1400" spc="-35" dirty="0">
                <a:latin typeface="Arial" panose="020B0604020202020204" pitchFamily="34" charset="0"/>
                <a:cs typeface="Arial" panose="020B0604020202020204" pitchFamily="34" charset="0"/>
              </a:rPr>
              <a:t> </a:t>
            </a:r>
            <a:r>
              <a:rPr lang="en-US" sz="1400" spc="-25" dirty="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images</a:t>
            </a:r>
            <a:r>
              <a:rPr lang="en-US" sz="1400" spc="-6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they</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are</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presenting</a:t>
            </a:r>
            <a:r>
              <a:rPr lang="en-US" sz="1400" spc="-45" dirty="0">
                <a:latin typeface="Arial" panose="020B0604020202020204" pitchFamily="34" charset="0"/>
                <a:cs typeface="Arial" panose="020B0604020202020204" pitchFamily="34" charset="0"/>
              </a:rPr>
              <a:t>. This helps make sessions</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inclusive</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blind</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visually</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impaired </a:t>
            </a:r>
            <a:r>
              <a:rPr sz="1400" dirty="0">
                <a:latin typeface="Arial" panose="020B0604020202020204" pitchFamily="34" charset="0"/>
                <a:cs typeface="Arial" panose="020B0604020202020204" pitchFamily="34" charset="0"/>
              </a:rPr>
              <a:t>participants.</a:t>
            </a:r>
            <a:r>
              <a:rPr sz="1400" spc="-50" dirty="0">
                <a:latin typeface="Arial" panose="020B0604020202020204" pitchFamily="34" charset="0"/>
                <a:cs typeface="Arial" panose="020B0604020202020204" pitchFamily="34" charset="0"/>
              </a:rPr>
              <a:t> </a:t>
            </a:r>
            <a:r>
              <a:rPr lang="en-GB" sz="1400" spc="-50" dirty="0">
                <a:latin typeface="Arial" panose="020B0604020202020204" pitchFamily="34" charset="0"/>
                <a:cs typeface="Arial" panose="020B0604020202020204" pitchFamily="34" charset="0"/>
              </a:rPr>
              <a:t>See </a:t>
            </a:r>
            <a:r>
              <a:rPr lang="en-GB" sz="1400" spc="-50" dirty="0">
                <a:latin typeface="Arial" panose="020B0604020202020204" pitchFamily="34" charset="0"/>
                <a:cs typeface="Arial" panose="020B0604020202020204" pitchFamily="34" charset="0"/>
                <a:hlinkClick r:id="rId2"/>
              </a:rPr>
              <a:t>VocalEyes</a:t>
            </a:r>
            <a:r>
              <a:rPr lang="en-GB" sz="1400" spc="-50" dirty="0">
                <a:latin typeface="Arial" panose="020B0604020202020204" pitchFamily="34" charset="0"/>
                <a:cs typeface="Arial" panose="020B0604020202020204" pitchFamily="34" charset="0"/>
              </a:rPr>
              <a:t> for more information.</a:t>
            </a:r>
            <a:endParaRPr sz="1400" dirty="0">
              <a:latin typeface="Arial" panose="020B0604020202020204" pitchFamily="34" charset="0"/>
              <a:cs typeface="Arial" panose="020B0604020202020204" pitchFamily="34" charset="0"/>
            </a:endParaRPr>
          </a:p>
        </p:txBody>
      </p:sp>
      <p:sp>
        <p:nvSpPr>
          <p:cNvPr id="11" name="object 11"/>
          <p:cNvSpPr txBox="1"/>
          <p:nvPr/>
        </p:nvSpPr>
        <p:spPr>
          <a:xfrm>
            <a:off x="177696" y="3103089"/>
            <a:ext cx="5794322" cy="1079884"/>
          </a:xfrm>
          <a:prstGeom prst="rect">
            <a:avLst/>
          </a:prstGeom>
          <a:ln w="19050">
            <a:solidFill>
              <a:schemeClr val="accent1"/>
            </a:solidFill>
          </a:ln>
        </p:spPr>
        <p:txBody>
          <a:bodyPr vert="horz" wrap="square" lIns="108000" tIns="108000" rIns="108000" bIns="108000" rtlCol="0">
            <a:spAutoFit/>
          </a:bodyPr>
          <a:lstStyle/>
          <a:p>
            <a:pPr marL="12700" algn="just">
              <a:spcBef>
                <a:spcPts val="100"/>
              </a:spcBef>
            </a:pPr>
            <a:r>
              <a:rPr lang="en-GB" sz="1400" b="1" dirty="0">
                <a:solidFill>
                  <a:schemeClr val="accent1"/>
                </a:solidFill>
                <a:latin typeface="Arial" panose="020B0604020202020204" pitchFamily="34" charset="0"/>
                <a:cs typeface="Arial" panose="020B0604020202020204" pitchFamily="34" charset="0"/>
              </a:rPr>
              <a:t>Flashing images</a:t>
            </a:r>
            <a:r>
              <a:rPr lang="en-GB" sz="1400" dirty="0">
                <a:solidFill>
                  <a:schemeClr val="accent1"/>
                </a:solidFill>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Please</a:t>
            </a:r>
            <a:r>
              <a:rPr sz="1400" spc="-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check</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with</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presenters</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as</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to</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whether</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they</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are</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using</a:t>
            </a:r>
            <a:r>
              <a:rPr sz="1400" spc="-25" dirty="0">
                <a:latin typeface="Arial" panose="020B0604020202020204" pitchFamily="34" charset="0"/>
                <a:cs typeface="Arial" panose="020B0604020202020204" pitchFamily="34" charset="0"/>
              </a:rPr>
              <a:t> any</a:t>
            </a:r>
            <a:r>
              <a:rPr lang="en-GB"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flashing</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images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their</a:t>
            </a:r>
            <a:r>
              <a:rPr lang="en-US" sz="1400" spc="-3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presentations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warn</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all</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session</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attendees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advance</a:t>
            </a:r>
            <a:r>
              <a:rPr lang="en-US" sz="1400" spc="-30" dirty="0">
                <a:latin typeface="Arial" panose="020B0604020202020204" pitchFamily="34" charset="0"/>
                <a:cs typeface="Arial" panose="020B0604020202020204" pitchFamily="34" charset="0"/>
              </a:rPr>
              <a:t> </a:t>
            </a:r>
            <a:r>
              <a:rPr lang="en-US" sz="1400" spc="-25" dirty="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flashing</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images</a:t>
            </a:r>
            <a:r>
              <a:rPr lang="en-US"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or</a:t>
            </a:r>
            <a:r>
              <a:rPr lang="en-US"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lights</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are</a:t>
            </a:r>
            <a:r>
              <a:rPr lang="en-US"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going</a:t>
            </a:r>
            <a:r>
              <a:rPr lang="en-US"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a:t>
            </a:r>
            <a:r>
              <a:rPr lang="en-US"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be</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used</a:t>
            </a:r>
            <a:r>
              <a:rPr lang="en-US"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a:t>
            </a:r>
            <a:r>
              <a:rPr lang="en-US" sz="1400" spc="-2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a:t>
            </a:r>
            <a:r>
              <a:rPr lang="en-US" sz="1400" spc="-2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session.</a:t>
            </a:r>
            <a:endParaRPr lang="en-US" sz="1400" dirty="0">
              <a:latin typeface="Arial" panose="020B0604020202020204" pitchFamily="34" charset="0"/>
              <a:cs typeface="Arial" panose="020B0604020202020204" pitchFamily="34" charset="0"/>
            </a:endParaRPr>
          </a:p>
        </p:txBody>
      </p:sp>
      <p:sp>
        <p:nvSpPr>
          <p:cNvPr id="13" name="Title 22">
            <a:extLst>
              <a:ext uri="{FF2B5EF4-FFF2-40B4-BE49-F238E27FC236}">
                <a16:creationId xmlns:a16="http://schemas.microsoft.com/office/drawing/2014/main" id="{C1C1C228-800B-A60C-2F5D-1BCB8E9F9992}"/>
              </a:ext>
            </a:extLst>
          </p:cNvPr>
          <p:cNvSpPr txBox="1">
            <a:spLocks/>
          </p:cNvSpPr>
          <p:nvPr/>
        </p:nvSpPr>
        <p:spPr>
          <a:xfrm>
            <a:off x="253556" y="128033"/>
            <a:ext cx="5604284" cy="369332"/>
          </a:xfrm>
          <a:prstGeom prst="rect">
            <a:avLst/>
          </a:prstGeom>
        </p:spPr>
        <p:txBody>
          <a:bodyPr/>
          <a:lstStyle>
            <a:lvl1pPr>
              <a:defRPr>
                <a:latin typeface="+mj-lt"/>
                <a:ea typeface="+mj-ea"/>
                <a:cs typeface="+mj-cs"/>
              </a:defRPr>
            </a:lvl1pPr>
          </a:lstStyle>
          <a:p>
            <a:r>
              <a:rPr lang="en-GB" sz="2400" dirty="0">
                <a:solidFill>
                  <a:schemeClr val="accent1">
                    <a:lumMod val="50000"/>
                  </a:schemeClr>
                </a:solidFill>
                <a:latin typeface="Calibri"/>
                <a:cs typeface="Calibri"/>
              </a:rPr>
              <a:t>Accessibility and Inclusion</a:t>
            </a:r>
            <a:endParaRPr lang="en-GB" sz="2400" dirty="0">
              <a:solidFill>
                <a:schemeClr val="accent1">
                  <a:lumMod val="50000"/>
                </a:schemeClr>
              </a:solidFill>
            </a:endParaRPr>
          </a:p>
        </p:txBody>
      </p:sp>
      <p:sp>
        <p:nvSpPr>
          <p:cNvPr id="16" name="object 3">
            <a:extLst>
              <a:ext uri="{FF2B5EF4-FFF2-40B4-BE49-F238E27FC236}">
                <a16:creationId xmlns:a16="http://schemas.microsoft.com/office/drawing/2014/main" id="{55B89170-5B98-8B1C-06CE-9B2D5E50AD17}"/>
              </a:ext>
            </a:extLst>
          </p:cNvPr>
          <p:cNvSpPr txBox="1"/>
          <p:nvPr/>
        </p:nvSpPr>
        <p:spPr>
          <a:xfrm>
            <a:off x="185315" y="4327666"/>
            <a:ext cx="5800105" cy="864440"/>
          </a:xfrm>
          <a:prstGeom prst="rect">
            <a:avLst/>
          </a:prstGeom>
          <a:ln w="19050">
            <a:solidFill>
              <a:schemeClr val="accent1"/>
            </a:solidFill>
          </a:ln>
        </p:spPr>
        <p:txBody>
          <a:bodyPr vert="horz" wrap="square" lIns="108000" tIns="108000" rIns="108000" bIns="108000" rtlCol="0">
            <a:spAutoFit/>
          </a:bodyPr>
          <a:lstStyle/>
          <a:p>
            <a:pPr marL="12700" algn="just">
              <a:spcBef>
                <a:spcPts val="100"/>
              </a:spcBef>
            </a:pPr>
            <a:r>
              <a:rPr lang="en-GB" sz="1400" b="1" dirty="0">
                <a:solidFill>
                  <a:schemeClr val="accent1"/>
                </a:solidFill>
                <a:latin typeface="Arial" panose="020B0604020202020204" pitchFamily="34" charset="0"/>
                <a:cs typeface="Arial" panose="020B0604020202020204" pitchFamily="34" charset="0"/>
              </a:rPr>
              <a:t>Pronunciation of names</a:t>
            </a:r>
            <a:r>
              <a:rPr lang="en-GB" sz="1400" dirty="0">
                <a:solidFill>
                  <a:schemeClr val="accent1"/>
                </a:solidFill>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Please</a:t>
            </a:r>
            <a:r>
              <a:rPr sz="1400" spc="-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ensure</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that</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you</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are</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able</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pronounce</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all</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presenters’</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names.</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If</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doubt,</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please</a:t>
            </a:r>
            <a:r>
              <a:rPr lang="en-GB" sz="1400" spc="-1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ask</a:t>
            </a:r>
            <a:r>
              <a:rPr lang="en-US" sz="1400" spc="-5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presenter</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rather</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than</a:t>
            </a:r>
            <a:r>
              <a:rPr lang="en-US" sz="1400" spc="-4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guessing.</a:t>
            </a:r>
            <a:endParaRPr sz="1400" dirty="0">
              <a:latin typeface="Arial" panose="020B0604020202020204" pitchFamily="34" charset="0"/>
              <a:cs typeface="Arial" panose="020B0604020202020204" pitchFamily="34" charset="0"/>
            </a:endParaRPr>
          </a:p>
        </p:txBody>
      </p:sp>
      <p:sp>
        <p:nvSpPr>
          <p:cNvPr id="20" name="object 10">
            <a:extLst>
              <a:ext uri="{FF2B5EF4-FFF2-40B4-BE49-F238E27FC236}">
                <a16:creationId xmlns:a16="http://schemas.microsoft.com/office/drawing/2014/main" id="{3E91F9AE-16DB-2615-E164-71FE4E1ECEEE}"/>
              </a:ext>
            </a:extLst>
          </p:cNvPr>
          <p:cNvSpPr txBox="1"/>
          <p:nvPr/>
        </p:nvSpPr>
        <p:spPr>
          <a:xfrm>
            <a:off x="6242839" y="3103089"/>
            <a:ext cx="5740759" cy="3311264"/>
          </a:xfrm>
          <a:prstGeom prst="rect">
            <a:avLst/>
          </a:prstGeom>
          <a:ln w="19050">
            <a:solidFill>
              <a:schemeClr val="accent1"/>
            </a:solidFill>
          </a:ln>
        </p:spPr>
        <p:txBody>
          <a:bodyPr vert="horz" wrap="square" lIns="108000" tIns="108000" rIns="108000" bIns="108000" rtlCol="0">
            <a:spAutoFit/>
          </a:bodyPr>
          <a:lstStyle/>
          <a:p>
            <a:pPr marL="12700" marR="5080">
              <a:spcBef>
                <a:spcPts val="100"/>
              </a:spcBef>
            </a:pPr>
            <a:r>
              <a:rPr lang="en-US" sz="1400" b="1" dirty="0">
                <a:solidFill>
                  <a:schemeClr val="accent1"/>
                </a:solidFill>
                <a:latin typeface="Arial" panose="020B0604020202020204" pitchFamily="34" charset="0"/>
                <a:cs typeface="Arial" panose="020B0604020202020204" pitchFamily="34" charset="0"/>
              </a:rPr>
              <a:t>Charing with sensitivity: </a:t>
            </a:r>
          </a:p>
          <a:p>
            <a:pPr marL="12700" marR="5080">
              <a:spcBef>
                <a:spcPts val="100"/>
              </a:spcBef>
            </a:pPr>
            <a:endParaRPr lang="en-US" sz="1400" dirty="0">
              <a:solidFill>
                <a:schemeClr val="accent1"/>
              </a:solidFill>
              <a:latin typeface="Arial" panose="020B0604020202020204" pitchFamily="34" charset="0"/>
              <a:cs typeface="Arial" panose="020B0604020202020204" pitchFamily="34" charset="0"/>
            </a:endParaRPr>
          </a:p>
          <a:p>
            <a:pPr marL="12700" marR="5080" algn="just">
              <a:spcBef>
                <a:spcPts val="100"/>
              </a:spcBef>
            </a:pPr>
            <a:r>
              <a:rPr lang="en-US" sz="1400" dirty="0">
                <a:latin typeface="Arial" panose="020B0604020202020204" pitchFamily="34" charset="0"/>
                <a:cs typeface="Arial" panose="020B0604020202020204" pitchFamily="34" charset="0"/>
              </a:rPr>
              <a:t>Please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remember</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that</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there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wide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variety</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of</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reasons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why</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participants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may</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not</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want</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(or</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able)</a:t>
            </a:r>
            <a:r>
              <a:rPr lang="en-US" sz="1400" spc="-35" dirty="0">
                <a:latin typeface="Arial" panose="020B0604020202020204" pitchFamily="34" charset="0"/>
                <a:cs typeface="Arial" panose="020B0604020202020204" pitchFamily="34" charset="0"/>
              </a:rPr>
              <a:t> </a:t>
            </a:r>
            <a:r>
              <a:rPr lang="en-US" sz="1400" spc="-25" dirty="0">
                <a:latin typeface="Arial" panose="020B0604020202020204" pitchFamily="34" charset="0"/>
                <a:cs typeface="Arial" panose="020B0604020202020204" pitchFamily="34" charset="0"/>
              </a:rPr>
              <a:t>to </a:t>
            </a:r>
            <a:r>
              <a:rPr lang="en-US" sz="1400" dirty="0">
                <a:latin typeface="Arial" panose="020B0604020202020204" pitchFamily="34" charset="0"/>
                <a:cs typeface="Arial" panose="020B0604020202020204" pitchFamily="34" charset="0"/>
              </a:rPr>
              <a:t>have</a:t>
            </a:r>
            <a:r>
              <a:rPr lang="en-US" sz="1400" spc="-6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their</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cameras</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or</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even</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their</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microphones</a:t>
            </a:r>
            <a:r>
              <a:rPr lang="en-US" sz="1400" spc="-45" dirty="0">
                <a:latin typeface="Arial" panose="020B0604020202020204" pitchFamily="34" charset="0"/>
                <a:cs typeface="Arial" panose="020B0604020202020204" pitchFamily="34" charset="0"/>
              </a:rPr>
              <a:t> </a:t>
            </a:r>
            <a:r>
              <a:rPr lang="en-US" sz="1400" spc="-25" dirty="0">
                <a:latin typeface="Arial" panose="020B0604020202020204" pitchFamily="34" charset="0"/>
                <a:cs typeface="Arial" panose="020B0604020202020204" pitchFamily="34" charset="0"/>
              </a:rPr>
              <a:t>on.</a:t>
            </a:r>
          </a:p>
          <a:p>
            <a:pPr marL="12700" marR="5080" algn="just">
              <a:spcBef>
                <a:spcPts val="100"/>
              </a:spcBef>
            </a:pPr>
            <a:endParaRPr lang="en-US" sz="1400" spc="-25" dirty="0">
              <a:latin typeface="Arial" panose="020B0604020202020204" pitchFamily="34" charset="0"/>
              <a:cs typeface="Arial" panose="020B0604020202020204" pitchFamily="34" charset="0"/>
            </a:endParaRPr>
          </a:p>
          <a:p>
            <a:pPr marL="12700" marR="5080" algn="just">
              <a:spcBef>
                <a:spcPts val="100"/>
              </a:spcBef>
            </a:pPr>
            <a:r>
              <a:rPr lang="en-US" sz="1400" spc="-10" dirty="0">
                <a:latin typeface="Arial" panose="020B0604020202020204" pitchFamily="34" charset="0"/>
                <a:cs typeface="Arial" panose="020B0604020202020204" pitchFamily="34" charset="0"/>
              </a:rPr>
              <a:t>Exercises</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that</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involve</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looking</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into</a:t>
            </a:r>
            <a:r>
              <a:rPr lang="en-US" sz="1400" spc="-3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people’s</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eyes (e.g. some </a:t>
            </a:r>
            <a:r>
              <a:rPr lang="en-US" sz="1400" spc="-10" dirty="0">
                <a:latin typeface="Arial" panose="020B0604020202020204" pitchFamily="34" charset="0"/>
                <a:cs typeface="Arial" panose="020B0604020202020204" pitchFamily="34" charset="0"/>
              </a:rPr>
              <a:t>‘Getting</a:t>
            </a:r>
            <a:r>
              <a:rPr lang="en-US" sz="1400" spc="-3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a:t>
            </a:r>
            <a:r>
              <a:rPr lang="en-US" sz="1400" spc="-30" dirty="0">
                <a:latin typeface="Arial" panose="020B0604020202020204" pitchFamily="34" charset="0"/>
                <a:cs typeface="Arial" panose="020B0604020202020204" pitchFamily="34" charset="0"/>
              </a:rPr>
              <a:t> </a:t>
            </a:r>
            <a:r>
              <a:rPr lang="en-US" sz="1400" spc="-20" dirty="0">
                <a:latin typeface="Arial" panose="020B0604020202020204" pitchFamily="34" charset="0"/>
                <a:cs typeface="Arial" panose="020B0604020202020204" pitchFamily="34" charset="0"/>
              </a:rPr>
              <a:t>know </a:t>
            </a:r>
            <a:r>
              <a:rPr lang="en-US" sz="1400" dirty="0">
                <a:latin typeface="Arial" panose="020B0604020202020204" pitchFamily="34" charset="0"/>
                <a:cs typeface="Arial" panose="020B0604020202020204" pitchFamily="34" charset="0"/>
              </a:rPr>
              <a:t>you’</a:t>
            </a:r>
            <a:r>
              <a:rPr lang="en-US" sz="1400" spc="-40" dirty="0">
                <a:latin typeface="Arial" panose="020B0604020202020204" pitchFamily="34" charset="0"/>
                <a:cs typeface="Arial" panose="020B0604020202020204" pitchFamily="34" charset="0"/>
              </a:rPr>
              <a:t> exercises) can cause discomfort and anxiety, </a:t>
            </a:r>
            <a:r>
              <a:rPr lang="en-US" sz="1400" dirty="0">
                <a:latin typeface="Arial" panose="020B0604020202020204" pitchFamily="34" charset="0"/>
                <a:cs typeface="Arial" panose="020B0604020202020204" pitchFamily="34" charset="0"/>
              </a:rPr>
              <a:t>especially,</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though</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not</a:t>
            </a:r>
            <a:r>
              <a:rPr lang="en-US" sz="1400" spc="-40"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exclusively</a:t>
            </a:r>
            <a:r>
              <a:rPr lang="en-US" sz="1400" spc="-3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a:t>
            </a:r>
            <a:r>
              <a:rPr lang="en-US" sz="1400" spc="-40"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neurodivergent</a:t>
            </a:r>
            <a:r>
              <a:rPr lang="en-US" sz="1400" spc="-40" dirty="0">
                <a:latin typeface="Arial" panose="020B0604020202020204" pitchFamily="34" charset="0"/>
                <a:cs typeface="Arial" panose="020B0604020202020204" pitchFamily="34" charset="0"/>
              </a:rPr>
              <a:t> colleagues.</a:t>
            </a:r>
            <a:endParaRPr lang="en-US" sz="1400" dirty="0">
              <a:latin typeface="Arial" panose="020B0604020202020204" pitchFamily="34" charset="0"/>
              <a:cs typeface="Arial" panose="020B0604020202020204" pitchFamily="34" charset="0"/>
            </a:endParaRPr>
          </a:p>
          <a:p>
            <a:pPr marL="12700" marR="5080">
              <a:spcBef>
                <a:spcPts val="100"/>
              </a:spcBef>
            </a:pPr>
            <a:endParaRPr lang="en-US" sz="1400" dirty="0">
              <a:solidFill>
                <a:schemeClr val="accent1"/>
              </a:solidFill>
              <a:latin typeface="Arial" panose="020B0604020202020204" pitchFamily="34" charset="0"/>
              <a:cs typeface="Arial" panose="020B0604020202020204" pitchFamily="34" charset="0"/>
            </a:endParaRPr>
          </a:p>
          <a:p>
            <a:pPr marL="12700" marR="5080">
              <a:spcBef>
                <a:spcPts val="100"/>
              </a:spcBef>
            </a:pPr>
            <a:r>
              <a:rPr lang="en-US" sz="1400" dirty="0">
                <a:latin typeface="Arial" panose="020B0604020202020204" pitchFamily="34" charset="0"/>
                <a:cs typeface="Arial" panose="020B0604020202020204" pitchFamily="34" charset="0"/>
              </a:rPr>
              <a:t>While</a:t>
            </a:r>
            <a:r>
              <a:rPr lang="en-US" sz="1400" spc="-5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it</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may</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seem</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‘natural’</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people</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a:t>
            </a:r>
            <a:r>
              <a:rPr lang="en-US" sz="1400" spc="-45"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introduce</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themselves</a:t>
            </a:r>
            <a:r>
              <a:rPr lang="en-US" sz="1400" spc="-4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with</a:t>
            </a:r>
            <a:r>
              <a:rPr lang="en-US" sz="1400" spc="-40"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reference </a:t>
            </a:r>
            <a:r>
              <a:rPr sz="1400" dirty="0">
                <a:latin typeface="Arial" panose="020B0604020202020204" pitchFamily="34" charset="0"/>
                <a:cs typeface="Arial" panose="020B0604020202020204" pitchFamily="34" charset="0"/>
              </a:rPr>
              <a:t>to</a:t>
            </a:r>
            <a:r>
              <a:rPr sz="1400" spc="-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their</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institutional</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affiliations,</a:t>
            </a:r>
            <a:r>
              <a:rPr sz="1400" spc="-35" dirty="0">
                <a:latin typeface="Arial" panose="020B0604020202020204" pitchFamily="34" charset="0"/>
                <a:cs typeface="Arial" panose="020B0604020202020204" pitchFamily="34" charset="0"/>
              </a:rPr>
              <a:t> </a:t>
            </a:r>
            <a:r>
              <a:rPr lang="en-GB" sz="1400" spc="-35" dirty="0" err="1">
                <a:latin typeface="Arial" panose="020B0604020202020204" pitchFamily="34" charset="0"/>
                <a:cs typeface="Arial" panose="020B0604020202020204" pitchFamily="34" charset="0"/>
              </a:rPr>
              <a:t>i</a:t>
            </a:r>
            <a:r>
              <a:rPr sz="1400" dirty="0">
                <a:latin typeface="Arial" panose="020B0604020202020204" pitchFamily="34" charset="0"/>
                <a:cs typeface="Arial" panose="020B0604020202020204" pitchFamily="34" charset="0"/>
              </a:rPr>
              <a:t>n</a:t>
            </a:r>
            <a:r>
              <a:rPr sz="1400" spc="-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times</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of</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precarity</a:t>
            </a:r>
            <a:r>
              <a:rPr lang="en-GB" sz="1400" dirty="0">
                <a:latin typeface="Arial" panose="020B0604020202020204" pitchFamily="34" charset="0"/>
                <a:cs typeface="Arial" panose="020B0604020202020204" pitchFamily="34" charset="0"/>
              </a:rPr>
              <a:t>,</a:t>
            </a:r>
            <a:r>
              <a:rPr sz="1400" spc="-35" dirty="0">
                <a:latin typeface="Arial" panose="020B0604020202020204" pitchFamily="34" charset="0"/>
                <a:cs typeface="Arial" panose="020B0604020202020204" pitchFamily="34" charset="0"/>
              </a:rPr>
              <a:t> </a:t>
            </a:r>
            <a:r>
              <a:rPr lang="en-GB" sz="1400" spc="-35" dirty="0">
                <a:latin typeface="Arial" panose="020B0604020202020204" pitchFamily="34" charset="0"/>
                <a:cs typeface="Arial" panose="020B0604020202020204" pitchFamily="34" charset="0"/>
              </a:rPr>
              <a:t>requiring people to introduce themselves with reference to their institution c</a:t>
            </a:r>
            <a:r>
              <a:rPr sz="1400" spc="-25" dirty="0">
                <a:latin typeface="Arial" panose="020B0604020202020204" pitchFamily="34" charset="0"/>
                <a:cs typeface="Arial" panose="020B0604020202020204" pitchFamily="34" charset="0"/>
              </a:rPr>
              <a:t>an</a:t>
            </a:r>
            <a:r>
              <a:rPr lang="en-GB" sz="1400" spc="-25" dirty="0">
                <a:latin typeface="Arial" panose="020B0604020202020204" pitchFamily="34" charset="0"/>
                <a:cs typeface="Arial" panose="020B0604020202020204" pitchFamily="34" charset="0"/>
              </a:rPr>
              <a:t> also be a source of </a:t>
            </a:r>
            <a:r>
              <a:rPr sz="1400" spc="-10" dirty="0">
                <a:latin typeface="Arial" panose="020B0604020202020204" pitchFamily="34" charset="0"/>
                <a:cs typeface="Arial" panose="020B0604020202020204" pitchFamily="34" charset="0"/>
              </a:rPr>
              <a:t>discomfort</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and</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anxiety.</a:t>
            </a:r>
            <a:endParaRPr lang="en-GB" sz="1400" spc="-3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4E6CF61-E07B-D9B4-9DC8-F37D640F4288}"/>
              </a:ext>
            </a:extLst>
          </p:cNvPr>
          <p:cNvSpPr txBox="1"/>
          <p:nvPr/>
        </p:nvSpPr>
        <p:spPr>
          <a:xfrm>
            <a:off x="6242839" y="952356"/>
            <a:ext cx="5756001" cy="1941658"/>
          </a:xfrm>
          <a:prstGeom prst="rect">
            <a:avLst/>
          </a:prstGeom>
          <a:noFill/>
          <a:ln w="19050">
            <a:solidFill>
              <a:schemeClr val="accent1"/>
            </a:solidFill>
          </a:ln>
        </p:spPr>
        <p:txBody>
          <a:bodyPr wrap="square" lIns="108000" tIns="108000" rIns="108000" bIns="108000">
            <a:spAutoFit/>
          </a:bodyPr>
          <a:lstStyle/>
          <a:p>
            <a:pPr marL="12700" marR="5080" algn="just">
              <a:lnSpc>
                <a:spcPct val="100000"/>
              </a:lnSpc>
              <a:spcBef>
                <a:spcPts val="100"/>
              </a:spcBef>
            </a:pPr>
            <a:r>
              <a:rPr lang="en-US" sz="1400" b="1" dirty="0">
                <a:solidFill>
                  <a:schemeClr val="accent1"/>
                </a:solidFill>
                <a:latin typeface="Arial" panose="020B0604020202020204" pitchFamily="34" charset="0"/>
                <a:cs typeface="Arial" panose="020B0604020202020204" pitchFamily="34" charset="0"/>
              </a:rPr>
              <a:t>Content notes: </a:t>
            </a:r>
            <a:r>
              <a:rPr lang="en-US" sz="1400" dirty="0">
                <a:latin typeface="Arial" panose="020B0604020202020204" pitchFamily="34" charset="0"/>
                <a:cs typeface="Arial" panose="020B0604020202020204" pitchFamily="34" charset="0"/>
              </a:rPr>
              <a:t>if you plan to make use of content notes, please collect these from your speakers in advance and ensure they are circulated to your participants with enough time for them to make an informed decision about how to participate. Specific guidance (e.g. “contains one references to  domestic violence in the first 5 minutes of the presentation. This provides context but is not central to the discussion”) are more useful than blanket statements (e.g. “Includes reference to domestic abuse”).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211EBB-5557-5EAB-4AEA-033C42D8BF7C}"/>
              </a:ext>
            </a:extLst>
          </p:cNvPr>
          <p:cNvSpPr txBox="1"/>
          <p:nvPr/>
        </p:nvSpPr>
        <p:spPr>
          <a:xfrm>
            <a:off x="552450" y="1484687"/>
            <a:ext cx="11296650" cy="4249881"/>
          </a:xfrm>
          <a:prstGeom prst="rect">
            <a:avLst/>
          </a:prstGeom>
          <a:noFill/>
        </p:spPr>
        <p:txBody>
          <a:bodyPr wrap="square">
            <a:spAutoFit/>
          </a:bodyPr>
          <a:lstStyle/>
          <a:p>
            <a:pPr marL="12700" marR="242570">
              <a:lnSpc>
                <a:spcPct val="100000"/>
              </a:lnSpc>
              <a:spcBef>
                <a:spcPts val="100"/>
              </a:spcBef>
            </a:pPr>
            <a:r>
              <a:rPr lang="en-GB" sz="1800" b="1" dirty="0">
                <a:latin typeface="Calibri"/>
                <a:cs typeface="Calibri"/>
              </a:rPr>
              <a:t>All</a:t>
            </a:r>
            <a:r>
              <a:rPr lang="en-GB" sz="1800" b="1" spc="-30" dirty="0">
                <a:latin typeface="Calibri"/>
                <a:cs typeface="Calibri"/>
              </a:rPr>
              <a:t> </a:t>
            </a:r>
            <a:r>
              <a:rPr lang="en-GB" sz="1800" b="1" spc="-10" dirty="0">
                <a:latin typeface="Calibri"/>
                <a:cs typeface="Calibri"/>
              </a:rPr>
              <a:t>Presenters</a:t>
            </a:r>
            <a:r>
              <a:rPr lang="en-GB" sz="1800" b="1" spc="-30" dirty="0">
                <a:latin typeface="Calibri"/>
                <a:cs typeface="Calibri"/>
              </a:rPr>
              <a:t> </a:t>
            </a:r>
            <a:r>
              <a:rPr lang="en-GB" b="1" spc="-30" dirty="0">
                <a:latin typeface="Calibri"/>
                <a:cs typeface="Calibri"/>
              </a:rPr>
              <a:t> - </a:t>
            </a:r>
            <a:r>
              <a:rPr lang="en-GB" sz="1800" dirty="0">
                <a:latin typeface="Calibri"/>
                <a:cs typeface="Calibri"/>
              </a:rPr>
              <a:t>Please</a:t>
            </a:r>
            <a:r>
              <a:rPr lang="en-GB" sz="1800" spc="-30" dirty="0">
                <a:latin typeface="Calibri"/>
                <a:cs typeface="Calibri"/>
              </a:rPr>
              <a:t> </a:t>
            </a:r>
            <a:r>
              <a:rPr lang="en-GB" sz="1800" dirty="0">
                <a:latin typeface="Calibri"/>
                <a:cs typeface="Calibri"/>
              </a:rPr>
              <a:t>tell</a:t>
            </a:r>
            <a:r>
              <a:rPr lang="en-GB" sz="1800" spc="-30" dirty="0">
                <a:latin typeface="Calibri"/>
                <a:cs typeface="Calibri"/>
              </a:rPr>
              <a:t> </a:t>
            </a:r>
            <a:r>
              <a:rPr lang="en-GB" sz="1800" dirty="0">
                <a:latin typeface="Calibri"/>
                <a:cs typeface="Calibri"/>
              </a:rPr>
              <a:t>the</a:t>
            </a:r>
            <a:r>
              <a:rPr lang="en-GB" sz="1800" spc="-25" dirty="0">
                <a:latin typeface="Calibri"/>
                <a:cs typeface="Calibri"/>
              </a:rPr>
              <a:t> </a:t>
            </a:r>
            <a:r>
              <a:rPr lang="en-GB" sz="1800" dirty="0">
                <a:latin typeface="Calibri"/>
                <a:cs typeface="Calibri"/>
              </a:rPr>
              <a:t>session</a:t>
            </a:r>
            <a:r>
              <a:rPr lang="en-GB" sz="1800" spc="-30" dirty="0">
                <a:latin typeface="Calibri"/>
                <a:cs typeface="Calibri"/>
              </a:rPr>
              <a:t> </a:t>
            </a:r>
            <a:r>
              <a:rPr lang="en-GB" sz="1800" dirty="0">
                <a:latin typeface="Calibri"/>
                <a:cs typeface="Calibri"/>
              </a:rPr>
              <a:t>Chair</a:t>
            </a:r>
            <a:r>
              <a:rPr lang="en-GB" sz="1800" spc="-30" dirty="0">
                <a:latin typeface="Calibri"/>
                <a:cs typeface="Calibri"/>
              </a:rPr>
              <a:t> </a:t>
            </a:r>
            <a:r>
              <a:rPr lang="en-GB" sz="1800" dirty="0">
                <a:latin typeface="Calibri"/>
                <a:cs typeface="Calibri"/>
              </a:rPr>
              <a:t>whether</a:t>
            </a:r>
            <a:r>
              <a:rPr lang="en-GB" sz="1800" spc="-30" dirty="0">
                <a:latin typeface="Calibri"/>
                <a:cs typeface="Calibri"/>
              </a:rPr>
              <a:t> </a:t>
            </a:r>
            <a:r>
              <a:rPr lang="en-GB" sz="1800" dirty="0">
                <a:latin typeface="Calibri"/>
                <a:cs typeface="Calibri"/>
              </a:rPr>
              <a:t>there</a:t>
            </a:r>
            <a:r>
              <a:rPr lang="en-GB" sz="1800" spc="-25" dirty="0">
                <a:latin typeface="Calibri"/>
                <a:cs typeface="Calibri"/>
              </a:rPr>
              <a:t> </a:t>
            </a:r>
            <a:r>
              <a:rPr lang="en-GB" sz="1800" dirty="0">
                <a:latin typeface="Calibri"/>
                <a:cs typeface="Calibri"/>
              </a:rPr>
              <a:t>is</a:t>
            </a:r>
            <a:r>
              <a:rPr lang="en-GB" sz="1800" spc="-30" dirty="0">
                <a:latin typeface="Calibri"/>
                <a:cs typeface="Calibri"/>
              </a:rPr>
              <a:t> </a:t>
            </a:r>
            <a:r>
              <a:rPr lang="en-GB" sz="1800" dirty="0">
                <a:latin typeface="Calibri"/>
                <a:cs typeface="Calibri"/>
              </a:rPr>
              <a:t>any</a:t>
            </a:r>
            <a:r>
              <a:rPr lang="en-GB" sz="1800" spc="-30" dirty="0">
                <a:latin typeface="Calibri"/>
                <a:cs typeface="Calibri"/>
              </a:rPr>
              <a:t> </a:t>
            </a:r>
            <a:r>
              <a:rPr lang="en-GB" sz="1800" dirty="0">
                <a:latin typeface="Calibri"/>
                <a:cs typeface="Calibri"/>
              </a:rPr>
              <a:t>specific</a:t>
            </a:r>
            <a:r>
              <a:rPr lang="en-GB" sz="1800" spc="-25" dirty="0">
                <a:latin typeface="Calibri"/>
                <a:cs typeface="Calibri"/>
              </a:rPr>
              <a:t> </a:t>
            </a:r>
            <a:r>
              <a:rPr lang="en-GB" sz="1800" spc="-10" dirty="0">
                <a:latin typeface="Calibri"/>
                <a:cs typeface="Calibri"/>
              </a:rPr>
              <a:t>information </a:t>
            </a:r>
            <a:r>
              <a:rPr lang="en-GB" sz="1800" dirty="0">
                <a:latin typeface="Calibri"/>
                <a:cs typeface="Calibri"/>
              </a:rPr>
              <a:t>you</a:t>
            </a:r>
            <a:r>
              <a:rPr lang="en-GB" sz="1800" spc="-35" dirty="0">
                <a:latin typeface="Calibri"/>
                <a:cs typeface="Calibri"/>
              </a:rPr>
              <a:t> </a:t>
            </a:r>
            <a:r>
              <a:rPr lang="en-GB" sz="1800" dirty="0">
                <a:latin typeface="Calibri"/>
                <a:cs typeface="Calibri"/>
              </a:rPr>
              <a:t>would</a:t>
            </a:r>
            <a:r>
              <a:rPr lang="en-GB" sz="1800" spc="-35" dirty="0">
                <a:latin typeface="Calibri"/>
                <a:cs typeface="Calibri"/>
              </a:rPr>
              <a:t> </a:t>
            </a:r>
            <a:r>
              <a:rPr lang="en-GB" sz="1800" dirty="0">
                <a:latin typeface="Calibri"/>
                <a:cs typeface="Calibri"/>
              </a:rPr>
              <a:t>like</a:t>
            </a:r>
            <a:r>
              <a:rPr lang="en-GB" sz="1800" spc="-35" dirty="0">
                <a:latin typeface="Calibri"/>
                <a:cs typeface="Calibri"/>
              </a:rPr>
              <a:t> </a:t>
            </a:r>
            <a:r>
              <a:rPr lang="en-GB" sz="1800" dirty="0">
                <a:latin typeface="Calibri"/>
                <a:cs typeface="Calibri"/>
              </a:rPr>
              <a:t>them</a:t>
            </a:r>
            <a:r>
              <a:rPr lang="en-GB" sz="1800" spc="-35" dirty="0">
                <a:latin typeface="Calibri"/>
                <a:cs typeface="Calibri"/>
              </a:rPr>
              <a:t> </a:t>
            </a:r>
            <a:r>
              <a:rPr lang="en-GB" sz="1800" dirty="0">
                <a:latin typeface="Calibri"/>
                <a:cs typeface="Calibri"/>
              </a:rPr>
              <a:t>to</a:t>
            </a:r>
            <a:r>
              <a:rPr lang="en-GB" sz="1800" spc="-35" dirty="0">
                <a:latin typeface="Calibri"/>
                <a:cs typeface="Calibri"/>
              </a:rPr>
              <a:t> </a:t>
            </a:r>
            <a:r>
              <a:rPr lang="en-GB" sz="1800" dirty="0">
                <a:latin typeface="Calibri"/>
                <a:cs typeface="Calibri"/>
              </a:rPr>
              <a:t>share</a:t>
            </a:r>
            <a:r>
              <a:rPr lang="en-GB" sz="1800" spc="-35" dirty="0">
                <a:latin typeface="Calibri"/>
                <a:cs typeface="Calibri"/>
              </a:rPr>
              <a:t> </a:t>
            </a:r>
            <a:r>
              <a:rPr lang="en-GB" sz="1800" dirty="0">
                <a:latin typeface="Calibri"/>
                <a:cs typeface="Calibri"/>
              </a:rPr>
              <a:t>when</a:t>
            </a:r>
            <a:r>
              <a:rPr lang="en-GB" sz="1800" spc="-35" dirty="0">
                <a:latin typeface="Calibri"/>
                <a:cs typeface="Calibri"/>
              </a:rPr>
              <a:t> </a:t>
            </a:r>
            <a:r>
              <a:rPr lang="en-GB" sz="1800" dirty="0">
                <a:latin typeface="Calibri"/>
                <a:cs typeface="Calibri"/>
              </a:rPr>
              <a:t>introducing</a:t>
            </a:r>
            <a:r>
              <a:rPr lang="en-GB" sz="1800" spc="-35" dirty="0">
                <a:latin typeface="Calibri"/>
                <a:cs typeface="Calibri"/>
              </a:rPr>
              <a:t> </a:t>
            </a:r>
            <a:r>
              <a:rPr lang="en-GB" sz="1800" dirty="0">
                <a:latin typeface="Calibri"/>
                <a:cs typeface="Calibri"/>
              </a:rPr>
              <a:t>you</a:t>
            </a:r>
            <a:r>
              <a:rPr lang="en-GB" sz="1800" spc="-35" dirty="0">
                <a:latin typeface="Calibri"/>
                <a:cs typeface="Calibri"/>
              </a:rPr>
              <a:t> </a:t>
            </a:r>
            <a:r>
              <a:rPr lang="en-GB" sz="1800" dirty="0">
                <a:latin typeface="Calibri"/>
                <a:cs typeface="Calibri"/>
              </a:rPr>
              <a:t>(particularly</a:t>
            </a:r>
            <a:r>
              <a:rPr lang="en-GB" sz="1800" spc="-35" dirty="0">
                <a:latin typeface="Calibri"/>
                <a:cs typeface="Calibri"/>
              </a:rPr>
              <a:t> </a:t>
            </a:r>
            <a:r>
              <a:rPr lang="en-GB" sz="1800" dirty="0">
                <a:latin typeface="Calibri"/>
                <a:cs typeface="Calibri"/>
              </a:rPr>
              <a:t>if</a:t>
            </a:r>
            <a:r>
              <a:rPr lang="en-GB" sz="1800" spc="-35" dirty="0">
                <a:latin typeface="Calibri"/>
                <a:cs typeface="Calibri"/>
              </a:rPr>
              <a:t> </a:t>
            </a:r>
            <a:r>
              <a:rPr lang="en-GB" sz="1800" dirty="0">
                <a:latin typeface="Calibri"/>
                <a:cs typeface="Calibri"/>
              </a:rPr>
              <a:t>it</a:t>
            </a:r>
            <a:r>
              <a:rPr lang="en-GB" sz="1800" spc="-35" dirty="0">
                <a:latin typeface="Calibri"/>
                <a:cs typeface="Calibri"/>
              </a:rPr>
              <a:t> </a:t>
            </a:r>
            <a:r>
              <a:rPr lang="en-GB" sz="1800" dirty="0">
                <a:latin typeface="Calibri"/>
                <a:cs typeface="Calibri"/>
              </a:rPr>
              <a:t>does</a:t>
            </a:r>
            <a:r>
              <a:rPr lang="en-GB" sz="1800" spc="-35" dirty="0">
                <a:latin typeface="Calibri"/>
                <a:cs typeface="Calibri"/>
              </a:rPr>
              <a:t> </a:t>
            </a:r>
            <a:r>
              <a:rPr lang="en-GB" sz="1800" dirty="0">
                <a:latin typeface="Calibri"/>
                <a:cs typeface="Calibri"/>
              </a:rPr>
              <a:t>not</a:t>
            </a:r>
            <a:r>
              <a:rPr lang="en-GB" sz="1800" spc="-35" dirty="0">
                <a:latin typeface="Calibri"/>
                <a:cs typeface="Calibri"/>
              </a:rPr>
              <a:t> </a:t>
            </a:r>
            <a:r>
              <a:rPr lang="en-GB" sz="1800" dirty="0">
                <a:latin typeface="Calibri"/>
                <a:cs typeface="Calibri"/>
              </a:rPr>
              <a:t>align</a:t>
            </a:r>
            <a:r>
              <a:rPr lang="en-GB" sz="1800" spc="-35" dirty="0">
                <a:latin typeface="Calibri"/>
                <a:cs typeface="Calibri"/>
              </a:rPr>
              <a:t> </a:t>
            </a:r>
            <a:r>
              <a:rPr lang="en-GB" sz="1800" dirty="0">
                <a:latin typeface="Calibri"/>
                <a:cs typeface="Calibri"/>
              </a:rPr>
              <a:t>with</a:t>
            </a:r>
            <a:r>
              <a:rPr lang="en-GB" sz="1800" spc="-35" dirty="0">
                <a:latin typeface="Calibri"/>
                <a:cs typeface="Calibri"/>
              </a:rPr>
              <a:t> </a:t>
            </a:r>
            <a:r>
              <a:rPr lang="en-GB" sz="1800" dirty="0">
                <a:latin typeface="Calibri"/>
                <a:cs typeface="Calibri"/>
              </a:rPr>
              <a:t>your</a:t>
            </a:r>
            <a:r>
              <a:rPr lang="en-GB" sz="1800" spc="-35" dirty="0">
                <a:latin typeface="Calibri"/>
                <a:cs typeface="Calibri"/>
              </a:rPr>
              <a:t> </a:t>
            </a:r>
            <a:r>
              <a:rPr lang="en-GB" sz="1800" spc="-10" dirty="0">
                <a:latin typeface="Calibri"/>
                <a:cs typeface="Calibri"/>
              </a:rPr>
              <a:t>Sched </a:t>
            </a:r>
            <a:r>
              <a:rPr lang="en-GB" sz="1800" dirty="0">
                <a:latin typeface="Calibri"/>
                <a:cs typeface="Calibri"/>
              </a:rPr>
              <a:t>profile),</a:t>
            </a:r>
            <a:r>
              <a:rPr lang="en-GB" sz="1800" spc="-55" dirty="0">
                <a:latin typeface="Calibri"/>
                <a:cs typeface="Calibri"/>
              </a:rPr>
              <a:t> </a:t>
            </a:r>
            <a:r>
              <a:rPr lang="en-GB" sz="1800" dirty="0">
                <a:latin typeface="Calibri"/>
                <a:cs typeface="Calibri"/>
              </a:rPr>
              <a:t>and</a:t>
            </a:r>
            <a:r>
              <a:rPr lang="en-GB" sz="1800" spc="-45" dirty="0">
                <a:latin typeface="Calibri"/>
                <a:cs typeface="Calibri"/>
              </a:rPr>
              <a:t> </a:t>
            </a:r>
            <a:r>
              <a:rPr lang="en-GB" sz="1800" dirty="0">
                <a:latin typeface="Calibri"/>
                <a:cs typeface="Calibri"/>
              </a:rPr>
              <a:t>what</a:t>
            </a:r>
            <a:r>
              <a:rPr lang="en-GB" sz="1800" spc="-45" dirty="0">
                <a:latin typeface="Calibri"/>
                <a:cs typeface="Calibri"/>
              </a:rPr>
              <a:t> </a:t>
            </a:r>
            <a:r>
              <a:rPr lang="en-GB" sz="1800" dirty="0">
                <a:latin typeface="Calibri"/>
                <a:cs typeface="Calibri"/>
              </a:rPr>
              <a:t>your</a:t>
            </a:r>
            <a:r>
              <a:rPr lang="en-GB" sz="1800" spc="-45" dirty="0">
                <a:latin typeface="Calibri"/>
                <a:cs typeface="Calibri"/>
              </a:rPr>
              <a:t> </a:t>
            </a:r>
            <a:r>
              <a:rPr lang="en-GB" sz="1800" spc="-10" dirty="0">
                <a:latin typeface="Calibri"/>
                <a:cs typeface="Calibri"/>
              </a:rPr>
              <a:t>preferred</a:t>
            </a:r>
            <a:r>
              <a:rPr lang="en-GB" sz="1800" spc="-45" dirty="0">
                <a:latin typeface="Calibri"/>
                <a:cs typeface="Calibri"/>
              </a:rPr>
              <a:t> </a:t>
            </a:r>
            <a:r>
              <a:rPr lang="en-GB" sz="1800" dirty="0">
                <a:latin typeface="Calibri"/>
                <a:cs typeface="Calibri"/>
              </a:rPr>
              <a:t>pronouns</a:t>
            </a:r>
            <a:r>
              <a:rPr lang="en-GB" sz="1800" spc="-40" dirty="0">
                <a:latin typeface="Calibri"/>
                <a:cs typeface="Calibri"/>
              </a:rPr>
              <a:t> </a:t>
            </a:r>
            <a:r>
              <a:rPr lang="en-GB" sz="1800" spc="-20" dirty="0">
                <a:latin typeface="Calibri"/>
                <a:cs typeface="Calibri"/>
              </a:rPr>
              <a:t>are.</a:t>
            </a:r>
          </a:p>
          <a:p>
            <a:pPr marL="12700" marR="242570">
              <a:lnSpc>
                <a:spcPct val="100000"/>
              </a:lnSpc>
              <a:spcBef>
                <a:spcPts val="100"/>
              </a:spcBef>
            </a:pPr>
            <a:endParaRPr lang="en-GB" sz="1800" b="1" spc="-30" dirty="0">
              <a:latin typeface="Calibri"/>
              <a:cs typeface="Calibri"/>
            </a:endParaRPr>
          </a:p>
          <a:p>
            <a:pPr marL="12700" marR="242570">
              <a:spcBef>
                <a:spcPts val="100"/>
              </a:spcBef>
            </a:pPr>
            <a:r>
              <a:rPr lang="en-GB" sz="1800" b="1" dirty="0">
                <a:latin typeface="Calibri"/>
                <a:cs typeface="Calibri"/>
              </a:rPr>
              <a:t>All</a:t>
            </a:r>
            <a:r>
              <a:rPr lang="en-GB" sz="1800" b="1" spc="-30" dirty="0">
                <a:latin typeface="Calibri"/>
                <a:cs typeface="Calibri"/>
              </a:rPr>
              <a:t> </a:t>
            </a:r>
            <a:r>
              <a:rPr lang="en-GB" sz="1800" b="1" spc="-10" dirty="0">
                <a:latin typeface="Calibri"/>
                <a:cs typeface="Calibri"/>
              </a:rPr>
              <a:t>Presenters -</a:t>
            </a:r>
            <a:r>
              <a:rPr lang="en-GB" sz="1800" b="1" spc="-30" dirty="0">
                <a:latin typeface="Calibri"/>
                <a:cs typeface="Calibri"/>
              </a:rPr>
              <a:t> </a:t>
            </a:r>
            <a:r>
              <a:rPr lang="en-GB" sz="1800" dirty="0">
                <a:latin typeface="Calibri"/>
                <a:cs typeface="Calibri"/>
              </a:rPr>
              <a:t>Please ensure you are speaking into a microphone, and you can be clearly heard by the in room and online attendees. Please check to ensure any content you wish to be seen by the online audience is shared via Zoom. Guidance</a:t>
            </a:r>
            <a:r>
              <a:rPr lang="en-GB" sz="1800" spc="-35" dirty="0">
                <a:latin typeface="Calibri"/>
                <a:cs typeface="Calibri"/>
              </a:rPr>
              <a:t> </a:t>
            </a:r>
            <a:r>
              <a:rPr lang="en-GB" sz="1800" dirty="0">
                <a:latin typeface="Calibri"/>
                <a:cs typeface="Calibri"/>
              </a:rPr>
              <a:t>for</a:t>
            </a:r>
            <a:r>
              <a:rPr lang="en-GB" sz="1800" spc="-35" dirty="0">
                <a:latin typeface="Calibri"/>
                <a:cs typeface="Calibri"/>
              </a:rPr>
              <a:t> </a:t>
            </a:r>
            <a:r>
              <a:rPr lang="en-GB" sz="1800" dirty="0">
                <a:latin typeface="Calibri"/>
                <a:cs typeface="Calibri"/>
              </a:rPr>
              <a:t>sharing</a:t>
            </a:r>
            <a:r>
              <a:rPr lang="en-GB" sz="1800" spc="-30" dirty="0">
                <a:latin typeface="Calibri"/>
                <a:cs typeface="Calibri"/>
              </a:rPr>
              <a:t> </a:t>
            </a:r>
            <a:r>
              <a:rPr lang="en-GB" sz="1800" spc="-10" dirty="0">
                <a:latin typeface="Calibri"/>
                <a:cs typeface="Calibri"/>
              </a:rPr>
              <a:t>PowerPoint</a:t>
            </a:r>
            <a:r>
              <a:rPr lang="en-GB" sz="1800" spc="-35" dirty="0">
                <a:latin typeface="Calibri"/>
                <a:cs typeface="Calibri"/>
              </a:rPr>
              <a:t> </a:t>
            </a:r>
            <a:r>
              <a:rPr lang="en-GB" sz="1800" dirty="0">
                <a:latin typeface="Calibri"/>
                <a:cs typeface="Calibri"/>
              </a:rPr>
              <a:t>slides</a:t>
            </a:r>
            <a:r>
              <a:rPr lang="en-GB" sz="1800" spc="-30" dirty="0">
                <a:latin typeface="Calibri"/>
                <a:cs typeface="Calibri"/>
              </a:rPr>
              <a:t> </a:t>
            </a:r>
            <a:r>
              <a:rPr lang="en-GB" sz="1800" dirty="0">
                <a:latin typeface="Calibri"/>
                <a:cs typeface="Calibri"/>
              </a:rPr>
              <a:t>is</a:t>
            </a:r>
            <a:r>
              <a:rPr lang="en-GB" sz="1800" spc="-35" dirty="0">
                <a:latin typeface="Calibri"/>
                <a:cs typeface="Calibri"/>
              </a:rPr>
              <a:t> </a:t>
            </a:r>
            <a:r>
              <a:rPr lang="en-GB" sz="1800" dirty="0">
                <a:latin typeface="Calibri"/>
                <a:cs typeface="Calibri"/>
              </a:rPr>
              <a:t>available </a:t>
            </a:r>
            <a:r>
              <a:rPr lang="en-GB" sz="1800" u="heavy" dirty="0">
                <a:uFill>
                  <a:solidFill>
                    <a:srgbClr val="000000"/>
                  </a:solidFill>
                </a:uFill>
                <a:latin typeface="Calibri"/>
                <a:cs typeface="Calibri"/>
                <a:hlinkClick r:id="rId2"/>
              </a:rPr>
              <a:t>here</a:t>
            </a:r>
            <a:r>
              <a:rPr lang="en-GB" sz="1800" spc="-30" dirty="0">
                <a:latin typeface="Calibri"/>
                <a:cs typeface="Calibri"/>
              </a:rPr>
              <a:t> </a:t>
            </a:r>
            <a:r>
              <a:rPr lang="en-GB" sz="1800" dirty="0">
                <a:latin typeface="Calibri"/>
                <a:cs typeface="Calibri"/>
              </a:rPr>
              <a:t>and</a:t>
            </a:r>
            <a:r>
              <a:rPr lang="en-GB" sz="1800" spc="-30" dirty="0">
                <a:latin typeface="Calibri"/>
                <a:cs typeface="Calibri"/>
              </a:rPr>
              <a:t> </a:t>
            </a:r>
            <a:r>
              <a:rPr lang="en-GB" sz="1800" spc="-25" dirty="0">
                <a:latin typeface="Calibri"/>
                <a:cs typeface="Calibri"/>
              </a:rPr>
              <a:t>for </a:t>
            </a:r>
            <a:r>
              <a:rPr lang="en-GB" sz="1800" spc="-10" dirty="0">
                <a:latin typeface="Calibri"/>
                <a:cs typeface="Calibri"/>
              </a:rPr>
              <a:t>keynote</a:t>
            </a:r>
            <a:r>
              <a:rPr lang="en-GB" sz="1800" spc="-50" dirty="0">
                <a:latin typeface="Calibri"/>
                <a:cs typeface="Calibri"/>
              </a:rPr>
              <a:t> </a:t>
            </a:r>
            <a:r>
              <a:rPr lang="en-GB" sz="1800" dirty="0">
                <a:latin typeface="Calibri"/>
                <a:cs typeface="Calibri"/>
              </a:rPr>
              <a:t>slides</a:t>
            </a:r>
            <a:r>
              <a:rPr lang="en-GB" sz="1800" spc="-25" dirty="0">
                <a:latin typeface="Calibri"/>
                <a:cs typeface="Calibri"/>
              </a:rPr>
              <a:t> </a:t>
            </a:r>
            <a:r>
              <a:rPr lang="en-GB" sz="1800" u="heavy" spc="-10" dirty="0">
                <a:uFill>
                  <a:solidFill>
                    <a:srgbClr val="000000"/>
                  </a:solidFill>
                </a:uFill>
                <a:latin typeface="Calibri"/>
                <a:cs typeface="Calibri"/>
                <a:hlinkClick r:id="rId3"/>
              </a:rPr>
              <a:t>here</a:t>
            </a:r>
            <a:r>
              <a:rPr lang="en-GB" sz="1800" spc="-10" dirty="0">
                <a:latin typeface="Calibri"/>
                <a:cs typeface="Calibri"/>
              </a:rPr>
              <a:t>. If you are playing a video please remember to share your sound. </a:t>
            </a:r>
            <a:r>
              <a:rPr lang="en-GB" sz="1800" dirty="0">
                <a:latin typeface="Calibri"/>
                <a:cs typeface="Calibri"/>
              </a:rPr>
              <a:t>More</a:t>
            </a:r>
            <a:r>
              <a:rPr lang="en-GB" sz="1800" spc="-45" dirty="0">
                <a:latin typeface="Calibri"/>
                <a:cs typeface="Calibri"/>
              </a:rPr>
              <a:t> </a:t>
            </a:r>
            <a:r>
              <a:rPr lang="en-GB" sz="1800" dirty="0">
                <a:latin typeface="Calibri"/>
                <a:cs typeface="Calibri"/>
              </a:rPr>
              <a:t>guidance</a:t>
            </a:r>
            <a:r>
              <a:rPr lang="en-GB" sz="1800" spc="-45" dirty="0">
                <a:latin typeface="Calibri"/>
                <a:cs typeface="Calibri"/>
              </a:rPr>
              <a:t> </a:t>
            </a:r>
            <a:r>
              <a:rPr lang="en-GB" sz="1800" dirty="0">
                <a:latin typeface="Calibri"/>
                <a:cs typeface="Calibri"/>
              </a:rPr>
              <a:t>available</a:t>
            </a:r>
            <a:r>
              <a:rPr lang="en-GB" sz="1800" spc="-20" dirty="0">
                <a:latin typeface="Calibri"/>
                <a:cs typeface="Calibri"/>
              </a:rPr>
              <a:t> </a:t>
            </a:r>
            <a:r>
              <a:rPr lang="en-GB" sz="1800" u="heavy" spc="-20" dirty="0">
                <a:uFill>
                  <a:solidFill>
                    <a:srgbClr val="000000"/>
                  </a:solidFill>
                </a:uFill>
                <a:latin typeface="Calibri"/>
                <a:cs typeface="Calibri"/>
                <a:hlinkClick r:id="rId4"/>
              </a:rPr>
              <a:t>here</a:t>
            </a:r>
            <a:r>
              <a:rPr lang="en-GB" sz="1800" u="heavy" spc="-20" dirty="0">
                <a:uFill>
                  <a:solidFill>
                    <a:srgbClr val="000000"/>
                  </a:solidFill>
                </a:uFill>
                <a:latin typeface="Calibri"/>
                <a:cs typeface="Calibri"/>
              </a:rPr>
              <a:t>.</a:t>
            </a:r>
            <a:endParaRPr lang="en-GB" sz="1800" dirty="0">
              <a:latin typeface="Calibri"/>
              <a:cs typeface="Calibri"/>
            </a:endParaRPr>
          </a:p>
          <a:p>
            <a:pPr>
              <a:lnSpc>
                <a:spcPct val="100000"/>
              </a:lnSpc>
              <a:spcBef>
                <a:spcPts val="20"/>
              </a:spcBef>
            </a:pPr>
            <a:endParaRPr lang="en-GB" sz="1800" dirty="0">
              <a:latin typeface="Calibri"/>
              <a:cs typeface="Calibri"/>
            </a:endParaRPr>
          </a:p>
          <a:p>
            <a:pPr>
              <a:lnSpc>
                <a:spcPct val="100000"/>
              </a:lnSpc>
              <a:spcBef>
                <a:spcPts val="20"/>
              </a:spcBef>
            </a:pPr>
            <a:r>
              <a:rPr lang="en-GB" sz="1800" b="1" dirty="0">
                <a:latin typeface="Calibri"/>
                <a:cs typeface="Calibri"/>
              </a:rPr>
              <a:t>Online presenters </a:t>
            </a:r>
            <a:r>
              <a:rPr lang="en-GB" sz="1800" dirty="0">
                <a:latin typeface="Calibri"/>
                <a:cs typeface="Calibri"/>
              </a:rPr>
              <a:t>- Check</a:t>
            </a:r>
            <a:r>
              <a:rPr lang="en-GB" sz="1800" spc="-30" dirty="0">
                <a:latin typeface="Calibri"/>
                <a:cs typeface="Calibri"/>
              </a:rPr>
              <a:t> </a:t>
            </a:r>
            <a:r>
              <a:rPr lang="en-GB" sz="1800" dirty="0">
                <a:latin typeface="Calibri"/>
                <a:cs typeface="Calibri"/>
              </a:rPr>
              <a:t>your</a:t>
            </a:r>
            <a:r>
              <a:rPr lang="en-GB" sz="1800" spc="-35" dirty="0">
                <a:latin typeface="Calibri"/>
                <a:cs typeface="Calibri"/>
              </a:rPr>
              <a:t> </a:t>
            </a:r>
            <a:r>
              <a:rPr lang="en-GB" sz="1800" dirty="0">
                <a:latin typeface="Calibri"/>
                <a:cs typeface="Calibri"/>
              </a:rPr>
              <a:t>mic</a:t>
            </a:r>
            <a:r>
              <a:rPr lang="en-GB" sz="1800" spc="-30" dirty="0">
                <a:latin typeface="Calibri"/>
                <a:cs typeface="Calibri"/>
              </a:rPr>
              <a:t> </a:t>
            </a:r>
            <a:r>
              <a:rPr lang="en-GB" sz="1800" dirty="0">
                <a:latin typeface="Calibri"/>
                <a:cs typeface="Calibri"/>
              </a:rPr>
              <a:t>and</a:t>
            </a:r>
            <a:r>
              <a:rPr lang="en-GB" sz="1800" spc="-30" dirty="0">
                <a:latin typeface="Calibri"/>
                <a:cs typeface="Calibri"/>
              </a:rPr>
              <a:t> </a:t>
            </a:r>
            <a:r>
              <a:rPr lang="en-GB" sz="1800" dirty="0">
                <a:latin typeface="Calibri"/>
                <a:cs typeface="Calibri"/>
              </a:rPr>
              <a:t>camera</a:t>
            </a:r>
            <a:r>
              <a:rPr lang="en-GB" sz="1800" spc="-35" dirty="0">
                <a:latin typeface="Calibri"/>
                <a:cs typeface="Calibri"/>
              </a:rPr>
              <a:t> </a:t>
            </a:r>
            <a:r>
              <a:rPr lang="en-GB" sz="1800" dirty="0">
                <a:latin typeface="Calibri"/>
                <a:cs typeface="Calibri"/>
              </a:rPr>
              <a:t>are</a:t>
            </a:r>
            <a:r>
              <a:rPr lang="en-GB" sz="1800" spc="-30" dirty="0">
                <a:latin typeface="Calibri"/>
                <a:cs typeface="Calibri"/>
              </a:rPr>
              <a:t> </a:t>
            </a:r>
            <a:r>
              <a:rPr lang="en-GB" sz="1800" dirty="0">
                <a:latin typeface="Calibri"/>
                <a:cs typeface="Calibri"/>
              </a:rPr>
              <a:t>working</a:t>
            </a:r>
            <a:r>
              <a:rPr lang="en-GB" sz="1800" spc="-30" dirty="0">
                <a:latin typeface="Calibri"/>
                <a:cs typeface="Calibri"/>
              </a:rPr>
              <a:t> </a:t>
            </a:r>
            <a:r>
              <a:rPr lang="en-GB" sz="1800" dirty="0">
                <a:latin typeface="Calibri"/>
                <a:cs typeface="Calibri"/>
              </a:rPr>
              <a:t>when</a:t>
            </a:r>
            <a:r>
              <a:rPr lang="en-GB" sz="1800" spc="-35" dirty="0">
                <a:latin typeface="Calibri"/>
                <a:cs typeface="Calibri"/>
              </a:rPr>
              <a:t> </a:t>
            </a:r>
            <a:r>
              <a:rPr lang="en-GB" sz="1800" dirty="0">
                <a:latin typeface="Calibri"/>
                <a:cs typeface="Calibri"/>
              </a:rPr>
              <a:t>you</a:t>
            </a:r>
            <a:r>
              <a:rPr lang="en-GB" sz="1800" spc="-30" dirty="0">
                <a:latin typeface="Calibri"/>
                <a:cs typeface="Calibri"/>
              </a:rPr>
              <a:t> </a:t>
            </a:r>
            <a:r>
              <a:rPr lang="en-GB" sz="1800" dirty="0">
                <a:latin typeface="Calibri"/>
                <a:cs typeface="Calibri"/>
              </a:rPr>
              <a:t>enter</a:t>
            </a:r>
            <a:r>
              <a:rPr lang="en-GB" sz="1800" spc="-35" dirty="0">
                <a:latin typeface="Calibri"/>
                <a:cs typeface="Calibri"/>
              </a:rPr>
              <a:t> </a:t>
            </a:r>
            <a:r>
              <a:rPr lang="en-GB" sz="1800" dirty="0">
                <a:latin typeface="Calibri"/>
                <a:cs typeface="Calibri"/>
              </a:rPr>
              <a:t>the</a:t>
            </a:r>
            <a:r>
              <a:rPr lang="en-GB" sz="1800" spc="15" dirty="0">
                <a:latin typeface="Calibri"/>
                <a:cs typeface="Calibri"/>
              </a:rPr>
              <a:t> </a:t>
            </a:r>
            <a:r>
              <a:rPr lang="en-GB" sz="1800" spc="-10" dirty="0">
                <a:latin typeface="Calibri"/>
                <a:cs typeface="Calibri"/>
              </a:rPr>
              <a:t>meeting </a:t>
            </a:r>
            <a:r>
              <a:rPr lang="en-GB" sz="1800" dirty="0">
                <a:latin typeface="Calibri"/>
                <a:cs typeface="Calibri"/>
              </a:rPr>
              <a:t>space.</a:t>
            </a:r>
            <a:r>
              <a:rPr lang="en-GB" sz="1800" spc="-45" dirty="0">
                <a:latin typeface="Calibri"/>
                <a:cs typeface="Calibri"/>
              </a:rPr>
              <a:t> </a:t>
            </a:r>
            <a:r>
              <a:rPr lang="en-GB" sz="1800" dirty="0">
                <a:latin typeface="Calibri"/>
                <a:cs typeface="Calibri"/>
              </a:rPr>
              <a:t>If</a:t>
            </a:r>
            <a:r>
              <a:rPr lang="en-GB" sz="1800" spc="-35" dirty="0">
                <a:latin typeface="Calibri"/>
                <a:cs typeface="Calibri"/>
              </a:rPr>
              <a:t> </a:t>
            </a:r>
            <a:r>
              <a:rPr lang="en-GB" sz="1800" dirty="0">
                <a:latin typeface="Calibri"/>
                <a:cs typeface="Calibri"/>
              </a:rPr>
              <a:t>you</a:t>
            </a:r>
            <a:r>
              <a:rPr lang="en-GB" sz="1800" spc="-35" dirty="0">
                <a:latin typeface="Calibri"/>
                <a:cs typeface="Calibri"/>
              </a:rPr>
              <a:t> </a:t>
            </a:r>
            <a:r>
              <a:rPr lang="en-GB" sz="1800" dirty="0">
                <a:latin typeface="Calibri"/>
                <a:cs typeface="Calibri"/>
              </a:rPr>
              <a:t>have</a:t>
            </a:r>
            <a:r>
              <a:rPr lang="en-GB" sz="1800" spc="-30" dirty="0">
                <a:latin typeface="Calibri"/>
                <a:cs typeface="Calibri"/>
              </a:rPr>
              <a:t> </a:t>
            </a:r>
            <a:r>
              <a:rPr lang="en-GB" sz="1800" dirty="0">
                <a:latin typeface="Calibri"/>
                <a:cs typeface="Calibri"/>
              </a:rPr>
              <a:t>any</a:t>
            </a:r>
            <a:r>
              <a:rPr lang="en-GB" sz="1800" spc="-35" dirty="0">
                <a:latin typeface="Calibri"/>
                <a:cs typeface="Calibri"/>
              </a:rPr>
              <a:t> </a:t>
            </a:r>
            <a:r>
              <a:rPr lang="en-GB" sz="1800" dirty="0">
                <a:latin typeface="Calibri"/>
                <a:cs typeface="Calibri"/>
              </a:rPr>
              <a:t>problems,</a:t>
            </a:r>
            <a:r>
              <a:rPr lang="en-GB" sz="1800" spc="-35" dirty="0">
                <a:latin typeface="Calibri"/>
                <a:cs typeface="Calibri"/>
              </a:rPr>
              <a:t> </a:t>
            </a:r>
            <a:r>
              <a:rPr lang="en-GB" sz="1800" dirty="0">
                <a:latin typeface="Calibri"/>
                <a:cs typeface="Calibri"/>
              </a:rPr>
              <a:t>there</a:t>
            </a:r>
            <a:r>
              <a:rPr lang="en-GB" sz="1800" spc="-35" dirty="0">
                <a:latin typeface="Calibri"/>
                <a:cs typeface="Calibri"/>
              </a:rPr>
              <a:t> </a:t>
            </a:r>
            <a:r>
              <a:rPr lang="en-GB" sz="1800" dirty="0">
                <a:latin typeface="Calibri"/>
                <a:cs typeface="Calibri"/>
              </a:rPr>
              <a:t>is</a:t>
            </a:r>
            <a:r>
              <a:rPr lang="en-GB" sz="1800" spc="-30" dirty="0">
                <a:latin typeface="Calibri"/>
                <a:cs typeface="Calibri"/>
              </a:rPr>
              <a:t> </a:t>
            </a:r>
            <a:r>
              <a:rPr lang="en-GB" sz="1800" dirty="0">
                <a:latin typeface="Calibri"/>
                <a:cs typeface="Calibri"/>
              </a:rPr>
              <a:t>some</a:t>
            </a:r>
            <a:r>
              <a:rPr lang="en-GB" sz="1800" spc="-35" dirty="0">
                <a:latin typeface="Calibri"/>
                <a:cs typeface="Calibri"/>
              </a:rPr>
              <a:t> </a:t>
            </a:r>
            <a:r>
              <a:rPr lang="en-GB" sz="1800" dirty="0">
                <a:latin typeface="Calibri"/>
                <a:cs typeface="Calibri"/>
              </a:rPr>
              <a:t>guidance </a:t>
            </a:r>
            <a:r>
              <a:rPr lang="en-GB" sz="1800" u="heavy" dirty="0">
                <a:uFill>
                  <a:solidFill>
                    <a:srgbClr val="000000"/>
                  </a:solidFill>
                </a:uFill>
                <a:latin typeface="Calibri"/>
                <a:cs typeface="Calibri"/>
                <a:hlinkClick r:id="rId5"/>
              </a:rPr>
              <a:t>here</a:t>
            </a:r>
            <a:r>
              <a:rPr lang="en-GB" sz="1800" spc="-30" dirty="0">
                <a:latin typeface="Calibri"/>
                <a:cs typeface="Calibri"/>
              </a:rPr>
              <a:t> </a:t>
            </a:r>
            <a:r>
              <a:rPr lang="en-GB" sz="1800" dirty="0">
                <a:latin typeface="Calibri"/>
                <a:cs typeface="Calibri"/>
              </a:rPr>
              <a:t>with</a:t>
            </a:r>
            <a:r>
              <a:rPr lang="en-GB" sz="1800" spc="-35" dirty="0">
                <a:latin typeface="Calibri"/>
                <a:cs typeface="Calibri"/>
              </a:rPr>
              <a:t> </a:t>
            </a:r>
            <a:r>
              <a:rPr lang="en-GB" sz="1800" dirty="0">
                <a:latin typeface="Calibri"/>
                <a:cs typeface="Calibri"/>
              </a:rPr>
              <a:t>audio</a:t>
            </a:r>
            <a:r>
              <a:rPr lang="en-GB" sz="1800" spc="-35" dirty="0">
                <a:latin typeface="Calibri"/>
                <a:cs typeface="Calibri"/>
              </a:rPr>
              <a:t> </a:t>
            </a:r>
            <a:r>
              <a:rPr lang="en-GB" sz="1800" dirty="0">
                <a:latin typeface="Calibri"/>
                <a:cs typeface="Calibri"/>
              </a:rPr>
              <a:t>advice</a:t>
            </a:r>
            <a:r>
              <a:rPr lang="en-GB" sz="1800" spc="-15" dirty="0">
                <a:latin typeface="Calibri"/>
                <a:cs typeface="Calibri"/>
              </a:rPr>
              <a:t> </a:t>
            </a:r>
            <a:r>
              <a:rPr lang="en-GB" sz="1800" u="heavy" spc="-20" dirty="0">
                <a:uFill>
                  <a:solidFill>
                    <a:srgbClr val="000000"/>
                  </a:solidFill>
                </a:uFill>
                <a:latin typeface="Calibri"/>
                <a:cs typeface="Calibri"/>
                <a:hlinkClick r:id="rId6"/>
              </a:rPr>
              <a:t>here</a:t>
            </a:r>
            <a:endParaRPr lang="en-GB" sz="1800" u="heavy" spc="-20" dirty="0">
              <a:uFill>
                <a:solidFill>
                  <a:srgbClr val="000000"/>
                </a:solidFill>
              </a:uFill>
              <a:latin typeface="Calibri"/>
              <a:cs typeface="Calibri"/>
            </a:endParaRPr>
          </a:p>
          <a:p>
            <a:pPr>
              <a:lnSpc>
                <a:spcPct val="100000"/>
              </a:lnSpc>
              <a:spcBef>
                <a:spcPts val="20"/>
              </a:spcBef>
            </a:pPr>
            <a:endParaRPr lang="en-GB" u="heavy" spc="-20" dirty="0">
              <a:uFill>
                <a:solidFill>
                  <a:srgbClr val="000000"/>
                </a:solidFill>
              </a:uFill>
              <a:latin typeface="Calibri"/>
              <a:cs typeface="Calibri"/>
            </a:endParaRPr>
          </a:p>
          <a:p>
            <a:pPr>
              <a:lnSpc>
                <a:spcPct val="100000"/>
              </a:lnSpc>
              <a:spcBef>
                <a:spcPts val="20"/>
              </a:spcBef>
            </a:pPr>
            <a:r>
              <a:rPr lang="en-GB" sz="1750" b="1" dirty="0">
                <a:latin typeface="Calibri"/>
                <a:cs typeface="Calibri"/>
              </a:rPr>
              <a:t>Q&amp;A – </a:t>
            </a:r>
            <a:r>
              <a:rPr lang="en-GB" sz="1750" dirty="0">
                <a:latin typeface="Calibri"/>
                <a:cs typeface="Calibri"/>
              </a:rPr>
              <a:t>If the online audience are struggling to hear questions asked in the session room please repeat the question into the microphone for their benefit.</a:t>
            </a:r>
            <a:endParaRPr lang="en-GB" sz="1750" b="1" dirty="0">
              <a:latin typeface="Calibri"/>
              <a:cs typeface="Calibri"/>
            </a:endParaRPr>
          </a:p>
          <a:p>
            <a:pPr>
              <a:lnSpc>
                <a:spcPct val="100000"/>
              </a:lnSpc>
              <a:spcBef>
                <a:spcPts val="20"/>
              </a:spcBef>
            </a:pPr>
            <a:endParaRPr lang="en-GB" sz="1750" dirty="0">
              <a:latin typeface="Calibri"/>
              <a:cs typeface="Calibri"/>
            </a:endParaRPr>
          </a:p>
          <a:p>
            <a:pPr marL="12700">
              <a:lnSpc>
                <a:spcPct val="100000"/>
              </a:lnSpc>
            </a:pPr>
            <a:r>
              <a:rPr lang="en-GB" sz="1800" b="1" dirty="0">
                <a:latin typeface="Calibri"/>
                <a:cs typeface="Calibri"/>
              </a:rPr>
              <a:t>All</a:t>
            </a:r>
            <a:r>
              <a:rPr lang="en-GB" sz="1800" b="1" spc="-35" dirty="0">
                <a:latin typeface="Calibri"/>
                <a:cs typeface="Calibri"/>
              </a:rPr>
              <a:t> </a:t>
            </a:r>
            <a:r>
              <a:rPr lang="en-GB" sz="1800" b="1" spc="-10" dirty="0">
                <a:latin typeface="Calibri"/>
                <a:cs typeface="Calibri"/>
              </a:rPr>
              <a:t>Presenters</a:t>
            </a:r>
            <a:r>
              <a:rPr lang="en-GB" sz="1800" b="1" spc="-25" dirty="0">
                <a:latin typeface="Calibri"/>
                <a:cs typeface="Calibri"/>
              </a:rPr>
              <a:t> </a:t>
            </a:r>
            <a:r>
              <a:rPr lang="en-GB" sz="1800" b="1" dirty="0">
                <a:latin typeface="Calibri"/>
                <a:cs typeface="Calibri"/>
              </a:rPr>
              <a:t>–</a:t>
            </a:r>
            <a:r>
              <a:rPr lang="en-GB" sz="1800" b="1" spc="-25" dirty="0">
                <a:latin typeface="Calibri"/>
                <a:cs typeface="Calibri"/>
              </a:rPr>
              <a:t> </a:t>
            </a:r>
            <a:r>
              <a:rPr lang="en-GB" sz="1800" b="1" dirty="0">
                <a:latin typeface="Calibri"/>
                <a:cs typeface="Calibri"/>
              </a:rPr>
              <a:t>Sharing</a:t>
            </a:r>
            <a:r>
              <a:rPr lang="en-GB" sz="1800" b="1" spc="-25" dirty="0">
                <a:latin typeface="Calibri"/>
                <a:cs typeface="Calibri"/>
              </a:rPr>
              <a:t> </a:t>
            </a:r>
            <a:r>
              <a:rPr lang="en-GB" sz="1800" b="1" dirty="0">
                <a:latin typeface="Calibri"/>
                <a:cs typeface="Calibri"/>
              </a:rPr>
              <a:t>Video</a:t>
            </a:r>
            <a:r>
              <a:rPr lang="en-GB" sz="1800" b="1" spc="-25" dirty="0">
                <a:latin typeface="Calibri"/>
                <a:cs typeface="Calibri"/>
              </a:rPr>
              <a:t> </a:t>
            </a:r>
            <a:r>
              <a:rPr lang="en-GB" sz="1800" b="1" dirty="0">
                <a:latin typeface="Calibri"/>
                <a:cs typeface="Calibri"/>
              </a:rPr>
              <a:t>on</a:t>
            </a:r>
            <a:r>
              <a:rPr lang="en-GB" sz="1800" b="1" spc="-25" dirty="0">
                <a:latin typeface="Calibri"/>
                <a:cs typeface="Calibri"/>
              </a:rPr>
              <a:t> </a:t>
            </a:r>
            <a:r>
              <a:rPr lang="en-GB" sz="1800" b="1" dirty="0">
                <a:latin typeface="Calibri"/>
                <a:cs typeface="Calibri"/>
              </a:rPr>
              <a:t>Zoom: </a:t>
            </a:r>
            <a:r>
              <a:rPr lang="en-GB" sz="1800" dirty="0">
                <a:latin typeface="Calibri"/>
                <a:cs typeface="Calibri"/>
              </a:rPr>
              <a:t>There</a:t>
            </a:r>
            <a:r>
              <a:rPr lang="en-GB" sz="1800" spc="-20" dirty="0">
                <a:latin typeface="Calibri"/>
                <a:cs typeface="Calibri"/>
              </a:rPr>
              <a:t> </a:t>
            </a:r>
            <a:r>
              <a:rPr lang="en-GB" sz="1800" dirty="0">
                <a:latin typeface="Calibri"/>
                <a:cs typeface="Calibri"/>
              </a:rPr>
              <a:t>is</a:t>
            </a:r>
            <a:r>
              <a:rPr lang="en-GB" sz="1800" spc="-25" dirty="0">
                <a:latin typeface="Calibri"/>
                <a:cs typeface="Calibri"/>
              </a:rPr>
              <a:t> </a:t>
            </a:r>
            <a:r>
              <a:rPr lang="en-GB" sz="1800" dirty="0">
                <a:latin typeface="Calibri"/>
                <a:cs typeface="Calibri"/>
              </a:rPr>
              <a:t>guidance</a:t>
            </a:r>
            <a:r>
              <a:rPr lang="en-GB" sz="1800" spc="-25" dirty="0">
                <a:latin typeface="Calibri"/>
                <a:cs typeface="Calibri"/>
              </a:rPr>
              <a:t> </a:t>
            </a:r>
            <a:r>
              <a:rPr lang="en-GB" sz="1800" dirty="0">
                <a:latin typeface="Calibri"/>
                <a:cs typeface="Calibri"/>
              </a:rPr>
              <a:t>on</a:t>
            </a:r>
            <a:r>
              <a:rPr lang="en-GB" sz="1800" spc="-25" dirty="0">
                <a:latin typeface="Calibri"/>
                <a:cs typeface="Calibri"/>
              </a:rPr>
              <a:t> </a:t>
            </a:r>
            <a:r>
              <a:rPr lang="en-GB" sz="1800" dirty="0">
                <a:latin typeface="Calibri"/>
                <a:cs typeface="Calibri"/>
              </a:rPr>
              <a:t>sharing</a:t>
            </a:r>
            <a:r>
              <a:rPr lang="en-GB" sz="1800" spc="-25" dirty="0">
                <a:latin typeface="Calibri"/>
                <a:cs typeface="Calibri"/>
              </a:rPr>
              <a:t> </a:t>
            </a:r>
            <a:r>
              <a:rPr lang="en-GB" sz="1800" dirty="0">
                <a:latin typeface="Calibri"/>
                <a:cs typeface="Calibri"/>
              </a:rPr>
              <a:t>and</a:t>
            </a:r>
            <a:r>
              <a:rPr lang="en-GB" sz="1800" spc="-25" dirty="0">
                <a:latin typeface="Calibri"/>
                <a:cs typeface="Calibri"/>
              </a:rPr>
              <a:t> </a:t>
            </a:r>
            <a:r>
              <a:rPr lang="en-GB" sz="1800" dirty="0">
                <a:latin typeface="Calibri"/>
                <a:cs typeface="Calibri"/>
              </a:rPr>
              <a:t>playing</a:t>
            </a:r>
            <a:r>
              <a:rPr lang="en-GB" sz="1800" spc="-25" dirty="0">
                <a:latin typeface="Calibri"/>
                <a:cs typeface="Calibri"/>
              </a:rPr>
              <a:t> </a:t>
            </a:r>
            <a:r>
              <a:rPr lang="en-GB" sz="1800" dirty="0">
                <a:latin typeface="Calibri"/>
                <a:cs typeface="Calibri"/>
              </a:rPr>
              <a:t>a</a:t>
            </a:r>
            <a:r>
              <a:rPr lang="en-GB" sz="1800" spc="-25" dirty="0">
                <a:latin typeface="Calibri"/>
                <a:cs typeface="Calibri"/>
              </a:rPr>
              <a:t> </a:t>
            </a:r>
            <a:r>
              <a:rPr lang="en-GB" sz="1800" dirty="0">
                <a:latin typeface="Calibri"/>
                <a:cs typeface="Calibri"/>
              </a:rPr>
              <a:t>video</a:t>
            </a:r>
            <a:r>
              <a:rPr lang="en-GB" sz="1800" spc="10" dirty="0">
                <a:latin typeface="Calibri"/>
                <a:cs typeface="Calibri"/>
              </a:rPr>
              <a:t> </a:t>
            </a:r>
            <a:r>
              <a:rPr lang="en-GB" sz="1800" u="heavy" spc="-20" dirty="0">
                <a:uFill>
                  <a:solidFill>
                    <a:srgbClr val="000000"/>
                  </a:solidFill>
                </a:uFill>
                <a:latin typeface="Calibri"/>
                <a:cs typeface="Calibri"/>
                <a:hlinkClick r:id="rId7"/>
              </a:rPr>
              <a:t>here</a:t>
            </a:r>
            <a:endParaRPr lang="en-GB" sz="1800" dirty="0">
              <a:latin typeface="Calibri"/>
              <a:cs typeface="Calibri"/>
            </a:endParaRPr>
          </a:p>
        </p:txBody>
      </p:sp>
      <p:sp>
        <p:nvSpPr>
          <p:cNvPr id="2" name="TextBox 1">
            <a:extLst>
              <a:ext uri="{FF2B5EF4-FFF2-40B4-BE49-F238E27FC236}">
                <a16:creationId xmlns:a16="http://schemas.microsoft.com/office/drawing/2014/main" id="{8B9E2E3C-5E4B-D7DE-C91C-75CC613462C7}"/>
              </a:ext>
            </a:extLst>
          </p:cNvPr>
          <p:cNvSpPr txBox="1"/>
          <p:nvPr/>
        </p:nvSpPr>
        <p:spPr>
          <a:xfrm>
            <a:off x="552450" y="754100"/>
            <a:ext cx="1769807" cy="369332"/>
          </a:xfrm>
          <a:prstGeom prst="rect">
            <a:avLst/>
          </a:prstGeom>
          <a:noFill/>
        </p:spPr>
        <p:txBody>
          <a:bodyPr wrap="square" rtlCol="0">
            <a:spAutoFit/>
          </a:bodyPr>
          <a:lstStyle/>
          <a:p>
            <a:r>
              <a:rPr lang="en-GB" b="1" dirty="0"/>
              <a:t>Summary:</a:t>
            </a:r>
          </a:p>
        </p:txBody>
      </p:sp>
    </p:spTree>
    <p:extLst>
      <p:ext uri="{BB962C8B-B14F-4D97-AF65-F5344CB8AC3E}">
        <p14:creationId xmlns:p14="http://schemas.microsoft.com/office/powerpoint/2010/main" val="6706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63328" y="933913"/>
            <a:ext cx="10933322" cy="3357430"/>
          </a:xfrm>
          <a:prstGeom prst="rect">
            <a:avLst/>
          </a:prstGeom>
          <a:noFill/>
          <a:ln w="12700">
            <a:solidFill>
              <a:schemeClr val="accent1"/>
            </a:solidFill>
          </a:ln>
        </p:spPr>
        <p:txBody>
          <a:bodyPr vert="horz" wrap="square" lIns="108000" tIns="108000" rIns="108000" bIns="108000" rtlCol="0">
            <a:spAutoFit/>
          </a:bodyPr>
          <a:lstStyle/>
          <a:p>
            <a:pPr marL="0" marR="0" algn="l" fontAlgn="t">
              <a:lnSpc>
                <a:spcPts val="1610"/>
              </a:lnSpc>
              <a:spcBef>
                <a:spcPts val="0"/>
              </a:spcBef>
              <a:spcAft>
                <a:spcPts val="0"/>
              </a:spcAft>
            </a:pPr>
            <a:r>
              <a:rPr lang="en-GB" sz="1600" b="0" i="0" u="none" strike="noStrike" dirty="0">
                <a:solidFill>
                  <a:srgbClr val="000000"/>
                </a:solidFill>
                <a:effectLst/>
                <a:cs typeface="Arial" panose="020B0604020202020204" pitchFamily="34" charset="0"/>
              </a:rPr>
              <a:t>Between</a:t>
            </a:r>
            <a:r>
              <a:rPr lang="en-GB" sz="1600" b="0" i="0" u="none" strike="noStrike" spc="100" dirty="0">
                <a:solidFill>
                  <a:srgbClr val="000000"/>
                </a:solidFill>
                <a:effectLst/>
                <a:cs typeface="Arial" panose="020B0604020202020204" pitchFamily="34" charset="0"/>
              </a:rPr>
              <a:t> </a:t>
            </a:r>
            <a:r>
              <a:rPr lang="en-GB" sz="1600" b="1" i="0" u="none" strike="noStrike" spc="100" dirty="0">
                <a:solidFill>
                  <a:srgbClr val="000000"/>
                </a:solidFill>
                <a:effectLst/>
                <a:cs typeface="Arial" panose="020B0604020202020204" pitchFamily="34" charset="0"/>
              </a:rPr>
              <a:t>09:00 – 11:00 on the 30</a:t>
            </a:r>
            <a:r>
              <a:rPr lang="en-GB" sz="1600" b="1" i="0" u="none" strike="noStrike" spc="100" baseline="30000" dirty="0">
                <a:solidFill>
                  <a:srgbClr val="000000"/>
                </a:solidFill>
                <a:effectLst/>
                <a:cs typeface="Arial" panose="020B0604020202020204" pitchFamily="34" charset="0"/>
              </a:rPr>
              <a:t>th</a:t>
            </a:r>
            <a:r>
              <a:rPr lang="en-GB" sz="1600" b="1" i="0" u="none" strike="noStrike" spc="100" dirty="0">
                <a:solidFill>
                  <a:srgbClr val="000000"/>
                </a:solidFill>
                <a:effectLst/>
                <a:cs typeface="Arial" panose="020B0604020202020204" pitchFamily="34" charset="0"/>
              </a:rPr>
              <a:t> of August </a:t>
            </a:r>
            <a:r>
              <a:rPr lang="en-GB" sz="1600" b="0" i="0" u="none" strike="noStrike" dirty="0">
                <a:solidFill>
                  <a:srgbClr val="000000"/>
                </a:solidFill>
                <a:effectLst/>
                <a:cs typeface="Arial" panose="020B0604020202020204" pitchFamily="34" charset="0"/>
              </a:rPr>
              <a:t>we</a:t>
            </a:r>
            <a:r>
              <a:rPr lang="en-GB" sz="1600" b="0" i="0" u="none" strike="noStrike" spc="114"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will</a:t>
            </a:r>
            <a:r>
              <a:rPr lang="en-GB" sz="1600" b="0" i="0" u="none" strike="noStrike" spc="110"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be</a:t>
            </a:r>
            <a:r>
              <a:rPr lang="en-GB" sz="1600" b="0" i="0" u="none" strike="noStrike" spc="114"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providing</a:t>
            </a:r>
            <a:r>
              <a:rPr lang="en-GB" sz="1600" b="0" i="0" u="none" strike="noStrike" spc="110"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support</a:t>
            </a:r>
            <a:r>
              <a:rPr lang="en-GB" sz="1600" b="0" i="0" u="none" strike="noStrike" spc="114"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for</a:t>
            </a:r>
            <a:r>
              <a:rPr lang="en-GB" sz="1600" b="0" i="0" u="none" strike="noStrike" spc="110"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WG</a:t>
            </a:r>
            <a:r>
              <a:rPr lang="en-GB" sz="1600" b="0" i="0" u="none" strike="noStrike" spc="114" dirty="0">
                <a:solidFill>
                  <a:srgbClr val="000000"/>
                </a:solidFill>
                <a:effectLst/>
                <a:cs typeface="Arial" panose="020B0604020202020204" pitchFamily="34" charset="0"/>
              </a:rPr>
              <a:t> </a:t>
            </a:r>
            <a:r>
              <a:rPr lang="en-GB" sz="1600" b="0" i="0" u="none" strike="noStrike" spc="-10" dirty="0">
                <a:solidFill>
                  <a:srgbClr val="000000"/>
                </a:solidFill>
                <a:effectLst/>
                <a:cs typeface="Arial" panose="020B0604020202020204" pitchFamily="34" charset="0"/>
              </a:rPr>
              <a:t>convenors </a:t>
            </a:r>
            <a:r>
              <a:rPr lang="en-GB" sz="1600" b="0" i="0" u="none" strike="noStrike" spc="-25" dirty="0">
                <a:solidFill>
                  <a:srgbClr val="000000"/>
                </a:solidFill>
                <a:effectLst/>
                <a:cs typeface="Arial" panose="020B0604020202020204" pitchFamily="34" charset="0"/>
              </a:rPr>
              <a:t>to</a:t>
            </a:r>
            <a:r>
              <a:rPr lang="en-GB" sz="1600" spc="-25" dirty="0">
                <a:solidFill>
                  <a:srgbClr val="000000"/>
                </a:solidFill>
                <a:cs typeface="Arial" panose="020B0604020202020204" pitchFamily="34" charset="0"/>
              </a:rPr>
              <a:t> </a:t>
            </a:r>
            <a:r>
              <a:rPr lang="en-GB" sz="1600" b="0" i="0" u="none" strike="noStrike" spc="-10" dirty="0">
                <a:solidFill>
                  <a:srgbClr val="000000"/>
                </a:solidFill>
                <a:effectLst/>
                <a:cs typeface="Arial" panose="020B0604020202020204" pitchFamily="34" charset="0"/>
              </a:rPr>
              <a:t>access</a:t>
            </a:r>
            <a:r>
              <a:rPr lang="en-GB" sz="1600" spc="-10" dirty="0">
                <a:solidFill>
                  <a:srgbClr val="000000"/>
                </a:solidFill>
                <a:cs typeface="Arial" panose="020B0604020202020204" pitchFamily="34" charset="0"/>
              </a:rPr>
              <a:t> </a:t>
            </a:r>
            <a:r>
              <a:rPr lang="en-GB" sz="1600" b="0" i="0" u="none" strike="noStrike" spc="-20" dirty="0">
                <a:solidFill>
                  <a:srgbClr val="000000"/>
                </a:solidFill>
                <a:effectLst/>
                <a:cs typeface="Arial" panose="020B0604020202020204" pitchFamily="34" charset="0"/>
              </a:rPr>
              <a:t>their</a:t>
            </a:r>
            <a:r>
              <a:rPr lang="en-GB" sz="1600" b="0" i="0" u="none" strike="noStrike" dirty="0">
                <a:solidFill>
                  <a:srgbClr val="000000"/>
                </a:solidFill>
                <a:effectLst/>
                <a:cs typeface="Arial" panose="020B0604020202020204" pitchFamily="34" charset="0"/>
              </a:rPr>
              <a:t> </a:t>
            </a:r>
            <a:r>
              <a:rPr lang="en-GB" sz="1600" b="0" i="0" u="none" strike="noStrike" spc="-10" dirty="0">
                <a:solidFill>
                  <a:srgbClr val="000000"/>
                </a:solidFill>
                <a:effectLst/>
                <a:cs typeface="Arial" panose="020B0604020202020204" pitchFamily="34" charset="0"/>
              </a:rPr>
              <a:t>dedicated</a:t>
            </a:r>
            <a:r>
              <a:rPr lang="en-GB" sz="1600" spc="-10" dirty="0">
                <a:solidFill>
                  <a:srgbClr val="000000"/>
                </a:solidFill>
                <a:cs typeface="Arial" panose="020B0604020202020204" pitchFamily="34" charset="0"/>
              </a:rPr>
              <a:t> </a:t>
            </a:r>
            <a:r>
              <a:rPr lang="en-GB" sz="1600" b="0" i="0" u="none" strike="noStrike" spc="-25" dirty="0">
                <a:solidFill>
                  <a:srgbClr val="000000"/>
                </a:solidFill>
                <a:effectLst/>
                <a:cs typeface="Arial" panose="020B0604020202020204" pitchFamily="34" charset="0"/>
              </a:rPr>
              <a:t>WG</a:t>
            </a:r>
            <a:r>
              <a:rPr lang="en-GB" sz="1600" spc="-25" dirty="0">
                <a:solidFill>
                  <a:srgbClr val="000000"/>
                </a:solidFill>
                <a:cs typeface="Arial" panose="020B0604020202020204" pitchFamily="34" charset="0"/>
              </a:rPr>
              <a:t> </a:t>
            </a:r>
            <a:r>
              <a:rPr lang="en-GB" sz="1600" b="0" i="0" u="none" strike="noStrike" spc="-10" dirty="0">
                <a:solidFill>
                  <a:srgbClr val="000000"/>
                </a:solidFill>
                <a:effectLst/>
                <a:cs typeface="Arial" panose="020B0604020202020204" pitchFamily="34" charset="0"/>
              </a:rPr>
              <a:t>rooms,</a:t>
            </a:r>
            <a:r>
              <a:rPr lang="en-GB" sz="1600" spc="-10" dirty="0">
                <a:solidFill>
                  <a:srgbClr val="000000"/>
                </a:solidFill>
                <a:cs typeface="Arial" panose="020B0604020202020204" pitchFamily="34" charset="0"/>
              </a:rPr>
              <a:t> </a:t>
            </a:r>
            <a:r>
              <a:rPr lang="en-GB" sz="1600" b="0" i="0" u="none" strike="noStrike" spc="-25" dirty="0">
                <a:solidFill>
                  <a:srgbClr val="000000"/>
                </a:solidFill>
                <a:effectLst/>
                <a:cs typeface="Arial" panose="020B0604020202020204" pitchFamily="34" charset="0"/>
              </a:rPr>
              <a:t>to</a:t>
            </a:r>
            <a:r>
              <a:rPr lang="en-GB" sz="1600" spc="-25" dirty="0">
                <a:solidFill>
                  <a:srgbClr val="000000"/>
                </a:solidFill>
                <a:cs typeface="Arial" panose="020B0604020202020204" pitchFamily="34" charset="0"/>
              </a:rPr>
              <a:t> </a:t>
            </a:r>
            <a:r>
              <a:rPr lang="en-GB" sz="1600" b="0" i="0" u="none" strike="noStrike" spc="-10" dirty="0">
                <a:solidFill>
                  <a:srgbClr val="000000"/>
                </a:solidFill>
                <a:effectLst/>
                <a:cs typeface="Arial" panose="020B0604020202020204" pitchFamily="34" charset="0"/>
              </a:rPr>
              <a:t>access</a:t>
            </a:r>
            <a:r>
              <a:rPr lang="en-GB" sz="1600" spc="-10" dirty="0">
                <a:solidFill>
                  <a:srgbClr val="000000"/>
                </a:solidFill>
                <a:cs typeface="Arial" panose="020B0604020202020204" pitchFamily="34" charset="0"/>
              </a:rPr>
              <a:t> </a:t>
            </a:r>
            <a:r>
              <a:rPr lang="en-GB" sz="1600" b="0" i="0" u="none" strike="noStrike" spc="-10" dirty="0">
                <a:solidFill>
                  <a:srgbClr val="000000"/>
                </a:solidFill>
                <a:effectLst/>
                <a:cs typeface="Arial" panose="020B0604020202020204" pitchFamily="34" charset="0"/>
              </a:rPr>
              <a:t>their</a:t>
            </a:r>
            <a:r>
              <a:rPr lang="en-GB" sz="1600" spc="-10" dirty="0">
                <a:solidFill>
                  <a:srgbClr val="000000"/>
                </a:solidFill>
                <a:cs typeface="Arial" panose="020B0604020202020204" pitchFamily="34" charset="0"/>
              </a:rPr>
              <a:t> </a:t>
            </a:r>
            <a:r>
              <a:rPr lang="en-GB" sz="1600" b="0" i="0" u="none" strike="noStrike" spc="-10" dirty="0">
                <a:solidFill>
                  <a:srgbClr val="000000"/>
                </a:solidFill>
                <a:effectLst/>
                <a:cs typeface="Arial" panose="020B0604020202020204" pitchFamily="34" charset="0"/>
              </a:rPr>
              <a:t>desktop</a:t>
            </a:r>
            <a:r>
              <a:rPr lang="en-GB" sz="1600" spc="-10" dirty="0">
                <a:cs typeface="Arial" panose="020B0604020202020204" pitchFamily="34" charset="0"/>
              </a:rPr>
              <a:t> </a:t>
            </a:r>
            <a:r>
              <a:rPr lang="en-GB" sz="1600" b="0" i="0" u="none" strike="noStrike" dirty="0">
                <a:solidFill>
                  <a:srgbClr val="000000"/>
                </a:solidFill>
                <a:effectLst/>
                <a:cs typeface="Arial" panose="020B0604020202020204" pitchFamily="34" charset="0"/>
              </a:rPr>
              <a:t>computers</a:t>
            </a:r>
            <a:r>
              <a:rPr lang="en-GB" sz="1600" b="0" i="0" u="none" strike="noStrike" spc="95"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and</a:t>
            </a:r>
            <a:r>
              <a:rPr lang="en-GB" sz="1600" b="0" i="0" u="none" strike="noStrike" spc="95"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AV</a:t>
            </a:r>
            <a:r>
              <a:rPr lang="en-GB" sz="1600" b="0" i="0" u="none" strike="noStrike" spc="95"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equipment</a:t>
            </a:r>
            <a:r>
              <a:rPr lang="en-GB" sz="1600" b="0" i="0" u="none" strike="noStrike" spc="95"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and</a:t>
            </a:r>
            <a:r>
              <a:rPr lang="en-GB" sz="1600" b="0" i="0" u="none" strike="noStrike" spc="390"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have</a:t>
            </a:r>
            <a:r>
              <a:rPr lang="en-GB" sz="1600" spc="390" dirty="0">
                <a:solidFill>
                  <a:srgbClr val="000000"/>
                </a:solidFill>
                <a:cs typeface="Arial" panose="020B0604020202020204" pitchFamily="34" charset="0"/>
              </a:rPr>
              <a:t> a </a:t>
            </a:r>
            <a:r>
              <a:rPr lang="en-GB" sz="1600" b="0" i="0" u="none" strike="noStrike" dirty="0">
                <a:solidFill>
                  <a:srgbClr val="000000"/>
                </a:solidFill>
                <a:effectLst/>
                <a:cs typeface="Arial" panose="020B0604020202020204" pitchFamily="34" charset="0"/>
              </a:rPr>
              <a:t>chance</a:t>
            </a:r>
            <a:r>
              <a:rPr lang="en-GB" sz="1600" b="0" i="0" u="none" strike="noStrike" spc="390" dirty="0">
                <a:solidFill>
                  <a:srgbClr val="000000"/>
                </a:solidFill>
                <a:effectLst/>
                <a:cs typeface="Arial" panose="020B0604020202020204" pitchFamily="34" charset="0"/>
              </a:rPr>
              <a:t> </a:t>
            </a:r>
            <a:r>
              <a:rPr lang="en-GB" sz="1600" b="0" i="0" u="none" strike="noStrike" dirty="0">
                <a:solidFill>
                  <a:srgbClr val="000000"/>
                </a:solidFill>
                <a:effectLst/>
                <a:cs typeface="Arial" panose="020B0604020202020204" pitchFamily="34" charset="0"/>
              </a:rPr>
              <a:t>to</a:t>
            </a:r>
            <a:r>
              <a:rPr lang="en-GB" sz="1600" b="0" i="0" u="none" strike="noStrike" spc="395" dirty="0">
                <a:solidFill>
                  <a:srgbClr val="000000"/>
                </a:solidFill>
                <a:effectLst/>
                <a:cs typeface="Arial" panose="020B0604020202020204" pitchFamily="34" charset="0"/>
              </a:rPr>
              <a:t> </a:t>
            </a:r>
            <a:r>
              <a:rPr lang="en-GB" sz="1600" b="0" i="0" u="none" strike="noStrike" spc="-10" dirty="0">
                <a:solidFill>
                  <a:srgbClr val="000000"/>
                </a:solidFill>
                <a:effectLst/>
                <a:cs typeface="Arial" panose="020B0604020202020204" pitchFamily="34" charset="0"/>
              </a:rPr>
              <a:t>set up.</a:t>
            </a:r>
            <a:endParaRPr lang="en-GB" sz="1600" spc="-10" dirty="0">
              <a:cs typeface="Arial" panose="020B0604020202020204" pitchFamily="34" charset="0"/>
            </a:endParaRPr>
          </a:p>
          <a:p>
            <a:pPr marL="0" algn="l" fontAlgn="t">
              <a:lnSpc>
                <a:spcPts val="1770"/>
              </a:lnSpc>
              <a:spcBef>
                <a:spcPts val="0"/>
              </a:spcBef>
              <a:spcAft>
                <a:spcPts val="0"/>
              </a:spcAft>
            </a:pPr>
            <a:endParaRPr lang="en-GB" sz="1600" b="0" i="0" u="none" strike="noStrike" spc="-10" dirty="0">
              <a:solidFill>
                <a:srgbClr val="000000"/>
              </a:solidFill>
              <a:effectLst/>
              <a:cs typeface="Arial" panose="020B0604020202020204" pitchFamily="34" charset="0"/>
            </a:endParaRPr>
          </a:p>
          <a:p>
            <a:pPr marL="0" algn="l" fontAlgn="t">
              <a:lnSpc>
                <a:spcPts val="1770"/>
              </a:lnSpc>
              <a:spcBef>
                <a:spcPts val="0"/>
              </a:spcBef>
              <a:spcAft>
                <a:spcPts val="0"/>
              </a:spcAft>
            </a:pPr>
            <a:r>
              <a:rPr lang="en-GB" sz="1600" b="0" i="0" u="none" strike="noStrike" dirty="0">
                <a:solidFill>
                  <a:srgbClr val="000000"/>
                </a:solidFill>
                <a:effectLst/>
                <a:cs typeface="Arial" panose="020B0604020202020204" pitchFamily="34" charset="0"/>
              </a:rPr>
              <a:t>We will be working to the following schedule:</a:t>
            </a:r>
            <a:endParaRPr lang="en-GB" sz="1600" b="0" i="0" u="none" strike="noStrike" dirty="0">
              <a:effectLst/>
              <a:cs typeface="Arial" panose="020B0604020202020204" pitchFamily="34" charset="0"/>
            </a:endParaRPr>
          </a:p>
          <a:p>
            <a:pPr>
              <a:lnSpc>
                <a:spcPct val="100000"/>
              </a:lnSpc>
              <a:spcBef>
                <a:spcPts val="20"/>
              </a:spcBef>
            </a:pPr>
            <a:endParaRPr sz="1600" dirty="0">
              <a:cs typeface="Arial" panose="020B0604020202020204" pitchFamily="34" charset="0"/>
            </a:endParaRPr>
          </a:p>
          <a:p>
            <a:pPr marL="12700" marR="5080">
              <a:lnSpc>
                <a:spcPct val="100000"/>
              </a:lnSpc>
            </a:pPr>
            <a:r>
              <a:rPr lang="en-GB" sz="1600" b="1" spc="-10" dirty="0">
                <a:cs typeface="Arial" panose="020B0604020202020204" pitchFamily="34" charset="0"/>
              </a:rPr>
              <a:t>09:00 – 09:30 </a:t>
            </a:r>
            <a:endParaRPr lang="en-GB" sz="1600" b="1" dirty="0">
              <a:cs typeface="Arial" panose="020B0604020202020204" pitchFamily="34" charset="0"/>
            </a:endParaRPr>
          </a:p>
          <a:p>
            <a:pPr marL="12700" marR="5080">
              <a:lnSpc>
                <a:spcPct val="100000"/>
              </a:lnSpc>
            </a:pPr>
            <a:r>
              <a:rPr sz="1600" dirty="0">
                <a:cs typeface="Arial" panose="020B0604020202020204" pitchFamily="34" charset="0"/>
              </a:rPr>
              <a:t>WG</a:t>
            </a:r>
            <a:r>
              <a:rPr sz="1600" spc="15" dirty="0">
                <a:cs typeface="Arial" panose="020B0604020202020204" pitchFamily="34" charset="0"/>
              </a:rPr>
              <a:t> </a:t>
            </a:r>
            <a:r>
              <a:rPr sz="1600" dirty="0">
                <a:cs typeface="Arial" panose="020B0604020202020204" pitchFamily="34" charset="0"/>
              </a:rPr>
              <a:t>Convenors</a:t>
            </a:r>
            <a:r>
              <a:rPr sz="1600" spc="20" dirty="0">
                <a:cs typeface="Arial" panose="020B0604020202020204" pitchFamily="34" charset="0"/>
              </a:rPr>
              <a:t> </a:t>
            </a:r>
            <a:r>
              <a:rPr sz="1600" dirty="0">
                <a:cs typeface="Arial" panose="020B0604020202020204" pitchFamily="34" charset="0"/>
              </a:rPr>
              <a:t>will</a:t>
            </a:r>
            <a:r>
              <a:rPr sz="1600" spc="20" dirty="0">
                <a:cs typeface="Arial" panose="020B0604020202020204" pitchFamily="34" charset="0"/>
              </a:rPr>
              <a:t> </a:t>
            </a:r>
            <a:r>
              <a:rPr sz="1600" dirty="0">
                <a:cs typeface="Arial" panose="020B0604020202020204" pitchFamily="34" charset="0"/>
              </a:rPr>
              <a:t>register</a:t>
            </a:r>
            <a:r>
              <a:rPr sz="1600" spc="15" dirty="0">
                <a:cs typeface="Arial" panose="020B0604020202020204" pitchFamily="34" charset="0"/>
              </a:rPr>
              <a:t> </a:t>
            </a:r>
            <a:r>
              <a:rPr sz="1600" dirty="0">
                <a:cs typeface="Arial" panose="020B0604020202020204" pitchFamily="34" charset="0"/>
              </a:rPr>
              <a:t>at</a:t>
            </a:r>
            <a:r>
              <a:rPr sz="1600" spc="20" dirty="0">
                <a:cs typeface="Arial" panose="020B0604020202020204" pitchFamily="34" charset="0"/>
              </a:rPr>
              <a:t> </a:t>
            </a:r>
            <a:r>
              <a:rPr sz="1600" dirty="0">
                <a:cs typeface="Arial" panose="020B0604020202020204" pitchFamily="34" charset="0"/>
              </a:rPr>
              <a:t>the</a:t>
            </a:r>
            <a:r>
              <a:rPr sz="1600" spc="20" dirty="0">
                <a:cs typeface="Arial" panose="020B0604020202020204" pitchFamily="34" charset="0"/>
              </a:rPr>
              <a:t> </a:t>
            </a:r>
            <a:r>
              <a:rPr sz="1600" dirty="0">
                <a:cs typeface="Arial" panose="020B0604020202020204" pitchFamily="34" charset="0"/>
              </a:rPr>
              <a:t>registration</a:t>
            </a:r>
            <a:r>
              <a:rPr sz="1600" spc="20" dirty="0">
                <a:cs typeface="Arial" panose="020B0604020202020204" pitchFamily="34" charset="0"/>
              </a:rPr>
              <a:t> </a:t>
            </a:r>
            <a:r>
              <a:rPr sz="1600" dirty="0">
                <a:cs typeface="Arial" panose="020B0604020202020204" pitchFamily="34" charset="0"/>
              </a:rPr>
              <a:t>desk</a:t>
            </a:r>
            <a:r>
              <a:rPr sz="1600" spc="20" dirty="0">
                <a:cs typeface="Arial" panose="020B0604020202020204" pitchFamily="34" charset="0"/>
              </a:rPr>
              <a:t> </a:t>
            </a:r>
            <a:r>
              <a:rPr sz="1600" dirty="0">
                <a:cs typeface="Arial" panose="020B0604020202020204" pitchFamily="34" charset="0"/>
              </a:rPr>
              <a:t>in</a:t>
            </a:r>
            <a:r>
              <a:rPr sz="1600" spc="20" dirty="0">
                <a:cs typeface="Arial" panose="020B0604020202020204" pitchFamily="34" charset="0"/>
              </a:rPr>
              <a:t> </a:t>
            </a:r>
            <a:r>
              <a:rPr sz="1600" spc="-25" dirty="0">
                <a:cs typeface="Arial" panose="020B0604020202020204" pitchFamily="34" charset="0"/>
              </a:rPr>
              <a:t>the </a:t>
            </a:r>
            <a:r>
              <a:rPr lang="en-GB" sz="1600" dirty="0">
                <a:cs typeface="Arial" panose="020B0604020202020204" pitchFamily="34" charset="0"/>
              </a:rPr>
              <a:t>Refectory, building 29 on the campus map</a:t>
            </a:r>
          </a:p>
          <a:p>
            <a:pPr marL="12700" marR="5080">
              <a:lnSpc>
                <a:spcPct val="100000"/>
              </a:lnSpc>
            </a:pPr>
            <a:endParaRPr sz="1600" dirty="0">
              <a:cs typeface="Arial" panose="020B0604020202020204" pitchFamily="34" charset="0"/>
            </a:endParaRPr>
          </a:p>
          <a:p>
            <a:pPr marL="12700">
              <a:lnSpc>
                <a:spcPct val="100000"/>
              </a:lnSpc>
              <a:spcBef>
                <a:spcPts val="100"/>
              </a:spcBef>
              <a:tabLst>
                <a:tab pos="263525" algn="l"/>
              </a:tabLst>
            </a:pPr>
            <a:r>
              <a:rPr lang="en-GB" sz="1600" b="1" spc="-10" dirty="0">
                <a:cs typeface="Arial" panose="020B0604020202020204" pitchFamily="34" charset="0"/>
              </a:rPr>
              <a:t>0</a:t>
            </a:r>
            <a:r>
              <a:rPr sz="1600" b="1" spc="-10" dirty="0">
                <a:cs typeface="Arial" panose="020B0604020202020204" pitchFamily="34" charset="0"/>
              </a:rPr>
              <a:t>9.</a:t>
            </a:r>
            <a:r>
              <a:rPr lang="en-GB" sz="1600" b="1" spc="-10" dirty="0">
                <a:cs typeface="Arial" panose="020B0604020202020204" pitchFamily="34" charset="0"/>
              </a:rPr>
              <a:t>3</a:t>
            </a:r>
            <a:r>
              <a:rPr sz="1600" b="1" spc="-10" dirty="0">
                <a:cs typeface="Arial" panose="020B0604020202020204" pitchFamily="34" charset="0"/>
              </a:rPr>
              <a:t>0</a:t>
            </a:r>
            <a:r>
              <a:rPr lang="en-GB" sz="1600" b="1" spc="-10" dirty="0">
                <a:cs typeface="Arial" panose="020B0604020202020204" pitchFamily="34" charset="0"/>
              </a:rPr>
              <a:t> – 11:00 </a:t>
            </a:r>
          </a:p>
          <a:p>
            <a:pPr marL="12700">
              <a:lnSpc>
                <a:spcPct val="100000"/>
              </a:lnSpc>
              <a:spcBef>
                <a:spcPts val="100"/>
              </a:spcBef>
              <a:tabLst>
                <a:tab pos="263525" algn="l"/>
              </a:tabLst>
            </a:pPr>
            <a:r>
              <a:rPr lang="en-GB" sz="1600" dirty="0">
                <a:cs typeface="Arial" panose="020B0604020202020204" pitchFamily="34" charset="0"/>
              </a:rPr>
              <a:t>WG convenors to make their way to their WG room.</a:t>
            </a:r>
          </a:p>
          <a:p>
            <a:pPr marL="12700">
              <a:lnSpc>
                <a:spcPct val="100000"/>
              </a:lnSpc>
              <a:spcBef>
                <a:spcPts val="100"/>
              </a:spcBef>
              <a:tabLst>
                <a:tab pos="263525" algn="l"/>
              </a:tabLst>
            </a:pPr>
            <a:endParaRPr lang="en-GB" sz="1600" dirty="0">
              <a:cs typeface="Arial" panose="020B0604020202020204" pitchFamily="34" charset="0"/>
            </a:endParaRPr>
          </a:p>
          <a:p>
            <a:pPr marL="12700">
              <a:lnSpc>
                <a:spcPct val="100000"/>
              </a:lnSpc>
              <a:spcBef>
                <a:spcPts val="100"/>
              </a:spcBef>
              <a:tabLst>
                <a:tab pos="263525" algn="l"/>
              </a:tabLst>
            </a:pPr>
            <a:r>
              <a:rPr lang="en-GB" sz="1600" dirty="0">
                <a:cs typeface="Arial" panose="020B0604020202020204" pitchFamily="34" charset="0"/>
              </a:rPr>
              <a:t>Student helpers and technical support will be on hand to help WG convenors familiarise themselves with the Zoom controls and instructions for using the cameras, microphones and screen share.</a:t>
            </a:r>
            <a:endParaRPr sz="1600" dirty="0">
              <a:cs typeface="Calibri"/>
            </a:endParaRPr>
          </a:p>
        </p:txBody>
      </p:sp>
      <p:sp>
        <p:nvSpPr>
          <p:cNvPr id="9" name="object 9"/>
          <p:cNvSpPr txBox="1"/>
          <p:nvPr/>
        </p:nvSpPr>
        <p:spPr>
          <a:xfrm>
            <a:off x="10069087" y="6329102"/>
            <a:ext cx="17595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Auditorium</a:t>
            </a:r>
            <a:r>
              <a:rPr sz="1800" spc="-65" dirty="0">
                <a:solidFill>
                  <a:srgbClr val="FFFFFF"/>
                </a:solidFill>
                <a:latin typeface="Calibri"/>
                <a:cs typeface="Calibri"/>
              </a:rPr>
              <a:t> </a:t>
            </a:r>
            <a:r>
              <a:rPr sz="1800" spc="-10" dirty="0">
                <a:solidFill>
                  <a:srgbClr val="FFFFFF"/>
                </a:solidFill>
                <a:latin typeface="Calibri"/>
                <a:cs typeface="Calibri"/>
              </a:rPr>
              <a:t>EBS2.2</a:t>
            </a:r>
            <a:endParaRPr sz="1800">
              <a:latin typeface="Calibri"/>
              <a:cs typeface="Calibri"/>
            </a:endParaRPr>
          </a:p>
        </p:txBody>
      </p:sp>
      <p:sp>
        <p:nvSpPr>
          <p:cNvPr id="12" name="Title 22">
            <a:extLst>
              <a:ext uri="{FF2B5EF4-FFF2-40B4-BE49-F238E27FC236}">
                <a16:creationId xmlns:a16="http://schemas.microsoft.com/office/drawing/2014/main" id="{229076E0-B00E-1130-39B3-8B41A00ABBA0}"/>
              </a:ext>
            </a:extLst>
          </p:cNvPr>
          <p:cNvSpPr txBox="1">
            <a:spLocks/>
          </p:cNvSpPr>
          <p:nvPr/>
        </p:nvSpPr>
        <p:spPr>
          <a:xfrm>
            <a:off x="294961" y="344232"/>
            <a:ext cx="5604284" cy="369332"/>
          </a:xfrm>
          <a:prstGeom prst="rect">
            <a:avLst/>
          </a:prstGeom>
        </p:spPr>
        <p:txBody>
          <a:bodyPr/>
          <a:lstStyle>
            <a:lvl1pPr>
              <a:defRPr>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1">
                    <a:lumMod val="50000"/>
                  </a:schemeClr>
                </a:solidFill>
                <a:effectLst/>
                <a:uLnTx/>
                <a:uFillTx/>
                <a:latin typeface="Calibri"/>
                <a:ea typeface="+mn-ea"/>
                <a:cs typeface="Calibri"/>
              </a:rPr>
              <a:t>Getting Set up</a:t>
            </a:r>
            <a:endParaRPr kumimoji="0" lang="en-GB"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D643D9E-EC10-B3FE-83ED-88A43CFCFD06}"/>
              </a:ext>
            </a:extLst>
          </p:cNvPr>
          <p:cNvSpPr txBox="1"/>
          <p:nvPr/>
        </p:nvSpPr>
        <p:spPr>
          <a:xfrm>
            <a:off x="363327" y="5087506"/>
            <a:ext cx="10933321" cy="1351753"/>
          </a:xfrm>
          <a:prstGeom prst="rect">
            <a:avLst/>
          </a:prstGeom>
          <a:noFill/>
          <a:ln w="12700">
            <a:solidFill>
              <a:schemeClr val="accent1"/>
            </a:solidFill>
          </a:ln>
        </p:spPr>
        <p:txBody>
          <a:bodyPr wrap="square" lIns="108000" tIns="108000" rIns="108000" bIns="108000">
            <a:spAutoFit/>
          </a:bodyPr>
          <a:lstStyle/>
          <a:p>
            <a:pPr marL="12700" marR="5080">
              <a:lnSpc>
                <a:spcPct val="100000"/>
              </a:lnSpc>
              <a:spcBef>
                <a:spcPts val="100"/>
              </a:spcBef>
            </a:pPr>
            <a:r>
              <a:rPr lang="en-GB" spc="-20" dirty="0">
                <a:cs typeface="Arial" panose="020B0604020202020204" pitchFamily="34" charset="0"/>
              </a:rPr>
              <a:t>The quickest way to get technical support during the conference is to speak to one of the session room assistants who will be covering the area of the building you are in. </a:t>
            </a:r>
          </a:p>
          <a:p>
            <a:pPr marL="12700" marR="5080">
              <a:lnSpc>
                <a:spcPct val="100000"/>
              </a:lnSpc>
              <a:spcBef>
                <a:spcPts val="100"/>
              </a:spcBef>
            </a:pPr>
            <a:endParaRPr lang="en-GB" spc="-20" dirty="0">
              <a:cs typeface="Arial" panose="020B0604020202020204" pitchFamily="34" charset="0"/>
            </a:endParaRPr>
          </a:p>
          <a:p>
            <a:pPr marL="12700" marR="5080">
              <a:lnSpc>
                <a:spcPct val="100000"/>
              </a:lnSpc>
              <a:spcBef>
                <a:spcPts val="100"/>
              </a:spcBef>
            </a:pPr>
            <a:r>
              <a:rPr lang="en-GB" spc="-20" dirty="0">
                <a:cs typeface="Arial" panose="020B0604020202020204" pitchFamily="34" charset="0"/>
              </a:rPr>
              <a:t>Alternatively, you can contact Corin Nanton on 07538 601 287 or email </a:t>
            </a:r>
            <a:r>
              <a:rPr lang="en-GB" spc="-20" dirty="0">
                <a:cs typeface="Arial" panose="020B0604020202020204" pitchFamily="34" charset="0"/>
                <a:hlinkClick r:id="rId2"/>
              </a:rPr>
              <a:t>confadmin@leeds.ac.uk</a:t>
            </a:r>
            <a:r>
              <a:rPr lang="en-GB" spc="-20" dirty="0">
                <a:cs typeface="Arial" panose="020B0604020202020204" pitchFamily="34" charset="0"/>
              </a:rPr>
              <a:t> </a:t>
            </a:r>
          </a:p>
        </p:txBody>
      </p:sp>
      <p:sp>
        <p:nvSpPr>
          <p:cNvPr id="6" name="TextBox 5">
            <a:extLst>
              <a:ext uri="{FF2B5EF4-FFF2-40B4-BE49-F238E27FC236}">
                <a16:creationId xmlns:a16="http://schemas.microsoft.com/office/drawing/2014/main" id="{D228B142-E119-9BEA-6996-8B8B63E8F06A}"/>
              </a:ext>
            </a:extLst>
          </p:cNvPr>
          <p:cNvSpPr txBox="1"/>
          <p:nvPr/>
        </p:nvSpPr>
        <p:spPr>
          <a:xfrm>
            <a:off x="363328" y="4497821"/>
            <a:ext cx="643498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1">
                    <a:lumMod val="50000"/>
                  </a:schemeClr>
                </a:solidFill>
                <a:effectLst/>
                <a:uLnTx/>
                <a:uFillTx/>
                <a:latin typeface="Calibri"/>
                <a:ea typeface="+mn-ea"/>
                <a:cs typeface="Calibri"/>
              </a:rPr>
              <a:t>Support</a:t>
            </a:r>
            <a:endParaRPr kumimoji="0" lang="en-GB"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1939</Words>
  <Application>Microsoft Office PowerPoint</Application>
  <PresentationFormat>Widescreen</PresentationFormat>
  <Paragraphs>119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Sharing content</vt:lpstr>
      <vt:lpstr>Guidance for Session Chairs / Presenters</vt:lpstr>
      <vt:lpstr>Using Zoom’s “Annotate” features</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Nanton</dc:creator>
  <cp:lastModifiedBy>Corin Nanton</cp:lastModifiedBy>
  <cp:revision>10</cp:revision>
  <dcterms:created xsi:type="dcterms:W3CDTF">2023-08-15T07:56:38Z</dcterms:created>
  <dcterms:modified xsi:type="dcterms:W3CDTF">2023-08-18T07:46:51Z</dcterms:modified>
</cp:coreProperties>
</file>