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667" r:id="rId2"/>
    <p:sldId id="716" r:id="rId3"/>
    <p:sldId id="686" r:id="rId4"/>
    <p:sldId id="722" r:id="rId5"/>
    <p:sldId id="684" r:id="rId6"/>
    <p:sldId id="697" r:id="rId7"/>
    <p:sldId id="685" r:id="rId8"/>
    <p:sldId id="690" r:id="rId9"/>
    <p:sldId id="689" r:id="rId10"/>
    <p:sldId id="691" r:id="rId11"/>
    <p:sldId id="687" r:id="rId12"/>
    <p:sldId id="695" r:id="rId13"/>
    <p:sldId id="696" r:id="rId14"/>
    <p:sldId id="682" r:id="rId15"/>
    <p:sldId id="681" r:id="rId16"/>
    <p:sldId id="678" r:id="rId17"/>
    <p:sldId id="659" r:id="rId18"/>
    <p:sldId id="698" r:id="rId19"/>
    <p:sldId id="665" r:id="rId20"/>
    <p:sldId id="699" r:id="rId21"/>
    <p:sldId id="700" r:id="rId22"/>
    <p:sldId id="701" r:id="rId23"/>
    <p:sldId id="702" r:id="rId24"/>
    <p:sldId id="704" r:id="rId25"/>
    <p:sldId id="705" r:id="rId26"/>
    <p:sldId id="706" r:id="rId27"/>
    <p:sldId id="707" r:id="rId28"/>
    <p:sldId id="708" r:id="rId29"/>
    <p:sldId id="709" r:id="rId30"/>
    <p:sldId id="710" r:id="rId31"/>
    <p:sldId id="717" r:id="rId32"/>
    <p:sldId id="718" r:id="rId33"/>
    <p:sldId id="719" r:id="rId34"/>
    <p:sldId id="720" r:id="rId35"/>
    <p:sldId id="711" r:id="rId36"/>
    <p:sldId id="712" r:id="rId37"/>
    <p:sldId id="713" r:id="rId38"/>
    <p:sldId id="714" r:id="rId39"/>
    <p:sldId id="715"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D20"/>
    <a:srgbClr val="043882"/>
    <a:srgbClr val="16F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126" autoAdjust="0"/>
  </p:normalViewPr>
  <p:slideViewPr>
    <p:cSldViewPr>
      <p:cViewPr varScale="1">
        <p:scale>
          <a:sx n="104" d="100"/>
          <a:sy n="104" d="100"/>
        </p:scale>
        <p:origin x="178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3D7A6-795A-45C6-A4EC-4CED80E8465F}" type="doc">
      <dgm:prSet loTypeId="urn:microsoft.com/office/officeart/2005/8/layout/venn1" loCatId="relationship" qsTypeId="urn:microsoft.com/office/officeart/2005/8/quickstyle/simple1" qsCatId="simple" csTypeId="urn:microsoft.com/office/officeart/2005/8/colors/colorful1" csCatId="colorful" phldr="1"/>
      <dgm:spPr/>
    </dgm:pt>
    <dgm:pt modelId="{2D1C2B8C-72B4-45FB-8986-496583EC5F69}">
      <dgm:prSet phldrT="[Text]" custT="1"/>
      <dgm:spPr/>
      <dgm:t>
        <a:bodyPr/>
        <a:lstStyle/>
        <a:p>
          <a:pPr>
            <a:spcAft>
              <a:spcPts val="0"/>
            </a:spcAft>
          </a:pPr>
          <a:r>
            <a:rPr lang="en-GB" sz="2200" b="1" dirty="0">
              <a:solidFill>
                <a:schemeClr val="tx1"/>
              </a:solidFill>
              <a:latin typeface="Helvetica" pitchFamily="34" charset="0"/>
            </a:rPr>
            <a:t>Developing</a:t>
          </a:r>
        </a:p>
        <a:p>
          <a:pPr>
            <a:spcAft>
              <a:spcPts val="0"/>
            </a:spcAft>
          </a:pPr>
          <a:r>
            <a:rPr lang="en-GB" sz="2200" b="1" dirty="0">
              <a:solidFill>
                <a:schemeClr val="tx1"/>
              </a:solidFill>
              <a:latin typeface="Helvetica" pitchFamily="34" charset="0"/>
            </a:rPr>
            <a:t>communication strategies &amp; campaigns</a:t>
          </a:r>
        </a:p>
      </dgm:t>
    </dgm:pt>
    <dgm:pt modelId="{2E13062F-3D83-4104-B86B-3E020776293D}" type="parTrans" cxnId="{CFE2A560-0BBC-4BD2-849E-25E296001C7F}">
      <dgm:prSet/>
      <dgm:spPr/>
      <dgm:t>
        <a:bodyPr/>
        <a:lstStyle/>
        <a:p>
          <a:endParaRPr lang="en-GB" sz="2200">
            <a:solidFill>
              <a:schemeClr val="tx1"/>
            </a:solidFill>
            <a:latin typeface="Helvetica" pitchFamily="34" charset="0"/>
          </a:endParaRPr>
        </a:p>
      </dgm:t>
    </dgm:pt>
    <dgm:pt modelId="{F9675458-926A-4B0C-98D9-E9AE43B2C494}" type="sibTrans" cxnId="{CFE2A560-0BBC-4BD2-849E-25E296001C7F}">
      <dgm:prSet/>
      <dgm:spPr/>
      <dgm:t>
        <a:bodyPr/>
        <a:lstStyle/>
        <a:p>
          <a:endParaRPr lang="en-GB" sz="2200">
            <a:solidFill>
              <a:schemeClr val="tx1"/>
            </a:solidFill>
            <a:latin typeface="Helvetica" pitchFamily="34" charset="0"/>
          </a:endParaRPr>
        </a:p>
      </dgm:t>
    </dgm:pt>
    <dgm:pt modelId="{774FADBB-0F45-4A3C-9319-A1DC85B982B4}">
      <dgm:prSet phldrT="[Text]" custT="1"/>
      <dgm:spPr/>
      <dgm:t>
        <a:bodyPr/>
        <a:lstStyle/>
        <a:p>
          <a:r>
            <a:rPr lang="en-GB" sz="2200" b="1" i="0" dirty="0">
              <a:solidFill>
                <a:schemeClr val="tx1"/>
              </a:solidFill>
              <a:latin typeface="Helvetica" pitchFamily="34" charset="0"/>
            </a:rPr>
            <a:t>Pooling resources for professional communication</a:t>
          </a:r>
          <a:endParaRPr lang="en-GB" sz="2200" b="1" dirty="0">
            <a:solidFill>
              <a:schemeClr val="tx1"/>
            </a:solidFill>
            <a:latin typeface="Helvetica" pitchFamily="34" charset="0"/>
          </a:endParaRPr>
        </a:p>
      </dgm:t>
    </dgm:pt>
    <dgm:pt modelId="{67EAF324-04E1-45C5-854B-1259452188E4}" type="parTrans" cxnId="{A6020BC4-7D95-4170-8004-DF6494C9B785}">
      <dgm:prSet/>
      <dgm:spPr/>
      <dgm:t>
        <a:bodyPr/>
        <a:lstStyle/>
        <a:p>
          <a:endParaRPr lang="en-GB" sz="2200">
            <a:solidFill>
              <a:schemeClr val="tx1"/>
            </a:solidFill>
            <a:latin typeface="Helvetica" pitchFamily="34" charset="0"/>
          </a:endParaRPr>
        </a:p>
      </dgm:t>
    </dgm:pt>
    <dgm:pt modelId="{32D40CEE-3570-47E6-8331-1594E752B81C}" type="sibTrans" cxnId="{A6020BC4-7D95-4170-8004-DF6494C9B785}">
      <dgm:prSet/>
      <dgm:spPr/>
      <dgm:t>
        <a:bodyPr/>
        <a:lstStyle/>
        <a:p>
          <a:endParaRPr lang="en-GB" sz="2200">
            <a:solidFill>
              <a:schemeClr val="tx1"/>
            </a:solidFill>
            <a:latin typeface="Helvetica" pitchFamily="34" charset="0"/>
          </a:endParaRPr>
        </a:p>
      </dgm:t>
    </dgm:pt>
    <dgm:pt modelId="{1154127D-1CB4-4887-AFC3-B43D3FD2E2FE}">
      <dgm:prSet phldrT="[Text]" custT="1"/>
      <dgm:spPr/>
      <dgm:t>
        <a:bodyPr/>
        <a:lstStyle/>
        <a:p>
          <a:r>
            <a:rPr lang="en-GB" sz="2200" b="1" i="0" dirty="0">
              <a:solidFill>
                <a:schemeClr val="tx1"/>
              </a:solidFill>
              <a:latin typeface="Helvetica" pitchFamily="34" charset="0"/>
            </a:rPr>
            <a:t>Trainings, workshops</a:t>
          </a:r>
          <a:endParaRPr lang="en-GB" sz="2200" b="1" dirty="0">
            <a:solidFill>
              <a:schemeClr val="tx1"/>
            </a:solidFill>
            <a:latin typeface="Helvetica" pitchFamily="34" charset="0"/>
          </a:endParaRPr>
        </a:p>
      </dgm:t>
    </dgm:pt>
    <dgm:pt modelId="{48BAC312-75CD-4748-9568-F2DC504080DE}" type="parTrans" cxnId="{35348662-605D-4C98-A8DC-987E0572796A}">
      <dgm:prSet/>
      <dgm:spPr/>
      <dgm:t>
        <a:bodyPr/>
        <a:lstStyle/>
        <a:p>
          <a:endParaRPr lang="en-GB" sz="2200">
            <a:solidFill>
              <a:schemeClr val="tx1"/>
            </a:solidFill>
            <a:latin typeface="Helvetica" pitchFamily="34" charset="0"/>
          </a:endParaRPr>
        </a:p>
      </dgm:t>
    </dgm:pt>
    <dgm:pt modelId="{F126EEF9-C117-4D75-AB86-6849DD323EFC}" type="sibTrans" cxnId="{35348662-605D-4C98-A8DC-987E0572796A}">
      <dgm:prSet/>
      <dgm:spPr/>
      <dgm:t>
        <a:bodyPr/>
        <a:lstStyle/>
        <a:p>
          <a:endParaRPr lang="en-GB" sz="2200">
            <a:solidFill>
              <a:schemeClr val="tx1"/>
            </a:solidFill>
            <a:latin typeface="Helvetica" pitchFamily="34" charset="0"/>
          </a:endParaRPr>
        </a:p>
      </dgm:t>
    </dgm:pt>
    <dgm:pt modelId="{4DFC75FD-97AD-4E76-A551-97DCD702B0EE}">
      <dgm:prSet phldrT="[Text]" custT="1"/>
      <dgm:spPr/>
      <dgm:t>
        <a:bodyPr/>
        <a:lstStyle/>
        <a:p>
          <a:pPr>
            <a:spcAft>
              <a:spcPts val="0"/>
            </a:spcAft>
          </a:pPr>
          <a:r>
            <a:rPr lang="en-GB" sz="2200" b="1" dirty="0">
              <a:solidFill>
                <a:schemeClr val="tx1"/>
              </a:solidFill>
              <a:latin typeface="Helvetica" pitchFamily="34" charset="0"/>
            </a:rPr>
            <a:t>Working </a:t>
          </a:r>
        </a:p>
        <a:p>
          <a:pPr>
            <a:spcAft>
              <a:spcPts val="0"/>
            </a:spcAft>
          </a:pPr>
          <a:r>
            <a:rPr lang="en-GB" sz="2200" b="1" dirty="0">
              <a:solidFill>
                <a:schemeClr val="tx1"/>
              </a:solidFill>
              <a:latin typeface="Helvetica" pitchFamily="34" charset="0"/>
            </a:rPr>
            <a:t>with governments</a:t>
          </a:r>
        </a:p>
      </dgm:t>
    </dgm:pt>
    <dgm:pt modelId="{08E1660B-E710-4E6B-A47F-E125A6AA4C97}" type="parTrans" cxnId="{0F4EB9BA-3EA4-4CD4-B992-C42764028700}">
      <dgm:prSet/>
      <dgm:spPr/>
      <dgm:t>
        <a:bodyPr/>
        <a:lstStyle/>
        <a:p>
          <a:endParaRPr lang="en-GB" sz="2200">
            <a:solidFill>
              <a:schemeClr val="tx1"/>
            </a:solidFill>
            <a:latin typeface="Helvetica" pitchFamily="34" charset="0"/>
          </a:endParaRPr>
        </a:p>
      </dgm:t>
    </dgm:pt>
    <dgm:pt modelId="{4AD89584-1BB8-4E60-A27F-17B7565FF335}" type="sibTrans" cxnId="{0F4EB9BA-3EA4-4CD4-B992-C42764028700}">
      <dgm:prSet/>
      <dgm:spPr/>
      <dgm:t>
        <a:bodyPr/>
        <a:lstStyle/>
        <a:p>
          <a:endParaRPr lang="en-GB" sz="2200">
            <a:solidFill>
              <a:schemeClr val="tx1"/>
            </a:solidFill>
            <a:latin typeface="Helvetica" pitchFamily="34" charset="0"/>
          </a:endParaRPr>
        </a:p>
      </dgm:t>
    </dgm:pt>
    <dgm:pt modelId="{996A8F21-A93B-4D51-8BFD-2F334A631F10}">
      <dgm:prSet phldrT="[Text]" custT="1"/>
      <dgm:spPr/>
      <dgm:t>
        <a:bodyPr/>
        <a:lstStyle/>
        <a:p>
          <a:r>
            <a:rPr lang="en-GB" sz="2200" b="1" dirty="0">
              <a:solidFill>
                <a:schemeClr val="tx1"/>
              </a:solidFill>
              <a:latin typeface="Helvetica" pitchFamily="34" charset="0"/>
            </a:rPr>
            <a:t>Improving EU funded projects’ communication</a:t>
          </a:r>
        </a:p>
      </dgm:t>
    </dgm:pt>
    <dgm:pt modelId="{56F155DD-0B51-488D-92EA-BD38FBEE7939}" type="parTrans" cxnId="{C5577935-2E55-4115-A044-3E0043FFE13B}">
      <dgm:prSet/>
      <dgm:spPr/>
      <dgm:t>
        <a:bodyPr/>
        <a:lstStyle/>
        <a:p>
          <a:endParaRPr lang="en-GB" sz="2200">
            <a:solidFill>
              <a:schemeClr val="tx1"/>
            </a:solidFill>
            <a:latin typeface="Helvetica" pitchFamily="34" charset="0"/>
          </a:endParaRPr>
        </a:p>
      </dgm:t>
    </dgm:pt>
    <dgm:pt modelId="{475AC740-FE44-4F92-A488-0CEB5511AD08}" type="sibTrans" cxnId="{C5577935-2E55-4115-A044-3E0043FFE13B}">
      <dgm:prSet/>
      <dgm:spPr/>
      <dgm:t>
        <a:bodyPr/>
        <a:lstStyle/>
        <a:p>
          <a:endParaRPr lang="en-GB" sz="2200">
            <a:solidFill>
              <a:schemeClr val="tx1"/>
            </a:solidFill>
            <a:latin typeface="Helvetica" pitchFamily="34" charset="0"/>
          </a:endParaRPr>
        </a:p>
      </dgm:t>
    </dgm:pt>
    <dgm:pt modelId="{B4EC8338-123E-4809-A42B-5E2A3C2A09E3}" type="pres">
      <dgm:prSet presAssocID="{CAC3D7A6-795A-45C6-A4EC-4CED80E8465F}" presName="compositeShape" presStyleCnt="0">
        <dgm:presLayoutVars>
          <dgm:chMax val="7"/>
          <dgm:dir/>
          <dgm:resizeHandles val="exact"/>
        </dgm:presLayoutVars>
      </dgm:prSet>
      <dgm:spPr/>
    </dgm:pt>
    <dgm:pt modelId="{C8D6B383-706C-4BFE-A9EF-C17397874DF7}" type="pres">
      <dgm:prSet presAssocID="{2D1C2B8C-72B4-45FB-8986-496583EC5F69}" presName="circ1" presStyleLbl="vennNode1" presStyleIdx="0" presStyleCnt="5" custScaleX="125680" custScaleY="125714"/>
      <dgm:spPr>
        <a:ln w="3175"/>
      </dgm:spPr>
    </dgm:pt>
    <dgm:pt modelId="{7C80ADE9-7797-4F40-B4F3-24237365D33B}" type="pres">
      <dgm:prSet presAssocID="{2D1C2B8C-72B4-45FB-8986-496583EC5F69}" presName="circ1Tx" presStyleLbl="revTx" presStyleIdx="0" presStyleCnt="0">
        <dgm:presLayoutVars>
          <dgm:chMax val="0"/>
          <dgm:chPref val="0"/>
          <dgm:bulletEnabled val="1"/>
        </dgm:presLayoutVars>
      </dgm:prSet>
      <dgm:spPr/>
    </dgm:pt>
    <dgm:pt modelId="{F3A08760-9FAA-4E17-BC91-E9B3E5E974A5}" type="pres">
      <dgm:prSet presAssocID="{774FADBB-0F45-4A3C-9319-A1DC85B982B4}" presName="circ2" presStyleLbl="vennNode1" presStyleIdx="1" presStyleCnt="5" custScaleX="125680" custScaleY="125714"/>
      <dgm:spPr>
        <a:ln w="3175"/>
      </dgm:spPr>
    </dgm:pt>
    <dgm:pt modelId="{69543D2F-0B9A-42A5-A806-B042FD85CF3E}" type="pres">
      <dgm:prSet presAssocID="{774FADBB-0F45-4A3C-9319-A1DC85B982B4}" presName="circ2Tx" presStyleLbl="revTx" presStyleIdx="0" presStyleCnt="0" custScaleX="115784" custLinFactNeighborX="24492" custLinFactNeighborY="-7907">
        <dgm:presLayoutVars>
          <dgm:chMax val="0"/>
          <dgm:chPref val="0"/>
          <dgm:bulletEnabled val="1"/>
        </dgm:presLayoutVars>
      </dgm:prSet>
      <dgm:spPr/>
    </dgm:pt>
    <dgm:pt modelId="{060F6160-8424-49E7-B30E-F90B4C3A4F4F}" type="pres">
      <dgm:prSet presAssocID="{1154127D-1CB4-4887-AFC3-B43D3FD2E2FE}" presName="circ3" presStyleLbl="vennNode1" presStyleIdx="2" presStyleCnt="5" custScaleX="125680" custScaleY="125714" custLinFactNeighborX="-7433" custLinFactNeighborY="19057"/>
      <dgm:spPr>
        <a:ln w="3175"/>
      </dgm:spPr>
    </dgm:pt>
    <dgm:pt modelId="{B607CB4A-AD98-45F2-B92E-E1654931E0C9}" type="pres">
      <dgm:prSet presAssocID="{1154127D-1CB4-4887-AFC3-B43D3FD2E2FE}" presName="circ3Tx" presStyleLbl="revTx" presStyleIdx="0" presStyleCnt="0" custScaleX="123411" custLinFactNeighborX="10407">
        <dgm:presLayoutVars>
          <dgm:chMax val="0"/>
          <dgm:chPref val="0"/>
          <dgm:bulletEnabled val="1"/>
        </dgm:presLayoutVars>
      </dgm:prSet>
      <dgm:spPr/>
    </dgm:pt>
    <dgm:pt modelId="{8505DA62-1A5A-4FC0-A38C-F3CD1223B7C9}" type="pres">
      <dgm:prSet presAssocID="{4DFC75FD-97AD-4E76-A551-97DCD702B0EE}" presName="circ4" presStyleLbl="vennNode1" presStyleIdx="3" presStyleCnt="5" custScaleX="125680" custScaleY="125714"/>
      <dgm:spPr>
        <a:ln w="3175"/>
      </dgm:spPr>
    </dgm:pt>
    <dgm:pt modelId="{B2EC23A0-714F-4578-BF24-7410DD6613B0}" type="pres">
      <dgm:prSet presAssocID="{4DFC75FD-97AD-4E76-A551-97DCD702B0EE}" presName="circ4Tx" presStyleLbl="revTx" presStyleIdx="0" presStyleCnt="0">
        <dgm:presLayoutVars>
          <dgm:chMax val="0"/>
          <dgm:chPref val="0"/>
          <dgm:bulletEnabled val="1"/>
        </dgm:presLayoutVars>
      </dgm:prSet>
      <dgm:spPr/>
    </dgm:pt>
    <dgm:pt modelId="{D1F90BF3-43B7-4463-AC68-503EA0891592}" type="pres">
      <dgm:prSet presAssocID="{996A8F21-A93B-4D51-8BFD-2F334A631F10}" presName="circ5" presStyleLbl="vennNode1" presStyleIdx="4" presStyleCnt="5" custScaleX="125680" custScaleY="125714"/>
      <dgm:spPr>
        <a:ln w="3175"/>
      </dgm:spPr>
    </dgm:pt>
    <dgm:pt modelId="{DC4854BD-094E-4662-8C20-03528A74115A}" type="pres">
      <dgm:prSet presAssocID="{996A8F21-A93B-4D51-8BFD-2F334A631F10}" presName="circ5Tx" presStyleLbl="revTx" presStyleIdx="0" presStyleCnt="0" custScaleX="127106" custLinFactNeighborX="-11005" custLinFactNeighborY="-1307">
        <dgm:presLayoutVars>
          <dgm:chMax val="0"/>
          <dgm:chPref val="0"/>
          <dgm:bulletEnabled val="1"/>
        </dgm:presLayoutVars>
      </dgm:prSet>
      <dgm:spPr/>
    </dgm:pt>
  </dgm:ptLst>
  <dgm:cxnLst>
    <dgm:cxn modelId="{C5577935-2E55-4115-A044-3E0043FFE13B}" srcId="{CAC3D7A6-795A-45C6-A4EC-4CED80E8465F}" destId="{996A8F21-A93B-4D51-8BFD-2F334A631F10}" srcOrd="4" destOrd="0" parTransId="{56F155DD-0B51-488D-92EA-BD38FBEE7939}" sibTransId="{475AC740-FE44-4F92-A488-0CEB5511AD08}"/>
    <dgm:cxn modelId="{CB3C5E48-9775-479B-8C89-435C1870E72F}" type="presOf" srcId="{1154127D-1CB4-4887-AFC3-B43D3FD2E2FE}" destId="{B607CB4A-AD98-45F2-B92E-E1654931E0C9}" srcOrd="0" destOrd="0" presId="urn:microsoft.com/office/officeart/2005/8/layout/venn1"/>
    <dgm:cxn modelId="{4F53A74D-FB1B-42D6-A985-7A5D920118EC}" type="presOf" srcId="{2D1C2B8C-72B4-45FB-8986-496583EC5F69}" destId="{7C80ADE9-7797-4F40-B4F3-24237365D33B}" srcOrd="0" destOrd="0" presId="urn:microsoft.com/office/officeart/2005/8/layout/venn1"/>
    <dgm:cxn modelId="{2A960454-D7BD-4781-8528-880F8E6036CE}" type="presOf" srcId="{4DFC75FD-97AD-4E76-A551-97DCD702B0EE}" destId="{B2EC23A0-714F-4578-BF24-7410DD6613B0}" srcOrd="0" destOrd="0" presId="urn:microsoft.com/office/officeart/2005/8/layout/venn1"/>
    <dgm:cxn modelId="{CFE2A560-0BBC-4BD2-849E-25E296001C7F}" srcId="{CAC3D7A6-795A-45C6-A4EC-4CED80E8465F}" destId="{2D1C2B8C-72B4-45FB-8986-496583EC5F69}" srcOrd="0" destOrd="0" parTransId="{2E13062F-3D83-4104-B86B-3E020776293D}" sibTransId="{F9675458-926A-4B0C-98D9-E9AE43B2C494}"/>
    <dgm:cxn modelId="{35348662-605D-4C98-A8DC-987E0572796A}" srcId="{CAC3D7A6-795A-45C6-A4EC-4CED80E8465F}" destId="{1154127D-1CB4-4887-AFC3-B43D3FD2E2FE}" srcOrd="2" destOrd="0" parTransId="{48BAC312-75CD-4748-9568-F2DC504080DE}" sibTransId="{F126EEF9-C117-4D75-AB86-6849DD323EFC}"/>
    <dgm:cxn modelId="{29890B6E-B92A-44EF-90B8-A9837222BBA9}" type="presOf" srcId="{996A8F21-A93B-4D51-8BFD-2F334A631F10}" destId="{DC4854BD-094E-4662-8C20-03528A74115A}" srcOrd="0" destOrd="0" presId="urn:microsoft.com/office/officeart/2005/8/layout/venn1"/>
    <dgm:cxn modelId="{0F4EB9BA-3EA4-4CD4-B992-C42764028700}" srcId="{CAC3D7A6-795A-45C6-A4EC-4CED80E8465F}" destId="{4DFC75FD-97AD-4E76-A551-97DCD702B0EE}" srcOrd="3" destOrd="0" parTransId="{08E1660B-E710-4E6B-A47F-E125A6AA4C97}" sibTransId="{4AD89584-1BB8-4E60-A27F-17B7565FF335}"/>
    <dgm:cxn modelId="{A6020BC4-7D95-4170-8004-DF6494C9B785}" srcId="{CAC3D7A6-795A-45C6-A4EC-4CED80E8465F}" destId="{774FADBB-0F45-4A3C-9319-A1DC85B982B4}" srcOrd="1" destOrd="0" parTransId="{67EAF324-04E1-45C5-854B-1259452188E4}" sibTransId="{32D40CEE-3570-47E6-8331-1594E752B81C}"/>
    <dgm:cxn modelId="{3F2E0CDD-36E8-451C-BAF8-08B9BC5D738E}" type="presOf" srcId="{774FADBB-0F45-4A3C-9319-A1DC85B982B4}" destId="{69543D2F-0B9A-42A5-A806-B042FD85CF3E}" srcOrd="0" destOrd="0" presId="urn:microsoft.com/office/officeart/2005/8/layout/venn1"/>
    <dgm:cxn modelId="{1FF1AEFB-AFC5-4431-B0AD-917F4D85EEAA}" type="presOf" srcId="{CAC3D7A6-795A-45C6-A4EC-4CED80E8465F}" destId="{B4EC8338-123E-4809-A42B-5E2A3C2A09E3}" srcOrd="0" destOrd="0" presId="urn:microsoft.com/office/officeart/2005/8/layout/venn1"/>
    <dgm:cxn modelId="{ECCB819C-0090-4155-BDE6-1199CCFBBCE5}" type="presParOf" srcId="{B4EC8338-123E-4809-A42B-5E2A3C2A09E3}" destId="{C8D6B383-706C-4BFE-A9EF-C17397874DF7}" srcOrd="0" destOrd="0" presId="urn:microsoft.com/office/officeart/2005/8/layout/venn1"/>
    <dgm:cxn modelId="{21290F9B-13CD-4138-B8BE-273D17E237CB}" type="presParOf" srcId="{B4EC8338-123E-4809-A42B-5E2A3C2A09E3}" destId="{7C80ADE9-7797-4F40-B4F3-24237365D33B}" srcOrd="1" destOrd="0" presId="urn:microsoft.com/office/officeart/2005/8/layout/venn1"/>
    <dgm:cxn modelId="{FD3FC37E-F20B-4744-8129-148984B5849F}" type="presParOf" srcId="{B4EC8338-123E-4809-A42B-5E2A3C2A09E3}" destId="{F3A08760-9FAA-4E17-BC91-E9B3E5E974A5}" srcOrd="2" destOrd="0" presId="urn:microsoft.com/office/officeart/2005/8/layout/venn1"/>
    <dgm:cxn modelId="{3CB7777E-6C15-4A17-A2E6-DF6C068E0FEF}" type="presParOf" srcId="{B4EC8338-123E-4809-A42B-5E2A3C2A09E3}" destId="{69543D2F-0B9A-42A5-A806-B042FD85CF3E}" srcOrd="3" destOrd="0" presId="urn:microsoft.com/office/officeart/2005/8/layout/venn1"/>
    <dgm:cxn modelId="{F1B6BC69-3AE1-4F3B-A35E-A1C66602EAA6}" type="presParOf" srcId="{B4EC8338-123E-4809-A42B-5E2A3C2A09E3}" destId="{060F6160-8424-49E7-B30E-F90B4C3A4F4F}" srcOrd="4" destOrd="0" presId="urn:microsoft.com/office/officeart/2005/8/layout/venn1"/>
    <dgm:cxn modelId="{FAD88472-C828-4076-A7F7-8A767E23B735}" type="presParOf" srcId="{B4EC8338-123E-4809-A42B-5E2A3C2A09E3}" destId="{B607CB4A-AD98-45F2-B92E-E1654931E0C9}" srcOrd="5" destOrd="0" presId="urn:microsoft.com/office/officeart/2005/8/layout/venn1"/>
    <dgm:cxn modelId="{457F4150-2E5F-409E-B92A-F5B7282274A3}" type="presParOf" srcId="{B4EC8338-123E-4809-A42B-5E2A3C2A09E3}" destId="{8505DA62-1A5A-4FC0-A38C-F3CD1223B7C9}" srcOrd="6" destOrd="0" presId="urn:microsoft.com/office/officeart/2005/8/layout/venn1"/>
    <dgm:cxn modelId="{EB877E01-F279-4B24-8DFC-5991058CF8FA}" type="presParOf" srcId="{B4EC8338-123E-4809-A42B-5E2A3C2A09E3}" destId="{B2EC23A0-714F-4578-BF24-7410DD6613B0}" srcOrd="7" destOrd="0" presId="urn:microsoft.com/office/officeart/2005/8/layout/venn1"/>
    <dgm:cxn modelId="{4BFE4912-E2AC-4388-8CE9-06123C0A1D8F}" type="presParOf" srcId="{B4EC8338-123E-4809-A42B-5E2A3C2A09E3}" destId="{D1F90BF3-43B7-4463-AC68-503EA0891592}" srcOrd="8" destOrd="0" presId="urn:microsoft.com/office/officeart/2005/8/layout/venn1"/>
    <dgm:cxn modelId="{866EB315-4141-4B69-8F6E-63A5629A2B92}" type="presParOf" srcId="{B4EC8338-123E-4809-A42B-5E2A3C2A09E3}" destId="{DC4854BD-094E-4662-8C20-03528A74115A}"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04A4319-18C8-42BB-93E6-3FCDA9CFD6B4}"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GB"/>
        </a:p>
      </dgm:t>
    </dgm:pt>
    <dgm:pt modelId="{90DAA0EA-3D95-4F84-BF7F-CE2F0AD77C76}">
      <dgm:prSet phldrT="[Text]"/>
      <dgm:spPr>
        <a:effectLst>
          <a:outerShdw blurRad="50800" dist="38100" dir="2700000" algn="tl" rotWithShape="0">
            <a:prstClr val="black">
              <a:alpha val="40000"/>
            </a:prstClr>
          </a:outerShdw>
        </a:effectLst>
      </dgm:spPr>
      <dgm:t>
        <a:bodyPr/>
        <a:lstStyle/>
        <a:p>
          <a:r>
            <a:rPr lang="en-GB"/>
            <a:t>Supporting European Endowment for Democracy</a:t>
          </a:r>
          <a:endParaRPr lang="en-GB" dirty="0"/>
        </a:p>
      </dgm:t>
    </dgm:pt>
    <dgm:pt modelId="{D482CA41-B5E4-402C-ADD9-C1478C00498F}" type="parTrans" cxnId="{EA51C6BE-E159-43CA-A707-68DD05C74308}">
      <dgm:prSet/>
      <dgm:spPr/>
      <dgm:t>
        <a:bodyPr/>
        <a:lstStyle/>
        <a:p>
          <a:endParaRPr lang="en-GB"/>
        </a:p>
      </dgm:t>
    </dgm:pt>
    <dgm:pt modelId="{9F167396-6F89-4621-B307-5996FDFB03F2}" type="sibTrans" cxnId="{EA51C6BE-E159-43CA-A707-68DD05C74308}">
      <dgm:prSet/>
      <dgm:spPr/>
      <dgm:t>
        <a:bodyPr/>
        <a:lstStyle/>
        <a:p>
          <a:endParaRPr lang="en-GB"/>
        </a:p>
      </dgm:t>
    </dgm:pt>
    <dgm:pt modelId="{7A938944-AB23-4F46-A344-24295512AAFE}">
      <dgm:prSet phldrT="[Text]"/>
      <dgm:spPr>
        <a:effectLst>
          <a:outerShdw blurRad="50800" dist="38100" dir="2700000" algn="tl" rotWithShape="0">
            <a:prstClr val="black">
              <a:alpha val="40000"/>
            </a:prstClr>
          </a:outerShdw>
        </a:effectLst>
      </dgm:spPr>
      <dgm:t>
        <a:bodyPr/>
        <a:lstStyle/>
        <a:p>
          <a:r>
            <a:rPr lang="en-GB"/>
            <a:t>Steering the Open Media Hub project</a:t>
          </a:r>
          <a:endParaRPr lang="en-GB" dirty="0"/>
        </a:p>
      </dgm:t>
    </dgm:pt>
    <dgm:pt modelId="{19555D41-5A1F-4CCF-8648-DCDB39D5B76D}" type="parTrans" cxnId="{FBF54C64-89EC-4B86-8E24-304F03106A26}">
      <dgm:prSet/>
      <dgm:spPr/>
      <dgm:t>
        <a:bodyPr/>
        <a:lstStyle/>
        <a:p>
          <a:endParaRPr lang="en-GB"/>
        </a:p>
      </dgm:t>
    </dgm:pt>
    <dgm:pt modelId="{070D57FC-7F5F-4848-A90A-05A6024CFE0C}" type="sibTrans" cxnId="{FBF54C64-89EC-4B86-8E24-304F03106A26}">
      <dgm:prSet/>
      <dgm:spPr/>
      <dgm:t>
        <a:bodyPr/>
        <a:lstStyle/>
        <a:p>
          <a:endParaRPr lang="en-GB"/>
        </a:p>
      </dgm:t>
    </dgm:pt>
    <dgm:pt modelId="{0BBBB1E3-ADB0-4E05-9CBB-490468505D6F}">
      <dgm:prSet phldrT="[Text]"/>
      <dgm:spPr>
        <a:effectLst>
          <a:outerShdw blurRad="50800" dist="38100" dir="2700000" algn="tl" rotWithShape="0">
            <a:prstClr val="black">
              <a:alpha val="40000"/>
            </a:prstClr>
          </a:outerShdw>
        </a:effectLst>
      </dgm:spPr>
      <dgm:t>
        <a:bodyPr/>
        <a:lstStyle/>
        <a:p>
          <a:r>
            <a:rPr lang="en-GB" dirty="0"/>
            <a:t>Developing next regional programme to support independent media. New needs assessment study and Media Business Forum in Latvia on 13-14 November 2019</a:t>
          </a:r>
        </a:p>
      </dgm:t>
    </dgm:pt>
    <dgm:pt modelId="{F4919BFA-163C-4573-B19C-3F0F9DEA56CB}" type="parTrans" cxnId="{2556AB0F-00DB-48E7-93EA-6B4C6E1753FD}">
      <dgm:prSet/>
      <dgm:spPr/>
      <dgm:t>
        <a:bodyPr/>
        <a:lstStyle/>
        <a:p>
          <a:endParaRPr lang="en-GB"/>
        </a:p>
      </dgm:t>
    </dgm:pt>
    <dgm:pt modelId="{27C7AB15-40AC-407C-953D-F13EE853B0F3}" type="sibTrans" cxnId="{2556AB0F-00DB-48E7-93EA-6B4C6E1753FD}">
      <dgm:prSet/>
      <dgm:spPr/>
      <dgm:t>
        <a:bodyPr/>
        <a:lstStyle/>
        <a:p>
          <a:endParaRPr lang="en-GB"/>
        </a:p>
      </dgm:t>
    </dgm:pt>
    <dgm:pt modelId="{2C18D9A0-80B0-4463-A0C9-539FC9A7D64C}" type="pres">
      <dgm:prSet presAssocID="{F04A4319-18C8-42BB-93E6-3FCDA9CFD6B4}" presName="Name0" presStyleCnt="0">
        <dgm:presLayoutVars>
          <dgm:chMax val="7"/>
          <dgm:chPref val="7"/>
          <dgm:dir/>
        </dgm:presLayoutVars>
      </dgm:prSet>
      <dgm:spPr/>
    </dgm:pt>
    <dgm:pt modelId="{4EB046CF-C326-4088-8AFC-B0EEBCB6E461}" type="pres">
      <dgm:prSet presAssocID="{F04A4319-18C8-42BB-93E6-3FCDA9CFD6B4}" presName="Name1" presStyleCnt="0"/>
      <dgm:spPr/>
    </dgm:pt>
    <dgm:pt modelId="{95AA00B5-E64A-4427-AF73-93FD88E1494E}" type="pres">
      <dgm:prSet presAssocID="{F04A4319-18C8-42BB-93E6-3FCDA9CFD6B4}" presName="cycle" presStyleCnt="0"/>
      <dgm:spPr/>
    </dgm:pt>
    <dgm:pt modelId="{5263F944-07B0-4794-9A0A-A1524A86FFC5}" type="pres">
      <dgm:prSet presAssocID="{F04A4319-18C8-42BB-93E6-3FCDA9CFD6B4}" presName="srcNode" presStyleLbl="node1" presStyleIdx="0" presStyleCnt="3"/>
      <dgm:spPr/>
    </dgm:pt>
    <dgm:pt modelId="{EE2D8654-4857-4E74-A30F-1E463A5043DB}" type="pres">
      <dgm:prSet presAssocID="{F04A4319-18C8-42BB-93E6-3FCDA9CFD6B4}" presName="conn" presStyleLbl="parChTrans1D2" presStyleIdx="0" presStyleCnt="1"/>
      <dgm:spPr/>
    </dgm:pt>
    <dgm:pt modelId="{F3FD8C78-6DAE-4B58-9184-3B3ABA9AA396}" type="pres">
      <dgm:prSet presAssocID="{F04A4319-18C8-42BB-93E6-3FCDA9CFD6B4}" presName="extraNode" presStyleLbl="node1" presStyleIdx="0" presStyleCnt="3"/>
      <dgm:spPr/>
    </dgm:pt>
    <dgm:pt modelId="{84B8E918-EF8E-4349-8964-B9F4917D92D2}" type="pres">
      <dgm:prSet presAssocID="{F04A4319-18C8-42BB-93E6-3FCDA9CFD6B4}" presName="dstNode" presStyleLbl="node1" presStyleIdx="0" presStyleCnt="3"/>
      <dgm:spPr/>
    </dgm:pt>
    <dgm:pt modelId="{AD232C60-4E8E-4166-A433-18B9DE70210C}" type="pres">
      <dgm:prSet presAssocID="{90DAA0EA-3D95-4F84-BF7F-CE2F0AD77C76}" presName="text_1" presStyleLbl="node1" presStyleIdx="0" presStyleCnt="3">
        <dgm:presLayoutVars>
          <dgm:bulletEnabled val="1"/>
        </dgm:presLayoutVars>
      </dgm:prSet>
      <dgm:spPr/>
    </dgm:pt>
    <dgm:pt modelId="{42C6A75D-E4F6-4792-BA59-199FD4FB1F06}" type="pres">
      <dgm:prSet presAssocID="{90DAA0EA-3D95-4F84-BF7F-CE2F0AD77C76}" presName="accent_1" presStyleCnt="0"/>
      <dgm:spPr/>
    </dgm:pt>
    <dgm:pt modelId="{C2BDD633-1715-4BEB-98ED-79A6F615E10A}" type="pres">
      <dgm:prSet presAssocID="{90DAA0EA-3D95-4F84-BF7F-CE2F0AD77C76}" presName="accentRepeatNode" presStyleLbl="solidFgAcc1" presStyleIdx="0" presStyleCnt="3"/>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effectLst>
          <a:outerShdw blurRad="50800" dist="38100" dir="2700000" algn="tl" rotWithShape="0">
            <a:prstClr val="black">
              <a:alpha val="40000"/>
            </a:prstClr>
          </a:outerShdw>
        </a:effectLst>
      </dgm:spPr>
    </dgm:pt>
    <dgm:pt modelId="{4759A4B6-D6AB-49D9-9EA1-57A9681DCAF3}" type="pres">
      <dgm:prSet presAssocID="{7A938944-AB23-4F46-A344-24295512AAFE}" presName="text_2" presStyleLbl="node1" presStyleIdx="1" presStyleCnt="3">
        <dgm:presLayoutVars>
          <dgm:bulletEnabled val="1"/>
        </dgm:presLayoutVars>
      </dgm:prSet>
      <dgm:spPr/>
    </dgm:pt>
    <dgm:pt modelId="{ED431B62-065B-4F24-9DD1-5DF9C080B90C}" type="pres">
      <dgm:prSet presAssocID="{7A938944-AB23-4F46-A344-24295512AAFE}" presName="accent_2" presStyleCnt="0"/>
      <dgm:spPr/>
    </dgm:pt>
    <dgm:pt modelId="{38478203-AA50-4A1A-A339-641F61221B53}" type="pres">
      <dgm:prSet presAssocID="{7A938944-AB23-4F46-A344-24295512AAFE}" presName="accentRepeatNode" presStyleLbl="solidFgAcc1" presStyleIdx="1" presStyleCnt="3"/>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effectLst>
          <a:outerShdw blurRad="50800" dist="38100" dir="2700000" algn="tl" rotWithShape="0">
            <a:prstClr val="black">
              <a:alpha val="40000"/>
            </a:prstClr>
          </a:outerShdw>
        </a:effectLst>
      </dgm:spPr>
    </dgm:pt>
    <dgm:pt modelId="{2B9E8C51-18BC-4D21-9EE9-B8A6B0DA626E}" type="pres">
      <dgm:prSet presAssocID="{0BBBB1E3-ADB0-4E05-9CBB-490468505D6F}" presName="text_3" presStyleLbl="node1" presStyleIdx="2" presStyleCnt="3">
        <dgm:presLayoutVars>
          <dgm:bulletEnabled val="1"/>
        </dgm:presLayoutVars>
      </dgm:prSet>
      <dgm:spPr/>
    </dgm:pt>
    <dgm:pt modelId="{9F7BCE01-9EB4-4976-A1B6-7B9E4F49C41A}" type="pres">
      <dgm:prSet presAssocID="{0BBBB1E3-ADB0-4E05-9CBB-490468505D6F}" presName="accent_3" presStyleCnt="0"/>
      <dgm:spPr/>
    </dgm:pt>
    <dgm:pt modelId="{A6027E37-B198-4CE2-A7E4-56BED38A0912}" type="pres">
      <dgm:prSet presAssocID="{0BBBB1E3-ADB0-4E05-9CBB-490468505D6F}" presName="accentRepeatNode" presStyleLbl="solidFgAcc1" presStyleIdx="2" presStyleCnt="3"/>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effectLst>
          <a:outerShdw blurRad="50800" dist="38100" dir="2700000" algn="tl" rotWithShape="0">
            <a:prstClr val="black">
              <a:alpha val="40000"/>
            </a:prstClr>
          </a:outerShdw>
        </a:effectLst>
      </dgm:spPr>
    </dgm:pt>
  </dgm:ptLst>
  <dgm:cxnLst>
    <dgm:cxn modelId="{37FC9807-54EC-49F7-9D32-056A8D9DE867}" type="presOf" srcId="{9F167396-6F89-4621-B307-5996FDFB03F2}" destId="{EE2D8654-4857-4E74-A30F-1E463A5043DB}" srcOrd="0" destOrd="0" presId="urn:microsoft.com/office/officeart/2008/layout/VerticalCurvedList"/>
    <dgm:cxn modelId="{2556AB0F-00DB-48E7-93EA-6B4C6E1753FD}" srcId="{F04A4319-18C8-42BB-93E6-3FCDA9CFD6B4}" destId="{0BBBB1E3-ADB0-4E05-9CBB-490468505D6F}" srcOrd="2" destOrd="0" parTransId="{F4919BFA-163C-4573-B19C-3F0F9DEA56CB}" sibTransId="{27C7AB15-40AC-407C-953D-F13EE853B0F3}"/>
    <dgm:cxn modelId="{08D4B813-E856-4CAB-AA5F-A7F38E0229C1}" type="presOf" srcId="{90DAA0EA-3D95-4F84-BF7F-CE2F0AD77C76}" destId="{AD232C60-4E8E-4166-A433-18B9DE70210C}" srcOrd="0" destOrd="0" presId="urn:microsoft.com/office/officeart/2008/layout/VerticalCurvedList"/>
    <dgm:cxn modelId="{DBBB3B40-DEDC-4D2F-8B6A-3C8420D86596}" type="presOf" srcId="{7A938944-AB23-4F46-A344-24295512AAFE}" destId="{4759A4B6-D6AB-49D9-9EA1-57A9681DCAF3}" srcOrd="0" destOrd="0" presId="urn:microsoft.com/office/officeart/2008/layout/VerticalCurvedList"/>
    <dgm:cxn modelId="{FBF54C64-89EC-4B86-8E24-304F03106A26}" srcId="{F04A4319-18C8-42BB-93E6-3FCDA9CFD6B4}" destId="{7A938944-AB23-4F46-A344-24295512AAFE}" srcOrd="1" destOrd="0" parTransId="{19555D41-5A1F-4CCF-8648-DCDB39D5B76D}" sibTransId="{070D57FC-7F5F-4848-A90A-05A6024CFE0C}"/>
    <dgm:cxn modelId="{62422B89-A020-4EC4-9723-B227A239C338}" type="presOf" srcId="{F04A4319-18C8-42BB-93E6-3FCDA9CFD6B4}" destId="{2C18D9A0-80B0-4463-A0C9-539FC9A7D64C}" srcOrd="0" destOrd="0" presId="urn:microsoft.com/office/officeart/2008/layout/VerticalCurvedList"/>
    <dgm:cxn modelId="{10AFCAB9-254F-491C-BC30-B5AC8AF1B4F6}" type="presOf" srcId="{0BBBB1E3-ADB0-4E05-9CBB-490468505D6F}" destId="{2B9E8C51-18BC-4D21-9EE9-B8A6B0DA626E}" srcOrd="0" destOrd="0" presId="urn:microsoft.com/office/officeart/2008/layout/VerticalCurvedList"/>
    <dgm:cxn modelId="{EA51C6BE-E159-43CA-A707-68DD05C74308}" srcId="{F04A4319-18C8-42BB-93E6-3FCDA9CFD6B4}" destId="{90DAA0EA-3D95-4F84-BF7F-CE2F0AD77C76}" srcOrd="0" destOrd="0" parTransId="{D482CA41-B5E4-402C-ADD9-C1478C00498F}" sibTransId="{9F167396-6F89-4621-B307-5996FDFB03F2}"/>
    <dgm:cxn modelId="{D9C4EF32-0E30-41E8-B357-79DC9EC30264}" type="presParOf" srcId="{2C18D9A0-80B0-4463-A0C9-539FC9A7D64C}" destId="{4EB046CF-C326-4088-8AFC-B0EEBCB6E461}" srcOrd="0" destOrd="0" presId="urn:microsoft.com/office/officeart/2008/layout/VerticalCurvedList"/>
    <dgm:cxn modelId="{BECBD6F6-969F-4CD7-894B-0404723B1EC8}" type="presParOf" srcId="{4EB046CF-C326-4088-8AFC-B0EEBCB6E461}" destId="{95AA00B5-E64A-4427-AF73-93FD88E1494E}" srcOrd="0" destOrd="0" presId="urn:microsoft.com/office/officeart/2008/layout/VerticalCurvedList"/>
    <dgm:cxn modelId="{FDB87A85-00E5-42DE-96EA-D59FFD4623C9}" type="presParOf" srcId="{95AA00B5-E64A-4427-AF73-93FD88E1494E}" destId="{5263F944-07B0-4794-9A0A-A1524A86FFC5}" srcOrd="0" destOrd="0" presId="urn:microsoft.com/office/officeart/2008/layout/VerticalCurvedList"/>
    <dgm:cxn modelId="{C4875B0C-4950-4549-8B4F-AF9F55A6F32D}" type="presParOf" srcId="{95AA00B5-E64A-4427-AF73-93FD88E1494E}" destId="{EE2D8654-4857-4E74-A30F-1E463A5043DB}" srcOrd="1" destOrd="0" presId="urn:microsoft.com/office/officeart/2008/layout/VerticalCurvedList"/>
    <dgm:cxn modelId="{1FBC78D7-D94C-442E-AC72-6C4FD36EDD94}" type="presParOf" srcId="{95AA00B5-E64A-4427-AF73-93FD88E1494E}" destId="{F3FD8C78-6DAE-4B58-9184-3B3ABA9AA396}" srcOrd="2" destOrd="0" presId="urn:microsoft.com/office/officeart/2008/layout/VerticalCurvedList"/>
    <dgm:cxn modelId="{7F3F5DB2-CD5A-4011-BC95-B060B772F10A}" type="presParOf" srcId="{95AA00B5-E64A-4427-AF73-93FD88E1494E}" destId="{84B8E918-EF8E-4349-8964-B9F4917D92D2}" srcOrd="3" destOrd="0" presId="urn:microsoft.com/office/officeart/2008/layout/VerticalCurvedList"/>
    <dgm:cxn modelId="{6609E260-FD3E-47DE-9076-5AD673564C2D}" type="presParOf" srcId="{4EB046CF-C326-4088-8AFC-B0EEBCB6E461}" destId="{AD232C60-4E8E-4166-A433-18B9DE70210C}" srcOrd="1" destOrd="0" presId="urn:microsoft.com/office/officeart/2008/layout/VerticalCurvedList"/>
    <dgm:cxn modelId="{DC8327C3-D61E-4915-A2BE-93C34FA3AFFF}" type="presParOf" srcId="{4EB046CF-C326-4088-8AFC-B0EEBCB6E461}" destId="{42C6A75D-E4F6-4792-BA59-199FD4FB1F06}" srcOrd="2" destOrd="0" presId="urn:microsoft.com/office/officeart/2008/layout/VerticalCurvedList"/>
    <dgm:cxn modelId="{9FD929C2-EAEE-4747-B9EE-8B5B808EF5AC}" type="presParOf" srcId="{42C6A75D-E4F6-4792-BA59-199FD4FB1F06}" destId="{C2BDD633-1715-4BEB-98ED-79A6F615E10A}" srcOrd="0" destOrd="0" presId="urn:microsoft.com/office/officeart/2008/layout/VerticalCurvedList"/>
    <dgm:cxn modelId="{A9F40FFA-C812-4665-903A-6F248D35E1C0}" type="presParOf" srcId="{4EB046CF-C326-4088-8AFC-B0EEBCB6E461}" destId="{4759A4B6-D6AB-49D9-9EA1-57A9681DCAF3}" srcOrd="3" destOrd="0" presId="urn:microsoft.com/office/officeart/2008/layout/VerticalCurvedList"/>
    <dgm:cxn modelId="{A493F61F-E690-4560-8ABF-F9F0E108ECF0}" type="presParOf" srcId="{4EB046CF-C326-4088-8AFC-B0EEBCB6E461}" destId="{ED431B62-065B-4F24-9DD1-5DF9C080B90C}" srcOrd="4" destOrd="0" presId="urn:microsoft.com/office/officeart/2008/layout/VerticalCurvedList"/>
    <dgm:cxn modelId="{B99CDEF1-C954-4F1F-98F1-4FB14B0E5D99}" type="presParOf" srcId="{ED431B62-065B-4F24-9DD1-5DF9C080B90C}" destId="{38478203-AA50-4A1A-A339-641F61221B53}" srcOrd="0" destOrd="0" presId="urn:microsoft.com/office/officeart/2008/layout/VerticalCurvedList"/>
    <dgm:cxn modelId="{C09DBF1E-5181-44AB-9816-323740B8B562}" type="presParOf" srcId="{4EB046CF-C326-4088-8AFC-B0EEBCB6E461}" destId="{2B9E8C51-18BC-4D21-9EE9-B8A6B0DA626E}" srcOrd="5" destOrd="0" presId="urn:microsoft.com/office/officeart/2008/layout/VerticalCurvedList"/>
    <dgm:cxn modelId="{40342CAE-2B12-424B-93A9-9AECDCCF93CF}" type="presParOf" srcId="{4EB046CF-C326-4088-8AFC-B0EEBCB6E461}" destId="{9F7BCE01-9EB4-4976-A1B6-7B9E4F49C41A}" srcOrd="6" destOrd="0" presId="urn:microsoft.com/office/officeart/2008/layout/VerticalCurvedList"/>
    <dgm:cxn modelId="{80C221E5-5645-42AE-A2FC-E36284AF538E}" type="presParOf" srcId="{9F7BCE01-9EB4-4976-A1B6-7B9E4F49C41A}" destId="{A6027E37-B198-4CE2-A7E4-56BED38A091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D643D-BD50-084E-9A37-EADA79F8FBC5}"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2E7C3986-BB56-B64C-82C5-C6E4B43E9B75}">
      <dgm:prSet phldrT="[Text]" custT="1"/>
      <dgm:spPr>
        <a:solidFill>
          <a:srgbClr val="18244F"/>
        </a:solidFill>
        <a:ln>
          <a:solidFill>
            <a:srgbClr val="18244F"/>
          </a:solidFill>
        </a:ln>
      </dgm:spPr>
      <dgm:t>
        <a:bodyPr/>
        <a:lstStyle/>
        <a:p>
          <a:endParaRPr lang="en-US" sz="1400" dirty="0"/>
        </a:p>
      </dgm:t>
    </dgm:pt>
    <dgm:pt modelId="{89DF7BB3-CB83-574B-8AD2-14F71C5B92DF}" type="parTrans" cxnId="{DE179C7E-25FC-AC4A-92A4-86E6BF47027B}">
      <dgm:prSet/>
      <dgm:spPr/>
      <dgm:t>
        <a:bodyPr/>
        <a:lstStyle/>
        <a:p>
          <a:endParaRPr lang="en-US"/>
        </a:p>
      </dgm:t>
    </dgm:pt>
    <dgm:pt modelId="{9E33D646-4D7D-EA4E-A0B7-046D873FAB5D}" type="sibTrans" cxnId="{DE179C7E-25FC-AC4A-92A4-86E6BF47027B}">
      <dgm:prSet>
        <dgm:style>
          <a:lnRef idx="2">
            <a:schemeClr val="accent1">
              <a:shade val="50000"/>
            </a:schemeClr>
          </a:lnRef>
          <a:fillRef idx="1">
            <a:schemeClr val="accent1"/>
          </a:fillRef>
          <a:effectRef idx="0">
            <a:schemeClr val="accent1"/>
          </a:effectRef>
          <a:fontRef idx="minor">
            <a:schemeClr val="lt1"/>
          </a:fontRef>
        </dgm:style>
      </dgm:prSe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solidFill>
            <a:srgbClr val="18244F"/>
          </a:solidFill>
        </a:ln>
      </dgm:spPr>
      <dgm:t>
        <a:bodyPr/>
        <a:lstStyle/>
        <a:p>
          <a:endParaRPr lang="en-US"/>
        </a:p>
      </dgm:t>
    </dgm:pt>
    <dgm:pt modelId="{3D3DBD53-4A54-0E4D-80EC-6D9B70C1002F}">
      <dgm:prSet phldrT="[Text]" custT="1"/>
      <dgm:spPr>
        <a:solidFill>
          <a:srgbClr val="008000"/>
        </a:solidFill>
        <a:ln w="38100" cmpd="sng">
          <a:noFill/>
        </a:ln>
      </dgm:spPr>
      <dgm:t>
        <a:bodyPr/>
        <a:lstStyle/>
        <a:p>
          <a:endParaRPr lang="en-US" sz="1100" dirty="0">
            <a:solidFill>
              <a:srgbClr val="3D9236"/>
            </a:solidFill>
          </a:endParaRPr>
        </a:p>
      </dgm:t>
    </dgm:pt>
    <dgm:pt modelId="{DABA25FC-FA3B-374C-B1CE-7B55D91C1992}" type="sibTrans" cxnId="{E3B52712-C6B4-654C-98DA-5868EF6A2225}">
      <dgm:prSet/>
      <dgm:spPr>
        <a:solidFill>
          <a:srgbClr val="18244F"/>
        </a:solidFill>
      </dgm:spPr>
      <dgm:t>
        <a:bodyPr/>
        <a:lstStyle/>
        <a:p>
          <a:endParaRPr lang="en-US"/>
        </a:p>
      </dgm:t>
    </dgm:pt>
    <dgm:pt modelId="{D2A34F5C-BF63-7843-9BDF-4E0A08BCB05A}" type="parTrans" cxnId="{E3B52712-C6B4-654C-98DA-5868EF6A2225}">
      <dgm:prSet/>
      <dgm:spPr/>
      <dgm:t>
        <a:bodyPr/>
        <a:lstStyle/>
        <a:p>
          <a:endParaRPr lang="en-US"/>
        </a:p>
      </dgm:t>
    </dgm:pt>
    <dgm:pt modelId="{4A4743BC-4352-8F40-970A-19ABC60ABFDC}">
      <dgm:prSet phldrT="[Text]"/>
      <dgm:spPr>
        <a:solidFill>
          <a:srgbClr val="18244F"/>
        </a:solidFill>
        <a:ln>
          <a:solidFill>
            <a:srgbClr val="18244F"/>
          </a:solidFill>
        </a:ln>
      </dgm:spPr>
      <dgm:t>
        <a:bodyPr/>
        <a:lstStyle/>
        <a:p>
          <a:endParaRPr lang="en-US" dirty="0"/>
        </a:p>
      </dgm:t>
    </dgm:pt>
    <dgm:pt modelId="{37763083-BEEC-DC4B-A1B2-FF3D0B31D396}" type="sibTrans" cxnId="{E9FF6B64-5FA2-2440-AE6A-AC4EADDB1B9D}">
      <dgm:prSet/>
      <dgm:spPr>
        <a:solidFill>
          <a:srgbClr val="008000"/>
        </a:solidFill>
        <a:ln>
          <a:noFill/>
        </a:ln>
      </dgm:spPr>
      <dgm:t>
        <a:bodyPr/>
        <a:lstStyle/>
        <a:p>
          <a:endParaRPr lang="en-US"/>
        </a:p>
      </dgm:t>
    </dgm:pt>
    <dgm:pt modelId="{5E11B58F-1146-0D42-9FCD-E92A32BA7EEB}" type="parTrans" cxnId="{E9FF6B64-5FA2-2440-AE6A-AC4EADDB1B9D}">
      <dgm:prSet/>
      <dgm:spPr/>
      <dgm:t>
        <a:bodyPr/>
        <a:lstStyle/>
        <a:p>
          <a:endParaRPr lang="en-US"/>
        </a:p>
      </dgm:t>
    </dgm:pt>
    <dgm:pt modelId="{1007CE70-66C7-4545-9142-57F89CE50272}" type="pres">
      <dgm:prSet presAssocID="{F67D643D-BD50-084E-9A37-EADA79F8FBC5}" presName="Name0" presStyleCnt="0">
        <dgm:presLayoutVars>
          <dgm:chMax/>
          <dgm:chPref/>
          <dgm:dir/>
          <dgm:animLvl val="lvl"/>
        </dgm:presLayoutVars>
      </dgm:prSet>
      <dgm:spPr/>
    </dgm:pt>
    <dgm:pt modelId="{12EC830E-E820-7E49-BE69-8E347D0893C8}" type="pres">
      <dgm:prSet presAssocID="{2E7C3986-BB56-B64C-82C5-C6E4B43E9B75}" presName="composite" presStyleCnt="0"/>
      <dgm:spPr/>
    </dgm:pt>
    <dgm:pt modelId="{180210E4-EF6C-1A44-A917-9515B7B79B63}" type="pres">
      <dgm:prSet presAssocID="{2E7C3986-BB56-B64C-82C5-C6E4B43E9B75}" presName="Parent1" presStyleLbl="node1" presStyleIdx="0" presStyleCnt="6" custLinFactNeighborX="-2814" custLinFactNeighborY="4319">
        <dgm:presLayoutVars>
          <dgm:chMax val="1"/>
          <dgm:chPref val="1"/>
          <dgm:bulletEnabled val="1"/>
        </dgm:presLayoutVars>
      </dgm:prSet>
      <dgm:spPr/>
    </dgm:pt>
    <dgm:pt modelId="{9FC56892-2AD0-6841-AB94-CF2012B0A3C9}" type="pres">
      <dgm:prSet presAssocID="{2E7C3986-BB56-B64C-82C5-C6E4B43E9B75}" presName="Childtext1" presStyleLbl="revTx" presStyleIdx="0" presStyleCnt="3">
        <dgm:presLayoutVars>
          <dgm:chMax val="0"/>
          <dgm:chPref val="0"/>
          <dgm:bulletEnabled val="1"/>
        </dgm:presLayoutVars>
      </dgm:prSet>
      <dgm:spPr/>
    </dgm:pt>
    <dgm:pt modelId="{0C213E97-3E2D-4246-9492-4E049F637F43}" type="pres">
      <dgm:prSet presAssocID="{2E7C3986-BB56-B64C-82C5-C6E4B43E9B75}" presName="BalanceSpacing" presStyleCnt="0"/>
      <dgm:spPr/>
    </dgm:pt>
    <dgm:pt modelId="{2DA5ADC9-13FA-BB4A-925E-DF7491F393CE}" type="pres">
      <dgm:prSet presAssocID="{2E7C3986-BB56-B64C-82C5-C6E4B43E9B75}" presName="BalanceSpacing1" presStyleCnt="0"/>
      <dgm:spPr/>
    </dgm:pt>
    <dgm:pt modelId="{798DFB4C-084B-8347-B71C-E016C39CEE71}" type="pres">
      <dgm:prSet presAssocID="{9E33D646-4D7D-EA4E-A0B7-046D873FAB5D}" presName="Accent1Text" presStyleLbl="node1" presStyleIdx="1" presStyleCnt="6" custLinFactX="100000" custLinFactY="66579" custLinFactNeighborX="112590" custLinFactNeighborY="100000"/>
      <dgm:spPr/>
    </dgm:pt>
    <dgm:pt modelId="{166E68F7-1BA3-D847-96A6-EAC098D80F08}" type="pres">
      <dgm:prSet presAssocID="{9E33D646-4D7D-EA4E-A0B7-046D873FAB5D}" presName="spaceBetweenRectangles" presStyleCnt="0"/>
      <dgm:spPr/>
    </dgm:pt>
    <dgm:pt modelId="{6DBD6F4F-6A13-FE4C-A0DD-2ADD5061EB0E}" type="pres">
      <dgm:prSet presAssocID="{3D3DBD53-4A54-0E4D-80EC-6D9B70C1002F}" presName="composite" presStyleCnt="0"/>
      <dgm:spPr/>
    </dgm:pt>
    <dgm:pt modelId="{7EB13AD6-89EB-AF4D-BB8F-4AB8F6E93591}" type="pres">
      <dgm:prSet presAssocID="{3D3DBD53-4A54-0E4D-80EC-6D9B70C1002F}" presName="Parent1" presStyleLbl="node1" presStyleIdx="2" presStyleCnt="6" custLinFactX="-9278" custLinFactNeighborX="-100000" custLinFactNeighborY="59">
        <dgm:presLayoutVars>
          <dgm:chMax val="1"/>
          <dgm:chPref val="1"/>
          <dgm:bulletEnabled val="1"/>
        </dgm:presLayoutVars>
      </dgm:prSet>
      <dgm:spPr/>
    </dgm:pt>
    <dgm:pt modelId="{65956169-F378-8548-9EFC-AFFAD05F3CF8}" type="pres">
      <dgm:prSet presAssocID="{3D3DBD53-4A54-0E4D-80EC-6D9B70C1002F}" presName="Childtext1" presStyleLbl="revTx" presStyleIdx="1" presStyleCnt="3" custScaleX="117236" custLinFactNeighborX="-68177" custLinFactNeighborY="3462">
        <dgm:presLayoutVars>
          <dgm:chMax val="0"/>
          <dgm:chPref val="0"/>
          <dgm:bulletEnabled val="1"/>
        </dgm:presLayoutVars>
      </dgm:prSet>
      <dgm:spPr/>
    </dgm:pt>
    <dgm:pt modelId="{04C5AF4F-8F99-0547-9F89-07BA44A952D3}" type="pres">
      <dgm:prSet presAssocID="{3D3DBD53-4A54-0E4D-80EC-6D9B70C1002F}" presName="BalanceSpacing" presStyleCnt="0"/>
      <dgm:spPr/>
    </dgm:pt>
    <dgm:pt modelId="{4A9085FB-B67D-6E45-9DAE-14760C70F1F7}" type="pres">
      <dgm:prSet presAssocID="{3D3DBD53-4A54-0E4D-80EC-6D9B70C1002F}" presName="BalanceSpacing1" presStyleCnt="0"/>
      <dgm:spPr/>
    </dgm:pt>
    <dgm:pt modelId="{727D6525-045E-374E-8C6C-1BCC3297677C}" type="pres">
      <dgm:prSet presAssocID="{DABA25FC-FA3B-374C-B1CE-7B55D91C1992}" presName="Accent1Text" presStyleLbl="node1" presStyleIdx="3" presStyleCnt="6" custLinFactX="-66749" custLinFactNeighborX="-100000" custLinFactNeighborY="80515"/>
      <dgm:spPr/>
    </dgm:pt>
    <dgm:pt modelId="{47AC73F4-484A-1749-B57A-ADDFE53C16B4}" type="pres">
      <dgm:prSet presAssocID="{DABA25FC-FA3B-374C-B1CE-7B55D91C1992}" presName="spaceBetweenRectangles" presStyleCnt="0"/>
      <dgm:spPr/>
    </dgm:pt>
    <dgm:pt modelId="{E1609EFB-7623-BC48-B358-ACB0A35AF0C4}" type="pres">
      <dgm:prSet presAssocID="{4A4743BC-4352-8F40-970A-19ABC60ABFDC}" presName="composite" presStyleCnt="0"/>
      <dgm:spPr/>
    </dgm:pt>
    <dgm:pt modelId="{CAE7480C-3351-064B-8BA0-F789ADB06D57}" type="pres">
      <dgm:prSet presAssocID="{4A4743BC-4352-8F40-970A-19ABC60ABFDC}" presName="Parent1" presStyleLbl="node1" presStyleIdx="4" presStyleCnt="6" custScaleX="5349" custScaleY="16137" custLinFactX="3056" custLinFactNeighborX="100000" custLinFactNeighborY="64164">
        <dgm:presLayoutVars>
          <dgm:chMax val="1"/>
          <dgm:chPref val="1"/>
          <dgm:bulletEnabled val="1"/>
        </dgm:presLayoutVars>
      </dgm:prSet>
      <dgm:spPr/>
    </dgm:pt>
    <dgm:pt modelId="{DA08D55E-5674-0A48-B940-7A08FDD7DAC3}" type="pres">
      <dgm:prSet presAssocID="{4A4743BC-4352-8F40-970A-19ABC60ABFDC}" presName="Childtext1" presStyleLbl="revTx" presStyleIdx="2" presStyleCnt="3">
        <dgm:presLayoutVars>
          <dgm:chMax val="0"/>
          <dgm:chPref val="0"/>
          <dgm:bulletEnabled val="1"/>
        </dgm:presLayoutVars>
      </dgm:prSet>
      <dgm:spPr/>
    </dgm:pt>
    <dgm:pt modelId="{C35892A9-65EF-5145-A490-0E76C09BEDD0}" type="pres">
      <dgm:prSet presAssocID="{4A4743BC-4352-8F40-970A-19ABC60ABFDC}" presName="BalanceSpacing" presStyleCnt="0"/>
      <dgm:spPr/>
    </dgm:pt>
    <dgm:pt modelId="{A0586019-A332-7D48-938C-D7F1B4712D85}" type="pres">
      <dgm:prSet presAssocID="{4A4743BC-4352-8F40-970A-19ABC60ABFDC}" presName="BalanceSpacing1" presStyleCnt="0"/>
      <dgm:spPr/>
    </dgm:pt>
    <dgm:pt modelId="{899AB326-D2AB-094B-82A4-919716AB1811}" type="pres">
      <dgm:prSet presAssocID="{37763083-BEEC-DC4B-A1B2-FF3D0B31D396}" presName="Accent1Text" presStyleLbl="node1" presStyleIdx="5" presStyleCnt="6" custLinFactNeighborX="54851" custLinFactNeighborY="-84579"/>
      <dgm:spPr/>
    </dgm:pt>
  </dgm:ptLst>
  <dgm:cxnLst>
    <dgm:cxn modelId="{B2C47211-C8EF-4F14-8ADB-4E1EAA6E43EB}" type="presOf" srcId="{4A4743BC-4352-8F40-970A-19ABC60ABFDC}" destId="{CAE7480C-3351-064B-8BA0-F789ADB06D57}" srcOrd="0" destOrd="0" presId="urn:microsoft.com/office/officeart/2008/layout/AlternatingHexagons"/>
    <dgm:cxn modelId="{E3B52712-C6B4-654C-98DA-5868EF6A2225}" srcId="{F67D643D-BD50-084E-9A37-EADA79F8FBC5}" destId="{3D3DBD53-4A54-0E4D-80EC-6D9B70C1002F}" srcOrd="1" destOrd="0" parTransId="{D2A34F5C-BF63-7843-9BDF-4E0A08BCB05A}" sibTransId="{DABA25FC-FA3B-374C-B1CE-7B55D91C1992}"/>
    <dgm:cxn modelId="{A0B3A92D-D0AA-4A5C-A88D-8D09FA65B75F}" type="presOf" srcId="{37763083-BEEC-DC4B-A1B2-FF3D0B31D396}" destId="{899AB326-D2AB-094B-82A4-919716AB1811}" srcOrd="0" destOrd="0" presId="urn:microsoft.com/office/officeart/2008/layout/AlternatingHexagons"/>
    <dgm:cxn modelId="{EA06C237-7F1C-4AB0-B6B5-A3C9B5A07736}" type="presOf" srcId="{F67D643D-BD50-084E-9A37-EADA79F8FBC5}" destId="{1007CE70-66C7-4545-9142-57F89CE50272}" srcOrd="0" destOrd="0" presId="urn:microsoft.com/office/officeart/2008/layout/AlternatingHexagons"/>
    <dgm:cxn modelId="{1AA9F13D-8C09-4CAA-923D-73B1D09AFA5A}" type="presOf" srcId="{9E33D646-4D7D-EA4E-A0B7-046D873FAB5D}" destId="{798DFB4C-084B-8347-B71C-E016C39CEE71}" srcOrd="0" destOrd="0" presId="urn:microsoft.com/office/officeart/2008/layout/AlternatingHexagons"/>
    <dgm:cxn modelId="{0E72FB54-AB29-406A-9F39-2CB341ACB4BD}" type="presOf" srcId="{2E7C3986-BB56-B64C-82C5-C6E4B43E9B75}" destId="{180210E4-EF6C-1A44-A917-9515B7B79B63}" srcOrd="0" destOrd="0" presId="urn:microsoft.com/office/officeart/2008/layout/AlternatingHexagons"/>
    <dgm:cxn modelId="{E9FF6B64-5FA2-2440-AE6A-AC4EADDB1B9D}" srcId="{F67D643D-BD50-084E-9A37-EADA79F8FBC5}" destId="{4A4743BC-4352-8F40-970A-19ABC60ABFDC}" srcOrd="2" destOrd="0" parTransId="{5E11B58F-1146-0D42-9FCD-E92A32BA7EEB}" sibTransId="{37763083-BEEC-DC4B-A1B2-FF3D0B31D396}"/>
    <dgm:cxn modelId="{A2332E7D-89CC-4874-B8F0-C597A6B990AE}" type="presOf" srcId="{3D3DBD53-4A54-0E4D-80EC-6D9B70C1002F}" destId="{7EB13AD6-89EB-AF4D-BB8F-4AB8F6E93591}" srcOrd="0" destOrd="0" presId="urn:microsoft.com/office/officeart/2008/layout/AlternatingHexagons"/>
    <dgm:cxn modelId="{DE179C7E-25FC-AC4A-92A4-86E6BF47027B}" srcId="{F67D643D-BD50-084E-9A37-EADA79F8FBC5}" destId="{2E7C3986-BB56-B64C-82C5-C6E4B43E9B75}" srcOrd="0" destOrd="0" parTransId="{89DF7BB3-CB83-574B-8AD2-14F71C5B92DF}" sibTransId="{9E33D646-4D7D-EA4E-A0B7-046D873FAB5D}"/>
    <dgm:cxn modelId="{39CC54D1-7D23-4505-8AE5-2D3A5AF471AE}" type="presOf" srcId="{DABA25FC-FA3B-374C-B1CE-7B55D91C1992}" destId="{727D6525-045E-374E-8C6C-1BCC3297677C}" srcOrd="0" destOrd="0" presId="urn:microsoft.com/office/officeart/2008/layout/AlternatingHexagons"/>
    <dgm:cxn modelId="{F6E6BEA1-8D0A-4D98-9AB2-2F1E08774E2D}" type="presParOf" srcId="{1007CE70-66C7-4545-9142-57F89CE50272}" destId="{12EC830E-E820-7E49-BE69-8E347D0893C8}" srcOrd="0" destOrd="0" presId="urn:microsoft.com/office/officeart/2008/layout/AlternatingHexagons"/>
    <dgm:cxn modelId="{F107B5CC-1A63-45DA-A845-05B1277538FC}" type="presParOf" srcId="{12EC830E-E820-7E49-BE69-8E347D0893C8}" destId="{180210E4-EF6C-1A44-A917-9515B7B79B63}" srcOrd="0" destOrd="0" presId="urn:microsoft.com/office/officeart/2008/layout/AlternatingHexagons"/>
    <dgm:cxn modelId="{3DDCE120-4A72-47B2-A697-E2D9C0EC988B}" type="presParOf" srcId="{12EC830E-E820-7E49-BE69-8E347D0893C8}" destId="{9FC56892-2AD0-6841-AB94-CF2012B0A3C9}" srcOrd="1" destOrd="0" presId="urn:microsoft.com/office/officeart/2008/layout/AlternatingHexagons"/>
    <dgm:cxn modelId="{9DB21DDB-42BF-4E57-A3CE-0231577CDCA6}" type="presParOf" srcId="{12EC830E-E820-7E49-BE69-8E347D0893C8}" destId="{0C213E97-3E2D-4246-9492-4E049F637F43}" srcOrd="2" destOrd="0" presId="urn:microsoft.com/office/officeart/2008/layout/AlternatingHexagons"/>
    <dgm:cxn modelId="{AD26D038-4CDA-482E-B627-8FA6C9EC272E}" type="presParOf" srcId="{12EC830E-E820-7E49-BE69-8E347D0893C8}" destId="{2DA5ADC9-13FA-BB4A-925E-DF7491F393CE}" srcOrd="3" destOrd="0" presId="urn:microsoft.com/office/officeart/2008/layout/AlternatingHexagons"/>
    <dgm:cxn modelId="{A254F8F0-3D5B-48AD-8017-44112AAC4802}" type="presParOf" srcId="{12EC830E-E820-7E49-BE69-8E347D0893C8}" destId="{798DFB4C-084B-8347-B71C-E016C39CEE71}" srcOrd="4" destOrd="0" presId="urn:microsoft.com/office/officeart/2008/layout/AlternatingHexagons"/>
    <dgm:cxn modelId="{A495E97B-4CAD-41AA-81D8-D7089AC0FB09}" type="presParOf" srcId="{1007CE70-66C7-4545-9142-57F89CE50272}" destId="{166E68F7-1BA3-D847-96A6-EAC098D80F08}" srcOrd="1" destOrd="0" presId="urn:microsoft.com/office/officeart/2008/layout/AlternatingHexagons"/>
    <dgm:cxn modelId="{686F201D-7F3B-4F1F-AFB5-174FE09F2F99}" type="presParOf" srcId="{1007CE70-66C7-4545-9142-57F89CE50272}" destId="{6DBD6F4F-6A13-FE4C-A0DD-2ADD5061EB0E}" srcOrd="2" destOrd="0" presId="urn:microsoft.com/office/officeart/2008/layout/AlternatingHexagons"/>
    <dgm:cxn modelId="{352B6986-8B80-40A3-B6DD-63DC6E37750F}" type="presParOf" srcId="{6DBD6F4F-6A13-FE4C-A0DD-2ADD5061EB0E}" destId="{7EB13AD6-89EB-AF4D-BB8F-4AB8F6E93591}" srcOrd="0" destOrd="0" presId="urn:microsoft.com/office/officeart/2008/layout/AlternatingHexagons"/>
    <dgm:cxn modelId="{09D831B1-F91C-4D56-A8B7-C651614925C0}" type="presParOf" srcId="{6DBD6F4F-6A13-FE4C-A0DD-2ADD5061EB0E}" destId="{65956169-F378-8548-9EFC-AFFAD05F3CF8}" srcOrd="1" destOrd="0" presId="urn:microsoft.com/office/officeart/2008/layout/AlternatingHexagons"/>
    <dgm:cxn modelId="{F234ABBD-9298-455D-8443-922A670BA243}" type="presParOf" srcId="{6DBD6F4F-6A13-FE4C-A0DD-2ADD5061EB0E}" destId="{04C5AF4F-8F99-0547-9F89-07BA44A952D3}" srcOrd="2" destOrd="0" presId="urn:microsoft.com/office/officeart/2008/layout/AlternatingHexagons"/>
    <dgm:cxn modelId="{088EE7AA-EFBE-4507-A699-B2FABF77059C}" type="presParOf" srcId="{6DBD6F4F-6A13-FE4C-A0DD-2ADD5061EB0E}" destId="{4A9085FB-B67D-6E45-9DAE-14760C70F1F7}" srcOrd="3" destOrd="0" presId="urn:microsoft.com/office/officeart/2008/layout/AlternatingHexagons"/>
    <dgm:cxn modelId="{E402C39C-AE0E-4307-8B19-AFD960FB9892}" type="presParOf" srcId="{6DBD6F4F-6A13-FE4C-A0DD-2ADD5061EB0E}" destId="{727D6525-045E-374E-8C6C-1BCC3297677C}" srcOrd="4" destOrd="0" presId="urn:microsoft.com/office/officeart/2008/layout/AlternatingHexagons"/>
    <dgm:cxn modelId="{E0F8CC80-2BD1-4F7E-BA0F-FF2E15194218}" type="presParOf" srcId="{1007CE70-66C7-4545-9142-57F89CE50272}" destId="{47AC73F4-484A-1749-B57A-ADDFE53C16B4}" srcOrd="3" destOrd="0" presId="urn:microsoft.com/office/officeart/2008/layout/AlternatingHexagons"/>
    <dgm:cxn modelId="{51A0EEFA-CA8F-48C2-8E47-668634A659E5}" type="presParOf" srcId="{1007CE70-66C7-4545-9142-57F89CE50272}" destId="{E1609EFB-7623-BC48-B358-ACB0A35AF0C4}" srcOrd="4" destOrd="0" presId="urn:microsoft.com/office/officeart/2008/layout/AlternatingHexagons"/>
    <dgm:cxn modelId="{20753AB8-5878-4D3B-AE48-5BC12F60FBE7}" type="presParOf" srcId="{E1609EFB-7623-BC48-B358-ACB0A35AF0C4}" destId="{CAE7480C-3351-064B-8BA0-F789ADB06D57}" srcOrd="0" destOrd="0" presId="urn:microsoft.com/office/officeart/2008/layout/AlternatingHexagons"/>
    <dgm:cxn modelId="{08E6A3D5-2CA9-428B-AFF1-CEA10710AA19}" type="presParOf" srcId="{E1609EFB-7623-BC48-B358-ACB0A35AF0C4}" destId="{DA08D55E-5674-0A48-B940-7A08FDD7DAC3}" srcOrd="1" destOrd="0" presId="urn:microsoft.com/office/officeart/2008/layout/AlternatingHexagons"/>
    <dgm:cxn modelId="{E9A4B9D6-CA81-4DB9-8133-0A735184EA27}" type="presParOf" srcId="{E1609EFB-7623-BC48-B358-ACB0A35AF0C4}" destId="{C35892A9-65EF-5145-A490-0E76C09BEDD0}" srcOrd="2" destOrd="0" presId="urn:microsoft.com/office/officeart/2008/layout/AlternatingHexagons"/>
    <dgm:cxn modelId="{9D3D71FB-50D0-46D4-95E3-3A2077FE3383}" type="presParOf" srcId="{E1609EFB-7623-BC48-B358-ACB0A35AF0C4}" destId="{A0586019-A332-7D48-938C-D7F1B4712D85}" srcOrd="3" destOrd="0" presId="urn:microsoft.com/office/officeart/2008/layout/AlternatingHexagons"/>
    <dgm:cxn modelId="{A03DBD73-0FDA-4CD8-8D91-33B49D312D9A}" type="presParOf" srcId="{E1609EFB-7623-BC48-B358-ACB0A35AF0C4}" destId="{899AB326-D2AB-094B-82A4-919716AB1811}"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A285CE-9B27-8849-88C9-B5809D879268}" type="doc">
      <dgm:prSet loTypeId="urn:microsoft.com/office/officeart/2005/8/layout/arrow2" loCatId="" qsTypeId="urn:microsoft.com/office/officeart/2005/8/quickstyle/simple1" qsCatId="simple" csTypeId="urn:microsoft.com/office/officeart/2005/8/colors/accent1_2" csCatId="accent1" phldr="1"/>
      <dgm:spPr/>
      <dgm:t>
        <a:bodyPr/>
        <a:lstStyle/>
        <a:p>
          <a:endParaRPr lang="en-GB"/>
        </a:p>
      </dgm:t>
    </dgm:pt>
    <dgm:pt modelId="{75C61FC6-8F32-4C45-B466-A53E3D3033B7}">
      <dgm:prSet phldrT="[Text]"/>
      <dgm:spPr/>
      <dgm:t>
        <a:bodyPr/>
        <a:lstStyle/>
        <a:p>
          <a:pPr>
            <a:spcAft>
              <a:spcPts val="60"/>
            </a:spcAft>
            <a:buNone/>
          </a:pPr>
          <a:r>
            <a:rPr lang="en-US" dirty="0">
              <a:solidFill>
                <a:schemeClr val="accent1">
                  <a:lumMod val="50000"/>
                </a:schemeClr>
              </a:solidFill>
            </a:rPr>
            <a:t>2016</a:t>
          </a:r>
        </a:p>
      </dgm:t>
    </dgm:pt>
    <dgm:pt modelId="{946BB78A-4EE7-2740-92F6-C209820E4FB0}" type="parTrans" cxnId="{0E7E652B-0F0C-A246-B370-2200D14820F6}">
      <dgm:prSet/>
      <dgm:spPr/>
      <dgm:t>
        <a:bodyPr/>
        <a:lstStyle/>
        <a:p>
          <a:endParaRPr lang="en-US"/>
        </a:p>
      </dgm:t>
    </dgm:pt>
    <dgm:pt modelId="{C7463879-47E8-3E4B-BF0C-EE09D46AAD77}" type="sibTrans" cxnId="{0E7E652B-0F0C-A246-B370-2200D14820F6}">
      <dgm:prSet/>
      <dgm:spPr/>
      <dgm:t>
        <a:bodyPr/>
        <a:lstStyle/>
        <a:p>
          <a:endParaRPr lang="en-US"/>
        </a:p>
      </dgm:t>
    </dgm:pt>
    <dgm:pt modelId="{5E65EF39-DED4-6948-AAEB-84741AF7D210}">
      <dgm:prSet/>
      <dgm:spPr/>
      <dgm:t>
        <a:bodyPr/>
        <a:lstStyle/>
        <a:p>
          <a:pPr>
            <a:spcAft>
              <a:spcPts val="12"/>
            </a:spcAft>
            <a:buNone/>
          </a:pPr>
          <a:r>
            <a:rPr lang="en-US" dirty="0">
              <a:solidFill>
                <a:schemeClr val="accent1">
                  <a:lumMod val="50000"/>
                </a:schemeClr>
              </a:solidFill>
            </a:rPr>
            <a:t>2019</a:t>
          </a:r>
        </a:p>
      </dgm:t>
    </dgm:pt>
    <dgm:pt modelId="{532269A7-4549-CD4B-B57A-B50E2836ED34}" type="parTrans" cxnId="{4415BAC7-8D47-4343-A720-3EE2706D6108}">
      <dgm:prSet/>
      <dgm:spPr/>
      <dgm:t>
        <a:bodyPr/>
        <a:lstStyle/>
        <a:p>
          <a:endParaRPr lang="en-US"/>
        </a:p>
      </dgm:t>
    </dgm:pt>
    <dgm:pt modelId="{DF39F07B-80CA-264C-BBF7-B4417F3F017A}" type="sibTrans" cxnId="{4415BAC7-8D47-4343-A720-3EE2706D6108}">
      <dgm:prSet/>
      <dgm:spPr/>
      <dgm:t>
        <a:bodyPr/>
        <a:lstStyle/>
        <a:p>
          <a:endParaRPr lang="en-US"/>
        </a:p>
      </dgm:t>
    </dgm:pt>
    <dgm:pt modelId="{C1EB666E-6E43-1D4F-9F51-395B75D1B479}">
      <dgm:prSet phldrT="[Text]" custT="1"/>
      <dgm:spPr/>
      <dgm:t>
        <a:bodyPr/>
        <a:lstStyle/>
        <a:p>
          <a:pPr>
            <a:spcAft>
              <a:spcPts val="12"/>
            </a:spcAft>
            <a:buNone/>
          </a:pPr>
          <a:r>
            <a:rPr lang="en-US" sz="1700" kern="1200" dirty="0">
              <a:solidFill>
                <a:schemeClr val="accent1">
                  <a:lumMod val="50000"/>
                </a:schemeClr>
              </a:solidFill>
              <a:latin typeface="Calibri"/>
              <a:ea typeface="+mn-ea"/>
              <a:cs typeface="+mn-cs"/>
            </a:rPr>
            <a:t>2017</a:t>
          </a:r>
        </a:p>
      </dgm:t>
    </dgm:pt>
    <dgm:pt modelId="{13ACC1D4-8924-614C-9819-C2B4F1B91BA4}" type="parTrans" cxnId="{3274A73B-F8BB-514B-B1A5-5FF0DCAEF9CD}">
      <dgm:prSet/>
      <dgm:spPr/>
      <dgm:t>
        <a:bodyPr/>
        <a:lstStyle/>
        <a:p>
          <a:endParaRPr lang="en-US"/>
        </a:p>
      </dgm:t>
    </dgm:pt>
    <dgm:pt modelId="{F45171E3-7FE2-CB41-B94B-FE5C9BBF7014}" type="sibTrans" cxnId="{3274A73B-F8BB-514B-B1A5-5FF0DCAEF9CD}">
      <dgm:prSet/>
      <dgm:spPr/>
      <dgm:t>
        <a:bodyPr/>
        <a:lstStyle/>
        <a:p>
          <a:endParaRPr lang="en-US"/>
        </a:p>
      </dgm:t>
    </dgm:pt>
    <dgm:pt modelId="{E1C42702-A528-2F4F-8609-7E62C60D84D7}">
      <dgm:prSet phldrT="[Text]"/>
      <dgm:spPr/>
      <dgm:t>
        <a:bodyPr/>
        <a:lstStyle/>
        <a:p>
          <a:pPr>
            <a:spcAft>
              <a:spcPts val="12"/>
            </a:spcAft>
            <a:buNone/>
          </a:pPr>
          <a:r>
            <a:rPr lang="en-US" dirty="0">
              <a:solidFill>
                <a:schemeClr val="accent1">
                  <a:lumMod val="50000"/>
                </a:schemeClr>
              </a:solidFill>
            </a:rPr>
            <a:t>2018</a:t>
          </a:r>
        </a:p>
      </dgm:t>
    </dgm:pt>
    <dgm:pt modelId="{3C29B6BF-3EEE-364C-8EDD-E3C26DAD2E4A}" type="parTrans" cxnId="{A829E53C-5CBD-8B4E-9601-90337C2131EB}">
      <dgm:prSet/>
      <dgm:spPr/>
      <dgm:t>
        <a:bodyPr/>
        <a:lstStyle/>
        <a:p>
          <a:endParaRPr lang="en-US"/>
        </a:p>
      </dgm:t>
    </dgm:pt>
    <dgm:pt modelId="{BB69B625-2284-7948-B436-74F41916603D}" type="sibTrans" cxnId="{A829E53C-5CBD-8B4E-9601-90337C2131EB}">
      <dgm:prSet/>
      <dgm:spPr/>
      <dgm:t>
        <a:bodyPr/>
        <a:lstStyle/>
        <a:p>
          <a:endParaRPr lang="en-US"/>
        </a:p>
      </dgm:t>
    </dgm:pt>
    <dgm:pt modelId="{7292D6F1-92AE-1C4C-9D8D-C19188BB7AAE}">
      <dgm:prSet phldrT="[Text]"/>
      <dgm:spPr/>
      <dgm:t>
        <a:bodyPr/>
        <a:lstStyle/>
        <a:p>
          <a:pPr>
            <a:spcAft>
              <a:spcPct val="15000"/>
            </a:spcAft>
            <a:buNone/>
          </a:pPr>
          <a:r>
            <a:rPr lang="en-US" dirty="0">
              <a:solidFill>
                <a:schemeClr val="accent1">
                  <a:lumMod val="50000"/>
                </a:schemeClr>
              </a:solidFill>
            </a:rPr>
            <a:t>100</a:t>
          </a:r>
        </a:p>
      </dgm:t>
    </dgm:pt>
    <dgm:pt modelId="{EAD9AD7E-0565-B245-8C59-DDED7436742A}" type="parTrans" cxnId="{BBE22662-B96B-8E4C-AED3-0631F20FDE97}">
      <dgm:prSet/>
      <dgm:spPr/>
      <dgm:t>
        <a:bodyPr/>
        <a:lstStyle/>
        <a:p>
          <a:endParaRPr lang="en-US"/>
        </a:p>
      </dgm:t>
    </dgm:pt>
    <dgm:pt modelId="{120BC1D1-E71F-224A-9030-E29AEE708DE4}" type="sibTrans" cxnId="{BBE22662-B96B-8E4C-AED3-0631F20FDE97}">
      <dgm:prSet/>
      <dgm:spPr/>
      <dgm:t>
        <a:bodyPr/>
        <a:lstStyle/>
        <a:p>
          <a:endParaRPr lang="en-US"/>
        </a:p>
      </dgm:t>
    </dgm:pt>
    <dgm:pt modelId="{70194C40-6165-9D4B-859E-B144E4ABBCB3}">
      <dgm:prSet phldrT="[Text]" custT="1"/>
      <dgm:spPr/>
      <dgm:t>
        <a:bodyPr/>
        <a:lstStyle/>
        <a:p>
          <a:pPr>
            <a:spcAft>
              <a:spcPct val="15000"/>
            </a:spcAft>
            <a:buNone/>
          </a:pPr>
          <a:r>
            <a:rPr lang="en-US" sz="1300" kern="1200" dirty="0">
              <a:solidFill>
                <a:schemeClr val="accent1">
                  <a:lumMod val="50000"/>
                </a:schemeClr>
              </a:solidFill>
            </a:rPr>
            <a:t>200</a:t>
          </a:r>
        </a:p>
      </dgm:t>
    </dgm:pt>
    <dgm:pt modelId="{B68CE68D-7855-4646-A408-97052F672E1A}" type="parTrans" cxnId="{DFFC734B-8B4C-D042-9B77-B9636DDF235A}">
      <dgm:prSet/>
      <dgm:spPr/>
      <dgm:t>
        <a:bodyPr/>
        <a:lstStyle/>
        <a:p>
          <a:endParaRPr lang="en-US"/>
        </a:p>
      </dgm:t>
    </dgm:pt>
    <dgm:pt modelId="{34C5FF19-0C85-4443-9A74-6704C754D071}" type="sibTrans" cxnId="{DFFC734B-8B4C-D042-9B77-B9636DDF235A}">
      <dgm:prSet/>
      <dgm:spPr/>
      <dgm:t>
        <a:bodyPr/>
        <a:lstStyle/>
        <a:p>
          <a:endParaRPr lang="en-US"/>
        </a:p>
      </dgm:t>
    </dgm:pt>
    <dgm:pt modelId="{15CA133E-0D3B-CA4F-AFEF-45072FA45667}">
      <dgm:prSet phldrT="[Text]"/>
      <dgm:spPr/>
      <dgm:t>
        <a:bodyPr/>
        <a:lstStyle/>
        <a:p>
          <a:pPr>
            <a:spcAft>
              <a:spcPct val="15000"/>
            </a:spcAft>
            <a:buNone/>
          </a:pPr>
          <a:r>
            <a:rPr lang="en-US" dirty="0">
              <a:solidFill>
                <a:schemeClr val="accent1">
                  <a:lumMod val="50000"/>
                </a:schemeClr>
              </a:solidFill>
            </a:rPr>
            <a:t>478</a:t>
          </a:r>
        </a:p>
      </dgm:t>
    </dgm:pt>
    <dgm:pt modelId="{B16BCE0B-14C8-F74E-BCFE-619D77A09A17}" type="parTrans" cxnId="{2022B410-C11A-BC49-8C58-A3114CF543DA}">
      <dgm:prSet/>
      <dgm:spPr/>
      <dgm:t>
        <a:bodyPr/>
        <a:lstStyle/>
        <a:p>
          <a:endParaRPr lang="en-US"/>
        </a:p>
      </dgm:t>
    </dgm:pt>
    <dgm:pt modelId="{42B5CF54-88D7-1B45-959D-5B3B594728ED}" type="sibTrans" cxnId="{2022B410-C11A-BC49-8C58-A3114CF543DA}">
      <dgm:prSet/>
      <dgm:spPr/>
      <dgm:t>
        <a:bodyPr/>
        <a:lstStyle/>
        <a:p>
          <a:endParaRPr lang="en-US"/>
        </a:p>
      </dgm:t>
    </dgm:pt>
    <dgm:pt modelId="{B965DDF2-4876-B148-96F0-F10C2857C364}">
      <dgm:prSet/>
      <dgm:spPr/>
      <dgm:t>
        <a:bodyPr/>
        <a:lstStyle/>
        <a:p>
          <a:pPr>
            <a:spcAft>
              <a:spcPct val="15000"/>
            </a:spcAft>
            <a:buNone/>
          </a:pPr>
          <a:r>
            <a:rPr lang="en-US" dirty="0">
              <a:solidFill>
                <a:schemeClr val="accent1">
                  <a:lumMod val="50000"/>
                </a:schemeClr>
              </a:solidFill>
            </a:rPr>
            <a:t>748</a:t>
          </a:r>
        </a:p>
      </dgm:t>
    </dgm:pt>
    <dgm:pt modelId="{BBF9A877-215F-F646-ADB7-2BF0847CCE17}" type="parTrans" cxnId="{61A005AF-8347-D149-9841-429A5BCCB6C8}">
      <dgm:prSet/>
      <dgm:spPr/>
      <dgm:t>
        <a:bodyPr/>
        <a:lstStyle/>
        <a:p>
          <a:endParaRPr lang="en-US"/>
        </a:p>
      </dgm:t>
    </dgm:pt>
    <dgm:pt modelId="{F0F83416-8E90-8642-A523-ADDF9E5D7149}" type="sibTrans" cxnId="{61A005AF-8347-D149-9841-429A5BCCB6C8}">
      <dgm:prSet/>
      <dgm:spPr/>
      <dgm:t>
        <a:bodyPr/>
        <a:lstStyle/>
        <a:p>
          <a:endParaRPr lang="en-US"/>
        </a:p>
      </dgm:t>
    </dgm:pt>
    <dgm:pt modelId="{36DE5BB0-D9A7-2843-86C2-AB40F6AAB219}" type="pres">
      <dgm:prSet presAssocID="{69A285CE-9B27-8849-88C9-B5809D879268}" presName="arrowDiagram" presStyleCnt="0">
        <dgm:presLayoutVars>
          <dgm:chMax val="5"/>
          <dgm:dir/>
          <dgm:resizeHandles val="exact"/>
        </dgm:presLayoutVars>
      </dgm:prSet>
      <dgm:spPr/>
    </dgm:pt>
    <dgm:pt modelId="{0F9355E8-8A21-1D4F-9774-1E8E230F4DC9}" type="pres">
      <dgm:prSet presAssocID="{69A285CE-9B27-8849-88C9-B5809D879268}" presName="arrow" presStyleLbl="bgShp" presStyleIdx="0" presStyleCnt="1"/>
      <dgm:spPr/>
    </dgm:pt>
    <dgm:pt modelId="{C5B84D35-61D7-AC49-A4EA-87819C953159}" type="pres">
      <dgm:prSet presAssocID="{69A285CE-9B27-8849-88C9-B5809D879268}" presName="arrowDiagram4" presStyleCnt="0"/>
      <dgm:spPr/>
    </dgm:pt>
    <dgm:pt modelId="{5F65053B-FD8D-6542-95B8-01B4F12B22C6}" type="pres">
      <dgm:prSet presAssocID="{75C61FC6-8F32-4C45-B466-A53E3D3033B7}" presName="bullet4a" presStyleLbl="node1" presStyleIdx="0" presStyleCnt="4"/>
      <dgm:spPr/>
    </dgm:pt>
    <dgm:pt modelId="{68FDAF94-A3AC-5046-94BC-403BA16A3204}" type="pres">
      <dgm:prSet presAssocID="{75C61FC6-8F32-4C45-B466-A53E3D3033B7}" presName="textBox4a" presStyleLbl="revTx" presStyleIdx="0" presStyleCnt="4">
        <dgm:presLayoutVars>
          <dgm:bulletEnabled val="1"/>
        </dgm:presLayoutVars>
      </dgm:prSet>
      <dgm:spPr/>
    </dgm:pt>
    <dgm:pt modelId="{3EED925B-8191-6F46-9314-FF2BBAD21EAF}" type="pres">
      <dgm:prSet presAssocID="{C1EB666E-6E43-1D4F-9F51-395B75D1B479}" presName="bullet4b" presStyleLbl="node1" presStyleIdx="1" presStyleCnt="4"/>
      <dgm:spPr/>
    </dgm:pt>
    <dgm:pt modelId="{A6771997-A980-C148-9859-48C15059A457}" type="pres">
      <dgm:prSet presAssocID="{C1EB666E-6E43-1D4F-9F51-395B75D1B479}" presName="textBox4b" presStyleLbl="revTx" presStyleIdx="1" presStyleCnt="4">
        <dgm:presLayoutVars>
          <dgm:bulletEnabled val="1"/>
        </dgm:presLayoutVars>
      </dgm:prSet>
      <dgm:spPr/>
    </dgm:pt>
    <dgm:pt modelId="{E85F86AA-714B-414E-A335-BF31C0AA54D9}" type="pres">
      <dgm:prSet presAssocID="{E1C42702-A528-2F4F-8609-7E62C60D84D7}" presName="bullet4c" presStyleLbl="node1" presStyleIdx="2" presStyleCnt="4"/>
      <dgm:spPr/>
    </dgm:pt>
    <dgm:pt modelId="{A4920055-8BF3-7D42-8A6D-E3FC6CC34A58}" type="pres">
      <dgm:prSet presAssocID="{E1C42702-A528-2F4F-8609-7E62C60D84D7}" presName="textBox4c" presStyleLbl="revTx" presStyleIdx="2" presStyleCnt="4">
        <dgm:presLayoutVars>
          <dgm:bulletEnabled val="1"/>
        </dgm:presLayoutVars>
      </dgm:prSet>
      <dgm:spPr/>
    </dgm:pt>
    <dgm:pt modelId="{BB743A33-A8C6-9F46-B9F4-7E666815A056}" type="pres">
      <dgm:prSet presAssocID="{5E65EF39-DED4-6948-AAEB-84741AF7D210}" presName="bullet4d" presStyleLbl="node1" presStyleIdx="3" presStyleCnt="4"/>
      <dgm:spPr/>
    </dgm:pt>
    <dgm:pt modelId="{CC6BA699-85C9-B04B-98D6-36E70E5229B2}" type="pres">
      <dgm:prSet presAssocID="{5E65EF39-DED4-6948-AAEB-84741AF7D210}" presName="textBox4d" presStyleLbl="revTx" presStyleIdx="3" presStyleCnt="4">
        <dgm:presLayoutVars>
          <dgm:bulletEnabled val="1"/>
        </dgm:presLayoutVars>
      </dgm:prSet>
      <dgm:spPr/>
    </dgm:pt>
  </dgm:ptLst>
  <dgm:cxnLst>
    <dgm:cxn modelId="{2022B410-C11A-BC49-8C58-A3114CF543DA}" srcId="{E1C42702-A528-2F4F-8609-7E62C60D84D7}" destId="{15CA133E-0D3B-CA4F-AFEF-45072FA45667}" srcOrd="0" destOrd="0" parTransId="{B16BCE0B-14C8-F74E-BCFE-619D77A09A17}" sibTransId="{42B5CF54-88D7-1B45-959D-5B3B594728ED}"/>
    <dgm:cxn modelId="{ABB0B61F-EC6C-4454-A9D4-7A743C7DC0E9}" type="presOf" srcId="{75C61FC6-8F32-4C45-B466-A53E3D3033B7}" destId="{68FDAF94-A3AC-5046-94BC-403BA16A3204}" srcOrd="0" destOrd="0" presId="urn:microsoft.com/office/officeart/2005/8/layout/arrow2"/>
    <dgm:cxn modelId="{424B9C21-6910-42EC-BF3C-D9924CB692CA}" type="presOf" srcId="{5E65EF39-DED4-6948-AAEB-84741AF7D210}" destId="{CC6BA699-85C9-B04B-98D6-36E70E5229B2}" srcOrd="0" destOrd="0" presId="urn:microsoft.com/office/officeart/2005/8/layout/arrow2"/>
    <dgm:cxn modelId="{0E7E652B-0F0C-A246-B370-2200D14820F6}" srcId="{69A285CE-9B27-8849-88C9-B5809D879268}" destId="{75C61FC6-8F32-4C45-B466-A53E3D3033B7}" srcOrd="0" destOrd="0" parTransId="{946BB78A-4EE7-2740-92F6-C209820E4FB0}" sibTransId="{C7463879-47E8-3E4B-BF0C-EE09D46AAD77}"/>
    <dgm:cxn modelId="{F00EB22B-52CF-46F8-A14B-5408F4C3B65F}" type="presOf" srcId="{69A285CE-9B27-8849-88C9-B5809D879268}" destId="{36DE5BB0-D9A7-2843-86C2-AB40F6AAB219}" srcOrd="0" destOrd="0" presId="urn:microsoft.com/office/officeart/2005/8/layout/arrow2"/>
    <dgm:cxn modelId="{0C2D3B34-03C4-44E9-A8B5-B03668EA8CC8}" type="presOf" srcId="{E1C42702-A528-2F4F-8609-7E62C60D84D7}" destId="{A4920055-8BF3-7D42-8A6D-E3FC6CC34A58}" srcOrd="0" destOrd="0" presId="urn:microsoft.com/office/officeart/2005/8/layout/arrow2"/>
    <dgm:cxn modelId="{86B6D436-4F82-4C38-AB79-BE201F08AACF}" type="presOf" srcId="{B965DDF2-4876-B148-96F0-F10C2857C364}" destId="{CC6BA699-85C9-B04B-98D6-36E70E5229B2}" srcOrd="0" destOrd="1" presId="urn:microsoft.com/office/officeart/2005/8/layout/arrow2"/>
    <dgm:cxn modelId="{3274A73B-F8BB-514B-B1A5-5FF0DCAEF9CD}" srcId="{69A285CE-9B27-8849-88C9-B5809D879268}" destId="{C1EB666E-6E43-1D4F-9F51-395B75D1B479}" srcOrd="1" destOrd="0" parTransId="{13ACC1D4-8924-614C-9819-C2B4F1B91BA4}" sibTransId="{F45171E3-7FE2-CB41-B94B-FE5C9BBF7014}"/>
    <dgm:cxn modelId="{BCEDA83B-4917-46B4-82B3-FA6BD00C97A9}" type="presOf" srcId="{70194C40-6165-9D4B-859E-B144E4ABBCB3}" destId="{A6771997-A980-C148-9859-48C15059A457}" srcOrd="0" destOrd="1" presId="urn:microsoft.com/office/officeart/2005/8/layout/arrow2"/>
    <dgm:cxn modelId="{27F28E3C-CE4E-41AB-BAC2-9EE65E746643}" type="presOf" srcId="{C1EB666E-6E43-1D4F-9F51-395B75D1B479}" destId="{A6771997-A980-C148-9859-48C15059A457}" srcOrd="0" destOrd="0" presId="urn:microsoft.com/office/officeart/2005/8/layout/arrow2"/>
    <dgm:cxn modelId="{A829E53C-5CBD-8B4E-9601-90337C2131EB}" srcId="{69A285CE-9B27-8849-88C9-B5809D879268}" destId="{E1C42702-A528-2F4F-8609-7E62C60D84D7}" srcOrd="2" destOrd="0" parTransId="{3C29B6BF-3EEE-364C-8EDD-E3C26DAD2E4A}" sibTransId="{BB69B625-2284-7948-B436-74F41916603D}"/>
    <dgm:cxn modelId="{DFFC734B-8B4C-D042-9B77-B9636DDF235A}" srcId="{C1EB666E-6E43-1D4F-9F51-395B75D1B479}" destId="{70194C40-6165-9D4B-859E-B144E4ABBCB3}" srcOrd="0" destOrd="0" parTransId="{B68CE68D-7855-4646-A408-97052F672E1A}" sibTransId="{34C5FF19-0C85-4443-9A74-6704C754D071}"/>
    <dgm:cxn modelId="{BBE22662-B96B-8E4C-AED3-0631F20FDE97}" srcId="{75C61FC6-8F32-4C45-B466-A53E3D3033B7}" destId="{7292D6F1-92AE-1C4C-9D8D-C19188BB7AAE}" srcOrd="0" destOrd="0" parTransId="{EAD9AD7E-0565-B245-8C59-DDED7436742A}" sibTransId="{120BC1D1-E71F-224A-9030-E29AEE708DE4}"/>
    <dgm:cxn modelId="{BD33DB80-A78F-4E50-82DD-FD3537F7F20E}" type="presOf" srcId="{7292D6F1-92AE-1C4C-9D8D-C19188BB7AAE}" destId="{68FDAF94-A3AC-5046-94BC-403BA16A3204}" srcOrd="0" destOrd="1" presId="urn:microsoft.com/office/officeart/2005/8/layout/arrow2"/>
    <dgm:cxn modelId="{A8A503A6-83DC-4F77-BBBD-13AF3C8E0CFE}" type="presOf" srcId="{15CA133E-0D3B-CA4F-AFEF-45072FA45667}" destId="{A4920055-8BF3-7D42-8A6D-E3FC6CC34A58}" srcOrd="0" destOrd="1" presId="urn:microsoft.com/office/officeart/2005/8/layout/arrow2"/>
    <dgm:cxn modelId="{61A005AF-8347-D149-9841-429A5BCCB6C8}" srcId="{5E65EF39-DED4-6948-AAEB-84741AF7D210}" destId="{B965DDF2-4876-B148-96F0-F10C2857C364}" srcOrd="0" destOrd="0" parTransId="{BBF9A877-215F-F646-ADB7-2BF0847CCE17}" sibTransId="{F0F83416-8E90-8642-A523-ADDF9E5D7149}"/>
    <dgm:cxn modelId="{4415BAC7-8D47-4343-A720-3EE2706D6108}" srcId="{69A285CE-9B27-8849-88C9-B5809D879268}" destId="{5E65EF39-DED4-6948-AAEB-84741AF7D210}" srcOrd="3" destOrd="0" parTransId="{532269A7-4549-CD4B-B57A-B50E2836ED34}" sibTransId="{DF39F07B-80CA-264C-BBF7-B4417F3F017A}"/>
    <dgm:cxn modelId="{9915EE0C-A931-4B2D-8105-8162A0C45842}" type="presParOf" srcId="{36DE5BB0-D9A7-2843-86C2-AB40F6AAB219}" destId="{0F9355E8-8A21-1D4F-9774-1E8E230F4DC9}" srcOrd="0" destOrd="0" presId="urn:microsoft.com/office/officeart/2005/8/layout/arrow2"/>
    <dgm:cxn modelId="{E050CAA3-6B36-48A0-A55D-DB4E62D654C2}" type="presParOf" srcId="{36DE5BB0-D9A7-2843-86C2-AB40F6AAB219}" destId="{C5B84D35-61D7-AC49-A4EA-87819C953159}" srcOrd="1" destOrd="0" presId="urn:microsoft.com/office/officeart/2005/8/layout/arrow2"/>
    <dgm:cxn modelId="{0CBAEA5A-789C-483B-B2FB-75B1116C45FA}" type="presParOf" srcId="{C5B84D35-61D7-AC49-A4EA-87819C953159}" destId="{5F65053B-FD8D-6542-95B8-01B4F12B22C6}" srcOrd="0" destOrd="0" presId="urn:microsoft.com/office/officeart/2005/8/layout/arrow2"/>
    <dgm:cxn modelId="{0E2579B8-C988-4819-9BD9-7D2B30D3FDDE}" type="presParOf" srcId="{C5B84D35-61D7-AC49-A4EA-87819C953159}" destId="{68FDAF94-A3AC-5046-94BC-403BA16A3204}" srcOrd="1" destOrd="0" presId="urn:microsoft.com/office/officeart/2005/8/layout/arrow2"/>
    <dgm:cxn modelId="{364C7B8F-02D3-4AD5-AE9B-89CF8F11ECE0}" type="presParOf" srcId="{C5B84D35-61D7-AC49-A4EA-87819C953159}" destId="{3EED925B-8191-6F46-9314-FF2BBAD21EAF}" srcOrd="2" destOrd="0" presId="urn:microsoft.com/office/officeart/2005/8/layout/arrow2"/>
    <dgm:cxn modelId="{BE905E97-C8D5-4224-9EE4-C4C74E28769F}" type="presParOf" srcId="{C5B84D35-61D7-AC49-A4EA-87819C953159}" destId="{A6771997-A980-C148-9859-48C15059A457}" srcOrd="3" destOrd="0" presId="urn:microsoft.com/office/officeart/2005/8/layout/arrow2"/>
    <dgm:cxn modelId="{E771E77B-3B55-48E9-833D-94C1738BB6EB}" type="presParOf" srcId="{C5B84D35-61D7-AC49-A4EA-87819C953159}" destId="{E85F86AA-714B-414E-A335-BF31C0AA54D9}" srcOrd="4" destOrd="0" presId="urn:microsoft.com/office/officeart/2005/8/layout/arrow2"/>
    <dgm:cxn modelId="{D8B72444-9814-4AAB-BDE7-E86253D265CF}" type="presParOf" srcId="{C5B84D35-61D7-AC49-A4EA-87819C953159}" destId="{A4920055-8BF3-7D42-8A6D-E3FC6CC34A58}" srcOrd="5" destOrd="0" presId="urn:microsoft.com/office/officeart/2005/8/layout/arrow2"/>
    <dgm:cxn modelId="{C97AA0CF-514F-45C4-A1B2-A3586F8244F6}" type="presParOf" srcId="{C5B84D35-61D7-AC49-A4EA-87819C953159}" destId="{BB743A33-A8C6-9F46-B9F4-7E666815A056}" srcOrd="6" destOrd="0" presId="urn:microsoft.com/office/officeart/2005/8/layout/arrow2"/>
    <dgm:cxn modelId="{EC7A612B-49E3-487E-A74E-21FF6B06E0F0}" type="presParOf" srcId="{C5B84D35-61D7-AC49-A4EA-87819C953159}" destId="{CC6BA699-85C9-B04B-98D6-36E70E5229B2}" srcOrd="7" destOrd="0" presId="urn:microsoft.com/office/officeart/2005/8/layout/arrow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6B383-706C-4BFE-A9EF-C17397874DF7}">
      <dsp:nvSpPr>
        <dsp:cNvPr id="0" name=""/>
        <dsp:cNvSpPr/>
      </dsp:nvSpPr>
      <dsp:spPr>
        <a:xfrm>
          <a:off x="3152310" y="1296146"/>
          <a:ext cx="2375615" cy="2376258"/>
        </a:xfrm>
        <a:prstGeom prst="ellipse">
          <a:avLst/>
        </a:prstGeom>
        <a:solidFill>
          <a:schemeClr val="accent2">
            <a:alpha val="5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sp>
    <dsp:sp modelId="{7C80ADE9-7797-4F40-B4F3-24237365D33B}">
      <dsp:nvSpPr>
        <dsp:cNvPr id="0" name=""/>
        <dsp:cNvSpPr/>
      </dsp:nvSpPr>
      <dsp:spPr>
        <a:xfrm>
          <a:off x="3243796" y="0"/>
          <a:ext cx="2192643" cy="1269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GB" sz="2200" b="1" kern="1200" dirty="0">
              <a:solidFill>
                <a:schemeClr val="tx1"/>
              </a:solidFill>
              <a:latin typeface="Helvetica" pitchFamily="34" charset="0"/>
            </a:rPr>
            <a:t>Developing</a:t>
          </a:r>
        </a:p>
        <a:p>
          <a:pPr marL="0" lvl="0" indent="0" algn="ctr" defTabSz="977900">
            <a:lnSpc>
              <a:spcPct val="90000"/>
            </a:lnSpc>
            <a:spcBef>
              <a:spcPct val="0"/>
            </a:spcBef>
            <a:spcAft>
              <a:spcPts val="0"/>
            </a:spcAft>
            <a:buNone/>
          </a:pPr>
          <a:r>
            <a:rPr lang="en-GB" sz="2200" b="1" kern="1200" dirty="0">
              <a:solidFill>
                <a:schemeClr val="tx1"/>
              </a:solidFill>
              <a:latin typeface="Helvetica" pitchFamily="34" charset="0"/>
            </a:rPr>
            <a:t>communication strategies &amp; campaigns</a:t>
          </a:r>
        </a:p>
      </dsp:txBody>
      <dsp:txXfrm>
        <a:off x="3243796" y="0"/>
        <a:ext cx="2192643" cy="1269141"/>
      </dsp:txXfrm>
    </dsp:sp>
    <dsp:sp modelId="{F3A08760-9FAA-4E17-BC91-E9B3E5E974A5}">
      <dsp:nvSpPr>
        <dsp:cNvPr id="0" name=""/>
        <dsp:cNvSpPr/>
      </dsp:nvSpPr>
      <dsp:spPr>
        <a:xfrm>
          <a:off x="3871346" y="1818384"/>
          <a:ext cx="2375615" cy="2376258"/>
        </a:xfrm>
        <a:prstGeom prst="ellipse">
          <a:avLst/>
        </a:prstGeom>
        <a:solidFill>
          <a:schemeClr val="accent3">
            <a:alpha val="5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sp>
    <dsp:sp modelId="{69543D2F-0B9A-42A5-A806-B042FD85CF3E}">
      <dsp:nvSpPr>
        <dsp:cNvPr id="0" name=""/>
        <dsp:cNvSpPr/>
      </dsp:nvSpPr>
      <dsp:spPr>
        <a:xfrm>
          <a:off x="6292848" y="1565294"/>
          <a:ext cx="2276103" cy="13771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b="1" i="0" kern="1200" dirty="0">
              <a:solidFill>
                <a:schemeClr val="tx1"/>
              </a:solidFill>
              <a:latin typeface="Helvetica" pitchFamily="34" charset="0"/>
            </a:rPr>
            <a:t>Pooling resources for professional communication</a:t>
          </a:r>
          <a:endParaRPr lang="en-GB" sz="2200" b="1" kern="1200" dirty="0">
            <a:solidFill>
              <a:schemeClr val="tx1"/>
            </a:solidFill>
            <a:latin typeface="Helvetica" pitchFamily="34" charset="0"/>
          </a:endParaRPr>
        </a:p>
      </dsp:txBody>
      <dsp:txXfrm>
        <a:off x="6292848" y="1565294"/>
        <a:ext cx="2276103" cy="1377153"/>
      </dsp:txXfrm>
    </dsp:sp>
    <dsp:sp modelId="{060F6160-8424-49E7-B30E-F90B4C3A4F4F}">
      <dsp:nvSpPr>
        <dsp:cNvPr id="0" name=""/>
        <dsp:cNvSpPr/>
      </dsp:nvSpPr>
      <dsp:spPr>
        <a:xfrm>
          <a:off x="3456388" y="3024336"/>
          <a:ext cx="2375615" cy="2376258"/>
        </a:xfrm>
        <a:prstGeom prst="ellipse">
          <a:avLst/>
        </a:prstGeom>
        <a:solidFill>
          <a:schemeClr val="accent4">
            <a:alpha val="5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sp>
    <dsp:sp modelId="{B607CB4A-AD98-45F2-B92E-E1654931E0C9}">
      <dsp:nvSpPr>
        <dsp:cNvPr id="0" name=""/>
        <dsp:cNvSpPr/>
      </dsp:nvSpPr>
      <dsp:spPr>
        <a:xfrm>
          <a:off x="5826760" y="4023447"/>
          <a:ext cx="2426036" cy="13771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b="1" i="0" kern="1200" dirty="0">
              <a:solidFill>
                <a:schemeClr val="tx1"/>
              </a:solidFill>
              <a:latin typeface="Helvetica" pitchFamily="34" charset="0"/>
            </a:rPr>
            <a:t>Trainings, workshops</a:t>
          </a:r>
          <a:endParaRPr lang="en-GB" sz="2200" b="1" kern="1200" dirty="0">
            <a:solidFill>
              <a:schemeClr val="tx1"/>
            </a:solidFill>
            <a:latin typeface="Helvetica" pitchFamily="34" charset="0"/>
          </a:endParaRPr>
        </a:p>
      </dsp:txBody>
      <dsp:txXfrm>
        <a:off x="5826760" y="4023447"/>
        <a:ext cx="2426036" cy="1377153"/>
      </dsp:txXfrm>
    </dsp:sp>
    <dsp:sp modelId="{8505DA62-1A5A-4FC0-A38C-F3CD1223B7C9}">
      <dsp:nvSpPr>
        <dsp:cNvPr id="0" name=""/>
        <dsp:cNvSpPr/>
      </dsp:nvSpPr>
      <dsp:spPr>
        <a:xfrm>
          <a:off x="2707733" y="2664118"/>
          <a:ext cx="2375615" cy="2376258"/>
        </a:xfrm>
        <a:prstGeom prst="ellipse">
          <a:avLst/>
        </a:prstGeom>
        <a:solidFill>
          <a:schemeClr val="accent5">
            <a:alpha val="5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sp>
    <dsp:sp modelId="{B2EC23A0-714F-4578-BF24-7410DD6613B0}">
      <dsp:nvSpPr>
        <dsp:cNvPr id="0" name=""/>
        <dsp:cNvSpPr/>
      </dsp:nvSpPr>
      <dsp:spPr>
        <a:xfrm>
          <a:off x="862132" y="4023447"/>
          <a:ext cx="1965818" cy="13771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GB" sz="2200" b="1" kern="1200" dirty="0">
              <a:solidFill>
                <a:schemeClr val="tx1"/>
              </a:solidFill>
              <a:latin typeface="Helvetica" pitchFamily="34" charset="0"/>
            </a:rPr>
            <a:t>Working </a:t>
          </a:r>
        </a:p>
        <a:p>
          <a:pPr marL="0" lvl="0" indent="0" algn="ctr" defTabSz="977900">
            <a:lnSpc>
              <a:spcPct val="90000"/>
            </a:lnSpc>
            <a:spcBef>
              <a:spcPct val="0"/>
            </a:spcBef>
            <a:spcAft>
              <a:spcPts val="0"/>
            </a:spcAft>
            <a:buNone/>
          </a:pPr>
          <a:r>
            <a:rPr lang="en-GB" sz="2200" b="1" kern="1200" dirty="0">
              <a:solidFill>
                <a:schemeClr val="tx1"/>
              </a:solidFill>
              <a:latin typeface="Helvetica" pitchFamily="34" charset="0"/>
            </a:rPr>
            <a:t>with governments</a:t>
          </a:r>
        </a:p>
      </dsp:txBody>
      <dsp:txXfrm>
        <a:off x="862132" y="4023447"/>
        <a:ext cx="1965818" cy="1377153"/>
      </dsp:txXfrm>
    </dsp:sp>
    <dsp:sp modelId="{D1F90BF3-43B7-4463-AC68-503EA0891592}">
      <dsp:nvSpPr>
        <dsp:cNvPr id="0" name=""/>
        <dsp:cNvSpPr/>
      </dsp:nvSpPr>
      <dsp:spPr>
        <a:xfrm>
          <a:off x="2433274" y="1818384"/>
          <a:ext cx="2375615" cy="2376258"/>
        </a:xfrm>
        <a:prstGeom prst="ellipse">
          <a:avLst/>
        </a:prstGeom>
        <a:solidFill>
          <a:schemeClr val="accent6">
            <a:alpha val="5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sp>
    <dsp:sp modelId="{DC4854BD-094E-4662-8C20-03528A74115A}">
      <dsp:nvSpPr>
        <dsp:cNvPr id="0" name=""/>
        <dsp:cNvSpPr/>
      </dsp:nvSpPr>
      <dsp:spPr>
        <a:xfrm>
          <a:off x="76932" y="1656186"/>
          <a:ext cx="2498673" cy="13771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latin typeface="Helvetica" pitchFamily="34" charset="0"/>
            </a:rPr>
            <a:t>Improving EU funded projects’ communication</a:t>
          </a:r>
        </a:p>
      </dsp:txBody>
      <dsp:txXfrm>
        <a:off x="76932" y="1656186"/>
        <a:ext cx="2498673" cy="1377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D8654-4857-4E74-A30F-1E463A5043DB}">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232C60-4E8E-4166-A433-18B9DE70210C}">
      <dsp:nvSpPr>
        <dsp:cNvPr id="0" name=""/>
        <dsp:cNvSpPr/>
      </dsp:nvSpPr>
      <dsp:spPr>
        <a:xfrm>
          <a:off x="564979" y="406400"/>
          <a:ext cx="5475833" cy="8128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t>Supporting European Endowment for Democracy</a:t>
          </a:r>
          <a:endParaRPr lang="en-GB" sz="1600" kern="1200" dirty="0"/>
        </a:p>
      </dsp:txBody>
      <dsp:txXfrm>
        <a:off x="564979" y="406400"/>
        <a:ext cx="5475833" cy="812800"/>
      </dsp:txXfrm>
    </dsp:sp>
    <dsp:sp modelId="{C2BDD633-1715-4BEB-98ED-79A6F615E10A}">
      <dsp:nvSpPr>
        <dsp:cNvPr id="0" name=""/>
        <dsp:cNvSpPr/>
      </dsp:nvSpPr>
      <dsp:spPr>
        <a:xfrm>
          <a:off x="56979" y="304800"/>
          <a:ext cx="1016000" cy="1016000"/>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4759A4B6-D6AB-49D9-9EA1-57A9681DCAF3}">
      <dsp:nvSpPr>
        <dsp:cNvPr id="0" name=""/>
        <dsp:cNvSpPr/>
      </dsp:nvSpPr>
      <dsp:spPr>
        <a:xfrm>
          <a:off x="860432" y="1625599"/>
          <a:ext cx="5180380" cy="81280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t>Steering the Open Media Hub project</a:t>
          </a:r>
          <a:endParaRPr lang="en-GB" sz="1600" kern="1200" dirty="0"/>
        </a:p>
      </dsp:txBody>
      <dsp:txXfrm>
        <a:off x="860432" y="1625599"/>
        <a:ext cx="5180380" cy="812800"/>
      </dsp:txXfrm>
    </dsp:sp>
    <dsp:sp modelId="{38478203-AA50-4A1A-A339-641F61221B53}">
      <dsp:nvSpPr>
        <dsp:cNvPr id="0" name=""/>
        <dsp:cNvSpPr/>
      </dsp:nvSpPr>
      <dsp:spPr>
        <a:xfrm>
          <a:off x="352432" y="1523999"/>
          <a:ext cx="1016000" cy="1016000"/>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9525" cap="flat" cmpd="sng" algn="ctr">
          <a:solidFill>
            <a:schemeClr val="accent2">
              <a:hueOff val="2340759"/>
              <a:satOff val="-2919"/>
              <a:lumOff val="686"/>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2B9E8C51-18BC-4D21-9EE9-B8A6B0DA626E}">
      <dsp:nvSpPr>
        <dsp:cNvPr id="0" name=""/>
        <dsp:cNvSpPr/>
      </dsp:nvSpPr>
      <dsp:spPr>
        <a:xfrm>
          <a:off x="564979" y="2844800"/>
          <a:ext cx="5475833" cy="81280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Developing next regional programme to support independent media. New needs assessment study and Media Business Forum in Latvia on 13-14 November 2019</a:t>
          </a:r>
        </a:p>
      </dsp:txBody>
      <dsp:txXfrm>
        <a:off x="564979" y="2844800"/>
        <a:ext cx="5475833" cy="812800"/>
      </dsp:txXfrm>
    </dsp:sp>
    <dsp:sp modelId="{A6027E37-B198-4CE2-A7E4-56BED38A0912}">
      <dsp:nvSpPr>
        <dsp:cNvPr id="0" name=""/>
        <dsp:cNvSpPr/>
      </dsp:nvSpPr>
      <dsp:spPr>
        <a:xfrm>
          <a:off x="56979" y="2743200"/>
          <a:ext cx="1016000" cy="1016000"/>
        </a:xfrm>
        <a:prstGeom prst="ellipse">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9525" cap="flat" cmpd="sng" algn="ctr">
          <a:solidFill>
            <a:schemeClr val="accent2">
              <a:hueOff val="4681519"/>
              <a:satOff val="-5839"/>
              <a:lumOff val="1373"/>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210E4-EF6C-1A44-A917-9515B7B79B63}">
      <dsp:nvSpPr>
        <dsp:cNvPr id="0" name=""/>
        <dsp:cNvSpPr/>
      </dsp:nvSpPr>
      <dsp:spPr>
        <a:xfrm rot="5400000">
          <a:off x="3601350" y="168635"/>
          <a:ext cx="1547300" cy="1346151"/>
        </a:xfrm>
        <a:prstGeom prst="hexagon">
          <a:avLst>
            <a:gd name="adj" fmla="val 25000"/>
            <a:gd name="vf" fmla="val 115470"/>
          </a:avLst>
        </a:prstGeom>
        <a:solidFill>
          <a:srgbClr val="18244F"/>
        </a:solidFill>
        <a:ln>
          <a:solidFill>
            <a:srgbClr val="18244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3911699" y="309182"/>
        <a:ext cx="926601" cy="1065058"/>
      </dsp:txXfrm>
    </dsp:sp>
    <dsp:sp modelId="{9FC56892-2AD0-6841-AB94-CF2012B0A3C9}">
      <dsp:nvSpPr>
        <dsp:cNvPr id="0" name=""/>
        <dsp:cNvSpPr/>
      </dsp:nvSpPr>
      <dsp:spPr>
        <a:xfrm>
          <a:off x="5126805" y="310692"/>
          <a:ext cx="1726787" cy="928380"/>
        </a:xfrm>
        <a:prstGeom prst="rect">
          <a:avLst/>
        </a:prstGeom>
        <a:noFill/>
        <a:ln>
          <a:noFill/>
        </a:ln>
        <a:effectLst/>
      </dsp:spPr>
      <dsp:style>
        <a:lnRef idx="0">
          <a:scrgbClr r="0" g="0" b="0"/>
        </a:lnRef>
        <a:fillRef idx="0">
          <a:scrgbClr r="0" g="0" b="0"/>
        </a:fillRef>
        <a:effectRef idx="0">
          <a:scrgbClr r="0" g="0" b="0"/>
        </a:effectRef>
        <a:fontRef idx="minor"/>
      </dsp:style>
    </dsp:sp>
    <dsp:sp modelId="{798DFB4C-084B-8347-B71C-E016C39CEE71}">
      <dsp:nvSpPr>
        <dsp:cNvPr id="0" name=""/>
        <dsp:cNvSpPr/>
      </dsp:nvSpPr>
      <dsp:spPr>
        <a:xfrm rot="5400000">
          <a:off x="5047170" y="2679285"/>
          <a:ext cx="1547300" cy="1346151"/>
        </a:xfrm>
        <a:prstGeom prst="hexagon">
          <a:avLst>
            <a:gd name="adj" fmla="val 25000"/>
            <a:gd name="vf" fmla="val 11547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rgbClr val="18244F"/>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357519" y="2819832"/>
        <a:ext cx="926601" cy="1065058"/>
      </dsp:txXfrm>
    </dsp:sp>
    <dsp:sp modelId="{7EB13AD6-89EB-AF4D-BB8F-4AB8F6E93591}">
      <dsp:nvSpPr>
        <dsp:cNvPr id="0" name=""/>
        <dsp:cNvSpPr/>
      </dsp:nvSpPr>
      <dsp:spPr>
        <a:xfrm rot="5400000">
          <a:off x="1510483" y="1416069"/>
          <a:ext cx="1547300" cy="1346151"/>
        </a:xfrm>
        <a:prstGeom prst="hexagon">
          <a:avLst>
            <a:gd name="adj" fmla="val 25000"/>
            <a:gd name="vf" fmla="val 115470"/>
          </a:avLst>
        </a:prstGeom>
        <a:solidFill>
          <a:srgbClr val="008000"/>
        </a:solidFill>
        <a:ln w="38100" cmpd="sng">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3D9236"/>
            </a:solidFill>
          </a:endParaRPr>
        </a:p>
      </dsp:txBody>
      <dsp:txXfrm rot="-5400000">
        <a:off x="1820832" y="1556616"/>
        <a:ext cx="926601" cy="1065058"/>
      </dsp:txXfrm>
    </dsp:sp>
    <dsp:sp modelId="{65956169-F378-8548-9EFC-AFFAD05F3CF8}">
      <dsp:nvSpPr>
        <dsp:cNvPr id="0" name=""/>
        <dsp:cNvSpPr/>
      </dsp:nvSpPr>
      <dsp:spPr>
        <a:xfrm>
          <a:off x="72007" y="1656182"/>
          <a:ext cx="1959113" cy="928380"/>
        </a:xfrm>
        <a:prstGeom prst="rect">
          <a:avLst/>
        </a:prstGeom>
        <a:noFill/>
        <a:ln>
          <a:noFill/>
        </a:ln>
        <a:effectLst/>
      </dsp:spPr>
      <dsp:style>
        <a:lnRef idx="0">
          <a:scrgbClr r="0" g="0" b="0"/>
        </a:lnRef>
        <a:fillRef idx="0">
          <a:scrgbClr r="0" g="0" b="0"/>
        </a:fillRef>
        <a:effectRef idx="0">
          <a:scrgbClr r="0" g="0" b="0"/>
        </a:effectRef>
        <a:fontRef idx="minor"/>
      </dsp:style>
    </dsp:sp>
    <dsp:sp modelId="{727D6525-045E-374E-8C6C-1BCC3297677C}">
      <dsp:nvSpPr>
        <dsp:cNvPr id="0" name=""/>
        <dsp:cNvSpPr/>
      </dsp:nvSpPr>
      <dsp:spPr>
        <a:xfrm rot="5400000">
          <a:off x="2190680" y="2660965"/>
          <a:ext cx="1547300" cy="1346151"/>
        </a:xfrm>
        <a:prstGeom prst="hexagon">
          <a:avLst>
            <a:gd name="adj" fmla="val 25000"/>
            <a:gd name="vf" fmla="val 115470"/>
          </a:avLst>
        </a:prstGeom>
        <a:solidFill>
          <a:srgbClr val="18244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501029" y="2801512"/>
        <a:ext cx="926601" cy="1065058"/>
      </dsp:txXfrm>
    </dsp:sp>
    <dsp:sp modelId="{CAE7480C-3351-064B-8BA0-F789ADB06D57}">
      <dsp:nvSpPr>
        <dsp:cNvPr id="0" name=""/>
        <dsp:cNvSpPr/>
      </dsp:nvSpPr>
      <dsp:spPr>
        <a:xfrm rot="5400000">
          <a:off x="5675327" y="4015617"/>
          <a:ext cx="249687" cy="72005"/>
        </a:xfrm>
        <a:prstGeom prst="hexagon">
          <a:avLst>
            <a:gd name="adj" fmla="val 25000"/>
            <a:gd name="vf" fmla="val 115470"/>
          </a:avLst>
        </a:prstGeom>
        <a:solidFill>
          <a:srgbClr val="18244F"/>
        </a:solidFill>
        <a:ln>
          <a:solidFill>
            <a:srgbClr val="18244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5771899" y="3953584"/>
        <a:ext cx="56543" cy="196071"/>
      </dsp:txXfrm>
    </dsp:sp>
    <dsp:sp modelId="{DA08D55E-5674-0A48-B940-7A08FDD7DAC3}">
      <dsp:nvSpPr>
        <dsp:cNvPr id="0" name=""/>
        <dsp:cNvSpPr/>
      </dsp:nvSpPr>
      <dsp:spPr>
        <a:xfrm>
          <a:off x="5126805" y="2937390"/>
          <a:ext cx="1726787" cy="928380"/>
        </a:xfrm>
        <a:prstGeom prst="rect">
          <a:avLst/>
        </a:prstGeom>
        <a:noFill/>
        <a:ln>
          <a:noFill/>
        </a:ln>
        <a:effectLst/>
      </dsp:spPr>
      <dsp:style>
        <a:lnRef idx="0">
          <a:scrgbClr r="0" g="0" b="0"/>
        </a:lnRef>
        <a:fillRef idx="0">
          <a:scrgbClr r="0" g="0" b="0"/>
        </a:fillRef>
        <a:effectRef idx="0">
          <a:scrgbClr r="0" g="0" b="0"/>
        </a:effectRef>
        <a:fontRef idx="minor"/>
      </dsp:style>
    </dsp:sp>
    <dsp:sp modelId="{899AB326-D2AB-094B-82A4-919716AB1811}">
      <dsp:nvSpPr>
        <dsp:cNvPr id="0" name=""/>
        <dsp:cNvSpPr/>
      </dsp:nvSpPr>
      <dsp:spPr>
        <a:xfrm rot="5400000">
          <a:off x="2923764" y="1419813"/>
          <a:ext cx="1547300" cy="1346151"/>
        </a:xfrm>
        <a:prstGeom prst="hexagon">
          <a:avLst>
            <a:gd name="adj" fmla="val 25000"/>
            <a:gd name="vf" fmla="val 11547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234113" y="1560360"/>
        <a:ext cx="926601" cy="1065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55E8-8A21-1D4F-9774-1E8E230F4DC9}">
      <dsp:nvSpPr>
        <dsp:cNvPr id="0" name=""/>
        <dsp:cNvSpPr/>
      </dsp:nvSpPr>
      <dsp:spPr>
        <a:xfrm>
          <a:off x="251916" y="0"/>
          <a:ext cx="3701342" cy="231333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65053B-FD8D-6542-95B8-01B4F12B22C6}">
      <dsp:nvSpPr>
        <dsp:cNvPr id="0" name=""/>
        <dsp:cNvSpPr/>
      </dsp:nvSpPr>
      <dsp:spPr>
        <a:xfrm>
          <a:off x="616498" y="1720198"/>
          <a:ext cx="85130" cy="85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DAF94-A3AC-5046-94BC-403BA16A3204}">
      <dsp:nvSpPr>
        <dsp:cNvPr id="0" name=""/>
        <dsp:cNvSpPr/>
      </dsp:nvSpPr>
      <dsp:spPr>
        <a:xfrm>
          <a:off x="659063" y="1762764"/>
          <a:ext cx="632929" cy="55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109" tIns="0" rIns="0" bIns="0" numCol="1" spcCol="1270" anchor="t" anchorCtr="0">
          <a:noAutofit/>
        </a:bodyPr>
        <a:lstStyle/>
        <a:p>
          <a:pPr marL="0" lvl="0" indent="0" algn="l" defTabSz="933450">
            <a:lnSpc>
              <a:spcPct val="90000"/>
            </a:lnSpc>
            <a:spcBef>
              <a:spcPct val="0"/>
            </a:spcBef>
            <a:spcAft>
              <a:spcPts val="60"/>
            </a:spcAft>
            <a:buNone/>
          </a:pPr>
          <a:r>
            <a:rPr lang="en-US" sz="2100" kern="1200" dirty="0">
              <a:solidFill>
                <a:schemeClr val="accent1">
                  <a:lumMod val="50000"/>
                </a:schemeClr>
              </a:solidFill>
            </a:rPr>
            <a:t>2016</a:t>
          </a:r>
        </a:p>
        <a:p>
          <a:pPr marL="171450" lvl="1" indent="-171450" algn="l" defTabSz="711200">
            <a:lnSpc>
              <a:spcPct val="90000"/>
            </a:lnSpc>
            <a:spcBef>
              <a:spcPct val="0"/>
            </a:spcBef>
            <a:spcAft>
              <a:spcPct val="15000"/>
            </a:spcAft>
            <a:buNone/>
          </a:pPr>
          <a:r>
            <a:rPr lang="en-US" sz="1600" kern="1200" dirty="0">
              <a:solidFill>
                <a:schemeClr val="accent1">
                  <a:lumMod val="50000"/>
                </a:schemeClr>
              </a:solidFill>
            </a:rPr>
            <a:t>100</a:t>
          </a:r>
        </a:p>
      </dsp:txBody>
      <dsp:txXfrm>
        <a:off x="659063" y="1762764"/>
        <a:ext cx="632929" cy="550574"/>
      </dsp:txXfrm>
    </dsp:sp>
    <dsp:sp modelId="{3EED925B-8191-6F46-9314-FF2BBAD21EAF}">
      <dsp:nvSpPr>
        <dsp:cNvPr id="0" name=""/>
        <dsp:cNvSpPr/>
      </dsp:nvSpPr>
      <dsp:spPr>
        <a:xfrm>
          <a:off x="1217966" y="1182116"/>
          <a:ext cx="148053" cy="1480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771997-A980-C148-9859-48C15059A457}">
      <dsp:nvSpPr>
        <dsp:cNvPr id="0" name=""/>
        <dsp:cNvSpPr/>
      </dsp:nvSpPr>
      <dsp:spPr>
        <a:xfrm>
          <a:off x="1291993" y="1256143"/>
          <a:ext cx="777281" cy="105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451" tIns="0" rIns="0" bIns="0" numCol="1" spcCol="1270" anchor="t" anchorCtr="0">
          <a:noAutofit/>
        </a:bodyPr>
        <a:lstStyle/>
        <a:p>
          <a:pPr marL="0" lvl="0" indent="0" algn="l" defTabSz="755650">
            <a:lnSpc>
              <a:spcPct val="90000"/>
            </a:lnSpc>
            <a:spcBef>
              <a:spcPct val="0"/>
            </a:spcBef>
            <a:spcAft>
              <a:spcPts val="12"/>
            </a:spcAft>
            <a:buNone/>
          </a:pPr>
          <a:r>
            <a:rPr lang="en-US" sz="1700" kern="1200" dirty="0">
              <a:solidFill>
                <a:schemeClr val="accent1">
                  <a:lumMod val="50000"/>
                </a:schemeClr>
              </a:solidFill>
              <a:latin typeface="Calibri"/>
              <a:ea typeface="+mn-ea"/>
              <a:cs typeface="+mn-cs"/>
            </a:rPr>
            <a:t>2017</a:t>
          </a:r>
        </a:p>
        <a:p>
          <a:pPr marL="114300" lvl="1" indent="-114300" algn="l" defTabSz="577850">
            <a:lnSpc>
              <a:spcPct val="90000"/>
            </a:lnSpc>
            <a:spcBef>
              <a:spcPct val="0"/>
            </a:spcBef>
            <a:spcAft>
              <a:spcPct val="15000"/>
            </a:spcAft>
            <a:buNone/>
          </a:pPr>
          <a:r>
            <a:rPr lang="en-US" sz="1300" kern="1200" dirty="0">
              <a:solidFill>
                <a:schemeClr val="accent1">
                  <a:lumMod val="50000"/>
                </a:schemeClr>
              </a:solidFill>
            </a:rPr>
            <a:t>200</a:t>
          </a:r>
        </a:p>
      </dsp:txBody>
      <dsp:txXfrm>
        <a:off x="1291993" y="1256143"/>
        <a:ext cx="777281" cy="1057195"/>
      </dsp:txXfrm>
    </dsp:sp>
    <dsp:sp modelId="{E85F86AA-714B-414E-A335-BF31C0AA54D9}">
      <dsp:nvSpPr>
        <dsp:cNvPr id="0" name=""/>
        <dsp:cNvSpPr/>
      </dsp:nvSpPr>
      <dsp:spPr>
        <a:xfrm>
          <a:off x="1985995" y="785609"/>
          <a:ext cx="196171" cy="1961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20055-8BF3-7D42-8A6D-E3FC6CC34A58}">
      <dsp:nvSpPr>
        <dsp:cNvPr id="0" name=""/>
        <dsp:cNvSpPr/>
      </dsp:nvSpPr>
      <dsp:spPr>
        <a:xfrm>
          <a:off x="2084080" y="883695"/>
          <a:ext cx="777281" cy="1429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47" tIns="0" rIns="0" bIns="0" numCol="1" spcCol="1270" anchor="t" anchorCtr="0">
          <a:noAutofit/>
        </a:bodyPr>
        <a:lstStyle/>
        <a:p>
          <a:pPr marL="0" lvl="0" indent="0" algn="l" defTabSz="933450">
            <a:lnSpc>
              <a:spcPct val="90000"/>
            </a:lnSpc>
            <a:spcBef>
              <a:spcPct val="0"/>
            </a:spcBef>
            <a:spcAft>
              <a:spcPts val="12"/>
            </a:spcAft>
            <a:buNone/>
          </a:pPr>
          <a:r>
            <a:rPr lang="en-US" sz="2100" kern="1200" dirty="0">
              <a:solidFill>
                <a:schemeClr val="accent1">
                  <a:lumMod val="50000"/>
                </a:schemeClr>
              </a:solidFill>
            </a:rPr>
            <a:t>2018</a:t>
          </a:r>
        </a:p>
        <a:p>
          <a:pPr marL="171450" lvl="1" indent="-171450" algn="l" defTabSz="711200">
            <a:lnSpc>
              <a:spcPct val="90000"/>
            </a:lnSpc>
            <a:spcBef>
              <a:spcPct val="0"/>
            </a:spcBef>
            <a:spcAft>
              <a:spcPct val="15000"/>
            </a:spcAft>
            <a:buNone/>
          </a:pPr>
          <a:r>
            <a:rPr lang="en-US" sz="1600" kern="1200" dirty="0">
              <a:solidFill>
                <a:schemeClr val="accent1">
                  <a:lumMod val="50000"/>
                </a:schemeClr>
              </a:solidFill>
            </a:rPr>
            <a:t>478</a:t>
          </a:r>
        </a:p>
      </dsp:txBody>
      <dsp:txXfrm>
        <a:off x="2084080" y="883695"/>
        <a:ext cx="777281" cy="1429643"/>
      </dsp:txXfrm>
    </dsp:sp>
    <dsp:sp modelId="{BB743A33-A8C6-9F46-B9F4-7E666815A056}">
      <dsp:nvSpPr>
        <dsp:cNvPr id="0" name=""/>
        <dsp:cNvSpPr/>
      </dsp:nvSpPr>
      <dsp:spPr>
        <a:xfrm>
          <a:off x="2822498" y="523277"/>
          <a:ext cx="262795" cy="2627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BA699-85C9-B04B-98D6-36E70E5229B2}">
      <dsp:nvSpPr>
        <dsp:cNvPr id="0" name=""/>
        <dsp:cNvSpPr/>
      </dsp:nvSpPr>
      <dsp:spPr>
        <a:xfrm>
          <a:off x="2953896" y="654674"/>
          <a:ext cx="777281" cy="165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50" tIns="0" rIns="0" bIns="0" numCol="1" spcCol="1270" anchor="t" anchorCtr="0">
          <a:noAutofit/>
        </a:bodyPr>
        <a:lstStyle/>
        <a:p>
          <a:pPr marL="0" lvl="0" indent="0" algn="l" defTabSz="933450">
            <a:lnSpc>
              <a:spcPct val="90000"/>
            </a:lnSpc>
            <a:spcBef>
              <a:spcPct val="0"/>
            </a:spcBef>
            <a:spcAft>
              <a:spcPts val="12"/>
            </a:spcAft>
            <a:buNone/>
          </a:pPr>
          <a:r>
            <a:rPr lang="en-US" sz="2100" kern="1200" dirty="0">
              <a:solidFill>
                <a:schemeClr val="accent1">
                  <a:lumMod val="50000"/>
                </a:schemeClr>
              </a:solidFill>
            </a:rPr>
            <a:t>2019</a:t>
          </a:r>
        </a:p>
        <a:p>
          <a:pPr marL="171450" lvl="1" indent="-171450" algn="l" defTabSz="711200">
            <a:lnSpc>
              <a:spcPct val="90000"/>
            </a:lnSpc>
            <a:spcBef>
              <a:spcPct val="0"/>
            </a:spcBef>
            <a:spcAft>
              <a:spcPct val="15000"/>
            </a:spcAft>
            <a:buNone/>
          </a:pPr>
          <a:r>
            <a:rPr lang="en-US" sz="1600" kern="1200" dirty="0">
              <a:solidFill>
                <a:schemeClr val="accent1">
                  <a:lumMod val="50000"/>
                </a:schemeClr>
              </a:solidFill>
            </a:rPr>
            <a:t>748</a:t>
          </a:r>
        </a:p>
      </dsp:txBody>
      <dsp:txXfrm>
        <a:off x="2953896" y="654674"/>
        <a:ext cx="777281" cy="16586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4143587" y="0"/>
            <a:ext cx="3169921" cy="480060"/>
          </a:xfrm>
          <a:prstGeom prst="rect">
            <a:avLst/>
          </a:prstGeom>
        </p:spPr>
        <p:txBody>
          <a:bodyPr vert="horz" lIns="91440" tIns="45720" rIns="91440" bIns="45720" rtlCol="0"/>
          <a:lstStyle>
            <a:lvl1pPr algn="r">
              <a:defRPr sz="1200"/>
            </a:lvl1pPr>
          </a:lstStyle>
          <a:p>
            <a:fld id="{B9886397-1E07-4813-B8AD-5F1D1CD05F34}" type="datetimeFigureOut">
              <a:rPr lang="en-GB" smtClean="0"/>
              <a:t>22/07/2020</a:t>
            </a:fld>
            <a:endParaRPr lang="en-GB" dirty="0"/>
          </a:p>
        </p:txBody>
      </p:sp>
      <p:sp>
        <p:nvSpPr>
          <p:cNvPr id="4" name="Footer Placeholder 3"/>
          <p:cNvSpPr>
            <a:spLocks noGrp="1"/>
          </p:cNvSpPr>
          <p:nvPr>
            <p:ph type="ftr" sz="quarter" idx="2"/>
          </p:nvPr>
        </p:nvSpPr>
        <p:spPr>
          <a:xfrm>
            <a:off x="0" y="9119474"/>
            <a:ext cx="3169921" cy="48006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143587" y="9119474"/>
            <a:ext cx="3169921" cy="480060"/>
          </a:xfrm>
          <a:prstGeom prst="rect">
            <a:avLst/>
          </a:prstGeom>
        </p:spPr>
        <p:txBody>
          <a:bodyPr vert="horz" lIns="91440" tIns="45720" rIns="91440" bIns="45720" rtlCol="0" anchor="b"/>
          <a:lstStyle>
            <a:lvl1pPr algn="r">
              <a:defRPr sz="1200"/>
            </a:lvl1pPr>
          </a:lstStyle>
          <a:p>
            <a:fld id="{D99226C9-AEDF-4493-93A2-CD04AD7BF399}" type="slidenum">
              <a:rPr lang="en-GB" smtClean="0"/>
              <a:t>‹#›</a:t>
            </a:fld>
            <a:endParaRPr lang="en-GB" dirty="0"/>
          </a:p>
        </p:txBody>
      </p:sp>
    </p:spTree>
    <p:extLst>
      <p:ext uri="{BB962C8B-B14F-4D97-AF65-F5344CB8AC3E}">
        <p14:creationId xmlns:p14="http://schemas.microsoft.com/office/powerpoint/2010/main" val="3196095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143587" y="0"/>
            <a:ext cx="3169921" cy="480060"/>
          </a:xfrm>
          <a:prstGeom prst="rect">
            <a:avLst/>
          </a:prstGeom>
        </p:spPr>
        <p:txBody>
          <a:bodyPr vert="horz" lIns="91440" tIns="45720" rIns="91440" bIns="45720" rtlCol="0"/>
          <a:lstStyle>
            <a:lvl1pPr algn="r">
              <a:defRPr sz="1200"/>
            </a:lvl1pPr>
          </a:lstStyle>
          <a:p>
            <a:fld id="{976997E4-5B13-4F5B-97E1-DCDFFC394784}" type="datetimeFigureOut">
              <a:rPr lang="en-GB" smtClean="0"/>
              <a:t>22/07/2020</a:t>
            </a:fld>
            <a:endParaRPr lang="en-GB"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1" cy="48006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1440" tIns="45720" rIns="91440" bIns="45720" rtlCol="0" anchor="b"/>
          <a:lstStyle>
            <a:lvl1pPr algn="r">
              <a:defRPr sz="1200"/>
            </a:lvl1pPr>
          </a:lstStyle>
          <a:p>
            <a:fld id="{50867EB7-DDE5-4532-874C-953E125F9E53}" type="slidenum">
              <a:rPr lang="en-GB" smtClean="0"/>
              <a:t>‹#›</a:t>
            </a:fld>
            <a:endParaRPr lang="en-GB" dirty="0"/>
          </a:p>
        </p:txBody>
      </p:sp>
    </p:spTree>
    <p:extLst>
      <p:ext uri="{BB962C8B-B14F-4D97-AF65-F5344CB8AC3E}">
        <p14:creationId xmlns:p14="http://schemas.microsoft.com/office/powerpoint/2010/main" val="336486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twitter.com/EUvsDisinfo/status/1245288586062237696" TargetMode="External"/><Relationship Id="rId3" Type="http://schemas.openxmlformats.org/officeDocument/2006/relationships/hyperlink" Target="https://euvsdisinfo.eu/category/blog/coronavirus/" TargetMode="External"/><Relationship Id="rId7" Type="http://schemas.openxmlformats.org/officeDocument/2006/relationships/hyperlink" Target="https://twitter.com/EUvsDisinfo/status/123618480861245440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uvsdisinfo.eu/in-the-media/" TargetMode="External"/><Relationship Id="rId11" Type="http://schemas.openxmlformats.org/officeDocument/2006/relationships/hyperlink" Target="https://www.facebook.com/EUvsDisinfo/videos/827651251068556/" TargetMode="External"/><Relationship Id="rId5" Type="http://schemas.openxmlformats.org/officeDocument/2006/relationships/hyperlink" Target="http://euvsdisinfo.eu/eeas-special-report-disinformation-on-the-coronavirus-short-assessment-of-the-information-environment/" TargetMode="External"/><Relationship Id="rId10" Type="http://schemas.openxmlformats.org/officeDocument/2006/relationships/hyperlink" Target="https://www.facebook.com/permalink.php?story_fbid=2858970204149272&amp;id=1087491177963859" TargetMode="External"/><Relationship Id="rId4" Type="http://schemas.openxmlformats.org/officeDocument/2006/relationships/hyperlink" Target="https://euvsdisinfo.eu/report/a-new-chinese-coronavirus-was-likely-elaborated-in-nato-biolabs/" TargetMode="External"/><Relationship Id="rId9" Type="http://schemas.openxmlformats.org/officeDocument/2006/relationships/hyperlink" Target="https://twitter.com/EUvsDisinfo/status/1243807783570587649"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eas.europa.eu/headquarters/headquarters-homepage_en/412/Crisis%20management%20and%20Response" TargetMode="External"/><Relationship Id="rId13" Type="http://schemas.openxmlformats.org/officeDocument/2006/relationships/hyperlink" Target="https://ec.europa.eu/commission/presscorner/detail/en/ip_20_940" TargetMode="External"/><Relationship Id="rId3" Type="http://schemas.openxmlformats.org/officeDocument/2006/relationships/hyperlink" Target="https://www.consilium.europa.eu/media/43076/26-vc-euco-statement-en.pdf" TargetMode="External"/><Relationship Id="rId7" Type="http://schemas.openxmlformats.org/officeDocument/2006/relationships/hyperlink" Target="https://eeas.europa.eu/sites/eeas/files/ras_factsheet_march_2019_0.pdf" TargetMode="External"/><Relationship Id="rId12" Type="http://schemas.openxmlformats.org/officeDocument/2006/relationships/hyperlink" Target="https://ec.europa.eu/commission/presscorner/detail/en/ip_20_459"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uvsdisinfo.eu/" TargetMode="External"/><Relationship Id="rId11" Type="http://schemas.openxmlformats.org/officeDocument/2006/relationships/hyperlink" Target="https://ec.europa.eu/digital-single-market/en/european-digital-media-observatory" TargetMode="External"/><Relationship Id="rId5" Type="http://schemas.openxmlformats.org/officeDocument/2006/relationships/hyperlink" Target="https://ec.europa.eu/info/live-work-travel-eu/health/coronavirus-response/fighting-disinformation_en" TargetMode="External"/><Relationship Id="rId10" Type="http://schemas.openxmlformats.org/officeDocument/2006/relationships/hyperlink" Target="https://ec.europa.eu/digital-single-market/en/news/code-practice-disinformation" TargetMode="External"/><Relationship Id="rId4" Type="http://schemas.openxmlformats.org/officeDocument/2006/relationships/hyperlink" Target="https://ec.europa.eu/info/files/joint-communication-tackling-covid-19-disinformation-getting-facts-right_en" TargetMode="External"/><Relationship Id="rId9" Type="http://schemas.openxmlformats.org/officeDocument/2006/relationships/hyperlink" Target="https://ec.europa.eu/info/live-work-travel-eu/consumers/enforcement-consumer-protection/scams-related-covid-19_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prop.oii.ox.ac.uk/research/covid19-french-german-spanish/"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rferl.org/a/30490414.html" TargetMode="External"/><Relationship Id="rId5" Type="http://schemas.openxmlformats.org/officeDocument/2006/relationships/hyperlink" Target="https://www.oii.ox.ac.uk/news/releases/state-backed-media-from-china-and-russia-targets-european-and-latin-american-audiences-with-coronavirus-news/" TargetMode="External"/><Relationship Id="rId4" Type="http://schemas.openxmlformats.org/officeDocument/2006/relationships/hyperlink" Target="https://www.rferl.org/coronavirus-crisi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40DB92A-19BA-4189-A0C9-359E150F710E}" type="slidenum">
              <a:rPr lang="en-US" smtClean="0">
                <a:latin typeface="Arial" pitchFamily="34" charset="0"/>
              </a:rPr>
              <a:pPr/>
              <a:t>1</a:t>
            </a:fld>
            <a:endParaRPr lang="en-US">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a:latin typeface="Arial" pitchFamily="34" charset="0"/>
            </a:endParaRPr>
          </a:p>
        </p:txBody>
      </p:sp>
    </p:spTree>
    <p:extLst>
      <p:ext uri="{BB962C8B-B14F-4D97-AF65-F5344CB8AC3E}">
        <p14:creationId xmlns:p14="http://schemas.microsoft.com/office/powerpoint/2010/main" val="62249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ESTF has been an instrumental part of the EU efforts to tackle disinformation in the wake of the COVID-19 pandemic. It shifted the focus of its monitoring and analysis fully on COVID-19 related disinformation in March, and a </a:t>
            </a:r>
            <a:r>
              <a:rPr lang="en-GB" sz="1200" u="sng" kern="1200" dirty="0">
                <a:solidFill>
                  <a:schemeClr val="tx1"/>
                </a:solidFill>
                <a:effectLst/>
                <a:latin typeface="+mn-lt"/>
                <a:ea typeface="+mn-ea"/>
                <a:cs typeface="+mn-cs"/>
                <a:hlinkClick r:id="rId3"/>
              </a:rPr>
              <a:t>dedicated section</a:t>
            </a:r>
            <a:r>
              <a:rPr lang="en-GB" sz="1200" kern="1200" dirty="0">
                <a:solidFill>
                  <a:schemeClr val="tx1"/>
                </a:solidFill>
                <a:effectLst/>
                <a:latin typeface="+mn-lt"/>
                <a:ea typeface="+mn-ea"/>
                <a:cs typeface="+mn-cs"/>
              </a:rPr>
              <a:t> on COVID-19 disinformation was created on the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website. Regular translations were launched, apart from English and Russian, also into French, German, Italian and Spanish.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published four EEAS Special Reports on disinformation around the COVID-19 pandemic in close cooperation with other Task Forces at the EEAS Strategic Communications and Information Analysis division. The reports reached beyond pro-Kremlin disinformation and covered influence operations related to COVID-19 by relevant foreign actors, including China. In March and April 2020 the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website consistently attracted over 10,000 visitors a day, showing its relevance for broad international audiences. In total, since the beginning of the 2020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had </a:t>
            </a:r>
            <a:r>
              <a:rPr lang="en-GB" sz="1200" u="sng" kern="1200" dirty="0">
                <a:solidFill>
                  <a:schemeClr val="tx1"/>
                </a:solidFill>
                <a:effectLst/>
                <a:latin typeface="+mn-lt"/>
                <a:ea typeface="+mn-ea"/>
                <a:cs typeface="+mn-cs"/>
              </a:rPr>
              <a:t>1,000,000 visitors</a:t>
            </a:r>
            <a:r>
              <a:rPr lang="en-GB" sz="1200" kern="1200" dirty="0">
                <a:solidFill>
                  <a:schemeClr val="tx1"/>
                </a:solidFill>
                <a:effectLst/>
                <a:latin typeface="+mn-lt"/>
                <a:ea typeface="+mn-ea"/>
                <a:cs typeface="+mn-cs"/>
              </a:rPr>
              <a:t> . The increased traffic is a result of several factors: an improved structure of our website data, which made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more visible to the Google search engine; and an increasing demand for coronavirus related content.</a:t>
            </a:r>
          </a:p>
          <a:p>
            <a:r>
              <a:rPr lang="en-GB" sz="1200" kern="1200" dirty="0">
                <a:solidFill>
                  <a:schemeClr val="tx1"/>
                </a:solidFill>
                <a:effectLst/>
                <a:latin typeface="+mn-lt"/>
                <a:ea typeface="+mn-ea"/>
                <a:cs typeface="+mn-cs"/>
              </a:rPr>
              <a:t>With the help of resources provided by the European Parliament, East </a:t>
            </a:r>
            <a:r>
              <a:rPr lang="en-GB" sz="1200" kern="1200" dirty="0" err="1">
                <a:solidFill>
                  <a:schemeClr val="tx1"/>
                </a:solidFill>
                <a:effectLst/>
                <a:latin typeface="+mn-lt"/>
                <a:ea typeface="+mn-ea"/>
                <a:cs typeface="+mn-cs"/>
              </a:rPr>
              <a:t>Stratcom</a:t>
            </a:r>
            <a:r>
              <a:rPr lang="en-GB" sz="1200" kern="1200" dirty="0">
                <a:solidFill>
                  <a:schemeClr val="tx1"/>
                </a:solidFill>
                <a:effectLst/>
                <a:latin typeface="+mn-lt"/>
                <a:ea typeface="+mn-ea"/>
                <a:cs typeface="+mn-cs"/>
              </a:rPr>
              <a:t> Task Force and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campaign were in the beginning of 2020 backed by regular, professional monitoring and analytical capacity and means to reach out to new, wider audiences. This enabled quick and efficient response to COVID-19 disinformation, with </a:t>
            </a:r>
            <a:r>
              <a:rPr lang="en-GB" sz="1200" u="sng" kern="1200" dirty="0">
                <a:solidFill>
                  <a:schemeClr val="tx1"/>
                </a:solidFill>
                <a:effectLst/>
                <a:latin typeface="+mn-lt"/>
                <a:ea typeface="+mn-ea"/>
                <a:cs typeface="+mn-cs"/>
                <a:hlinkClick r:id="rId4"/>
              </a:rPr>
              <a:t>first</a:t>
            </a:r>
            <a:r>
              <a:rPr lang="en-GB" sz="1200" kern="1200" dirty="0">
                <a:solidFill>
                  <a:schemeClr val="tx1"/>
                </a:solidFill>
                <a:effectLst/>
                <a:latin typeface="+mn-lt"/>
                <a:ea typeface="+mn-ea"/>
                <a:cs typeface="+mn-cs"/>
              </a:rPr>
              <a:t> examples of pro-Kremlin disinformation detected as early as 22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of January 2020. In parallel the new resources made it possible to step up raising awareness through a dedicated campaign targeting new local audiences in the EU and  </a:t>
            </a:r>
            <a:r>
              <a:rPr lang="en-GB" sz="1200" kern="1200" dirty="0" err="1">
                <a:solidFill>
                  <a:schemeClr val="tx1"/>
                </a:solidFill>
                <a:effectLst/>
                <a:latin typeface="+mn-lt"/>
                <a:ea typeface="+mn-ea"/>
                <a:cs typeface="+mn-cs"/>
              </a:rPr>
              <a:t>EaP</a:t>
            </a:r>
            <a:r>
              <a:rPr lang="en-GB" sz="1200" kern="1200" dirty="0">
                <a:solidFill>
                  <a:schemeClr val="tx1"/>
                </a:solidFill>
                <a:effectLst/>
                <a:latin typeface="+mn-lt"/>
                <a:ea typeface="+mn-ea"/>
                <a:cs typeface="+mn-cs"/>
              </a:rPr>
              <a:t>, including training young people how to respond to disinformation and a joint media briefing by DG NEAR and EEAS for 54 </a:t>
            </a:r>
            <a:r>
              <a:rPr lang="en-GB" sz="1200" kern="1200" dirty="0" err="1">
                <a:solidFill>
                  <a:schemeClr val="tx1"/>
                </a:solidFill>
                <a:effectLst/>
                <a:latin typeface="+mn-lt"/>
                <a:ea typeface="+mn-ea"/>
                <a:cs typeface="+mn-cs"/>
              </a:rPr>
              <a:t>EaP</a:t>
            </a:r>
            <a:r>
              <a:rPr lang="en-GB" sz="1200" kern="1200" dirty="0">
                <a:solidFill>
                  <a:schemeClr val="tx1"/>
                </a:solidFill>
                <a:effectLst/>
                <a:latin typeface="+mn-lt"/>
                <a:ea typeface="+mn-ea"/>
                <a:cs typeface="+mn-cs"/>
              </a:rPr>
              <a:t> media outlets.</a:t>
            </a:r>
          </a:p>
          <a:p>
            <a:r>
              <a:rPr lang="en-GB" sz="1200" b="1" kern="1200" dirty="0">
                <a:solidFill>
                  <a:schemeClr val="tx1"/>
                </a:solidFill>
                <a:effectLst/>
                <a:latin typeface="+mn-lt"/>
                <a:ea typeface="+mn-ea"/>
                <a:cs typeface="+mn-cs"/>
              </a:rPr>
              <a:t>International recognition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increased demand for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content is related to growing international media attention to the work of the ESTF and EEAS Strategic Communications division, especially in the context of the COVID-19 pandemic. </a:t>
            </a:r>
            <a:r>
              <a:rPr lang="en-GB" sz="1200" u="sng" kern="1200" dirty="0">
                <a:solidFill>
                  <a:schemeClr val="tx1"/>
                </a:solidFill>
                <a:effectLst/>
                <a:latin typeface="+mn-lt"/>
                <a:ea typeface="+mn-ea"/>
                <a:cs typeface="+mn-cs"/>
                <a:hlinkClick r:id="rId5"/>
              </a:rPr>
              <a:t>The EEAS Special report about disinformation on the coronavirus</a:t>
            </a:r>
            <a:r>
              <a:rPr lang="en-GB" sz="1200" kern="1200" dirty="0">
                <a:solidFill>
                  <a:schemeClr val="tx1"/>
                </a:solidFill>
                <a:effectLst/>
                <a:latin typeface="+mn-lt"/>
                <a:ea typeface="+mn-ea"/>
                <a:cs typeface="+mn-cs"/>
              </a:rPr>
              <a:t> was widely quoted by </a:t>
            </a:r>
            <a:r>
              <a:rPr lang="en-GB" sz="1200" u="sng" kern="1200" dirty="0">
                <a:solidFill>
                  <a:schemeClr val="tx1"/>
                </a:solidFill>
                <a:effectLst/>
                <a:latin typeface="+mn-lt"/>
                <a:ea typeface="+mn-ea"/>
                <a:cs typeface="+mn-cs"/>
                <a:hlinkClick r:id="rId6"/>
              </a:rPr>
              <a:t>top international media</a:t>
            </a:r>
            <a:r>
              <a:rPr lang="en-GB" sz="1200" kern="1200" dirty="0">
                <a:solidFill>
                  <a:schemeClr val="tx1"/>
                </a:solidFill>
                <a:effectLst/>
                <a:latin typeface="+mn-lt"/>
                <a:ea typeface="+mn-ea"/>
                <a:cs typeface="+mn-cs"/>
              </a:rPr>
              <a:t>, including </a:t>
            </a:r>
            <a:r>
              <a:rPr lang="en-GB" sz="1200" b="1" kern="1200" dirty="0">
                <a:solidFill>
                  <a:schemeClr val="tx1"/>
                </a:solidFill>
                <a:effectLst/>
                <a:latin typeface="+mn-lt"/>
                <a:ea typeface="+mn-ea"/>
                <a:cs typeface="+mn-cs"/>
              </a:rPr>
              <a:t>Financial Times, Washington Post, Reuters, Bloomberg, The Guardian, El </a:t>
            </a:r>
            <a:r>
              <a:rPr lang="en-GB" sz="1200" b="1" kern="1200" dirty="0" err="1">
                <a:solidFill>
                  <a:schemeClr val="tx1"/>
                </a:solidFill>
                <a:effectLst/>
                <a:latin typeface="+mn-lt"/>
                <a:ea typeface="+mn-ea"/>
                <a:cs typeface="+mn-cs"/>
              </a:rPr>
              <a:t>Pais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Deutche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Welle</a:t>
            </a:r>
            <a:r>
              <a:rPr lang="en-GB" sz="1200" b="1" kern="1200" dirty="0">
                <a:solidFill>
                  <a:schemeClr val="tx1"/>
                </a:solidFill>
                <a:effectLst/>
                <a:latin typeface="+mn-lt"/>
                <a:ea typeface="+mn-ea"/>
                <a:cs typeface="+mn-cs"/>
              </a:rPr>
              <a:t>, YLE, </a:t>
            </a:r>
            <a:r>
              <a:rPr lang="en-GB" sz="1200" b="1" kern="1200" dirty="0" err="1">
                <a:solidFill>
                  <a:schemeClr val="tx1"/>
                </a:solidFill>
                <a:effectLst/>
                <a:latin typeface="+mn-lt"/>
                <a:ea typeface="+mn-ea"/>
                <a:cs typeface="+mn-cs"/>
              </a:rPr>
              <a:t>Berlingske</a:t>
            </a:r>
            <a:r>
              <a:rPr lang="en-GB" sz="1200" kern="1200" dirty="0">
                <a:solidFill>
                  <a:schemeClr val="tx1"/>
                </a:solidFill>
                <a:effectLst/>
                <a:latin typeface="+mn-lt"/>
                <a:ea typeface="+mn-ea"/>
                <a:cs typeface="+mn-cs"/>
              </a:rPr>
              <a:t> and others.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ESTF has a sizable presence in the social media</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Since the beginning of 2020 the number of TW followers surpassed 51,000 (an increase of 8%). This year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followers on Twitter were most engaged with a </a:t>
            </a:r>
            <a:r>
              <a:rPr lang="en-GB" sz="1200" u="sng" kern="1200" dirty="0">
                <a:solidFill>
                  <a:schemeClr val="tx1"/>
                </a:solidFill>
                <a:effectLst/>
                <a:latin typeface="+mn-lt"/>
                <a:ea typeface="+mn-ea"/>
                <a:cs typeface="+mn-cs"/>
                <a:hlinkClick r:id="rId7"/>
              </a:rPr>
              <a:t>video</a:t>
            </a:r>
            <a:r>
              <a:rPr lang="en-GB" sz="1200" kern="1200" dirty="0">
                <a:solidFill>
                  <a:schemeClr val="tx1"/>
                </a:solidFill>
                <a:effectLst/>
                <a:latin typeface="+mn-lt"/>
                <a:ea typeface="+mn-ea"/>
                <a:cs typeface="+mn-cs"/>
              </a:rPr>
              <a:t> outlining 5 years of lies about the downing of the flight MH17 (21,300 thousand views), an </a:t>
            </a:r>
            <a:r>
              <a:rPr lang="en-GB" sz="1200" u="sng" kern="1200" dirty="0">
                <a:solidFill>
                  <a:schemeClr val="tx1"/>
                </a:solidFill>
                <a:effectLst/>
                <a:latin typeface="+mn-lt"/>
                <a:ea typeface="+mn-ea"/>
                <a:cs typeface="+mn-cs"/>
                <a:hlinkClick r:id="rId8"/>
              </a:rPr>
              <a:t>article</a:t>
            </a:r>
            <a:r>
              <a:rPr lang="en-GB" sz="1200" kern="1200" dirty="0">
                <a:solidFill>
                  <a:schemeClr val="tx1"/>
                </a:solidFill>
                <a:effectLst/>
                <a:latin typeface="+mn-lt"/>
                <a:ea typeface="+mn-ea"/>
                <a:cs typeface="+mn-cs"/>
              </a:rPr>
              <a:t> on how BBC challenged pro-Kremlin disinformation about COVID-19 in Italy, </a:t>
            </a:r>
            <a:r>
              <a:rPr lang="en-GB" sz="1200" u="sng" kern="1200" dirty="0">
                <a:solidFill>
                  <a:schemeClr val="tx1"/>
                </a:solidFill>
                <a:effectLst/>
                <a:latin typeface="+mn-lt"/>
                <a:ea typeface="+mn-ea"/>
                <a:cs typeface="+mn-cs"/>
                <a:hlinkClick r:id="rId9"/>
              </a:rPr>
              <a:t>a timeline</a:t>
            </a:r>
            <a:r>
              <a:rPr lang="en-GB" sz="1200" kern="1200" dirty="0">
                <a:solidFill>
                  <a:schemeClr val="tx1"/>
                </a:solidFill>
                <a:effectLst/>
                <a:latin typeface="+mn-lt"/>
                <a:ea typeface="+mn-ea"/>
                <a:cs typeface="+mn-cs"/>
              </a:rPr>
              <a:t>, illustrating the evolution of COVID-19 </a:t>
            </a:r>
            <a:r>
              <a:rPr lang="en-GB" sz="1200" kern="1200" dirty="0" err="1">
                <a:solidFill>
                  <a:schemeClr val="tx1"/>
                </a:solidFill>
                <a:effectLst/>
                <a:latin typeface="+mn-lt"/>
                <a:ea typeface="+mn-ea"/>
                <a:cs typeface="+mn-cs"/>
              </a:rPr>
              <a:t>disinfo</a:t>
            </a:r>
            <a:r>
              <a:rPr lang="en-GB" sz="1200" kern="1200" dirty="0">
                <a:solidFill>
                  <a:schemeClr val="tx1"/>
                </a:solidFill>
                <a:effectLst/>
                <a:latin typeface="+mn-lt"/>
                <a:ea typeface="+mn-ea"/>
                <a:cs typeface="+mn-cs"/>
              </a:rPr>
              <a:t> in the pro-Kremlin media outlets. </a:t>
            </a:r>
          </a:p>
          <a:p>
            <a:r>
              <a:rPr lang="en-GB" sz="1200" kern="1200" dirty="0">
                <a:solidFill>
                  <a:schemeClr val="tx1"/>
                </a:solidFill>
                <a:effectLst/>
                <a:latin typeface="+mn-lt"/>
                <a:ea typeface="+mn-ea"/>
                <a:cs typeface="+mn-cs"/>
              </a:rPr>
              <a:t>Since the beginning of 2020 the number of </a:t>
            </a:r>
            <a:r>
              <a:rPr lang="en-GB" sz="1200" kern="1200" dirty="0" err="1">
                <a:solidFill>
                  <a:schemeClr val="tx1"/>
                </a:solidFill>
                <a:effectLst/>
                <a:latin typeface="+mn-lt"/>
                <a:ea typeface="+mn-ea"/>
                <a:cs typeface="+mn-cs"/>
              </a:rPr>
              <a:t>EUvsDisinfo</a:t>
            </a:r>
            <a:r>
              <a:rPr lang="en-GB" sz="1200" kern="1200" dirty="0">
                <a:solidFill>
                  <a:schemeClr val="tx1"/>
                </a:solidFill>
                <a:effectLst/>
                <a:latin typeface="+mn-lt"/>
                <a:ea typeface="+mn-ea"/>
                <a:cs typeface="+mn-cs"/>
              </a:rPr>
              <a:t> followers on Facebook increased to 43,000 (an increase of 7%). The followers were most engaged with a video reports in English and Russian on pro-Kremlin disinformation targeting the Lugar lab in Georgia. The video in </a:t>
            </a:r>
            <a:r>
              <a:rPr lang="en-GB" sz="1200" u="sng" kern="1200" dirty="0">
                <a:solidFill>
                  <a:schemeClr val="tx1"/>
                </a:solidFill>
                <a:effectLst/>
                <a:latin typeface="+mn-lt"/>
                <a:ea typeface="+mn-ea"/>
                <a:cs typeface="+mn-cs"/>
                <a:hlinkClick r:id="rId10"/>
              </a:rPr>
              <a:t>Russian</a:t>
            </a:r>
            <a:r>
              <a:rPr lang="en-GB" sz="1200" kern="1200" dirty="0">
                <a:solidFill>
                  <a:schemeClr val="tx1"/>
                </a:solidFill>
                <a:effectLst/>
                <a:latin typeface="+mn-lt"/>
                <a:ea typeface="+mn-ea"/>
                <a:cs typeface="+mn-cs"/>
              </a:rPr>
              <a:t> was viewed over 264,000 times, in </a:t>
            </a:r>
            <a:r>
              <a:rPr lang="en-GB" sz="1200" u="sng" kern="1200" dirty="0">
                <a:solidFill>
                  <a:schemeClr val="tx1"/>
                </a:solidFill>
                <a:effectLst/>
                <a:latin typeface="+mn-lt"/>
                <a:ea typeface="+mn-ea"/>
                <a:cs typeface="+mn-cs"/>
                <a:hlinkClick r:id="rId11"/>
              </a:rPr>
              <a:t>English</a:t>
            </a:r>
            <a:r>
              <a:rPr lang="en-GB" sz="1200" kern="1200" dirty="0">
                <a:solidFill>
                  <a:schemeClr val="tx1"/>
                </a:solidFill>
                <a:effectLst/>
                <a:latin typeface="+mn-lt"/>
                <a:ea typeface="+mn-ea"/>
                <a:cs typeface="+mn-cs"/>
              </a:rPr>
              <a:t> – 88,000 times. </a:t>
            </a:r>
          </a:p>
          <a:p>
            <a:endParaRPr lang="en-GB" dirty="0"/>
          </a:p>
        </p:txBody>
      </p:sp>
      <p:sp>
        <p:nvSpPr>
          <p:cNvPr id="4" name="Slide Number Placeholder 3"/>
          <p:cNvSpPr>
            <a:spLocks noGrp="1"/>
          </p:cNvSpPr>
          <p:nvPr>
            <p:ph type="sldNum" sz="quarter" idx="10"/>
          </p:nvPr>
        </p:nvSpPr>
        <p:spPr/>
        <p:txBody>
          <a:bodyPr/>
          <a:lstStyle/>
          <a:p>
            <a:fld id="{50867EB7-DDE5-4532-874C-953E125F9E53}" type="slidenum">
              <a:rPr lang="en-GB" smtClean="0"/>
              <a:t>12</a:t>
            </a:fld>
            <a:endParaRPr lang="en-GB" dirty="0"/>
          </a:p>
        </p:txBody>
      </p:sp>
    </p:spTree>
    <p:extLst>
      <p:ext uri="{BB962C8B-B14F-4D97-AF65-F5344CB8AC3E}">
        <p14:creationId xmlns:p14="http://schemas.microsoft.com/office/powerpoint/2010/main" val="2705665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Today, the Commission and the High Representative are assessing their steps to fight disinformation around the coronavirus pandemic and are proposing a way forward. This follows the tasking by European leaders in </a:t>
            </a:r>
            <a:r>
              <a:rPr lang="en-GB" sz="1200" b="0" i="0" kern="1200" dirty="0">
                <a:solidFill>
                  <a:schemeClr val="tx1"/>
                </a:solidFill>
                <a:effectLst/>
                <a:latin typeface="+mn-lt"/>
                <a:ea typeface="+mn-ea"/>
                <a:cs typeface="+mn-cs"/>
                <a:hlinkClick r:id="rId3"/>
              </a:rPr>
              <a:t>March 2020</a:t>
            </a:r>
            <a:r>
              <a:rPr lang="en-GB" sz="1200" b="0" i="0" kern="1200" dirty="0">
                <a:solidFill>
                  <a:schemeClr val="tx1"/>
                </a:solidFill>
                <a:effectLst/>
                <a:latin typeface="+mn-lt"/>
                <a:ea typeface="+mn-ea"/>
                <a:cs typeface="+mn-cs"/>
              </a:rPr>
              <a:t> to resolutely counter disinformation and reinforce resilience of European societies. The coronavirus pandemic has been accompanied by a massive wave of false or misleading information, including attempts by foreign actors to influence EU citizens and debates. The </a:t>
            </a:r>
            <a:r>
              <a:rPr lang="en-GB" sz="1200" b="0" i="0" kern="1200" dirty="0">
                <a:solidFill>
                  <a:schemeClr val="tx1"/>
                </a:solidFill>
                <a:effectLst/>
                <a:latin typeface="+mn-lt"/>
                <a:ea typeface="+mn-ea"/>
                <a:cs typeface="+mn-cs"/>
                <a:hlinkClick r:id="rId4"/>
              </a:rPr>
              <a:t>Joint Communication</a:t>
            </a:r>
            <a:r>
              <a:rPr lang="en-GB" sz="1200" b="0" i="0" kern="1200" dirty="0">
                <a:solidFill>
                  <a:schemeClr val="tx1"/>
                </a:solidFill>
                <a:effectLst/>
                <a:latin typeface="+mn-lt"/>
                <a:ea typeface="+mn-ea"/>
                <a:cs typeface="+mn-cs"/>
              </a:rPr>
              <a:t> analyses the immediate response and proposes concrete action that can be quickly set in motion.</a:t>
            </a:r>
          </a:p>
          <a:p>
            <a:r>
              <a:rPr lang="en-GB" sz="1200" b="0" i="0" kern="1200" dirty="0">
                <a:solidFill>
                  <a:schemeClr val="tx1"/>
                </a:solidFill>
                <a:effectLst/>
                <a:latin typeface="+mn-lt"/>
                <a:ea typeface="+mn-ea"/>
                <a:cs typeface="+mn-cs"/>
              </a:rPr>
              <a:t>High Representative/Vice-President </a:t>
            </a:r>
            <a:r>
              <a:rPr lang="en-GB" sz="1200" b="0" i="0" kern="1200" dirty="0" err="1">
                <a:solidFill>
                  <a:schemeClr val="tx1"/>
                </a:solidFill>
                <a:effectLst/>
                <a:latin typeface="+mn-lt"/>
                <a:ea typeface="+mn-ea"/>
                <a:cs typeface="+mn-cs"/>
              </a:rPr>
              <a:t>Josep</a:t>
            </a:r>
            <a:r>
              <a:rPr lang="en-GB" sz="1200" b="0"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Borrell</a:t>
            </a:r>
            <a:r>
              <a:rPr lang="en-GB" sz="1200" b="0" i="0" kern="1200" dirty="0">
                <a:solidFill>
                  <a:schemeClr val="tx1"/>
                </a:solidFill>
                <a:effectLst/>
                <a:latin typeface="+mn-lt"/>
                <a:ea typeface="+mn-ea"/>
                <a:cs typeface="+mn-cs"/>
              </a:rPr>
              <a:t> said: </a:t>
            </a:r>
            <a:r>
              <a:rPr lang="en-GB" sz="1200" b="0" i="1" kern="1200" dirty="0">
                <a:solidFill>
                  <a:schemeClr val="tx1"/>
                </a:solidFill>
                <a:effectLst/>
                <a:latin typeface="+mn-lt"/>
                <a:ea typeface="+mn-ea"/>
                <a:cs typeface="+mn-cs"/>
              </a:rPr>
              <a:t>“Disinformation in times of the coronavirus can kill. We have a duty to protect our citizens by making them aware of false information, and expose the actors responsible for engaging in such practices. In today's technology-driven world, where warriors wield keyboards rather than swords and targeted influence operations and disinformation campaigns are a recognised weapon of state and non-state actors, the European Union is increasing its activities and capacities in this fight.”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Vice-President for Values and Transparency </a:t>
            </a:r>
            <a:r>
              <a:rPr lang="en-GB" sz="1200" b="0" i="0" kern="1200" dirty="0" err="1">
                <a:solidFill>
                  <a:schemeClr val="tx1"/>
                </a:solidFill>
                <a:effectLst/>
                <a:latin typeface="+mn-lt"/>
                <a:ea typeface="+mn-ea"/>
                <a:cs typeface="+mn-cs"/>
              </a:rPr>
              <a:t>Věra</a:t>
            </a:r>
            <a:r>
              <a:rPr lang="en-GB" sz="1200" b="0"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Jourová</a:t>
            </a:r>
            <a:r>
              <a:rPr lang="en-GB" sz="1200" b="0" i="0" kern="1200" dirty="0">
                <a:solidFill>
                  <a:schemeClr val="tx1"/>
                </a:solidFill>
                <a:effectLst/>
                <a:latin typeface="+mn-lt"/>
                <a:ea typeface="+mn-ea"/>
                <a:cs typeface="+mn-cs"/>
              </a:rPr>
              <a:t> said: </a:t>
            </a:r>
            <a:r>
              <a:rPr lang="en-GB" sz="1200" b="0" i="1" kern="1200" dirty="0">
                <a:solidFill>
                  <a:schemeClr val="tx1"/>
                </a:solidFill>
                <a:effectLst/>
                <a:latin typeface="+mn-lt"/>
                <a:ea typeface="+mn-ea"/>
                <a:cs typeface="+mn-cs"/>
              </a:rPr>
              <a:t>“Disinformation waves have hit Europe during the Coronavirus pandemic. They originated from within as well as outside the EU. To fight disinformation, we need to mobilise all relevant players from online platforms to public authorities, and support independent fact checkers and media. While online platforms have taken positive steps during the pandemic, they need to step up their efforts. Our actions are strongly embedded in fundamental rights, in particular freedom of expression and information.”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crisis has become a test case showing how the EU and its democratic societies deal with the disinformation challenge. The following aspects are key for a stronger and more resilient EU:</a:t>
            </a:r>
          </a:p>
          <a:p>
            <a:r>
              <a:rPr lang="en-GB" sz="1200" b="1" i="0" kern="1200" dirty="0">
                <a:solidFill>
                  <a:schemeClr val="tx1"/>
                </a:solidFill>
                <a:effectLst/>
                <a:latin typeface="+mn-lt"/>
                <a:ea typeface="+mn-ea"/>
                <a:cs typeface="+mn-cs"/>
              </a:rPr>
              <a:t>Understand</a:t>
            </a:r>
            <a:r>
              <a:rPr lang="en-GB" sz="1200" b="0" i="0" kern="1200" dirty="0">
                <a:solidFill>
                  <a:schemeClr val="tx1"/>
                </a:solidFill>
                <a:effectLst/>
                <a:latin typeface="+mn-lt"/>
                <a:ea typeface="+mn-ea"/>
                <a:cs typeface="+mn-cs"/>
              </a:rPr>
              <a:t>: First, it is important to distinguish between illegal content and content that is harmful but not illegal. Then, there are blurred boundaries between the various forms of false or misleading content: from disinformation, which is defined as intentional, to misinformation, which can be unintentional. The motivation can range from targeted influence operations by foreign actors to purely economic motives. A calibrated response is needed to each of these challenges. Furthermore, there is a need to provide more data for public scrutiny and improve analytical capacities.</a:t>
            </a:r>
          </a:p>
          <a:p>
            <a:r>
              <a:rPr lang="en-GB" sz="1200" b="1" i="0" kern="1200" dirty="0">
                <a:solidFill>
                  <a:schemeClr val="tx1"/>
                </a:solidFill>
                <a:effectLst/>
                <a:latin typeface="+mn-lt"/>
                <a:ea typeface="+mn-ea"/>
                <a:cs typeface="+mn-cs"/>
              </a:rPr>
              <a:t>Communicate</a:t>
            </a:r>
            <a:r>
              <a:rPr lang="en-GB" sz="1200" b="0" i="0" kern="1200" dirty="0">
                <a:solidFill>
                  <a:schemeClr val="tx1"/>
                </a:solidFill>
                <a:effectLst/>
                <a:latin typeface="+mn-lt"/>
                <a:ea typeface="+mn-ea"/>
                <a:cs typeface="+mn-cs"/>
              </a:rPr>
              <a:t>: During the crisis, the EU has been stepping up its work to inform citizens about the risks and to enhance cooperation with other international actors to tackle disinformation. The Commission has been rebutting </a:t>
            </a:r>
            <a:r>
              <a:rPr lang="en-GB" sz="1200" b="0" i="0" kern="1200" dirty="0">
                <a:solidFill>
                  <a:schemeClr val="tx1"/>
                </a:solidFill>
                <a:effectLst/>
                <a:latin typeface="+mn-lt"/>
                <a:ea typeface="+mn-ea"/>
                <a:cs typeface="+mn-cs"/>
                <a:hlinkClick r:id="rId5"/>
              </a:rPr>
              <a:t>myths around the coronavirus</a:t>
            </a:r>
            <a:r>
              <a:rPr lang="en-GB" sz="1200" b="0" i="0" kern="1200" dirty="0">
                <a:solidFill>
                  <a:schemeClr val="tx1"/>
                </a:solidFill>
                <a:effectLst/>
                <a:latin typeface="+mn-lt"/>
                <a:ea typeface="+mn-ea"/>
                <a:cs typeface="+mn-cs"/>
              </a:rPr>
              <a:t>, which have been viewed more than 7 million times. The European External Action Service, together with the Commission, enhanced strategic communication and public diplomacy in third countries, including the EU's neighbourhood. Foreign actors and certain third countries, in particular Russia and China, have engaged in targeted influence operations and disinformation campaigns in the EU, its neighbourhood, and globally. For example, the EEAS East </a:t>
            </a:r>
            <a:r>
              <a:rPr lang="en-GB" sz="1200" b="0" i="0" kern="1200" dirty="0" err="1">
                <a:solidFill>
                  <a:schemeClr val="tx1"/>
                </a:solidFill>
                <a:effectLst/>
                <a:latin typeface="+mn-lt"/>
                <a:ea typeface="+mn-ea"/>
                <a:cs typeface="+mn-cs"/>
              </a:rPr>
              <a:t>Stratcom</a:t>
            </a:r>
            <a:r>
              <a:rPr lang="en-GB" sz="1200" b="0" i="0" kern="1200" dirty="0">
                <a:solidFill>
                  <a:schemeClr val="tx1"/>
                </a:solidFill>
                <a:effectLst/>
                <a:latin typeface="+mn-lt"/>
                <a:ea typeface="+mn-ea"/>
                <a:cs typeface="+mn-cs"/>
              </a:rPr>
              <a:t> Task Force detected and exposed more than 550 disinformation narratives from pro-Kremlin sources on the </a:t>
            </a:r>
            <a:r>
              <a:rPr lang="en-GB" sz="1200" b="0" i="0" kern="1200" dirty="0" err="1">
                <a:solidFill>
                  <a:schemeClr val="tx1"/>
                </a:solidFill>
                <a:effectLst/>
                <a:latin typeface="+mn-lt"/>
                <a:ea typeface="+mn-ea"/>
                <a:cs typeface="+mn-cs"/>
                <a:hlinkClick r:id="rId6"/>
              </a:rPr>
              <a:t>EUvsDisinfo</a:t>
            </a:r>
            <a:r>
              <a:rPr lang="en-GB" sz="1200" b="0" i="0" kern="1200" dirty="0">
                <a:solidFill>
                  <a:schemeClr val="tx1"/>
                </a:solidFill>
                <a:effectLst/>
                <a:latin typeface="+mn-lt"/>
                <a:ea typeface="+mn-ea"/>
                <a:cs typeface="+mn-cs"/>
                <a:hlinkClick r:id="rId6"/>
              </a:rPr>
              <a:t> website</a:t>
            </a:r>
            <a:r>
              <a:rPr lang="en-GB" sz="1200" b="0" i="0" kern="1200" dirty="0">
                <a:solidFill>
                  <a:schemeClr val="tx1"/>
                </a:solidFill>
                <a:effectLst/>
                <a:latin typeface="+mn-lt"/>
                <a:ea typeface="+mn-ea"/>
                <a:cs typeface="+mn-cs"/>
              </a:rPr>
              <a:t>.</a:t>
            </a:r>
          </a:p>
          <a:p>
            <a:r>
              <a:rPr lang="en-GB" sz="1200" b="1" i="0" kern="1200" dirty="0">
                <a:solidFill>
                  <a:schemeClr val="tx1"/>
                </a:solidFill>
                <a:effectLst/>
                <a:latin typeface="+mn-lt"/>
                <a:ea typeface="+mn-ea"/>
                <a:cs typeface="+mn-cs"/>
              </a:rPr>
              <a:t>Cooperation </a:t>
            </a:r>
            <a:r>
              <a:rPr lang="en-GB" sz="1200" b="0" i="0" kern="1200" dirty="0">
                <a:solidFill>
                  <a:schemeClr val="tx1"/>
                </a:solidFill>
                <a:effectLst/>
                <a:latin typeface="+mn-lt"/>
                <a:ea typeface="+mn-ea"/>
                <a:cs typeface="+mn-cs"/>
              </a:rPr>
              <a:t>has been an important cornerstone of the fight against disinformation:</a:t>
            </a:r>
          </a:p>
          <a:p>
            <a:r>
              <a:rPr lang="en-GB" sz="1200" b="1" i="0" kern="1200" dirty="0">
                <a:solidFill>
                  <a:schemeClr val="tx1"/>
                </a:solidFill>
                <a:effectLst/>
                <a:latin typeface="+mn-lt"/>
                <a:ea typeface="+mn-ea"/>
                <a:cs typeface="+mn-cs"/>
              </a:rPr>
              <a:t>With the European Parliament and the Council and between EU institutions and Member States,</a:t>
            </a:r>
            <a:r>
              <a:rPr lang="en-GB" sz="1200" b="0" i="0" kern="1200" dirty="0">
                <a:solidFill>
                  <a:schemeClr val="tx1"/>
                </a:solidFill>
                <a:effectLst/>
                <a:latin typeface="+mn-lt"/>
                <a:ea typeface="+mn-ea"/>
                <a:cs typeface="+mn-cs"/>
              </a:rPr>
              <a:t> by using established channels, such as the </a:t>
            </a:r>
            <a:r>
              <a:rPr lang="en-GB" sz="1200" b="0" i="0" kern="1200" dirty="0">
                <a:solidFill>
                  <a:schemeClr val="tx1"/>
                </a:solidFill>
                <a:effectLst/>
                <a:latin typeface="+mn-lt"/>
                <a:ea typeface="+mn-ea"/>
                <a:cs typeface="+mn-cs"/>
                <a:hlinkClick r:id="rId7"/>
              </a:rPr>
              <a:t>Rapid Alert System</a:t>
            </a:r>
            <a:r>
              <a:rPr lang="en-GB" sz="1200" b="0" i="0" kern="1200" dirty="0">
                <a:solidFill>
                  <a:schemeClr val="tx1"/>
                </a:solidFill>
                <a:effectLst/>
                <a:latin typeface="+mn-lt"/>
                <a:ea typeface="+mn-ea"/>
                <a:cs typeface="+mn-cs"/>
              </a:rPr>
              <a:t> and the EU </a:t>
            </a:r>
            <a:r>
              <a:rPr lang="en-GB" sz="1200" b="0" i="0" kern="1200" dirty="0">
                <a:solidFill>
                  <a:schemeClr val="tx1"/>
                </a:solidFill>
                <a:effectLst/>
                <a:latin typeface="+mn-lt"/>
                <a:ea typeface="+mn-ea"/>
                <a:cs typeface="+mn-cs"/>
                <a:hlinkClick r:id="rId8"/>
              </a:rPr>
              <a:t>integrated political crisis response</a:t>
            </a:r>
            <a:r>
              <a:rPr lang="en-GB" sz="1200" b="0" i="0" kern="1200" dirty="0">
                <a:solidFill>
                  <a:schemeClr val="tx1"/>
                </a:solidFill>
                <a:effectLst/>
                <a:latin typeface="+mn-lt"/>
                <a:ea typeface="+mn-ea"/>
                <a:cs typeface="+mn-cs"/>
              </a:rPr>
              <a:t>. These channels will be further developed to strengthen capacities, to improve risk analysis and vital reporting in times of crisis.  </a:t>
            </a:r>
          </a:p>
          <a:p>
            <a:r>
              <a:rPr lang="en-GB" sz="1200" b="0" i="0" kern="1200" dirty="0">
                <a:solidFill>
                  <a:schemeClr val="tx1"/>
                </a:solidFill>
                <a:effectLst/>
                <a:latin typeface="+mn-lt"/>
                <a:ea typeface="+mn-ea"/>
                <a:cs typeface="+mn-cs"/>
              </a:rPr>
              <a:t>With </a:t>
            </a:r>
            <a:r>
              <a:rPr lang="en-GB" sz="1200" b="1" i="0" kern="1200" dirty="0">
                <a:solidFill>
                  <a:schemeClr val="tx1"/>
                </a:solidFill>
                <a:effectLst/>
                <a:latin typeface="+mn-lt"/>
                <a:ea typeface="+mn-ea"/>
                <a:cs typeface="+mn-cs"/>
              </a:rPr>
              <a:t>international partners, including </a:t>
            </a:r>
            <a:r>
              <a:rPr lang="en-GB" sz="1200" b="0" i="0" kern="1200" dirty="0">
                <a:solidFill>
                  <a:schemeClr val="tx1"/>
                </a:solidFill>
                <a:effectLst/>
                <a:latin typeface="+mn-lt"/>
                <a:ea typeface="+mn-ea"/>
                <a:cs typeface="+mn-cs"/>
              </a:rPr>
              <a:t>the WHO, the G7 Rapid Response Mechanism, NATO and others. This led to an increased sharing of information, activities and best practices. It should be intensified to better address foreign influence and disinformation. </a:t>
            </a:r>
          </a:p>
          <a:p>
            <a:r>
              <a:rPr lang="en-GB" sz="1200" b="0" i="0" kern="1200" dirty="0">
                <a:solidFill>
                  <a:schemeClr val="tx1"/>
                </a:solidFill>
                <a:effectLst/>
                <a:latin typeface="+mn-lt"/>
                <a:ea typeface="+mn-ea"/>
                <a:cs typeface="+mn-cs"/>
              </a:rPr>
              <a:t>The EU will step up support and assistance to civil society actors, independent media and journalists in </a:t>
            </a:r>
            <a:r>
              <a:rPr lang="en-GB" sz="1200" b="1" i="0" kern="1200" dirty="0">
                <a:solidFill>
                  <a:schemeClr val="tx1"/>
                </a:solidFill>
                <a:effectLst/>
                <a:latin typeface="+mn-lt"/>
                <a:ea typeface="+mn-ea"/>
                <a:cs typeface="+mn-cs"/>
              </a:rPr>
              <a:t>third countries </a:t>
            </a:r>
            <a:r>
              <a:rPr lang="en-GB" sz="1200" b="0" i="0" kern="1200" dirty="0">
                <a:solidFill>
                  <a:schemeClr val="tx1"/>
                </a:solidFill>
                <a:effectLst/>
                <a:latin typeface="+mn-lt"/>
                <a:ea typeface="+mn-ea"/>
                <a:cs typeface="+mn-cs"/>
              </a:rPr>
              <a:t>as part of the ‘Team Europe' package, and enhance support for monitoring violations of press freedom and advocacy for a safer media environment. </a:t>
            </a:r>
          </a:p>
          <a:p>
            <a:r>
              <a:rPr lang="en-GB" sz="1200" b="0" i="0" kern="1200" dirty="0">
                <a:solidFill>
                  <a:schemeClr val="tx1"/>
                </a:solidFill>
                <a:effectLst/>
                <a:latin typeface="+mn-lt"/>
                <a:ea typeface="+mn-ea"/>
                <a:cs typeface="+mn-cs"/>
              </a:rPr>
              <a:t>Finally, many</a:t>
            </a:r>
            <a:r>
              <a:rPr lang="en-GB" sz="1200" b="1" i="0" kern="1200" dirty="0">
                <a:solidFill>
                  <a:schemeClr val="tx1"/>
                </a:solidFill>
                <a:effectLst/>
                <a:latin typeface="+mn-lt"/>
                <a:ea typeface="+mn-ea"/>
                <a:cs typeface="+mn-cs"/>
              </a:rPr>
              <a:t> consumers</a:t>
            </a:r>
            <a:r>
              <a:rPr lang="en-GB" sz="1200" b="0" i="0" kern="1200" dirty="0">
                <a:solidFill>
                  <a:schemeClr val="tx1"/>
                </a:solidFill>
                <a:effectLst/>
                <a:latin typeface="+mn-lt"/>
                <a:ea typeface="+mn-ea"/>
                <a:cs typeface="+mn-cs"/>
              </a:rPr>
              <a:t> were misled to buy overpriced, ineffective or potentially dangerous products, and platform have removed millions of misleading advertisements. The Commission will continue to cooperate with online platforms and support the </a:t>
            </a:r>
            <a:r>
              <a:rPr lang="en-GB" sz="1200" b="0" i="0" kern="1200" dirty="0">
                <a:solidFill>
                  <a:schemeClr val="tx1"/>
                </a:solidFill>
                <a:effectLst/>
                <a:latin typeface="+mn-lt"/>
                <a:ea typeface="+mn-ea"/>
                <a:cs typeface="+mn-cs"/>
                <a:hlinkClick r:id="rId9"/>
              </a:rPr>
              <a:t>Consumer Protection Cooperation network</a:t>
            </a:r>
            <a:r>
              <a:rPr lang="en-GB" sz="1200" b="0" i="0" kern="1200" dirty="0">
                <a:solidFill>
                  <a:schemeClr val="tx1"/>
                </a:solidFill>
                <a:effectLst/>
                <a:latin typeface="+mn-lt"/>
                <a:ea typeface="+mn-ea"/>
                <a:cs typeface="+mn-cs"/>
              </a:rPr>
              <a:t> of national authorities to fight these practices that infringe consumer protection law.</a:t>
            </a:r>
          </a:p>
          <a:p>
            <a:r>
              <a:rPr lang="en-GB" sz="1200" b="1" i="0" kern="1200" dirty="0">
                <a:solidFill>
                  <a:schemeClr val="tx1"/>
                </a:solidFill>
                <a:effectLst/>
                <a:latin typeface="+mn-lt"/>
                <a:ea typeface="+mn-ea"/>
                <a:cs typeface="+mn-cs"/>
              </a:rPr>
              <a:t>Transparency</a:t>
            </a:r>
            <a:r>
              <a:rPr lang="en-GB" sz="1200" b="0" i="0" kern="1200" dirty="0">
                <a:solidFill>
                  <a:schemeClr val="tx1"/>
                </a:solidFill>
                <a:effectLst/>
                <a:latin typeface="+mn-lt"/>
                <a:ea typeface="+mn-ea"/>
                <a:cs typeface="+mn-cs"/>
              </a:rPr>
              <a:t>: The Commission has closely monitored the actions of online platforms under the </a:t>
            </a:r>
            <a:r>
              <a:rPr lang="en-GB" sz="1200" b="0" i="0" kern="1200" dirty="0">
                <a:solidFill>
                  <a:schemeClr val="tx1"/>
                </a:solidFill>
                <a:effectLst/>
                <a:latin typeface="+mn-lt"/>
                <a:ea typeface="+mn-ea"/>
                <a:cs typeface="+mn-cs"/>
                <a:hlinkClick r:id="rId10"/>
              </a:rPr>
              <a:t>Code of Practice on Disinformation</a:t>
            </a:r>
            <a:r>
              <a:rPr lang="en-GB" sz="1200" b="0" i="0" kern="1200" dirty="0">
                <a:solidFill>
                  <a:schemeClr val="tx1"/>
                </a:solidFill>
                <a:effectLst/>
                <a:latin typeface="+mn-lt"/>
                <a:ea typeface="+mn-ea"/>
                <a:cs typeface="+mn-cs"/>
              </a:rPr>
              <a:t>. There is a need for additional efforts, increased transparency and greater accountability:</a:t>
            </a:r>
          </a:p>
          <a:p>
            <a:r>
              <a:rPr lang="en-GB" sz="1200" b="0" i="0" kern="1200" dirty="0">
                <a:solidFill>
                  <a:schemeClr val="tx1"/>
                </a:solidFill>
                <a:effectLst/>
                <a:latin typeface="+mn-lt"/>
                <a:ea typeface="+mn-ea"/>
                <a:cs typeface="+mn-cs"/>
              </a:rPr>
              <a:t>Platforms should provide </a:t>
            </a:r>
            <a:r>
              <a:rPr lang="en-GB" sz="1200" b="1" i="0" kern="1200" dirty="0">
                <a:solidFill>
                  <a:schemeClr val="tx1"/>
                </a:solidFill>
                <a:effectLst/>
                <a:latin typeface="+mn-lt"/>
                <a:ea typeface="+mn-ea"/>
                <a:cs typeface="+mn-cs"/>
              </a:rPr>
              <a:t>monthly reports</a:t>
            </a:r>
            <a:r>
              <a:rPr lang="en-GB" sz="1200" b="0" i="0" kern="1200" dirty="0">
                <a:solidFill>
                  <a:schemeClr val="tx1"/>
                </a:solidFill>
                <a:effectLst/>
                <a:latin typeface="+mn-lt"/>
                <a:ea typeface="+mn-ea"/>
                <a:cs typeface="+mn-cs"/>
              </a:rPr>
              <a:t> that include more detailed data on their actions to promote authoritative content, improve users' awareness, and limit coronavirus disinformation and advertising related to it. They should also step up their cooperation with fact-checkers - in all Members States, for all languages - and researchers, and be more transparent about implementation of their policies to inform users that interact with disinformation. </a:t>
            </a:r>
          </a:p>
          <a:p>
            <a:r>
              <a:rPr lang="en-GB" sz="1200" b="0" i="0" kern="1200" dirty="0">
                <a:solidFill>
                  <a:schemeClr val="tx1"/>
                </a:solidFill>
                <a:effectLst/>
                <a:latin typeface="+mn-lt"/>
                <a:ea typeface="+mn-ea"/>
                <a:cs typeface="+mn-cs"/>
              </a:rPr>
              <a:t>The Commission strongly encourages other relevant stakeholders that are not yet signatories to the Code to participate in this new monitoring programme.</a:t>
            </a:r>
          </a:p>
          <a:p>
            <a:r>
              <a:rPr lang="en-GB" sz="1200" b="0" i="0" kern="1200" dirty="0">
                <a:solidFill>
                  <a:schemeClr val="tx1"/>
                </a:solidFill>
                <a:effectLst/>
                <a:latin typeface="+mn-lt"/>
                <a:ea typeface="+mn-ea"/>
                <a:cs typeface="+mn-cs"/>
              </a:rPr>
              <a:t>Building on the work of the newly established </a:t>
            </a:r>
            <a:r>
              <a:rPr lang="en-GB" sz="1200" b="0" i="0" kern="1200" dirty="0">
                <a:solidFill>
                  <a:schemeClr val="tx1"/>
                </a:solidFill>
                <a:effectLst/>
                <a:latin typeface="+mn-lt"/>
                <a:ea typeface="+mn-ea"/>
                <a:cs typeface="+mn-cs"/>
                <a:hlinkClick r:id="rId11"/>
              </a:rPr>
              <a:t>European Digital Media Observatory</a:t>
            </a:r>
            <a:r>
              <a:rPr lang="en-GB" sz="1200" b="0" i="0" kern="1200" dirty="0">
                <a:solidFill>
                  <a:schemeClr val="tx1"/>
                </a:solidFill>
                <a:effectLst/>
                <a:latin typeface="+mn-lt"/>
                <a:ea typeface="+mn-ea"/>
                <a:cs typeface="+mn-cs"/>
              </a:rPr>
              <a:t>, the EU will further strengthen its </a:t>
            </a:r>
            <a:r>
              <a:rPr lang="en-GB" sz="1200" b="1" i="0" kern="1200" dirty="0">
                <a:solidFill>
                  <a:schemeClr val="tx1"/>
                </a:solidFill>
                <a:effectLst/>
                <a:latin typeface="+mn-lt"/>
                <a:ea typeface="+mn-ea"/>
                <a:cs typeface="+mn-cs"/>
              </a:rPr>
              <a:t>support to</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fact-checkers and researchers.</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Ensuring freedom of expression and pluralistic democratic debate</a:t>
            </a:r>
            <a:r>
              <a:rPr lang="en-GB" sz="1200" b="0" i="0" kern="1200" dirty="0">
                <a:solidFill>
                  <a:schemeClr val="tx1"/>
                </a:solidFill>
                <a:effectLst/>
                <a:latin typeface="+mn-lt"/>
                <a:ea typeface="+mn-ea"/>
                <a:cs typeface="+mn-cs"/>
              </a:rPr>
              <a:t> is central to our disinformation response. The Commission will continue monitoring the impact of emergency measures taken by Member States in the coronavirus context, on EU law and values. The crisis demonstrated the role of free and independent media as an essential service, providing citizens with reliable, fact-checked information, contributing to saving </a:t>
            </a:r>
            <a:r>
              <a:rPr lang="en-GB" sz="1200" b="0" i="0" kern="1200" dirty="0" err="1">
                <a:solidFill>
                  <a:schemeClr val="tx1"/>
                </a:solidFill>
                <a:effectLst/>
                <a:latin typeface="+mn-lt"/>
                <a:ea typeface="+mn-ea"/>
                <a:cs typeface="+mn-cs"/>
              </a:rPr>
              <a:t>lives.The</a:t>
            </a:r>
            <a:r>
              <a:rPr lang="en-GB" sz="1200" b="0" i="0" kern="1200" dirty="0">
                <a:solidFill>
                  <a:schemeClr val="tx1"/>
                </a:solidFill>
                <a:effectLst/>
                <a:latin typeface="+mn-lt"/>
                <a:ea typeface="+mn-ea"/>
                <a:cs typeface="+mn-cs"/>
              </a:rPr>
              <a:t> EU will strengthen its support to independent media and journalists in the EU and around the </a:t>
            </a:r>
            <a:r>
              <a:rPr lang="en-GB" sz="1200" b="0" i="0" kern="1200" dirty="0" err="1">
                <a:solidFill>
                  <a:schemeClr val="tx1"/>
                </a:solidFill>
                <a:effectLst/>
                <a:latin typeface="+mn-lt"/>
                <a:ea typeface="+mn-ea"/>
                <a:cs typeface="+mn-cs"/>
              </a:rPr>
              <a:t>world.The</a:t>
            </a:r>
            <a:r>
              <a:rPr lang="en-GB" sz="1200" b="0" i="0" kern="1200" dirty="0">
                <a:solidFill>
                  <a:schemeClr val="tx1"/>
                </a:solidFill>
                <a:effectLst/>
                <a:latin typeface="+mn-lt"/>
                <a:ea typeface="+mn-ea"/>
                <a:cs typeface="+mn-cs"/>
              </a:rPr>
              <a:t> Commission calls upon Member States to intensify efforts to ensure that journalists can work safely and to make the most of the </a:t>
            </a:r>
            <a:r>
              <a:rPr lang="en-GB" sz="1200" b="0" i="0" kern="1200" dirty="0">
                <a:solidFill>
                  <a:schemeClr val="tx1"/>
                </a:solidFill>
                <a:effectLst/>
                <a:latin typeface="+mn-lt"/>
                <a:ea typeface="+mn-ea"/>
                <a:cs typeface="+mn-cs"/>
                <a:hlinkClick r:id="rId12"/>
              </a:rPr>
              <a:t>EU's economic response</a:t>
            </a:r>
            <a:r>
              <a:rPr lang="en-GB" sz="1200" b="0" i="0" kern="1200" dirty="0">
                <a:solidFill>
                  <a:schemeClr val="tx1"/>
                </a:solidFill>
                <a:effectLst/>
                <a:latin typeface="+mn-lt"/>
                <a:ea typeface="+mn-ea"/>
                <a:cs typeface="+mn-cs"/>
              </a:rPr>
              <a:t> and </a:t>
            </a:r>
            <a:r>
              <a:rPr lang="en-GB" sz="1200" b="0" i="0" kern="1200" dirty="0">
                <a:solidFill>
                  <a:schemeClr val="tx1"/>
                </a:solidFill>
                <a:effectLst/>
                <a:latin typeface="+mn-lt"/>
                <a:ea typeface="+mn-ea"/>
                <a:cs typeface="+mn-cs"/>
                <a:hlinkClick r:id="rId13"/>
              </a:rPr>
              <a:t>recovery package</a:t>
            </a:r>
            <a:r>
              <a:rPr lang="en-GB" sz="1200" b="0" i="0" kern="1200" dirty="0">
                <a:solidFill>
                  <a:schemeClr val="tx1"/>
                </a:solidFill>
                <a:effectLst/>
                <a:latin typeface="+mn-lt"/>
                <a:ea typeface="+mn-ea"/>
                <a:cs typeface="+mn-cs"/>
              </a:rPr>
              <a:t> to support media heavily hit by the crisis, while respecting their independence.</a:t>
            </a:r>
          </a:p>
          <a:p>
            <a:r>
              <a:rPr lang="en-GB" sz="1200" b="1" i="0" kern="1200" dirty="0">
                <a:solidFill>
                  <a:schemeClr val="tx1"/>
                </a:solidFill>
                <a:effectLst/>
                <a:latin typeface="+mn-lt"/>
                <a:ea typeface="+mn-ea"/>
                <a:cs typeface="+mn-cs"/>
              </a:rPr>
              <a:t>Empowering citizens, raising citizens awareness and increasing societal resilience </a:t>
            </a:r>
            <a:r>
              <a:rPr lang="en-GB" sz="1200" b="0" i="0" kern="1200" dirty="0">
                <a:solidFill>
                  <a:schemeClr val="tx1"/>
                </a:solidFill>
                <a:effectLst/>
                <a:latin typeface="+mn-lt"/>
                <a:ea typeface="+mn-ea"/>
                <a:cs typeface="+mn-cs"/>
              </a:rPr>
              <a:t>implies enabling citizens to participate in the democratic debate by preserving access to information and freedom of expression, promoting citizens' media and information literacy, including critical thinking and digital skills. This can be done through media literacy projects and support to civil society organisations.</a:t>
            </a:r>
          </a:p>
          <a:p>
            <a:r>
              <a:rPr lang="en-GB" sz="1200" b="1" i="0" kern="1200" dirty="0">
                <a:solidFill>
                  <a:schemeClr val="tx1"/>
                </a:solidFill>
                <a:effectLst/>
                <a:latin typeface="+mn-lt"/>
                <a:ea typeface="+mn-ea"/>
                <a:cs typeface="+mn-cs"/>
              </a:rPr>
              <a:t>Next steps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actions proposed today will feed into future EU work on disinformation, notably the </a:t>
            </a:r>
            <a:r>
              <a:rPr lang="en-GB" sz="1200" b="1" i="0" kern="1200" dirty="0">
                <a:solidFill>
                  <a:schemeClr val="tx1"/>
                </a:solidFill>
                <a:effectLst/>
                <a:latin typeface="+mn-lt"/>
                <a:ea typeface="+mn-ea"/>
                <a:cs typeface="+mn-cs"/>
              </a:rPr>
              <a:t>European Democracy Action Plan</a:t>
            </a:r>
            <a:r>
              <a:rPr lang="en-GB" sz="1200" b="0" i="0" kern="1200" dirty="0">
                <a:solidFill>
                  <a:schemeClr val="tx1"/>
                </a:solidFill>
                <a:effectLst/>
                <a:latin typeface="+mn-lt"/>
                <a:ea typeface="+mn-ea"/>
                <a:cs typeface="+mn-cs"/>
              </a:rPr>
              <a:t> and the </a:t>
            </a:r>
            <a:r>
              <a:rPr lang="en-GB" sz="1200" b="1" i="0" kern="1200" dirty="0">
                <a:solidFill>
                  <a:schemeClr val="tx1"/>
                </a:solidFill>
                <a:effectLst/>
                <a:latin typeface="+mn-lt"/>
                <a:ea typeface="+mn-ea"/>
                <a:cs typeface="+mn-cs"/>
              </a:rPr>
              <a:t>Digital Services Act</a:t>
            </a:r>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50867EB7-DDE5-4532-874C-953E125F9E53}" type="slidenum">
              <a:rPr lang="en-GB" smtClean="0"/>
              <a:t>13</a:t>
            </a:fld>
            <a:endParaRPr lang="en-GB" dirty="0"/>
          </a:p>
        </p:txBody>
      </p:sp>
    </p:spTree>
    <p:extLst>
      <p:ext uri="{BB962C8B-B14F-4D97-AF65-F5344CB8AC3E}">
        <p14:creationId xmlns:p14="http://schemas.microsoft.com/office/powerpoint/2010/main" val="92139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40DB92A-19BA-4189-A0C9-359E150F710E}" type="slidenum">
              <a:rPr lang="en-US" smtClean="0">
                <a:latin typeface="Arial" pitchFamily="34" charset="0"/>
              </a:rPr>
              <a:pPr/>
              <a:t>14</a:t>
            </a:fld>
            <a:endParaRPr lang="en-US">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a:latin typeface="Arial" pitchFamily="34" charset="0"/>
            </a:endParaRPr>
          </a:p>
        </p:txBody>
      </p:sp>
    </p:spTree>
    <p:extLst>
      <p:ext uri="{BB962C8B-B14F-4D97-AF65-F5344CB8AC3E}">
        <p14:creationId xmlns:p14="http://schemas.microsoft.com/office/powerpoint/2010/main" val="379857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40DB92A-19BA-4189-A0C9-359E150F710E}" type="slidenum">
              <a:rPr lang="en-US" smtClean="0">
                <a:latin typeface="Arial" pitchFamily="34" charset="0"/>
              </a:rPr>
              <a:pPr/>
              <a:t>16</a:t>
            </a:fld>
            <a:endParaRPr lang="en-US">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a:latin typeface="Arial" pitchFamily="34" charset="0"/>
            </a:endParaRPr>
          </a:p>
        </p:txBody>
      </p:sp>
    </p:spTree>
    <p:extLst>
      <p:ext uri="{BB962C8B-B14F-4D97-AF65-F5344CB8AC3E}">
        <p14:creationId xmlns:p14="http://schemas.microsoft.com/office/powerpoint/2010/main" val="123956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9ACEBA74-D120-4944-9D5A-283FBE2CDE81}" type="slidenum">
              <a:rPr lang="fr-FR" smtClean="0"/>
              <a:pPr>
                <a:defRPr/>
              </a:pPr>
              <a:t>17</a:t>
            </a:fld>
            <a:endParaRPr lang="fr-FR" dirty="0"/>
          </a:p>
        </p:txBody>
      </p:sp>
    </p:spTree>
    <p:extLst>
      <p:ext uri="{BB962C8B-B14F-4D97-AF65-F5344CB8AC3E}">
        <p14:creationId xmlns:p14="http://schemas.microsoft.com/office/powerpoint/2010/main" val="141860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9ACEBA74-D120-4944-9D5A-283FBE2CDE81}" type="slidenum">
              <a:rPr lang="fr-FR" smtClean="0"/>
              <a:pPr>
                <a:defRPr/>
              </a:pPr>
              <a:t>18</a:t>
            </a:fld>
            <a:endParaRPr lang="fr-FR" dirty="0"/>
          </a:p>
        </p:txBody>
      </p:sp>
    </p:spTree>
    <p:extLst>
      <p:ext uri="{BB962C8B-B14F-4D97-AF65-F5344CB8AC3E}">
        <p14:creationId xmlns:p14="http://schemas.microsoft.com/office/powerpoint/2010/main" val="271904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40F32-3BBC-4AB2-A516-82FC9828A551}" type="slidenum">
              <a:rPr lang="en-GB" smtClean="0"/>
              <a:t>20</a:t>
            </a:fld>
            <a:endParaRPr lang="en-GB" dirty="0"/>
          </a:p>
        </p:txBody>
      </p:sp>
    </p:spTree>
    <p:extLst>
      <p:ext uri="{BB962C8B-B14F-4D97-AF65-F5344CB8AC3E}">
        <p14:creationId xmlns:p14="http://schemas.microsoft.com/office/powerpoint/2010/main" val="118766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Swap these</a:t>
            </a:r>
            <a:r>
              <a:rPr lang="en-US" baseline="0" dirty="0"/>
              <a:t> around so that Stronger Together is at the top</a:t>
            </a:r>
            <a:endParaRPr lang="en-US" dirty="0"/>
          </a:p>
        </p:txBody>
      </p:sp>
      <p:sp>
        <p:nvSpPr>
          <p:cNvPr id="4" name="Slide Number Placeholder 3"/>
          <p:cNvSpPr>
            <a:spLocks noGrp="1"/>
          </p:cNvSpPr>
          <p:nvPr>
            <p:ph type="sldNum" sz="quarter" idx="10"/>
          </p:nvPr>
        </p:nvSpPr>
        <p:spPr/>
        <p:txBody>
          <a:bodyPr/>
          <a:lstStyle/>
          <a:p>
            <a:fld id="{D1A40F32-3BBC-4AB2-A516-82FC9828A551}" type="slidenum">
              <a:rPr lang="en-GB" smtClean="0"/>
              <a:t>21</a:t>
            </a:fld>
            <a:endParaRPr lang="en-GB" dirty="0"/>
          </a:p>
        </p:txBody>
      </p:sp>
    </p:spTree>
    <p:extLst>
      <p:ext uri="{BB962C8B-B14F-4D97-AF65-F5344CB8AC3E}">
        <p14:creationId xmlns:p14="http://schemas.microsoft.com/office/powerpoint/2010/main" val="262896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Swap these around so that Stronger Together is at the top</a:t>
            </a:r>
          </a:p>
        </p:txBody>
      </p:sp>
    </p:spTree>
    <p:extLst>
      <p:ext uri="{BB962C8B-B14F-4D97-AF65-F5344CB8AC3E}">
        <p14:creationId xmlns:p14="http://schemas.microsoft.com/office/powerpoint/2010/main" val="653817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Swap these</a:t>
            </a:r>
            <a:r>
              <a:rPr lang="en-US" baseline="0"/>
              <a:t> around so that Stronger Together is at the top</a:t>
            </a:r>
            <a:endParaRPr lang="en-US"/>
          </a:p>
        </p:txBody>
      </p:sp>
      <p:sp>
        <p:nvSpPr>
          <p:cNvPr id="4" name="Slide Number Placeholder 3"/>
          <p:cNvSpPr>
            <a:spLocks noGrp="1"/>
          </p:cNvSpPr>
          <p:nvPr>
            <p:ph type="sldNum" sz="quarter" idx="10"/>
          </p:nvPr>
        </p:nvSpPr>
        <p:spPr/>
        <p:txBody>
          <a:bodyPr/>
          <a:lstStyle/>
          <a:p>
            <a:fld id="{D1A40F32-3BBC-4AB2-A516-82FC9828A551}" type="slidenum">
              <a:rPr lang="en-GB" smtClean="0"/>
              <a:t>30</a:t>
            </a:fld>
            <a:endParaRPr lang="en-GB"/>
          </a:p>
        </p:txBody>
      </p:sp>
    </p:spTree>
    <p:extLst>
      <p:ext uri="{BB962C8B-B14F-4D97-AF65-F5344CB8AC3E}">
        <p14:creationId xmlns:p14="http://schemas.microsoft.com/office/powerpoint/2010/main" val="96578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40DB92A-19BA-4189-A0C9-359E150F710E}" type="slidenum">
              <a:rPr lang="en-US" smtClean="0">
                <a:latin typeface="Arial" pitchFamily="34" charset="0"/>
              </a:rPr>
              <a:pPr/>
              <a:t>2</a:t>
            </a:fld>
            <a:endParaRPr lang="en-US">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a:latin typeface="Arial" pitchFamily="34" charset="0"/>
            </a:endParaRPr>
          </a:p>
        </p:txBody>
      </p:sp>
    </p:spTree>
    <p:extLst>
      <p:ext uri="{BB962C8B-B14F-4D97-AF65-F5344CB8AC3E}">
        <p14:creationId xmlns:p14="http://schemas.microsoft.com/office/powerpoint/2010/main" val="2158074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Swap these</a:t>
            </a:r>
            <a:r>
              <a:rPr lang="en-US" baseline="0"/>
              <a:t> around so that Stronger Together is at the top</a:t>
            </a:r>
            <a:endParaRPr lang="en-US"/>
          </a:p>
        </p:txBody>
      </p:sp>
      <p:sp>
        <p:nvSpPr>
          <p:cNvPr id="4" name="Slide Number Placeholder 3"/>
          <p:cNvSpPr>
            <a:spLocks noGrp="1"/>
          </p:cNvSpPr>
          <p:nvPr>
            <p:ph type="sldNum" sz="quarter" idx="10"/>
          </p:nvPr>
        </p:nvSpPr>
        <p:spPr/>
        <p:txBody>
          <a:bodyPr/>
          <a:lstStyle/>
          <a:p>
            <a:fld id="{D1A40F32-3BBC-4AB2-A516-82FC9828A551}" type="slidenum">
              <a:rPr lang="en-GB" smtClean="0"/>
              <a:t>31</a:t>
            </a:fld>
            <a:endParaRPr lang="en-GB"/>
          </a:p>
        </p:txBody>
      </p:sp>
    </p:spTree>
    <p:extLst>
      <p:ext uri="{BB962C8B-B14F-4D97-AF65-F5344CB8AC3E}">
        <p14:creationId xmlns:p14="http://schemas.microsoft.com/office/powerpoint/2010/main" val="382846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E8A07FF-B4E4-4366-9C9C-43F6714D55BC}" type="slidenum">
              <a:rPr lang="nl-NL" smtClean="0"/>
              <a:t>36</a:t>
            </a:fld>
            <a:endParaRPr lang="nl-NL"/>
          </a:p>
        </p:txBody>
      </p:sp>
    </p:spTree>
    <p:extLst>
      <p:ext uri="{BB962C8B-B14F-4D97-AF65-F5344CB8AC3E}">
        <p14:creationId xmlns:p14="http://schemas.microsoft.com/office/powerpoint/2010/main" val="2969843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E8A07FF-B4E4-4366-9C9C-43F6714D55BC}" type="slidenum">
              <a:rPr lang="nl-NL" smtClean="0"/>
              <a:t>37</a:t>
            </a:fld>
            <a:endParaRPr lang="nl-NL"/>
          </a:p>
        </p:txBody>
      </p:sp>
    </p:spTree>
    <p:extLst>
      <p:ext uri="{BB962C8B-B14F-4D97-AF65-F5344CB8AC3E}">
        <p14:creationId xmlns:p14="http://schemas.microsoft.com/office/powerpoint/2010/main" val="9441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E8A07FF-B4E4-4366-9C9C-43F6714D55BC}" type="slidenum">
              <a:rPr lang="nl-NL" smtClean="0"/>
              <a:t>38</a:t>
            </a:fld>
            <a:endParaRPr lang="nl-NL"/>
          </a:p>
        </p:txBody>
      </p:sp>
    </p:spTree>
    <p:extLst>
      <p:ext uri="{BB962C8B-B14F-4D97-AF65-F5344CB8AC3E}">
        <p14:creationId xmlns:p14="http://schemas.microsoft.com/office/powerpoint/2010/main" val="273301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40DB92A-19BA-4189-A0C9-359E150F710E}" type="slidenum">
              <a:rPr lang="en-US" smtClean="0">
                <a:latin typeface="Arial" pitchFamily="34" charset="0"/>
              </a:rPr>
              <a:pPr/>
              <a:t>5</a:t>
            </a:fld>
            <a:endParaRPr lang="en-US">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a:latin typeface="Arial" pitchFamily="34" charset="0"/>
            </a:endParaRPr>
          </a:p>
        </p:txBody>
      </p:sp>
    </p:spTree>
    <p:extLst>
      <p:ext uri="{BB962C8B-B14F-4D97-AF65-F5344CB8AC3E}">
        <p14:creationId xmlns:p14="http://schemas.microsoft.com/office/powerpoint/2010/main" val="65162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0DB92A-19BA-4189-A0C9-359E150F710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a:latin typeface="Arial" pitchFamily="34" charset="0"/>
            </a:endParaRPr>
          </a:p>
        </p:txBody>
      </p:sp>
    </p:spTree>
    <p:extLst>
      <p:ext uri="{BB962C8B-B14F-4D97-AF65-F5344CB8AC3E}">
        <p14:creationId xmlns:p14="http://schemas.microsoft.com/office/powerpoint/2010/main" val="56517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Trends – evolutions of COVID-19 disinfo</a:t>
            </a:r>
            <a:endParaRPr lang="en-GB" dirty="0"/>
          </a:p>
        </p:txBody>
      </p:sp>
      <p:sp>
        <p:nvSpPr>
          <p:cNvPr id="4" name="Slide Number Placeholder 3"/>
          <p:cNvSpPr>
            <a:spLocks noGrp="1"/>
          </p:cNvSpPr>
          <p:nvPr>
            <p:ph type="sldNum" sz="quarter" idx="10"/>
          </p:nvPr>
        </p:nvSpPr>
        <p:spPr/>
        <p:txBody>
          <a:bodyPr/>
          <a:lstStyle/>
          <a:p>
            <a:fld id="{50867EB7-DDE5-4532-874C-953E125F9E53}" type="slidenum">
              <a:rPr lang="en-GB" smtClean="0"/>
              <a:t>7</a:t>
            </a:fld>
            <a:endParaRPr lang="en-GB" dirty="0"/>
          </a:p>
        </p:txBody>
      </p:sp>
    </p:spTree>
    <p:extLst>
      <p:ext uri="{BB962C8B-B14F-4D97-AF65-F5344CB8AC3E}">
        <p14:creationId xmlns:p14="http://schemas.microsoft.com/office/powerpoint/2010/main" val="388554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Trends – evolutions of COVID-19 disinfo + EU response</a:t>
            </a:r>
            <a:endParaRPr lang="en-GB" dirty="0"/>
          </a:p>
        </p:txBody>
      </p:sp>
      <p:sp>
        <p:nvSpPr>
          <p:cNvPr id="4" name="Slide Number Placeholder 3"/>
          <p:cNvSpPr>
            <a:spLocks noGrp="1"/>
          </p:cNvSpPr>
          <p:nvPr>
            <p:ph type="sldNum" sz="quarter" idx="10"/>
          </p:nvPr>
        </p:nvSpPr>
        <p:spPr/>
        <p:txBody>
          <a:bodyPr/>
          <a:lstStyle/>
          <a:p>
            <a:fld id="{50867EB7-DDE5-4532-874C-953E125F9E53}" type="slidenum">
              <a:rPr lang="en-GB" smtClean="0"/>
              <a:t>8</a:t>
            </a:fld>
            <a:endParaRPr lang="en-GB" dirty="0"/>
          </a:p>
        </p:txBody>
      </p:sp>
    </p:spTree>
    <p:extLst>
      <p:ext uri="{BB962C8B-B14F-4D97-AF65-F5344CB8AC3E}">
        <p14:creationId xmlns:p14="http://schemas.microsoft.com/office/powerpoint/2010/main" val="63207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Coronavirus disinformation published by Chinese and Russian state media outlets in France, Spain, and Germany is in some cases reaching a greater audience on social media than news coverage of the global pandemic produced by major domestic media outlets in those countries, according to a study by the Oxford Internet Institute (OII).</a:t>
            </a:r>
          </a:p>
          <a:p>
            <a:r>
              <a:rPr lang="en-GB" sz="1200" b="1" i="0" u="none" strike="noStrike" kern="1200" dirty="0">
                <a:solidFill>
                  <a:schemeClr val="tx1"/>
                </a:solidFill>
                <a:effectLst/>
                <a:latin typeface="+mn-lt"/>
                <a:ea typeface="+mn-ea"/>
                <a:cs typeface="+mn-cs"/>
                <a:hlinkClick r:id="rId3"/>
              </a:rPr>
              <a:t>The study</a:t>
            </a:r>
            <a:r>
              <a:rPr lang="en-GB" sz="1200" b="0" i="0" kern="1200" dirty="0">
                <a:solidFill>
                  <a:schemeClr val="tx1"/>
                </a:solidFill>
                <a:effectLst/>
                <a:latin typeface="+mn-lt"/>
                <a:ea typeface="+mn-ea"/>
                <a:cs typeface="+mn-cs"/>
              </a:rPr>
              <a:t>, released by OII on June 29, found that the Russian international news network RT has achieved up to five times the number of engagements per article share on Twitter and Facebook with its French-language coronavirus coverage than the major French daily Le Monde.</a:t>
            </a:r>
          </a:p>
          <a:p>
            <a:r>
              <a:rPr lang="en-GB" sz="1200" b="0" i="0" kern="1200" dirty="0">
                <a:solidFill>
                  <a:schemeClr val="tx1"/>
                </a:solidFill>
                <a:effectLst/>
                <a:latin typeface="+mn-lt"/>
                <a:ea typeface="+mn-ea"/>
                <a:cs typeface="+mn-cs"/>
              </a:rPr>
              <a:t>China Radio International (CTI), meanwhile, has generated four times the number of engagements per shared article than the leading Spanish newspaper El </a:t>
            </a:r>
            <a:r>
              <a:rPr lang="en-GB" sz="1200" b="0" i="0" kern="1200" dirty="0" err="1">
                <a:solidFill>
                  <a:schemeClr val="tx1"/>
                </a:solidFill>
                <a:effectLst/>
                <a:latin typeface="+mn-lt"/>
                <a:ea typeface="+mn-ea"/>
                <a:cs typeface="+mn-cs"/>
              </a:rPr>
              <a:t>Pais</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RFE/RL's Coronavirus Crisis Archive</a:t>
            </a:r>
          </a:p>
          <a:p>
            <a:r>
              <a:rPr lang="en-GB" sz="1200" b="1" i="0" u="none" strike="noStrike" kern="1200" dirty="0">
                <a:solidFill>
                  <a:schemeClr val="tx1"/>
                </a:solidFill>
                <a:effectLst/>
                <a:latin typeface="+mn-lt"/>
                <a:ea typeface="+mn-ea"/>
                <a:cs typeface="+mn-cs"/>
                <a:hlinkClick r:id="rId4"/>
              </a:rPr>
              <a:t>Features and analysis, videos, and infographics </a:t>
            </a:r>
            <a:r>
              <a:rPr lang="en-GB" sz="1200" b="0" i="0" kern="1200" dirty="0">
                <a:solidFill>
                  <a:schemeClr val="tx1"/>
                </a:solidFill>
                <a:effectLst/>
                <a:latin typeface="+mn-lt"/>
                <a:ea typeface="+mn-ea"/>
                <a:cs typeface="+mn-cs"/>
              </a:rPr>
              <a:t>explore how the COVID-19 pandemic is affecting the countries in our broadcast area.</a:t>
            </a:r>
          </a:p>
          <a:p>
            <a:r>
              <a:rPr lang="en-GB" sz="1200" b="0" i="0" kern="1200" dirty="0">
                <a:solidFill>
                  <a:schemeClr val="tx1"/>
                </a:solidFill>
                <a:effectLst/>
                <a:latin typeface="+mn-lt"/>
                <a:ea typeface="+mn-ea"/>
                <a:cs typeface="+mn-cs"/>
              </a:rPr>
              <a:t>"Many of these state-backed outlets blend reputable, fact-based reporting about the coronavirus with misleading or false information, which can lead to greater uncertainty among public audiences trying to make sense of the COVID-19 pandemic," OII research assistant Katarina </a:t>
            </a:r>
            <a:r>
              <a:rPr lang="en-GB" sz="1200" b="0" i="0" kern="1200" dirty="0" err="1">
                <a:solidFill>
                  <a:schemeClr val="tx1"/>
                </a:solidFill>
                <a:effectLst/>
                <a:latin typeface="+mn-lt"/>
                <a:ea typeface="+mn-ea"/>
                <a:cs typeface="+mn-cs"/>
              </a:rPr>
              <a:t>Rebello</a:t>
            </a:r>
            <a:r>
              <a:rPr lang="en-GB" sz="1200" b="0" i="0" kern="120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hlinkClick r:id="rId5"/>
              </a:rPr>
              <a:t>said in a press release.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co-author of the study, OII Director Philip Howard, said that along with Russia and China, state-backed media from Iran and Turkey were also targeting "French, German, and Spanish-speaking social-media users around the world with news on coronavirus."</a:t>
            </a:r>
          </a:p>
          <a:p>
            <a:r>
              <a:rPr lang="en-GB" sz="1200" b="0" i="0" kern="1200" dirty="0">
                <a:solidFill>
                  <a:schemeClr val="tx1"/>
                </a:solidFill>
                <a:effectLst/>
                <a:latin typeface="+mn-lt"/>
                <a:ea typeface="+mn-ea"/>
                <a:cs typeface="+mn-cs"/>
              </a:rPr>
              <a:t>OII researchers found that the disinformation varied depending on the language and source country.</a:t>
            </a:r>
          </a:p>
          <a:p>
            <a:r>
              <a:rPr lang="en-GB" sz="1200" b="0" i="0" kern="1200" dirty="0">
                <a:solidFill>
                  <a:schemeClr val="tx1"/>
                </a:solidFill>
                <a:effectLst/>
                <a:latin typeface="+mn-lt"/>
                <a:ea typeface="+mn-ea"/>
                <a:cs typeface="+mn-cs"/>
              </a:rPr>
              <a:t>For example, Russian outlets disseminating coronavirus coverage in French and German "consistently emphasized weak democratic institutions and civil disorder in Europe."</a:t>
            </a:r>
          </a:p>
          <a:p>
            <a:r>
              <a:rPr lang="en-GB" sz="1200" b="0" i="0" kern="1200" dirty="0">
                <a:solidFill>
                  <a:schemeClr val="tx1"/>
                </a:solidFill>
                <a:effectLst/>
                <a:latin typeface="+mn-lt"/>
                <a:ea typeface="+mn-ea"/>
                <a:cs typeface="+mn-cs"/>
              </a:rPr>
              <a:t>Russian and Iranian media produced "polarizing content" intended for Spanish-speaking social-media users in the United States and Latin America.</a:t>
            </a:r>
          </a:p>
          <a:p>
            <a:r>
              <a:rPr lang="en-GB" sz="1200" b="0" i="0" kern="1200" dirty="0">
                <a:solidFill>
                  <a:schemeClr val="tx1"/>
                </a:solidFill>
                <a:effectLst/>
                <a:latin typeface="+mn-lt"/>
                <a:ea typeface="+mn-ea"/>
                <a:cs typeface="+mn-cs"/>
              </a:rPr>
              <a:t>Live Map: The Spread Of The Coronavirus</a:t>
            </a:r>
          </a:p>
          <a:p>
            <a:r>
              <a:rPr lang="en-GB" sz="1200" b="1" i="0" u="none" strike="noStrike" kern="1200" dirty="0">
                <a:solidFill>
                  <a:schemeClr val="tx1"/>
                </a:solidFill>
                <a:effectLst/>
                <a:latin typeface="+mn-lt"/>
                <a:ea typeface="+mn-ea"/>
                <a:cs typeface="+mn-cs"/>
                <a:hlinkClick r:id="rId6"/>
              </a:rPr>
              <a:t>Updated constantly with the latest figures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And Chinese and Turkish outlets promoted their countries' respective "global leadership in combating the pandemic" in disseminating Spanish-language content.</a:t>
            </a:r>
          </a:p>
          <a:p>
            <a:r>
              <a:rPr lang="en-GB" sz="1200" b="0" i="0" kern="1200" dirty="0">
                <a:solidFill>
                  <a:schemeClr val="tx1"/>
                </a:solidFill>
                <a:effectLst/>
                <a:latin typeface="+mn-lt"/>
                <a:ea typeface="+mn-ea"/>
                <a:cs typeface="+mn-cs"/>
              </a:rPr>
              <a:t>The OII studied output from Russia's RT and Sputnik news agency, China's Global Television Network, China Radio International, and the Xinhua News Agency for its study, along with content from Iranian and Turkish media outlets.</a:t>
            </a:r>
          </a:p>
          <a:p>
            <a:r>
              <a:rPr lang="en-GB" sz="1200" b="0" i="0" kern="1200" dirty="0">
                <a:solidFill>
                  <a:schemeClr val="tx1"/>
                </a:solidFill>
                <a:effectLst/>
                <a:latin typeface="+mn-lt"/>
                <a:ea typeface="+mn-ea"/>
                <a:cs typeface="+mn-cs"/>
              </a:rPr>
              <a:t>It covered each outlet's 20 most popular stories from May 18 to June 5. A previous OII study found that heavily politicized news stories from some state media from Russia, China, Iran, and Turkey could have 10 times the impact as news organizations such as the BBC.</a:t>
            </a:r>
          </a:p>
          <a:p>
            <a:endParaRPr lang="en-GB" dirty="0"/>
          </a:p>
        </p:txBody>
      </p:sp>
      <p:sp>
        <p:nvSpPr>
          <p:cNvPr id="4" name="Slide Number Placeholder 3"/>
          <p:cNvSpPr>
            <a:spLocks noGrp="1"/>
          </p:cNvSpPr>
          <p:nvPr>
            <p:ph type="sldNum" sz="quarter" idx="10"/>
          </p:nvPr>
        </p:nvSpPr>
        <p:spPr/>
        <p:txBody>
          <a:bodyPr/>
          <a:lstStyle/>
          <a:p>
            <a:fld id="{50867EB7-DDE5-4532-874C-953E125F9E53}" type="slidenum">
              <a:rPr lang="en-GB" smtClean="0"/>
              <a:t>9</a:t>
            </a:fld>
            <a:endParaRPr lang="en-GB" dirty="0"/>
          </a:p>
        </p:txBody>
      </p:sp>
    </p:spTree>
    <p:extLst>
      <p:ext uri="{BB962C8B-B14F-4D97-AF65-F5344CB8AC3E}">
        <p14:creationId xmlns:p14="http://schemas.microsoft.com/office/powerpoint/2010/main" val="55293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Avaaz</a:t>
            </a:r>
            <a:r>
              <a:rPr lang="fi-FI" baseline="0" dirty="0"/>
              <a:t> study</a:t>
            </a:r>
            <a:endParaRPr lang="en-GB" dirty="0"/>
          </a:p>
        </p:txBody>
      </p:sp>
      <p:sp>
        <p:nvSpPr>
          <p:cNvPr id="4" name="Slide Number Placeholder 3"/>
          <p:cNvSpPr>
            <a:spLocks noGrp="1"/>
          </p:cNvSpPr>
          <p:nvPr>
            <p:ph type="sldNum" sz="quarter" idx="10"/>
          </p:nvPr>
        </p:nvSpPr>
        <p:spPr/>
        <p:txBody>
          <a:bodyPr/>
          <a:lstStyle/>
          <a:p>
            <a:fld id="{50867EB7-DDE5-4532-874C-953E125F9E53}" type="slidenum">
              <a:rPr lang="en-GB" smtClean="0"/>
              <a:t>10</a:t>
            </a:fld>
            <a:endParaRPr lang="en-GB" dirty="0"/>
          </a:p>
        </p:txBody>
      </p:sp>
    </p:spTree>
    <p:extLst>
      <p:ext uri="{BB962C8B-B14F-4D97-AF65-F5344CB8AC3E}">
        <p14:creationId xmlns:p14="http://schemas.microsoft.com/office/powerpoint/2010/main" val="340915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Social</a:t>
            </a:r>
            <a:r>
              <a:rPr lang="fi-FI" baseline="0" dirty="0"/>
              <a:t> media action</a:t>
            </a:r>
            <a:endParaRPr lang="en-GB" dirty="0"/>
          </a:p>
        </p:txBody>
      </p:sp>
      <p:sp>
        <p:nvSpPr>
          <p:cNvPr id="4" name="Slide Number Placeholder 3"/>
          <p:cNvSpPr>
            <a:spLocks noGrp="1"/>
          </p:cNvSpPr>
          <p:nvPr>
            <p:ph type="sldNum" sz="quarter" idx="10"/>
          </p:nvPr>
        </p:nvSpPr>
        <p:spPr/>
        <p:txBody>
          <a:bodyPr/>
          <a:lstStyle/>
          <a:p>
            <a:fld id="{50867EB7-DDE5-4532-874C-953E125F9E53}" type="slidenum">
              <a:rPr lang="en-GB" smtClean="0"/>
              <a:t>11</a:t>
            </a:fld>
            <a:endParaRPr lang="en-GB" dirty="0"/>
          </a:p>
        </p:txBody>
      </p:sp>
    </p:spTree>
    <p:extLst>
      <p:ext uri="{BB962C8B-B14F-4D97-AF65-F5344CB8AC3E}">
        <p14:creationId xmlns:p14="http://schemas.microsoft.com/office/powerpoint/2010/main" val="159960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413626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427223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224451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1">
    <p:spTree>
      <p:nvGrpSpPr>
        <p:cNvPr id="1" name=""/>
        <p:cNvGrpSpPr/>
        <p:nvPr/>
      </p:nvGrpSpPr>
      <p:grpSpPr>
        <a:xfrm>
          <a:off x="0" y="0"/>
          <a:ext cx="0" cy="0"/>
          <a:chOff x="0" y="0"/>
          <a:chExt cx="0" cy="0"/>
        </a:xfrm>
      </p:grpSpPr>
      <p:pic>
        <p:nvPicPr>
          <p:cNvPr id="4" name="Image 1" descr="EEAS-powerpoint-dc_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763"/>
            <a:ext cx="9144000"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descr="EEAS powerpoint dc_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222375"/>
            <a:ext cx="91440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6"/>
          <p:cNvSpPr>
            <a:spLocks noGrp="1"/>
          </p:cNvSpPr>
          <p:nvPr>
            <p:ph sz="quarter" idx="10"/>
          </p:nvPr>
        </p:nvSpPr>
        <p:spPr>
          <a:xfrm>
            <a:off x="938157" y="2738438"/>
            <a:ext cx="7572428" cy="914400"/>
          </a:xfrm>
          <a:prstGeom prst="rect">
            <a:avLst/>
          </a:prstGeom>
        </p:spPr>
        <p:txBody>
          <a:bodyPr/>
          <a:lstStyle>
            <a:lvl1pPr marL="180000" indent="-180000" defTabSz="180000">
              <a:spcBef>
                <a:spcPts val="0"/>
              </a:spcBef>
              <a:buClr>
                <a:srgbClr val="007CC1"/>
              </a:buClr>
              <a:defRPr sz="1600">
                <a:latin typeface="Arial" pitchFamily="34" charset="0"/>
                <a:cs typeface="Arial" pitchFamily="34" charset="0"/>
              </a:defRPr>
            </a:lvl1pPr>
            <a:lvl2pPr indent="-180000">
              <a:buClr>
                <a:srgbClr val="007CC1"/>
              </a:buClr>
              <a:buFont typeface="Arial" pitchFamily="34" charset="0"/>
              <a:buChar char="−"/>
              <a:defRPr sz="1200">
                <a:latin typeface="Arial" pitchFamily="34" charset="0"/>
                <a:cs typeface="Arial" pitchFamily="34" charset="0"/>
              </a:defRPr>
            </a:lvl2pPr>
          </a:lstStyle>
          <a:p>
            <a:pPr lvl="0"/>
            <a:r>
              <a:rPr lang="fr-FR" dirty="0"/>
              <a:t>Cliquez pour modifier les styles du texte du masque</a:t>
            </a:r>
          </a:p>
          <a:p>
            <a:pPr lvl="1"/>
            <a:r>
              <a:rPr lang="fr-FR" dirty="0"/>
              <a:t>Deuxième niveau</a:t>
            </a:r>
          </a:p>
        </p:txBody>
      </p:sp>
      <p:sp>
        <p:nvSpPr>
          <p:cNvPr id="10" name="Espace réservé du texte 9"/>
          <p:cNvSpPr>
            <a:spLocks noGrp="1"/>
          </p:cNvSpPr>
          <p:nvPr>
            <p:ph type="body" sz="quarter" idx="11"/>
          </p:nvPr>
        </p:nvSpPr>
        <p:spPr>
          <a:xfrm>
            <a:off x="1928800" y="1728782"/>
            <a:ext cx="5929348" cy="914400"/>
          </a:xfrm>
          <a:prstGeom prst="rect">
            <a:avLst/>
          </a:prstGeom>
        </p:spPr>
        <p:txBody>
          <a:bodyPr/>
          <a:lstStyle>
            <a:lvl1pPr marL="108000" indent="-360000">
              <a:spcBef>
                <a:spcPts val="0"/>
              </a:spcBef>
              <a:buFont typeface="+mj-lt"/>
              <a:buNone/>
              <a:defRPr sz="2600" b="1">
                <a:solidFill>
                  <a:srgbClr val="043882"/>
                </a:solidFill>
                <a:latin typeface="Arial" pitchFamily="34" charset="0"/>
                <a:cs typeface="Arial"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753475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23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egoe Pro Semibold"/>
                <a:cs typeface="Segoe UI Semibold" panose="020B0702040204020203"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Segoe Pro Semibold"/>
                <a:cs typeface="Segoe UI" panose="020B0502040204020203" pitchFamily="34" charset="0"/>
              </a:defRPr>
            </a:lvl1pPr>
          </a:lstStyle>
          <a:p>
            <a:pPr>
              <a:defRPr/>
            </a:pPr>
            <a:r>
              <a:rPr lang="en-US" dirty="0"/>
              <a:t>Title</a:t>
            </a:r>
          </a:p>
        </p:txBody>
      </p:sp>
      <p:sp>
        <p:nvSpPr>
          <p:cNvPr id="6" name="Slide Number Placeholder 5"/>
          <p:cNvSpPr>
            <a:spLocks noGrp="1"/>
          </p:cNvSpPr>
          <p:nvPr>
            <p:ph type="sldNum" sz="quarter" idx="12"/>
          </p:nvPr>
        </p:nvSpPr>
        <p:spPr/>
        <p:txBody>
          <a:bodyPr/>
          <a:lstStyle>
            <a:lvl1pPr>
              <a:defRPr>
                <a:latin typeface="Segoe Pro Semibold"/>
                <a:cs typeface="Segoe UI" panose="020B0502040204020203" pitchFamily="34" charset="0"/>
              </a:defRPr>
            </a:lvl1pPr>
          </a:lstStyle>
          <a:p>
            <a:pPr>
              <a:defRPr/>
            </a:pPr>
            <a:fld id="{E6F58465-A7A8-4BDD-AFF1-B2B12425C76D}" type="slidenum">
              <a:rPr lang="en-US" smtClean="0"/>
              <a:pPr>
                <a:defRPr/>
              </a:pPr>
              <a:t>‹#›</a:t>
            </a:fld>
            <a:endParaRPr lang="en-US" dirty="0"/>
          </a:p>
        </p:txBody>
      </p:sp>
      <p:sp>
        <p:nvSpPr>
          <p:cNvPr id="7" name="Title 1">
            <a:extLst>
              <a:ext uri="{FF2B5EF4-FFF2-40B4-BE49-F238E27FC236}">
                <a16:creationId xmlns:a16="http://schemas.microsoft.com/office/drawing/2014/main" id="{B8A282A5-C76A-4B3B-9EF0-52E4300A0359}"/>
              </a:ext>
            </a:extLst>
          </p:cNvPr>
          <p:cNvSpPr>
            <a:spLocks noGrp="1"/>
          </p:cNvSpPr>
          <p:nvPr>
            <p:ph type="title"/>
          </p:nvPr>
        </p:nvSpPr>
        <p:spPr>
          <a:xfrm>
            <a:off x="457198" y="936735"/>
            <a:ext cx="8229600" cy="1143000"/>
          </a:xfrm>
        </p:spPr>
        <p:txBody>
          <a:bodyPr/>
          <a:lstStyle>
            <a:lvl1pPr>
              <a:defRPr cap="all" baseline="0">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4A2A592E-05E4-4C19-91C1-DB1EC4CB00CA}"/>
              </a:ext>
            </a:extLst>
          </p:cNvPr>
          <p:cNvSpPr>
            <a:spLocks noGrp="1"/>
          </p:cNvSpPr>
          <p:nvPr>
            <p:ph sz="half" idx="1"/>
          </p:nvPr>
        </p:nvSpPr>
        <p:spPr>
          <a:xfrm>
            <a:off x="457200" y="2204864"/>
            <a:ext cx="4038600" cy="3921299"/>
          </a:xfrm>
        </p:spPr>
        <p:txBody>
          <a:bodyPr/>
          <a:lstStyle>
            <a:lvl1pPr marL="342900" indent="-342900">
              <a:buFontTx/>
              <a:buBlip>
                <a:blip r:embed="rId3"/>
              </a:buBlip>
              <a:defRPr sz="2800">
                <a:solidFill>
                  <a:schemeClr val="bg1"/>
                </a:solidFill>
              </a:defRPr>
            </a:lvl1pPr>
            <a:lvl2pPr marL="742950" indent="-285750">
              <a:buFontTx/>
              <a:buBlip>
                <a:blip r:embed="rId3"/>
              </a:buBlip>
              <a:defRPr sz="2400">
                <a:solidFill>
                  <a:schemeClr val="bg1"/>
                </a:solidFill>
              </a:defRPr>
            </a:lvl2pPr>
            <a:lvl3pPr marL="1143000" indent="-228600">
              <a:buClr>
                <a:schemeClr val="accent1"/>
              </a:buClr>
              <a:buFont typeface="Arial" panose="020B0604020202020204" pitchFamily="34" charset="0"/>
              <a:buChar char="•"/>
              <a:defRPr sz="2000">
                <a:solidFill>
                  <a:schemeClr val="bg1"/>
                </a:solidFill>
              </a:defRPr>
            </a:lvl3pPr>
            <a:lvl4pPr marL="1600200" indent="-228600">
              <a:buClr>
                <a:schemeClr val="accent1"/>
              </a:buClr>
              <a:buFont typeface="Arial" panose="020B0604020202020204" pitchFamily="34" charset="0"/>
              <a:buChar char="•"/>
              <a:defRPr sz="1800">
                <a:solidFill>
                  <a:schemeClr val="bg1"/>
                </a:solidFill>
              </a:defRPr>
            </a:lvl4pPr>
            <a:lvl5pPr marL="2057400" indent="-228600">
              <a:buClr>
                <a:schemeClr val="accent1"/>
              </a:buClr>
              <a:buFont typeface="Arial" panose="020B0604020202020204" pitchFamily="34" charset="0"/>
              <a:buChar cha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78B51CC7-2116-4684-A9EC-A2D09512CDE2}"/>
              </a:ext>
            </a:extLst>
          </p:cNvPr>
          <p:cNvSpPr>
            <a:spLocks noGrp="1"/>
          </p:cNvSpPr>
          <p:nvPr>
            <p:ph sz="half" idx="13"/>
          </p:nvPr>
        </p:nvSpPr>
        <p:spPr>
          <a:xfrm>
            <a:off x="4648202" y="2204863"/>
            <a:ext cx="4038600" cy="3921299"/>
          </a:xfrm>
        </p:spPr>
        <p:txBody>
          <a:bodyPr/>
          <a:lstStyle>
            <a:lvl1pPr marL="342900" indent="-342900">
              <a:buFontTx/>
              <a:buBlip>
                <a:blip r:embed="rId3"/>
              </a:buBlip>
              <a:defRPr sz="2800" b="0">
                <a:solidFill>
                  <a:schemeClr val="bg1"/>
                </a:solidFill>
              </a:defRPr>
            </a:lvl1pPr>
            <a:lvl2pPr marL="742950" indent="-285750">
              <a:buFontTx/>
              <a:buBlip>
                <a:blip r:embed="rId3"/>
              </a:buBlip>
              <a:defRPr sz="2400" b="0">
                <a:solidFill>
                  <a:schemeClr val="bg1"/>
                </a:solidFill>
              </a:defRPr>
            </a:lvl2pPr>
            <a:lvl3pPr marL="1143000" indent="-228600">
              <a:buClr>
                <a:schemeClr val="accent1"/>
              </a:buClr>
              <a:buFont typeface="Arial" panose="020B0604020202020204" pitchFamily="34" charset="0"/>
              <a:buChar char="•"/>
              <a:defRPr sz="2000" b="0">
                <a:solidFill>
                  <a:schemeClr val="bg1"/>
                </a:solidFill>
              </a:defRPr>
            </a:lvl3pPr>
            <a:lvl4pPr marL="1600200" indent="-228600">
              <a:buClr>
                <a:schemeClr val="accent1"/>
              </a:buClr>
              <a:buFont typeface="Arial" panose="020B0604020202020204" pitchFamily="34" charset="0"/>
              <a:buChar char="•"/>
              <a:defRPr sz="1800" b="0">
                <a:solidFill>
                  <a:schemeClr val="bg1"/>
                </a:solidFill>
              </a:defRPr>
            </a:lvl4pPr>
            <a:lvl5pPr marL="2057400" indent="-228600">
              <a:buClr>
                <a:schemeClr val="accent1"/>
              </a:buClr>
              <a:buFont typeface="Arial" panose="020B0604020202020204" pitchFamily="34" charset="0"/>
              <a:buChar char="•"/>
              <a:defRPr sz="18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91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53336"/>
            <a:ext cx="2133600" cy="365125"/>
          </a:xfrm>
        </p:spPr>
        <p:txBody>
          <a:bodyPr/>
          <a:lstStyle/>
          <a:p>
            <a:fld id="{B5376A15-E50F-4141-ABC6-496D4558B202}" type="datetimeFigureOut">
              <a:rPr lang="en-GB" smtClean="0"/>
              <a:t>22/07/2020</a:t>
            </a:fld>
            <a:endParaRPr lang="en-GB"/>
          </a:p>
        </p:txBody>
      </p:sp>
      <p:sp>
        <p:nvSpPr>
          <p:cNvPr id="5" name="Footer Placeholder 4"/>
          <p:cNvSpPr>
            <a:spLocks noGrp="1"/>
          </p:cNvSpPr>
          <p:nvPr>
            <p:ph type="ftr" sz="quarter" idx="11"/>
          </p:nvPr>
        </p:nvSpPr>
        <p:spPr>
          <a:xfrm>
            <a:off x="3124200" y="6448251"/>
            <a:ext cx="2895600" cy="365125"/>
          </a:xfrm>
        </p:spPr>
        <p:txBody>
          <a:bodyPr/>
          <a:lstStyle/>
          <a:p>
            <a:endParaRPr lang="en-GB"/>
          </a:p>
        </p:txBody>
      </p:sp>
      <p:sp>
        <p:nvSpPr>
          <p:cNvPr id="6" name="Slide Number Placeholder 5"/>
          <p:cNvSpPr>
            <a:spLocks noGrp="1"/>
          </p:cNvSpPr>
          <p:nvPr>
            <p:ph type="sldNum" sz="quarter" idx="12"/>
          </p:nvPr>
        </p:nvSpPr>
        <p:spPr>
          <a:xfrm>
            <a:off x="6948264" y="6453336"/>
            <a:ext cx="2133600" cy="365125"/>
          </a:xfrm>
        </p:spPr>
        <p:txBody>
          <a:bodyPr/>
          <a:lstStyle/>
          <a:p>
            <a:fld id="{CBB7BDF2-B460-408D-8E71-34C08EA030CD}" type="slidenum">
              <a:rPr lang="en-GB" smtClean="0"/>
              <a:t>‹#›</a:t>
            </a:fld>
            <a:endParaRPr lang="en-GB"/>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7312"/>
            <a:ext cx="9143999" cy="119475"/>
          </a:xfrm>
          <a:prstGeom prst="rect">
            <a:avLst/>
          </a:prstGeom>
        </p:spPr>
      </p:pic>
      <p:pic>
        <p:nvPicPr>
          <p:cNvPr id="11" name="Picture 2" descr="C:\Users\Anthony.Adams\AppData\Local\Microsoft\Windows\Temporary Internet Files\Content.Outlook\B39SHC2B\EU logo THIS project is funded by the EU.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07236" y="6453336"/>
            <a:ext cx="1024009" cy="26599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ontent Placeholder 12"/>
          <p:cNvSpPr>
            <a:spLocks noGrp="1"/>
          </p:cNvSpPr>
          <p:nvPr>
            <p:ph sz="quarter" idx="13"/>
          </p:nvPr>
        </p:nvSpPr>
        <p:spPr>
          <a:xfrm>
            <a:off x="323528" y="1412776"/>
            <a:ext cx="8352161" cy="4824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560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272744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306164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8671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21025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10284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47339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213718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59AD74-0F19-4F4F-925B-49B5EC8AE422}" type="datetimeFigureOut">
              <a:rPr lang="en-GB" smtClean="0"/>
              <a:t>22/07/2020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7C37F4-8A3D-4AAD-9C14-239A32AC19D3}" type="slidenum">
              <a:rPr lang="en-GB" smtClean="0"/>
              <a:t>‹#›</a:t>
            </a:fld>
            <a:endParaRPr lang="en-GB" dirty="0"/>
          </a:p>
        </p:txBody>
      </p:sp>
    </p:spTree>
    <p:extLst>
      <p:ext uri="{BB962C8B-B14F-4D97-AF65-F5344CB8AC3E}">
        <p14:creationId xmlns:p14="http://schemas.microsoft.com/office/powerpoint/2010/main" val="423548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9AD74-0F19-4F4F-925B-49B5EC8AE422}" type="datetimeFigureOut">
              <a:rPr lang="en-GB" smtClean="0"/>
              <a:t>22/07/2020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C37F4-8A3D-4AAD-9C14-239A32AC19D3}" type="slidenum">
              <a:rPr lang="en-GB" smtClean="0"/>
              <a:t>‹#›</a:t>
            </a:fld>
            <a:endParaRPr lang="en-GB" dirty="0"/>
          </a:p>
        </p:txBody>
      </p:sp>
    </p:spTree>
    <p:extLst>
      <p:ext uri="{BB962C8B-B14F-4D97-AF65-F5344CB8AC3E}">
        <p14:creationId xmlns:p14="http://schemas.microsoft.com/office/powerpoint/2010/main" val="346005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3.xml"/><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diagramColors" Target="../diagrams/colors3.xml"/><Relationship Id="rId17" Type="http://schemas.openxmlformats.org/officeDocument/2006/relationships/image" Target="../media/image38.png"/><Relationship Id="rId2" Type="http://schemas.openxmlformats.org/officeDocument/2006/relationships/notesSlide" Target="../notesSlides/notesSlide17.xml"/><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diagramQuickStyle" Target="../diagrams/quickStyle3.xml"/><Relationship Id="rId5" Type="http://schemas.microsoft.com/office/2007/relationships/hdphoto" Target="../media/hdphoto1.wdp"/><Relationship Id="rId15" Type="http://schemas.openxmlformats.org/officeDocument/2006/relationships/image" Target="../media/image36.jpeg"/><Relationship Id="rId10" Type="http://schemas.openxmlformats.org/officeDocument/2006/relationships/diagramLayout" Target="../diagrams/layout3.xml"/><Relationship Id="rId4" Type="http://schemas.openxmlformats.org/officeDocument/2006/relationships/image" Target="../media/image31.png"/><Relationship Id="rId9" Type="http://schemas.openxmlformats.org/officeDocument/2006/relationships/diagramData" Target="../diagrams/data3.xml"/><Relationship Id="rId1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2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png"/><Relationship Id="rId18" Type="http://schemas.openxmlformats.org/officeDocument/2006/relationships/image" Target="../media/image53.png"/><Relationship Id="rId3" Type="http://schemas.openxmlformats.org/officeDocument/2006/relationships/image" Target="../media/image29.png"/><Relationship Id="rId7" Type="http://schemas.openxmlformats.org/officeDocument/2006/relationships/image" Target="../media/image45.png"/><Relationship Id="rId12" Type="http://schemas.openxmlformats.org/officeDocument/2006/relationships/hyperlink" Target="https://youtu.be/GRuTfzfmv5c?list=PLaGaqba06xphCzAh4kl31VxVwCvCXktHq" TargetMode="External"/><Relationship Id="rId17" Type="http://schemas.microsoft.com/office/2007/relationships/hdphoto" Target="../media/hdphoto2.wdp"/><Relationship Id="rId2" Type="http://schemas.openxmlformats.org/officeDocument/2006/relationships/image" Target="../media/image43.png"/><Relationship Id="rId16" Type="http://schemas.openxmlformats.org/officeDocument/2006/relationships/image" Target="../media/image52.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8.png"/><Relationship Id="rId5" Type="http://schemas.openxmlformats.org/officeDocument/2006/relationships/image" Target="../media/image40.jpeg"/><Relationship Id="rId15" Type="http://schemas.openxmlformats.org/officeDocument/2006/relationships/image" Target="../media/image51.png"/><Relationship Id="rId10" Type="http://schemas.openxmlformats.org/officeDocument/2006/relationships/hyperlink" Target="https://youtu.be/__Kg_14iafA?list=PLaGaqba06xphCzAh4kl31VxVwCvCXktHq" TargetMode="External"/><Relationship Id="rId19"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47.png"/><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5.pn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6.png"/><Relationship Id="rId7" Type="http://schemas.openxmlformats.org/officeDocument/2006/relationships/image" Target="../media/image59.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29.png"/><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5.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18.xml"/><Relationship Id="rId16"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5.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image" Target="../media/image80.jpeg"/><Relationship Id="rId12" Type="http://schemas.openxmlformats.org/officeDocument/2006/relationships/diagramQuickStyle" Target="../diagrams/quickStyle4.xml"/><Relationship Id="rId17" Type="http://schemas.openxmlformats.org/officeDocument/2006/relationships/image" Target="../media/image84.png"/><Relationship Id="rId2" Type="http://schemas.openxmlformats.org/officeDocument/2006/relationships/image" Target="../media/image39.jpeg"/><Relationship Id="rId16"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diagramLayout" Target="../diagrams/layout4.xml"/><Relationship Id="rId5" Type="http://schemas.openxmlformats.org/officeDocument/2006/relationships/image" Target="../media/image40.jpeg"/><Relationship Id="rId15" Type="http://schemas.openxmlformats.org/officeDocument/2006/relationships/image" Target="../media/image82.png"/><Relationship Id="rId10" Type="http://schemas.openxmlformats.org/officeDocument/2006/relationships/diagramData" Target="../diagrams/data4.xml"/><Relationship Id="rId4" Type="http://schemas.openxmlformats.org/officeDocument/2006/relationships/image" Target="../media/image29.png"/><Relationship Id="rId9" Type="http://schemas.openxmlformats.org/officeDocument/2006/relationships/image" Target="../media/image50.png"/><Relationship Id="rId14" Type="http://schemas.microsoft.com/office/2007/relationships/diagramDrawing" Target="../diagrams/drawing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5.jpeg"/><Relationship Id="rId7" Type="http://schemas.openxmlformats.org/officeDocument/2006/relationships/image" Target="../media/image8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88.jpeg"/></Relationships>
</file>

<file path=ppt/slides/_rels/slide31.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29.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5.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8" Type="http://schemas.openxmlformats.org/officeDocument/2006/relationships/hyperlink" Target="https://trello.com/b/UBbzqwGL/coronavirus-the-european-union-stands-by-its-eastern-partners" TargetMode="External"/><Relationship Id="rId3" Type="http://schemas.openxmlformats.org/officeDocument/2006/relationships/image" Target="../media/image40.jpeg"/><Relationship Id="rId7" Type="http://schemas.openxmlformats.org/officeDocument/2006/relationships/image" Target="../media/image90.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trello.com/b/y7CY6Up2/eu-neighbours-eastyoucantoo2020" TargetMode="External"/><Relationship Id="rId5"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91.png"/></Relationships>
</file>

<file path=ppt/slides/_rels/slide34.xml.rels><?xml version="1.0" encoding="UTF-8" standalone="yes"?>
<Relationships xmlns="http://schemas.openxmlformats.org/package/2006/relationships"><Relationship Id="rId8" Type="http://schemas.openxmlformats.org/officeDocument/2006/relationships/hyperlink" Target="https://trello.com/b/PuSSbruM/euvsdisinfo-strongertogether" TargetMode="External"/><Relationship Id="rId3" Type="http://schemas.openxmlformats.org/officeDocument/2006/relationships/image" Target="../media/image40.jpeg"/><Relationship Id="rId7" Type="http://schemas.openxmlformats.org/officeDocument/2006/relationships/image" Target="../media/image90.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trello.com/b/y7CY6Up2/eu-neighbours-eastyoucantoo2020" TargetMode="External"/><Relationship Id="rId5"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5.pn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94.png"/><Relationship Id="rId5" Type="http://schemas.openxmlformats.org/officeDocument/2006/relationships/image" Target="../media/image39.jpe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98.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93.png"/><Relationship Id="rId5" Type="http://schemas.openxmlformats.org/officeDocument/2006/relationships/image" Target="../media/image97.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39.jpeg"/><Relationship Id="rId2" Type="http://schemas.openxmlformats.org/officeDocument/2006/relationships/image" Target="../media/image99.png"/><Relationship Id="rId1" Type="http://schemas.openxmlformats.org/officeDocument/2006/relationships/slideLayout" Target="../slideLayouts/slideLayout15.xml"/><Relationship Id="rId6" Type="http://schemas.openxmlformats.org/officeDocument/2006/relationships/image" Target="../media/image103.png"/><Relationship Id="rId11" Type="http://schemas.openxmlformats.org/officeDocument/2006/relationships/image" Target="../media/image108.jp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600F4-6EA2-42B5-B1B8-F8546C0C0E01}"/>
              </a:ext>
            </a:extLst>
          </p:cNvPr>
          <p:cNvSpPr/>
          <p:nvPr/>
        </p:nvSpPr>
        <p:spPr>
          <a:xfrm>
            <a:off x="438" y="5589240"/>
            <a:ext cx="334786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cap="all" dirty="0">
                <a:solidFill>
                  <a:schemeClr val="bg1"/>
                </a:solidFill>
                <a:latin typeface="Impact" panose="020B0806030902050204" pitchFamily="34" charset="0"/>
                <a:ea typeface="+mj-ea"/>
                <a:cs typeface="+mj-cs"/>
              </a:rPr>
              <a:t>2-3 </a:t>
            </a:r>
            <a:r>
              <a:rPr lang="en-GB" sz="1600" cap="all" dirty="0" err="1">
                <a:solidFill>
                  <a:schemeClr val="bg1"/>
                </a:solidFill>
                <a:latin typeface="Impact" panose="020B0806030902050204" pitchFamily="34" charset="0"/>
                <a:ea typeface="+mj-ea"/>
                <a:cs typeface="+mj-cs"/>
              </a:rPr>
              <a:t>july</a:t>
            </a:r>
            <a:r>
              <a:rPr lang="en-GB" sz="1600" cap="all" dirty="0">
                <a:solidFill>
                  <a:schemeClr val="bg1"/>
                </a:solidFill>
                <a:latin typeface="Impact" panose="020B0806030902050204" pitchFamily="34" charset="0"/>
                <a:ea typeface="+mj-ea"/>
                <a:cs typeface="+mj-cs"/>
              </a:rPr>
              <a:t> </a:t>
            </a:r>
            <a:r>
              <a:rPr lang="lv-LV" sz="1600" cap="all" dirty="0">
                <a:solidFill>
                  <a:schemeClr val="bg1"/>
                </a:solidFill>
                <a:latin typeface="Impact" panose="020B0806030902050204" pitchFamily="34" charset="0"/>
                <a:ea typeface="+mj-ea"/>
                <a:cs typeface="+mj-cs"/>
              </a:rPr>
              <a:t>2020</a:t>
            </a:r>
            <a:endParaRPr lang="en-US" sz="1600" cap="all" dirty="0">
              <a:solidFill>
                <a:schemeClr val="bg1"/>
              </a:solidFill>
              <a:latin typeface="Impact" panose="020B0806030902050204" pitchFamily="34" charset="0"/>
              <a:ea typeface="+mj-ea"/>
              <a:cs typeface="+mj-cs"/>
            </a:endParaRPr>
          </a:p>
        </p:txBody>
      </p:sp>
      <p:sp>
        <p:nvSpPr>
          <p:cNvPr id="6" name="Title 1">
            <a:extLst>
              <a:ext uri="{FF2B5EF4-FFF2-40B4-BE49-F238E27FC236}">
                <a16:creationId xmlns:a16="http://schemas.microsoft.com/office/drawing/2014/main" id="{B8493EF8-EFF7-4E6F-B56E-D899445C6C15}"/>
              </a:ext>
            </a:extLst>
          </p:cNvPr>
          <p:cNvSpPr>
            <a:spLocks noGrp="1"/>
          </p:cNvSpPr>
          <p:nvPr>
            <p:ph type="title"/>
          </p:nvPr>
        </p:nvSpPr>
        <p:spPr>
          <a:xfrm>
            <a:off x="611560" y="2564904"/>
            <a:ext cx="7772400" cy="1362075"/>
          </a:xfrm>
        </p:spPr>
        <p:txBody>
          <a:bodyPr>
            <a:normAutofit fontScale="90000"/>
          </a:bodyPr>
          <a:lstStyle/>
          <a:p>
            <a:r>
              <a:rPr lang="en-US" dirty="0"/>
              <a:t>Eastern partnership</a:t>
            </a:r>
            <a:br>
              <a:rPr lang="en-US" dirty="0"/>
            </a:br>
            <a:r>
              <a:rPr lang="en-US" dirty="0"/>
              <a:t> Youth Engagement Summit</a:t>
            </a:r>
            <a:br>
              <a:rPr lang="en-US" dirty="0"/>
            </a:br>
            <a:endParaRPr lang="x-none"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116632"/>
            <a:ext cx="1440159" cy="965380"/>
          </a:xfrm>
          <a:prstGeom prst="rect">
            <a:avLst/>
          </a:prstGeom>
        </p:spPr>
      </p:pic>
    </p:spTree>
    <p:extLst>
      <p:ext uri="{BB962C8B-B14F-4D97-AF65-F5344CB8AC3E}">
        <p14:creationId xmlns:p14="http://schemas.microsoft.com/office/powerpoint/2010/main" val="196449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600F4-6EA2-42B5-B1B8-F8546C0C0E01}"/>
              </a:ext>
            </a:extLst>
          </p:cNvPr>
          <p:cNvSpPr/>
          <p:nvPr/>
        </p:nvSpPr>
        <p:spPr>
          <a:xfrm>
            <a:off x="0" y="332656"/>
            <a:ext cx="478802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2F2F2"/>
                </a:solidFill>
                <a:latin typeface="Impact"/>
              </a:rPr>
              <a:t>	</a:t>
            </a:r>
            <a:r>
              <a:rPr lang="lv-LV" sz="4000" dirty="0">
                <a:solidFill>
                  <a:srgbClr val="F2F2F2"/>
                </a:solidFill>
                <a:latin typeface="Impact"/>
              </a:rPr>
              <a:t>Disinfo trends</a:t>
            </a:r>
            <a:endParaRPr lang="en-GB" sz="4000" dirty="0">
              <a:solidFill>
                <a:srgbClr val="F2F2F2"/>
              </a:solidFill>
              <a:latin typeface="Impact"/>
            </a:endParaRPr>
          </a:p>
        </p:txBody>
      </p:sp>
      <p:sp>
        <p:nvSpPr>
          <p:cNvPr id="3" name="AutoShape 2" descr="Figure of the Week: 1,152,2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Figure of the Week: 117 Mill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2132856"/>
            <a:ext cx="7920879" cy="3960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180730"/>
            <a:ext cx="1440159" cy="965380"/>
          </a:xfrm>
          <a:prstGeom prst="rect">
            <a:avLst/>
          </a:prstGeom>
        </p:spPr>
      </p:pic>
    </p:spTree>
    <p:extLst>
      <p:ext uri="{BB962C8B-B14F-4D97-AF65-F5344CB8AC3E}">
        <p14:creationId xmlns:p14="http://schemas.microsoft.com/office/powerpoint/2010/main" val="355596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600F4-6EA2-42B5-B1B8-F8546C0C0E01}"/>
              </a:ext>
            </a:extLst>
          </p:cNvPr>
          <p:cNvSpPr/>
          <p:nvPr/>
        </p:nvSpPr>
        <p:spPr>
          <a:xfrm>
            <a:off x="0" y="332656"/>
            <a:ext cx="478802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2F2F2"/>
                </a:solidFill>
                <a:latin typeface="Impact"/>
              </a:rPr>
              <a:t>	</a:t>
            </a:r>
            <a:r>
              <a:rPr lang="lv-LV" sz="4000" dirty="0">
                <a:solidFill>
                  <a:srgbClr val="F2F2F2"/>
                </a:solidFill>
                <a:latin typeface="Impact"/>
              </a:rPr>
              <a:t>Disinfo trends</a:t>
            </a:r>
            <a:endParaRPr lang="en-GB" sz="4000" dirty="0">
              <a:solidFill>
                <a:srgbClr val="F2F2F2"/>
              </a:solidFill>
              <a:latin typeface="Impact"/>
            </a:endParaRPr>
          </a:p>
        </p:txBody>
      </p:sp>
      <p:sp>
        <p:nvSpPr>
          <p:cNvPr id="3" name="AutoShape 2" descr="Figure of the Week: 1,152,2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3"/>
          <a:stretch>
            <a:fillRect/>
          </a:stretch>
        </p:blipFill>
        <p:spPr>
          <a:xfrm>
            <a:off x="1053480" y="2060848"/>
            <a:ext cx="7469088" cy="373454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161661"/>
            <a:ext cx="1440159" cy="965380"/>
          </a:xfrm>
          <a:prstGeom prst="rect">
            <a:avLst/>
          </a:prstGeom>
        </p:spPr>
      </p:pic>
    </p:spTree>
    <p:extLst>
      <p:ext uri="{BB962C8B-B14F-4D97-AF65-F5344CB8AC3E}">
        <p14:creationId xmlns:p14="http://schemas.microsoft.com/office/powerpoint/2010/main" val="88062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600F4-6EA2-42B5-B1B8-F8546C0C0E01}"/>
              </a:ext>
            </a:extLst>
          </p:cNvPr>
          <p:cNvSpPr/>
          <p:nvPr/>
        </p:nvSpPr>
        <p:spPr>
          <a:xfrm>
            <a:off x="0" y="332656"/>
            <a:ext cx="478802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2F2F2"/>
                </a:solidFill>
                <a:latin typeface="Impact"/>
              </a:rPr>
              <a:t>	</a:t>
            </a:r>
            <a:r>
              <a:rPr lang="lv-LV" sz="4000" dirty="0">
                <a:solidFill>
                  <a:srgbClr val="F2F2F2"/>
                </a:solidFill>
                <a:latin typeface="Impact"/>
              </a:rPr>
              <a:t>Disinfo trends</a:t>
            </a:r>
            <a:endParaRPr lang="en-GB" sz="4000" dirty="0">
              <a:solidFill>
                <a:srgbClr val="F2F2F2"/>
              </a:solidFill>
              <a:latin typeface="Impact"/>
            </a:endParaRPr>
          </a:p>
        </p:txBody>
      </p:sp>
      <p:sp>
        <p:nvSpPr>
          <p:cNvPr id="3" name="AutoShape 2" descr="Figure of the Week: 1,152,2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160338"/>
            <a:ext cx="1440159" cy="965380"/>
          </a:xfrm>
          <a:prstGeom prst="rect">
            <a:avLst/>
          </a:prstGeom>
        </p:spPr>
      </p:pic>
    </p:spTree>
    <p:extLst>
      <p:ext uri="{BB962C8B-B14F-4D97-AF65-F5344CB8AC3E}">
        <p14:creationId xmlns:p14="http://schemas.microsoft.com/office/powerpoint/2010/main" val="132118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600F4-6EA2-42B5-B1B8-F8546C0C0E01}"/>
              </a:ext>
            </a:extLst>
          </p:cNvPr>
          <p:cNvSpPr/>
          <p:nvPr/>
        </p:nvSpPr>
        <p:spPr>
          <a:xfrm>
            <a:off x="0" y="332656"/>
            <a:ext cx="478802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2F2F2"/>
                </a:solidFill>
                <a:latin typeface="Impact"/>
              </a:rPr>
              <a:t>	</a:t>
            </a:r>
            <a:r>
              <a:rPr lang="lv-LV" sz="4000" dirty="0">
                <a:solidFill>
                  <a:srgbClr val="F2F2F2"/>
                </a:solidFill>
                <a:latin typeface="Impact"/>
              </a:rPr>
              <a:t>Disinfo trends</a:t>
            </a:r>
            <a:endParaRPr lang="en-GB" sz="4000" dirty="0">
              <a:solidFill>
                <a:srgbClr val="F2F2F2"/>
              </a:solidFill>
              <a:latin typeface="Impact"/>
            </a:endParaRPr>
          </a:p>
        </p:txBody>
      </p:sp>
      <p:sp>
        <p:nvSpPr>
          <p:cNvPr id="3" name="AutoShape 2" descr="Figure of the Week: 1,152,2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2060848"/>
            <a:ext cx="5617641" cy="4291809"/>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5868" y="246010"/>
            <a:ext cx="1440159" cy="965380"/>
          </a:xfrm>
          <a:prstGeom prst="rect">
            <a:avLst/>
          </a:prstGeom>
        </p:spPr>
      </p:pic>
    </p:spTree>
    <p:extLst>
      <p:ext uri="{BB962C8B-B14F-4D97-AF65-F5344CB8AC3E}">
        <p14:creationId xmlns:p14="http://schemas.microsoft.com/office/powerpoint/2010/main" val="53733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493EF8-EFF7-4E6F-B56E-D899445C6C15}"/>
              </a:ext>
            </a:extLst>
          </p:cNvPr>
          <p:cNvSpPr>
            <a:spLocks noGrp="1"/>
          </p:cNvSpPr>
          <p:nvPr>
            <p:ph type="title"/>
          </p:nvPr>
        </p:nvSpPr>
        <p:spPr>
          <a:xfrm>
            <a:off x="539552" y="1988840"/>
            <a:ext cx="7772400" cy="1362075"/>
          </a:xfrm>
        </p:spPr>
        <p:txBody>
          <a:bodyPr>
            <a:normAutofit fontScale="90000"/>
          </a:bodyPr>
          <a:lstStyle/>
          <a:p>
            <a:r>
              <a:rPr lang="en-GB" dirty="0"/>
              <a:t>2. Communicating EU policies effectively</a:t>
            </a:r>
            <a:endParaRPr lang="x-none"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260648"/>
            <a:ext cx="1440159" cy="965380"/>
          </a:xfrm>
          <a:prstGeom prst="rect">
            <a:avLst/>
          </a:prstGeom>
        </p:spPr>
      </p:pic>
    </p:spTree>
    <p:extLst>
      <p:ext uri="{BB962C8B-B14F-4D97-AF65-F5344CB8AC3E}">
        <p14:creationId xmlns:p14="http://schemas.microsoft.com/office/powerpoint/2010/main" val="122436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39186"/>
            <a:ext cx="91712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 6"/>
          <p:cNvGraphicFramePr/>
          <p:nvPr/>
        </p:nvGraphicFramePr>
        <p:xfrm>
          <a:off x="395536" y="692696"/>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87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493EF8-EFF7-4E6F-B56E-D899445C6C15}"/>
              </a:ext>
            </a:extLst>
          </p:cNvPr>
          <p:cNvSpPr>
            <a:spLocks noGrp="1"/>
          </p:cNvSpPr>
          <p:nvPr>
            <p:ph type="title"/>
          </p:nvPr>
        </p:nvSpPr>
        <p:spPr>
          <a:xfrm>
            <a:off x="539552" y="1988840"/>
            <a:ext cx="7772400" cy="1362075"/>
          </a:xfrm>
        </p:spPr>
        <p:txBody>
          <a:bodyPr>
            <a:normAutofit fontScale="90000"/>
          </a:bodyPr>
          <a:lstStyle/>
          <a:p>
            <a:r>
              <a:rPr lang="en-GB" dirty="0"/>
              <a:t>3. Strengthening media environment</a:t>
            </a:r>
            <a:endParaRPr lang="x-none"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312" y="188640"/>
            <a:ext cx="1440159" cy="965380"/>
          </a:xfrm>
          <a:prstGeom prst="rect">
            <a:avLst/>
          </a:prstGeom>
        </p:spPr>
      </p:pic>
    </p:spTree>
    <p:extLst>
      <p:ext uri="{BB962C8B-B14F-4D97-AF65-F5344CB8AC3E}">
        <p14:creationId xmlns:p14="http://schemas.microsoft.com/office/powerpoint/2010/main" val="135048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9186"/>
            <a:ext cx="91712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Diagram 8"/>
          <p:cNvGraphicFramePr/>
          <p:nvPr>
            <p:extLst>
              <p:ext uri="{D42A27DB-BD31-4B8C-83A1-F6EECF244321}">
                <p14:modId xmlns:p14="http://schemas.microsoft.com/office/powerpoint/2010/main" val="1505915379"/>
              </p:ext>
            </p:extLst>
          </p:nvPr>
        </p:nvGraphicFramePr>
        <p:xfrm>
          <a:off x="1619672"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463315" y="686934"/>
            <a:ext cx="6408713" cy="830997"/>
          </a:xfrm>
          <a:prstGeom prst="rect">
            <a:avLst/>
          </a:prstGeom>
        </p:spPr>
        <p:txBody>
          <a:bodyPr wrap="square">
            <a:spAutoFit/>
          </a:bodyPr>
          <a:lstStyle/>
          <a:p>
            <a:pPr algn="ctr"/>
            <a:r>
              <a:rPr lang="en-GB" sz="2400" dirty="0"/>
              <a:t>Working closely with the European Commission, </a:t>
            </a:r>
          </a:p>
          <a:p>
            <a:pPr algn="ctr"/>
            <a:r>
              <a:rPr lang="en-GB" sz="2400" dirty="0"/>
              <a:t>the DG for Neighbourhood and Enlargement</a:t>
            </a:r>
          </a:p>
        </p:txBody>
      </p:sp>
    </p:spTree>
    <p:extLst>
      <p:ext uri="{BB962C8B-B14F-4D97-AF65-F5344CB8AC3E}">
        <p14:creationId xmlns:p14="http://schemas.microsoft.com/office/powerpoint/2010/main" val="217996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9186"/>
            <a:ext cx="91712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Kuvan kuvausta ei ole saatavil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5776" y="228333"/>
            <a:ext cx="4583041" cy="647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4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008"/>
            <a:ext cx="9143999" cy="687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188640"/>
            <a:ext cx="1440159" cy="965380"/>
          </a:xfrm>
          <a:prstGeom prst="rect">
            <a:avLst/>
          </a:prstGeom>
        </p:spPr>
      </p:pic>
    </p:spTree>
    <p:extLst>
      <p:ext uri="{BB962C8B-B14F-4D97-AF65-F5344CB8AC3E}">
        <p14:creationId xmlns:p14="http://schemas.microsoft.com/office/powerpoint/2010/main" val="340242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600F4-6EA2-42B5-B1B8-F8546C0C0E01}"/>
              </a:ext>
            </a:extLst>
          </p:cNvPr>
          <p:cNvSpPr/>
          <p:nvPr/>
        </p:nvSpPr>
        <p:spPr>
          <a:xfrm>
            <a:off x="438" y="5589240"/>
            <a:ext cx="3563450"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cap="all" dirty="0">
                <a:solidFill>
                  <a:schemeClr val="bg1"/>
                </a:solidFill>
                <a:latin typeface="Impact" panose="020B0806030902050204" pitchFamily="34" charset="0"/>
                <a:ea typeface="+mj-ea"/>
                <a:cs typeface="+mj-cs"/>
              </a:rPr>
              <a:t>ANNELI AHONEN, head of the task force</a:t>
            </a:r>
            <a:endParaRPr lang="en-US" sz="1600" cap="all" dirty="0">
              <a:solidFill>
                <a:schemeClr val="bg1"/>
              </a:solidFill>
              <a:latin typeface="Impact" panose="020B0806030902050204" pitchFamily="34" charset="0"/>
              <a:ea typeface="+mj-ea"/>
              <a:cs typeface="+mj-cs"/>
            </a:endParaRPr>
          </a:p>
        </p:txBody>
      </p:sp>
      <p:sp>
        <p:nvSpPr>
          <p:cNvPr id="6" name="Title 1">
            <a:extLst>
              <a:ext uri="{FF2B5EF4-FFF2-40B4-BE49-F238E27FC236}">
                <a16:creationId xmlns:a16="http://schemas.microsoft.com/office/drawing/2014/main" id="{B8493EF8-EFF7-4E6F-B56E-D899445C6C15}"/>
              </a:ext>
            </a:extLst>
          </p:cNvPr>
          <p:cNvSpPr>
            <a:spLocks noGrp="1"/>
          </p:cNvSpPr>
          <p:nvPr>
            <p:ph type="title"/>
          </p:nvPr>
        </p:nvSpPr>
        <p:spPr>
          <a:xfrm>
            <a:off x="539552" y="1988840"/>
            <a:ext cx="7772400" cy="1362075"/>
          </a:xfrm>
        </p:spPr>
        <p:txBody>
          <a:bodyPr>
            <a:normAutofit/>
          </a:bodyPr>
          <a:lstStyle/>
          <a:p>
            <a:r>
              <a:rPr lang="en-GB" dirty="0"/>
              <a:t>East </a:t>
            </a:r>
            <a:r>
              <a:rPr lang="en-GB" dirty="0" err="1"/>
              <a:t>Stratcom</a:t>
            </a:r>
            <a:r>
              <a:rPr lang="en-GB" dirty="0"/>
              <a:t> Task Force</a:t>
            </a:r>
            <a:br>
              <a:rPr lang="en-GB" dirty="0"/>
            </a:br>
            <a:r>
              <a:rPr lang="en-GB" sz="3100" dirty="0"/>
              <a:t>AT THE EUROPEAN EXTERNAL ACTION SERVICE</a:t>
            </a:r>
            <a:endParaRPr lang="x-none" sz="31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116632"/>
            <a:ext cx="1440159" cy="965380"/>
          </a:xfrm>
          <a:prstGeom prst="rect">
            <a:avLst/>
          </a:prstGeom>
        </p:spPr>
      </p:pic>
    </p:spTree>
    <p:extLst>
      <p:ext uri="{BB962C8B-B14F-4D97-AF65-F5344CB8AC3E}">
        <p14:creationId xmlns:p14="http://schemas.microsoft.com/office/powerpoint/2010/main" val="211929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nthony.Adams\AppData\Local\Microsoft\Windows\Temporary Internet Files\Content.Outlook\D2UXC2EV\Blue-pla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1937606"/>
            <a:ext cx="7236296" cy="221147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p:nvPr>
        </p:nvSpPr>
        <p:spPr>
          <a:xfrm>
            <a:off x="2013360" y="2480450"/>
            <a:ext cx="7024983" cy="1125785"/>
          </a:xfrm>
        </p:spPr>
        <p:txBody>
          <a:bodyPr>
            <a:normAutofit fontScale="90000"/>
          </a:bodyPr>
          <a:lstStyle/>
          <a:p>
            <a:pPr algn="r"/>
            <a:br>
              <a:rPr lang="en-US" sz="4000" b="1" dirty="0">
                <a:solidFill>
                  <a:srgbClr val="04378B"/>
                </a:solidFill>
              </a:rPr>
            </a:br>
            <a:br>
              <a:rPr lang="en-US" sz="4000" b="1" dirty="0">
                <a:solidFill>
                  <a:srgbClr val="04378B"/>
                </a:solidFill>
              </a:rPr>
            </a:br>
            <a:br>
              <a:rPr lang="en-US" sz="4000" b="1" dirty="0">
                <a:solidFill>
                  <a:srgbClr val="04378B"/>
                </a:solidFill>
              </a:rPr>
            </a:br>
            <a:br>
              <a:rPr lang="en-US" sz="4000" b="1" dirty="0">
                <a:solidFill>
                  <a:srgbClr val="04378B"/>
                </a:solidFill>
              </a:rPr>
            </a:br>
            <a:r>
              <a:rPr lang="en-US" b="1" dirty="0">
                <a:solidFill>
                  <a:schemeClr val="bg1"/>
                </a:solidFill>
              </a:rPr>
              <a:t>EU NEIGHBOURS east</a:t>
            </a:r>
            <a:br>
              <a:rPr lang="en-US" b="1" dirty="0">
                <a:solidFill>
                  <a:schemeClr val="bg1"/>
                </a:solidFill>
              </a:rPr>
            </a:br>
            <a:r>
              <a:rPr lang="en-US" sz="3300" b="1" i="1" dirty="0">
                <a:solidFill>
                  <a:schemeClr val="bg1"/>
                </a:solidFill>
              </a:rPr>
              <a:t>Communicating for a stronger partnership</a:t>
            </a:r>
            <a:br>
              <a:rPr lang="en-GB" sz="3100" dirty="0"/>
            </a:br>
            <a:br>
              <a:rPr lang="en-GB" sz="2400" dirty="0"/>
            </a:br>
            <a:br>
              <a:rPr lang="en-GB" sz="2400" dirty="0"/>
            </a:br>
            <a:br>
              <a:rPr lang="en-GB" sz="2400" dirty="0"/>
            </a:br>
            <a:br>
              <a:rPr lang="en-GB" sz="2400" dirty="0">
                <a:solidFill>
                  <a:schemeClr val="tx2">
                    <a:lumMod val="75000"/>
                  </a:schemeClr>
                </a:solidFill>
              </a:rPr>
            </a:br>
            <a:br>
              <a:rPr lang="en-GB" sz="2800" dirty="0"/>
            </a:br>
            <a:endParaRPr lang="en-GB" sz="2400" dirty="0">
              <a:solidFill>
                <a:srgbClr val="0000CC"/>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7932" y="5805264"/>
            <a:ext cx="952500" cy="952500"/>
          </a:xfrm>
          <a:prstGeom prst="rect">
            <a:avLst/>
          </a:prstGeom>
        </p:spPr>
      </p:pic>
      <p:pic>
        <p:nvPicPr>
          <p:cNvPr id="9" name="Picture 2" descr="C:\Users\Anthony.Adams\AppData\Local\Microsoft\Windows\Temporary Internet Files\Content.Outlook\B39SHC2B\EU logo THIS project is funded by the EU.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192.168.1.127\EU NEIGHBOURS east\OPEN east TEMPLATES\Logos\OPEN East logos and visuals\EU NEIGHBOURS east calibri.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0976" y="104586"/>
            <a:ext cx="2833911" cy="977620"/>
          </a:xfrm>
          <a:prstGeom prst="rect">
            <a:avLst/>
          </a:prstGeom>
        </p:spPr>
      </p:pic>
      <p:sp>
        <p:nvSpPr>
          <p:cNvPr id="3" name="TextBox 2"/>
          <p:cNvSpPr txBox="1"/>
          <p:nvPr/>
        </p:nvSpPr>
        <p:spPr>
          <a:xfrm>
            <a:off x="1835696" y="5004480"/>
            <a:ext cx="5609356" cy="646331"/>
          </a:xfrm>
          <a:prstGeom prst="rect">
            <a:avLst/>
          </a:prstGeom>
          <a:noFill/>
        </p:spPr>
        <p:txBody>
          <a:bodyPr wrap="none" rtlCol="0">
            <a:spAutoFit/>
          </a:bodyPr>
          <a:lstStyle/>
          <a:p>
            <a:r>
              <a:rPr lang="en-GB" b="1" dirty="0">
                <a:solidFill>
                  <a:srgbClr val="002060"/>
                </a:solidFill>
              </a:rPr>
              <a:t>Silvia Grant</a:t>
            </a:r>
            <a:r>
              <a:rPr lang="en-GB" dirty="0">
                <a:solidFill>
                  <a:srgbClr val="002060"/>
                </a:solidFill>
              </a:rPr>
              <a:t>, Team Leader</a:t>
            </a:r>
          </a:p>
          <a:p>
            <a:r>
              <a:rPr lang="en-GB" b="1" dirty="0">
                <a:solidFill>
                  <a:srgbClr val="002060"/>
                </a:solidFill>
              </a:rPr>
              <a:t>Anneli Kimber </a:t>
            </a:r>
            <a:r>
              <a:rPr lang="en-GB" b="1" dirty="0" err="1">
                <a:solidFill>
                  <a:srgbClr val="002060"/>
                </a:solidFill>
              </a:rPr>
              <a:t>Lindwall</a:t>
            </a:r>
            <a:r>
              <a:rPr lang="en-GB" dirty="0">
                <a:solidFill>
                  <a:srgbClr val="002060"/>
                </a:solidFill>
              </a:rPr>
              <a:t>, Strategic Communication Adviser</a:t>
            </a:r>
          </a:p>
        </p:txBody>
      </p:sp>
    </p:spTree>
    <p:extLst>
      <p:ext uri="{BB962C8B-B14F-4D97-AF65-F5344CB8AC3E}">
        <p14:creationId xmlns:p14="http://schemas.microsoft.com/office/powerpoint/2010/main" val="335956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192.168.1.127\EU NEIGHBOURS east\OPEN east TEMPLATES\Logos\OPEN East logos and visuals\EU NEIGHBOURS east calib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2994162" y="1484785"/>
            <a:ext cx="6149837" cy="4536504"/>
          </a:xfrm>
          <a:prstGeom prst="rect">
            <a:avLst/>
          </a:prstGeom>
        </p:spPr>
      </p:pic>
      <p:pic>
        <p:nvPicPr>
          <p:cNvPr id="14"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475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3848" y="6028653"/>
            <a:ext cx="5940151" cy="155227"/>
          </a:xfrm>
          <a:prstGeom prst="rect">
            <a:avLst/>
          </a:prstGeom>
        </p:spPr>
      </p:pic>
      <p:pic>
        <p:nvPicPr>
          <p:cNvPr id="12" name="Picture 2" descr="C:\Users\Anthony.Adams\AppData\Local\Microsoft\Windows\Temporary Internet Files\Content.Outlook\B39SHC2B\EU logo THIS project is funded by the EU.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nvGraphicFramePr>
        <p:xfrm>
          <a:off x="-540568" y="908720"/>
          <a:ext cx="8136904" cy="41764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TextBox 16"/>
          <p:cNvSpPr txBox="1"/>
          <p:nvPr/>
        </p:nvSpPr>
        <p:spPr>
          <a:xfrm>
            <a:off x="3167304" y="1352399"/>
            <a:ext cx="1368152" cy="646331"/>
          </a:xfrm>
          <a:prstGeom prst="rect">
            <a:avLst/>
          </a:prstGeom>
          <a:noFill/>
        </p:spPr>
        <p:txBody>
          <a:bodyPr wrap="square" rtlCol="0">
            <a:spAutoFit/>
          </a:bodyPr>
          <a:lstStyle/>
          <a:p>
            <a:pPr algn="ctr"/>
            <a:r>
              <a:rPr lang="en-US" b="1" dirty="0">
                <a:solidFill>
                  <a:schemeClr val="bg1"/>
                </a:solidFill>
              </a:rPr>
              <a:t>PUBLIC DIPLOMACY</a:t>
            </a:r>
          </a:p>
        </p:txBody>
      </p:sp>
      <p:sp>
        <p:nvSpPr>
          <p:cNvPr id="22" name="Hexagon 21"/>
          <p:cNvSpPr/>
          <p:nvPr/>
        </p:nvSpPr>
        <p:spPr>
          <a:xfrm rot="5400000">
            <a:off x="1686194" y="1069556"/>
            <a:ext cx="1547300" cy="1346151"/>
          </a:xfrm>
          <a:prstGeom prst="hexagon">
            <a:avLst>
              <a:gd name="adj" fmla="val 25000"/>
              <a:gd name="vf" fmla="val 115470"/>
            </a:avLst>
          </a:prstGeom>
          <a:blipFill rotWithShape="0">
            <a:blip r:embed="rId14" cstate="email">
              <a:extLst>
                <a:ext uri="{28A0092B-C50C-407E-A947-70E740481C1C}">
                  <a14:useLocalDpi xmlns:a14="http://schemas.microsoft.com/office/drawing/2010/main"/>
                </a:ext>
              </a:extLst>
            </a:blip>
            <a:stretch>
              <a:fillRect/>
            </a:stretch>
          </a:blipFill>
          <a:ln>
            <a:solidFill>
              <a:srgbClr val="18244F"/>
            </a:solidFill>
          </a:ln>
        </p:spPr>
        <p:style>
          <a:lnRef idx="2">
            <a:schemeClr val="accent1">
              <a:shade val="50000"/>
            </a:schemeClr>
          </a:lnRef>
          <a:fillRef idx="1">
            <a:schemeClr val="accent1"/>
          </a:fillRef>
          <a:effectRef idx="0">
            <a:schemeClr val="accent1"/>
          </a:effectRef>
          <a:fontRef idx="minor">
            <a:schemeClr val="lt1"/>
          </a:fontRef>
        </p:style>
      </p:sp>
      <p:grpSp>
        <p:nvGrpSpPr>
          <p:cNvPr id="37" name="Group 36"/>
          <p:cNvGrpSpPr/>
          <p:nvPr/>
        </p:nvGrpSpPr>
        <p:grpSpPr>
          <a:xfrm>
            <a:off x="3896925" y="2216795"/>
            <a:ext cx="1346151" cy="1547300"/>
            <a:chOff x="2285960" y="2627931"/>
            <a:chExt cx="1346151" cy="1547300"/>
          </a:xfrm>
        </p:grpSpPr>
        <p:sp>
          <p:nvSpPr>
            <p:cNvPr id="38" name="Hexagon 37"/>
            <p:cNvSpPr/>
            <p:nvPr/>
          </p:nvSpPr>
          <p:spPr>
            <a:xfrm rot="5400000">
              <a:off x="2185386" y="2728505"/>
              <a:ext cx="1547300" cy="1346151"/>
            </a:xfrm>
            <a:prstGeom prst="hexagon">
              <a:avLst>
                <a:gd name="adj" fmla="val 25000"/>
                <a:gd name="vf" fmla="val 115470"/>
              </a:avLst>
            </a:prstGeom>
            <a:solidFill>
              <a:srgbClr val="18244F"/>
            </a:solidFill>
            <a:ln>
              <a:solidFill>
                <a:srgbClr val="18244F"/>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39" name="Hexagon 4"/>
            <p:cNvSpPr/>
            <p:nvPr/>
          </p:nvSpPr>
          <p:spPr>
            <a:xfrm>
              <a:off x="2495735" y="2869052"/>
              <a:ext cx="926601" cy="1065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p:txBody>
        </p:sp>
      </p:grpSp>
      <p:sp>
        <p:nvSpPr>
          <p:cNvPr id="43" name="TextBox 42"/>
          <p:cNvSpPr txBox="1"/>
          <p:nvPr/>
        </p:nvSpPr>
        <p:spPr>
          <a:xfrm>
            <a:off x="4767025" y="340157"/>
            <a:ext cx="4276321" cy="646331"/>
          </a:xfrm>
          <a:prstGeom prst="rect">
            <a:avLst/>
          </a:prstGeom>
          <a:noFill/>
        </p:spPr>
        <p:txBody>
          <a:bodyPr wrap="square" rtlCol="0">
            <a:spAutoFit/>
          </a:bodyPr>
          <a:lstStyle/>
          <a:p>
            <a:pPr algn="r"/>
            <a:r>
              <a:rPr lang="en-US" sz="3600" b="1" dirty="0">
                <a:solidFill>
                  <a:schemeClr val="bg1"/>
                </a:solidFill>
              </a:rPr>
              <a:t>AT GLANCE</a:t>
            </a:r>
          </a:p>
        </p:txBody>
      </p:sp>
      <p:sp>
        <p:nvSpPr>
          <p:cNvPr id="4" name="TextBox 3"/>
          <p:cNvSpPr txBox="1"/>
          <p:nvPr/>
        </p:nvSpPr>
        <p:spPr>
          <a:xfrm>
            <a:off x="1016872" y="2623581"/>
            <a:ext cx="1368152" cy="646331"/>
          </a:xfrm>
          <a:prstGeom prst="rect">
            <a:avLst/>
          </a:prstGeom>
          <a:noFill/>
        </p:spPr>
        <p:txBody>
          <a:bodyPr wrap="square" rtlCol="0">
            <a:spAutoFit/>
          </a:bodyPr>
          <a:lstStyle/>
          <a:p>
            <a:pPr algn="ctr"/>
            <a:r>
              <a:rPr lang="en-US" b="1" dirty="0">
                <a:solidFill>
                  <a:schemeClr val="bg1"/>
                </a:solidFill>
              </a:rPr>
              <a:t>YEAs</a:t>
            </a:r>
          </a:p>
          <a:p>
            <a:pPr algn="ctr"/>
            <a:r>
              <a:rPr lang="en-US" b="1" dirty="0">
                <a:solidFill>
                  <a:schemeClr val="bg1"/>
                </a:solidFill>
              </a:rPr>
              <a:t>initiative</a:t>
            </a:r>
          </a:p>
        </p:txBody>
      </p:sp>
      <p:sp>
        <p:nvSpPr>
          <p:cNvPr id="28" name="TextBox 27"/>
          <p:cNvSpPr txBox="1"/>
          <p:nvPr/>
        </p:nvSpPr>
        <p:spPr>
          <a:xfrm>
            <a:off x="2436764" y="2703984"/>
            <a:ext cx="1440160" cy="523220"/>
          </a:xfrm>
          <a:prstGeom prst="rect">
            <a:avLst/>
          </a:prstGeom>
          <a:noFill/>
        </p:spPr>
        <p:txBody>
          <a:bodyPr wrap="square" rtlCol="0">
            <a:spAutoFit/>
          </a:bodyPr>
          <a:lstStyle/>
          <a:p>
            <a:pPr algn="ctr"/>
            <a:r>
              <a:rPr lang="en-US" sz="1400" b="1" dirty="0">
                <a:solidFill>
                  <a:srgbClr val="FFFFFF"/>
                </a:solidFill>
              </a:rPr>
              <a:t>EU NEIGHBOURS</a:t>
            </a:r>
          </a:p>
          <a:p>
            <a:pPr algn="r"/>
            <a:r>
              <a:rPr lang="en-US" sz="1400" b="1" dirty="0">
                <a:solidFill>
                  <a:srgbClr val="FFFFFF"/>
                </a:solidFill>
              </a:rPr>
              <a:t>east</a:t>
            </a:r>
          </a:p>
        </p:txBody>
      </p:sp>
      <p:sp>
        <p:nvSpPr>
          <p:cNvPr id="25" name="TextBox 24"/>
          <p:cNvSpPr txBox="1"/>
          <p:nvPr/>
        </p:nvSpPr>
        <p:spPr>
          <a:xfrm>
            <a:off x="1722114" y="4007381"/>
            <a:ext cx="1368152" cy="646331"/>
          </a:xfrm>
          <a:prstGeom prst="rect">
            <a:avLst/>
          </a:prstGeom>
          <a:noFill/>
        </p:spPr>
        <p:txBody>
          <a:bodyPr wrap="square" rtlCol="0">
            <a:spAutoFit/>
          </a:bodyPr>
          <a:lstStyle/>
          <a:p>
            <a:pPr algn="ctr"/>
            <a:r>
              <a:rPr lang="en-US" b="1" dirty="0">
                <a:solidFill>
                  <a:schemeClr val="bg1"/>
                </a:solidFill>
              </a:rPr>
              <a:t>SOCIAL MEDIA </a:t>
            </a:r>
          </a:p>
        </p:txBody>
      </p:sp>
      <p:sp>
        <p:nvSpPr>
          <p:cNvPr id="27" name="TextBox 26"/>
          <p:cNvSpPr txBox="1"/>
          <p:nvPr/>
        </p:nvSpPr>
        <p:spPr>
          <a:xfrm>
            <a:off x="3872248" y="2392128"/>
            <a:ext cx="1445391" cy="1169551"/>
          </a:xfrm>
          <a:prstGeom prst="rect">
            <a:avLst/>
          </a:prstGeom>
          <a:noFill/>
        </p:spPr>
        <p:txBody>
          <a:bodyPr wrap="square" rtlCol="0">
            <a:spAutoFit/>
          </a:bodyPr>
          <a:lstStyle/>
          <a:p>
            <a:pPr lvl="0" algn="ctr"/>
            <a:r>
              <a:rPr lang="en-GB" sz="1400" b="1" dirty="0">
                <a:solidFill>
                  <a:schemeClr val="bg1"/>
                </a:solidFill>
              </a:rPr>
              <a:t>Coordinate     Streamline</a:t>
            </a:r>
          </a:p>
          <a:p>
            <a:pPr lvl="0" algn="ctr"/>
            <a:r>
              <a:rPr lang="en-GB" sz="1400" b="1" dirty="0">
                <a:solidFill>
                  <a:schemeClr val="bg1"/>
                </a:solidFill>
              </a:rPr>
              <a:t>Complement </a:t>
            </a:r>
          </a:p>
          <a:p>
            <a:pPr lvl="0" algn="ctr"/>
            <a:r>
              <a:rPr lang="en-GB" sz="1400" b="1" dirty="0">
                <a:solidFill>
                  <a:schemeClr val="bg1"/>
                </a:solidFill>
              </a:rPr>
              <a:t>&amp; Enhance Communication </a:t>
            </a:r>
            <a:endParaRPr lang="en-US" sz="1400" dirty="0">
              <a:solidFill>
                <a:schemeClr val="bg1"/>
              </a:solidFill>
            </a:endParaRPr>
          </a:p>
        </p:txBody>
      </p:sp>
      <p:pic>
        <p:nvPicPr>
          <p:cNvPr id="34" name="Picture 2" descr="C:\Users\Anthony.Adams\AppData\Local\Microsoft\Windows\Temporary Internet Files\Content.Outlook\D2UXC2EV\stronger-together-drop.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5514" y="899372"/>
            <a:ext cx="1368152" cy="13742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21374" y="1772577"/>
            <a:ext cx="3222117" cy="1477328"/>
          </a:xfrm>
          <a:prstGeom prst="rect">
            <a:avLst/>
          </a:prstGeom>
        </p:spPr>
        <p:txBody>
          <a:bodyPr wrap="square">
            <a:spAutoFit/>
          </a:bodyPr>
          <a:lstStyle/>
          <a:p>
            <a:pPr algn="ctr"/>
            <a:r>
              <a:rPr lang="en-GB" dirty="0">
                <a:solidFill>
                  <a:srgbClr val="002060"/>
                </a:solidFill>
              </a:rPr>
              <a:t>To contribute to a better understanding of the </a:t>
            </a:r>
            <a:r>
              <a:rPr lang="en-GB" b="1" dirty="0">
                <a:solidFill>
                  <a:srgbClr val="002060"/>
                </a:solidFill>
              </a:rPr>
              <a:t>European Union </a:t>
            </a:r>
            <a:r>
              <a:rPr lang="en-GB" dirty="0">
                <a:solidFill>
                  <a:srgbClr val="002060"/>
                </a:solidFill>
              </a:rPr>
              <a:t>&amp; to illustrate the impact of </a:t>
            </a:r>
            <a:r>
              <a:rPr lang="en-GB" b="1" dirty="0">
                <a:solidFill>
                  <a:srgbClr val="002060"/>
                </a:solidFill>
              </a:rPr>
              <a:t>cooperation </a:t>
            </a:r>
            <a:r>
              <a:rPr lang="en-GB" dirty="0">
                <a:solidFill>
                  <a:srgbClr val="002060"/>
                </a:solidFill>
              </a:rPr>
              <a:t>on daily life of people</a:t>
            </a:r>
          </a:p>
        </p:txBody>
      </p:sp>
      <p:sp>
        <p:nvSpPr>
          <p:cNvPr id="35" name="TextBox 34"/>
          <p:cNvSpPr txBox="1"/>
          <p:nvPr/>
        </p:nvSpPr>
        <p:spPr>
          <a:xfrm>
            <a:off x="6563524" y="3604460"/>
            <a:ext cx="1728192" cy="923330"/>
          </a:xfrm>
          <a:prstGeom prst="rect">
            <a:avLst/>
          </a:prstGeom>
          <a:solidFill>
            <a:srgbClr val="FFFFFF">
              <a:alpha val="45000"/>
            </a:srgbClr>
          </a:solidFill>
          <a:effectLst/>
        </p:spPr>
        <p:txBody>
          <a:bodyPr wrap="square" rtlCol="0">
            <a:spAutoFit/>
          </a:bodyPr>
          <a:lstStyle/>
          <a:p>
            <a:pPr algn="ctr"/>
            <a:r>
              <a:rPr lang="en-GB" b="1" dirty="0">
                <a:solidFill>
                  <a:srgbClr val="3E9235"/>
                </a:solidFill>
              </a:rPr>
              <a:t>Eastern Neighbourhood countries</a:t>
            </a:r>
          </a:p>
        </p:txBody>
      </p:sp>
      <p:grpSp>
        <p:nvGrpSpPr>
          <p:cNvPr id="29" name="Group 28"/>
          <p:cNvGrpSpPr/>
          <p:nvPr/>
        </p:nvGrpSpPr>
        <p:grpSpPr>
          <a:xfrm>
            <a:off x="3185717" y="3469113"/>
            <a:ext cx="1346151" cy="1547300"/>
            <a:chOff x="3024338" y="1319239"/>
            <a:chExt cx="1346151" cy="1547300"/>
          </a:xfrm>
        </p:grpSpPr>
        <p:sp>
          <p:nvSpPr>
            <p:cNvPr id="30" name="Hexagon 29"/>
            <p:cNvSpPr/>
            <p:nvPr/>
          </p:nvSpPr>
          <p:spPr>
            <a:xfrm rot="5400000">
              <a:off x="2923764" y="1419813"/>
              <a:ext cx="1547300" cy="1346151"/>
            </a:xfrm>
            <a:prstGeom prst="hexagon">
              <a:avLst>
                <a:gd name="adj" fmla="val 25000"/>
                <a:gd name="vf" fmla="val 115470"/>
              </a:avLst>
            </a:prstGeom>
            <a:solidFill>
              <a:srgbClr val="008000"/>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31" name="Hexagon 4"/>
            <p:cNvSpPr txBox="1"/>
            <p:nvPr/>
          </p:nvSpPr>
          <p:spPr>
            <a:xfrm>
              <a:off x="3234113" y="1560360"/>
              <a:ext cx="926601" cy="1065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p:txBody>
        </p:sp>
      </p:grpSp>
      <p:sp>
        <p:nvSpPr>
          <p:cNvPr id="33" name="TextBox 32"/>
          <p:cNvSpPr txBox="1"/>
          <p:nvPr/>
        </p:nvSpPr>
        <p:spPr>
          <a:xfrm>
            <a:off x="3085869" y="3946502"/>
            <a:ext cx="1470459" cy="646331"/>
          </a:xfrm>
          <a:prstGeom prst="rect">
            <a:avLst/>
          </a:prstGeom>
          <a:noFill/>
        </p:spPr>
        <p:txBody>
          <a:bodyPr wrap="square" rtlCol="0">
            <a:spAutoFit/>
          </a:bodyPr>
          <a:lstStyle/>
          <a:p>
            <a:pPr algn="ctr"/>
            <a:r>
              <a:rPr lang="en-US" b="1" dirty="0">
                <a:solidFill>
                  <a:schemeClr val="bg1"/>
                </a:solidFill>
              </a:rPr>
              <a:t>MEDIA OUTREACH</a:t>
            </a:r>
          </a:p>
        </p:txBody>
      </p:sp>
      <p:grpSp>
        <p:nvGrpSpPr>
          <p:cNvPr id="40" name="Group 39"/>
          <p:cNvGrpSpPr/>
          <p:nvPr/>
        </p:nvGrpSpPr>
        <p:grpSpPr>
          <a:xfrm>
            <a:off x="2459298" y="4730488"/>
            <a:ext cx="1346151" cy="1547300"/>
            <a:chOff x="5102624" y="2577000"/>
            <a:chExt cx="1346151" cy="1547300"/>
          </a:xfrm>
        </p:grpSpPr>
        <p:sp>
          <p:nvSpPr>
            <p:cNvPr id="41" name="Hexagon 40"/>
            <p:cNvSpPr/>
            <p:nvPr/>
          </p:nvSpPr>
          <p:spPr>
            <a:xfrm rot="5400000">
              <a:off x="5002050" y="2677574"/>
              <a:ext cx="1547300" cy="1346151"/>
            </a:xfrm>
            <a:prstGeom prst="hexagon">
              <a:avLst>
                <a:gd name="adj" fmla="val 25000"/>
                <a:gd name="vf" fmla="val 115470"/>
              </a:avLst>
            </a:prstGeom>
            <a:solidFill>
              <a:srgbClr val="18244F"/>
            </a:solidFill>
            <a:ln>
              <a:solidFill>
                <a:srgbClr val="18244F"/>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42" name="Hexagon 4"/>
            <p:cNvSpPr txBox="1"/>
            <p:nvPr/>
          </p:nvSpPr>
          <p:spPr>
            <a:xfrm>
              <a:off x="5336869" y="2870284"/>
              <a:ext cx="926601" cy="1065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US" sz="4900" kern="1200" dirty="0"/>
            </a:p>
          </p:txBody>
        </p:sp>
      </p:grpSp>
      <p:sp>
        <p:nvSpPr>
          <p:cNvPr id="44" name="TextBox 43"/>
          <p:cNvSpPr txBox="1"/>
          <p:nvPr/>
        </p:nvSpPr>
        <p:spPr>
          <a:xfrm>
            <a:off x="2432088" y="5154816"/>
            <a:ext cx="1440160" cy="646331"/>
          </a:xfrm>
          <a:prstGeom prst="rect">
            <a:avLst/>
          </a:prstGeom>
          <a:noFill/>
        </p:spPr>
        <p:txBody>
          <a:bodyPr wrap="square" rtlCol="0">
            <a:spAutoFit/>
          </a:bodyPr>
          <a:lstStyle/>
          <a:p>
            <a:pPr algn="ctr"/>
            <a:r>
              <a:rPr lang="en-US" b="1" dirty="0">
                <a:solidFill>
                  <a:schemeClr val="bg1"/>
                </a:solidFill>
              </a:rPr>
              <a:t>OPINION POLLING</a:t>
            </a:r>
            <a:endParaRPr lang="en-US" dirty="0">
              <a:solidFill>
                <a:schemeClr val="bg1"/>
              </a:solidFill>
            </a:endParaRPr>
          </a:p>
        </p:txBody>
      </p:sp>
      <p:grpSp>
        <p:nvGrpSpPr>
          <p:cNvPr id="52" name="Group 51">
            <a:extLst>
              <a:ext uri="{FF2B5EF4-FFF2-40B4-BE49-F238E27FC236}">
                <a16:creationId xmlns:a16="http://schemas.microsoft.com/office/drawing/2014/main" id="{DCFDF2DE-415E-3947-98D7-7EF9BC7BB0F3}"/>
              </a:ext>
            </a:extLst>
          </p:cNvPr>
          <p:cNvGrpSpPr/>
          <p:nvPr/>
        </p:nvGrpSpPr>
        <p:grpSpPr>
          <a:xfrm>
            <a:off x="3880753" y="4748757"/>
            <a:ext cx="1346151" cy="1547300"/>
            <a:chOff x="3024338" y="1319239"/>
            <a:chExt cx="1346151" cy="1547300"/>
          </a:xfrm>
        </p:grpSpPr>
        <p:sp>
          <p:nvSpPr>
            <p:cNvPr id="53" name="Hexagon 52">
              <a:extLst>
                <a:ext uri="{FF2B5EF4-FFF2-40B4-BE49-F238E27FC236}">
                  <a16:creationId xmlns:a16="http://schemas.microsoft.com/office/drawing/2014/main" id="{44586634-1DA4-9248-8602-3F225FAEB2F9}"/>
                </a:ext>
              </a:extLst>
            </p:cNvPr>
            <p:cNvSpPr/>
            <p:nvPr/>
          </p:nvSpPr>
          <p:spPr>
            <a:xfrm rot="5400000">
              <a:off x="2923764" y="1419813"/>
              <a:ext cx="1547300" cy="1346151"/>
            </a:xfrm>
            <a:prstGeom prst="hexagon">
              <a:avLst>
                <a:gd name="adj" fmla="val 25000"/>
                <a:gd name="vf" fmla="val 115470"/>
              </a:avLst>
            </a:prstGeom>
            <a:solidFill>
              <a:srgbClr val="008000"/>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54" name="Hexagon 4">
              <a:extLst>
                <a:ext uri="{FF2B5EF4-FFF2-40B4-BE49-F238E27FC236}">
                  <a16:creationId xmlns:a16="http://schemas.microsoft.com/office/drawing/2014/main" id="{9D9ECA0E-BBE3-CC46-91FE-0A58566D1975}"/>
                </a:ext>
              </a:extLst>
            </p:cNvPr>
            <p:cNvSpPr txBox="1"/>
            <p:nvPr/>
          </p:nvSpPr>
          <p:spPr>
            <a:xfrm>
              <a:off x="3234113" y="1560360"/>
              <a:ext cx="926601" cy="1065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p:txBody>
        </p:sp>
      </p:grpSp>
      <p:pic>
        <p:nvPicPr>
          <p:cNvPr id="57" name="Picture 56">
            <a:extLst>
              <a:ext uri="{FF2B5EF4-FFF2-40B4-BE49-F238E27FC236}">
                <a16:creationId xmlns:a16="http://schemas.microsoft.com/office/drawing/2014/main" id="{CD6B05E3-DFB1-5047-ACE1-D9CC38F710FD}"/>
              </a:ext>
            </a:extLst>
          </p:cNvPr>
          <p:cNvPicPr/>
          <p:nvPr/>
        </p:nvPicPr>
        <p:blipFill rotWithShape="1">
          <a:blip r:embed="rId16" cstate="email">
            <a:extLst>
              <a:ext uri="{28A0092B-C50C-407E-A947-70E740481C1C}">
                <a14:useLocalDpi xmlns:a14="http://schemas.microsoft.com/office/drawing/2010/main"/>
              </a:ext>
            </a:extLst>
          </a:blip>
          <a:srcRect/>
          <a:stretch/>
        </p:blipFill>
        <p:spPr bwMode="auto">
          <a:xfrm>
            <a:off x="4101868" y="5094532"/>
            <a:ext cx="919308" cy="791144"/>
          </a:xfrm>
          <a:prstGeom prst="rect">
            <a:avLst/>
          </a:prstGeom>
          <a:ln>
            <a:noFill/>
          </a:ln>
          <a:extLst>
            <a:ext uri="{53640926-AAD7-44D8-BBD7-CCE9431645EC}">
              <a14:shadowObscured xmlns:a14="http://schemas.microsoft.com/office/drawing/2010/main"/>
            </a:ext>
          </a:extLst>
        </p:spPr>
      </p:pic>
      <p:pic>
        <p:nvPicPr>
          <p:cNvPr id="58" name="Picture 57" descr="Capture d’écran 2017-05-17 à 10.23.01.png">
            <a:extLst>
              <a:ext uri="{FF2B5EF4-FFF2-40B4-BE49-F238E27FC236}">
                <a16:creationId xmlns:a16="http://schemas.microsoft.com/office/drawing/2014/main" id="{FEB4DBC0-5979-DA48-B225-72942B9101D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85864" y="4953675"/>
            <a:ext cx="1505973" cy="1455853"/>
          </a:xfrm>
          <a:prstGeom prst="rect">
            <a:avLst/>
          </a:prstGeom>
        </p:spPr>
      </p:pic>
      <p:grpSp>
        <p:nvGrpSpPr>
          <p:cNvPr id="60" name="Group 59">
            <a:extLst>
              <a:ext uri="{FF2B5EF4-FFF2-40B4-BE49-F238E27FC236}">
                <a16:creationId xmlns:a16="http://schemas.microsoft.com/office/drawing/2014/main" id="{166ECBFC-B24D-794F-8C05-67385F8229F5}"/>
              </a:ext>
            </a:extLst>
          </p:cNvPr>
          <p:cNvGrpSpPr/>
          <p:nvPr/>
        </p:nvGrpSpPr>
        <p:grpSpPr>
          <a:xfrm>
            <a:off x="339853" y="3469952"/>
            <a:ext cx="1346151" cy="1547300"/>
            <a:chOff x="3024338" y="1319239"/>
            <a:chExt cx="1346151" cy="1547300"/>
          </a:xfrm>
        </p:grpSpPr>
        <p:sp>
          <p:nvSpPr>
            <p:cNvPr id="61" name="Hexagon 60">
              <a:extLst>
                <a:ext uri="{FF2B5EF4-FFF2-40B4-BE49-F238E27FC236}">
                  <a16:creationId xmlns:a16="http://schemas.microsoft.com/office/drawing/2014/main" id="{ED821569-BC1B-8447-B2E2-486A035A5FD7}"/>
                </a:ext>
              </a:extLst>
            </p:cNvPr>
            <p:cNvSpPr/>
            <p:nvPr/>
          </p:nvSpPr>
          <p:spPr>
            <a:xfrm rot="5400000">
              <a:off x="2923764" y="1419813"/>
              <a:ext cx="1547300" cy="1346151"/>
            </a:xfrm>
            <a:prstGeom prst="hexagon">
              <a:avLst>
                <a:gd name="adj" fmla="val 25000"/>
                <a:gd name="vf" fmla="val 115470"/>
              </a:avLst>
            </a:prstGeom>
            <a:solidFill>
              <a:srgbClr val="008000"/>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62" name="Hexagon 4">
              <a:extLst>
                <a:ext uri="{FF2B5EF4-FFF2-40B4-BE49-F238E27FC236}">
                  <a16:creationId xmlns:a16="http://schemas.microsoft.com/office/drawing/2014/main" id="{112E4756-BCD3-0B46-BB4C-DA6D66CE5F49}"/>
                </a:ext>
              </a:extLst>
            </p:cNvPr>
            <p:cNvSpPr txBox="1"/>
            <p:nvPr/>
          </p:nvSpPr>
          <p:spPr>
            <a:xfrm>
              <a:off x="3234113" y="1560360"/>
              <a:ext cx="926601" cy="1065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p:txBody>
        </p:sp>
      </p:grpSp>
      <p:sp>
        <p:nvSpPr>
          <p:cNvPr id="63" name="TextBox 62">
            <a:extLst>
              <a:ext uri="{FF2B5EF4-FFF2-40B4-BE49-F238E27FC236}">
                <a16:creationId xmlns:a16="http://schemas.microsoft.com/office/drawing/2014/main" id="{F1978637-1BFD-5E41-B607-D47A50FC5E30}"/>
              </a:ext>
            </a:extLst>
          </p:cNvPr>
          <p:cNvSpPr txBox="1"/>
          <p:nvPr/>
        </p:nvSpPr>
        <p:spPr>
          <a:xfrm>
            <a:off x="268248" y="3800209"/>
            <a:ext cx="1470459" cy="923330"/>
          </a:xfrm>
          <a:prstGeom prst="rect">
            <a:avLst/>
          </a:prstGeom>
          <a:noFill/>
        </p:spPr>
        <p:txBody>
          <a:bodyPr wrap="square" rtlCol="0">
            <a:spAutoFit/>
          </a:bodyPr>
          <a:lstStyle/>
          <a:p>
            <a:pPr algn="ctr"/>
            <a:r>
              <a:rPr lang="en-US" b="1" dirty="0">
                <a:solidFill>
                  <a:schemeClr val="bg1"/>
                </a:solidFill>
              </a:rPr>
              <a:t>2015</a:t>
            </a:r>
          </a:p>
          <a:p>
            <a:pPr algn="ctr"/>
            <a:r>
              <a:rPr lang="en-US" b="1" dirty="0">
                <a:solidFill>
                  <a:schemeClr val="bg1"/>
                </a:solidFill>
              </a:rPr>
              <a:t>/</a:t>
            </a:r>
          </a:p>
          <a:p>
            <a:pPr algn="ctr"/>
            <a:r>
              <a:rPr lang="en-US" b="1" dirty="0">
                <a:solidFill>
                  <a:schemeClr val="bg1"/>
                </a:solidFill>
              </a:rPr>
              <a:t>2020</a:t>
            </a:r>
          </a:p>
        </p:txBody>
      </p:sp>
    </p:spTree>
    <p:extLst>
      <p:ext uri="{BB962C8B-B14F-4D97-AF65-F5344CB8AC3E}">
        <p14:creationId xmlns:p14="http://schemas.microsoft.com/office/powerpoint/2010/main" val="388195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thony.Adams\AppData\Local\Microsoft\Windows\Temporary Internet Files\Content.Outlook\D2UXC2EV\Blue-pla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666373" y="44624"/>
            <a:ext cx="4392488" cy="1077218"/>
          </a:xfrm>
          <a:prstGeom prst="rect">
            <a:avLst/>
          </a:prstGeom>
          <a:noFill/>
        </p:spPr>
        <p:txBody>
          <a:bodyPr wrap="square" rtlCol="0">
            <a:spAutoFit/>
          </a:bodyPr>
          <a:lstStyle/>
          <a:p>
            <a:pPr algn="r"/>
            <a:r>
              <a:rPr lang="en-US" sz="3200" b="1" dirty="0">
                <a:solidFill>
                  <a:schemeClr val="bg1"/>
                </a:solidFill>
              </a:rPr>
              <a:t>HIGHLIGHTS</a:t>
            </a:r>
            <a:br>
              <a:rPr lang="en-US" sz="3200" dirty="0">
                <a:solidFill>
                  <a:schemeClr val="bg1"/>
                </a:solidFill>
              </a:rPr>
            </a:br>
            <a:r>
              <a:rPr lang="en-US" sz="3200" dirty="0">
                <a:solidFill>
                  <a:schemeClr val="bg1"/>
                </a:solidFill>
              </a:rPr>
              <a:t>2015-2020</a:t>
            </a:r>
            <a:endParaRPr lang="nl-NL" sz="2400" dirty="0">
              <a:solidFill>
                <a:schemeClr val="bg1"/>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18" name="Picture 2" descr="C:\Users\Anthony.Adams\AppData\Local\Microsoft\Windows\Temporary Internet Files\Content.Outlook\B39SHC2B\EU logo THIS project is funded by the E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descr="\\192.168.1.127\EU NEIGHBOURS east\OPEN east TEMPLATES\Logos\OPEN East logos and visuals\EU NEIGHBOURS east calibr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3406970" y="1202351"/>
            <a:ext cx="5710997" cy="2154436"/>
          </a:xfrm>
          <a:prstGeom prst="rect">
            <a:avLst/>
          </a:prstGeom>
        </p:spPr>
        <p:txBody>
          <a:bodyPr wrap="square">
            <a:spAutoFit/>
          </a:bodyPr>
          <a:lstStyle/>
          <a:p>
            <a:pPr marL="285750" indent="-285750">
              <a:spcAft>
                <a:spcPts val="600"/>
              </a:spcAft>
              <a:buClr>
                <a:srgbClr val="43A038"/>
              </a:buClr>
              <a:buFont typeface="Wingdings" panose="05000000000000000000" pitchFamily="2" charset="2"/>
              <a:buChar char="Ø"/>
            </a:pPr>
            <a:r>
              <a:rPr lang="en-US" sz="1300" b="1" dirty="0">
                <a:solidFill>
                  <a:srgbClr val="009444"/>
                </a:solidFill>
              </a:rPr>
              <a:t>Strategic communication approach </a:t>
            </a:r>
            <a:r>
              <a:rPr lang="en-US" sz="1300" dirty="0">
                <a:solidFill>
                  <a:srgbClr val="002060"/>
                </a:solidFill>
              </a:rPr>
              <a:t>applied consistently</a:t>
            </a:r>
          </a:p>
          <a:p>
            <a:pPr marL="285750" indent="-285750">
              <a:spcAft>
                <a:spcPts val="600"/>
              </a:spcAft>
              <a:buClr>
                <a:srgbClr val="43A038"/>
              </a:buClr>
              <a:buFont typeface="Wingdings" panose="05000000000000000000" pitchFamily="2" charset="2"/>
              <a:buChar char="Ø"/>
            </a:pPr>
            <a:r>
              <a:rPr lang="en-US" sz="1300" dirty="0">
                <a:solidFill>
                  <a:srgbClr val="002060"/>
                </a:solidFill>
              </a:rPr>
              <a:t>Introduction of the </a:t>
            </a:r>
            <a:r>
              <a:rPr lang="en-US" sz="1300" b="1" dirty="0">
                <a:solidFill>
                  <a:srgbClr val="002060"/>
                </a:solidFill>
              </a:rPr>
              <a:t>overarching thematically structured campaigning </a:t>
            </a:r>
          </a:p>
          <a:p>
            <a:pPr marL="285750" indent="-285750">
              <a:spcAft>
                <a:spcPts val="600"/>
              </a:spcAft>
              <a:buClr>
                <a:srgbClr val="43A038"/>
              </a:buClr>
              <a:buFont typeface="Wingdings" panose="05000000000000000000" pitchFamily="2" charset="2"/>
              <a:buChar char="Ø"/>
            </a:pPr>
            <a:r>
              <a:rPr lang="en-US" sz="1300" b="1" dirty="0">
                <a:solidFill>
                  <a:srgbClr val="002060"/>
                </a:solidFill>
              </a:rPr>
              <a:t>35+ thematic communication campaigns </a:t>
            </a:r>
            <a:r>
              <a:rPr lang="en-US" sz="1300" dirty="0">
                <a:solidFill>
                  <a:srgbClr val="002060"/>
                </a:solidFill>
              </a:rPr>
              <a:t>under</a:t>
            </a:r>
            <a:r>
              <a:rPr lang="en-US" sz="1300" b="1" dirty="0">
                <a:solidFill>
                  <a:srgbClr val="002060"/>
                </a:solidFill>
              </a:rPr>
              <a:t> </a:t>
            </a:r>
            <a:r>
              <a:rPr lang="en-GB" sz="1300" b="1" dirty="0">
                <a:solidFill>
                  <a:srgbClr val="009444"/>
                </a:solidFill>
              </a:rPr>
              <a:t>#</a:t>
            </a:r>
            <a:r>
              <a:rPr lang="en-GB" sz="1300" b="1" dirty="0" err="1">
                <a:solidFill>
                  <a:srgbClr val="009444"/>
                </a:solidFill>
              </a:rPr>
              <a:t>strongertogether</a:t>
            </a:r>
            <a:r>
              <a:rPr lang="en-GB" sz="1300" b="1" dirty="0">
                <a:solidFill>
                  <a:srgbClr val="009444"/>
                </a:solidFill>
              </a:rPr>
              <a:t> </a:t>
            </a:r>
            <a:r>
              <a:rPr lang="en-GB" sz="1300" dirty="0">
                <a:solidFill>
                  <a:srgbClr val="002060"/>
                </a:solidFill>
              </a:rPr>
              <a:t>successfully </a:t>
            </a:r>
            <a:r>
              <a:rPr lang="en-US" sz="1300" dirty="0">
                <a:solidFill>
                  <a:srgbClr val="002060"/>
                </a:solidFill>
              </a:rPr>
              <a:t>implemented</a:t>
            </a:r>
          </a:p>
          <a:p>
            <a:pPr marL="285750" indent="-285750">
              <a:spcAft>
                <a:spcPts val="600"/>
              </a:spcAft>
              <a:buClr>
                <a:srgbClr val="43A038"/>
              </a:buClr>
              <a:buFont typeface="Wingdings" panose="05000000000000000000" pitchFamily="2" charset="2"/>
              <a:buChar char="Ø"/>
            </a:pPr>
            <a:r>
              <a:rPr lang="en-GB" sz="1300" b="1" dirty="0">
                <a:solidFill>
                  <a:srgbClr val="002060"/>
                </a:solidFill>
                <a:ea typeface="MS Mincho" panose="02020609040205080304" pitchFamily="49" charset="-128"/>
                <a:cs typeface="Calibri" panose="020F0502020204030204" pitchFamily="34" charset="0"/>
              </a:rPr>
              <a:t>Creating engaging content </a:t>
            </a:r>
            <a:r>
              <a:rPr lang="en-GB" sz="1300" dirty="0">
                <a:solidFill>
                  <a:srgbClr val="002060"/>
                </a:solidFill>
                <a:ea typeface="MS Mincho" panose="02020609040205080304" pitchFamily="49" charset="-128"/>
                <a:cs typeface="Calibri" panose="020F0502020204030204" pitchFamily="34" charset="0"/>
              </a:rPr>
              <a:t>about </a:t>
            </a:r>
            <a:r>
              <a:rPr lang="en-GB" sz="1300" b="1" dirty="0">
                <a:solidFill>
                  <a:srgbClr val="009444"/>
                </a:solidFill>
                <a:ea typeface="MS Mincho" panose="02020609040205080304" pitchFamily="49" charset="-128"/>
                <a:cs typeface="Calibri" panose="020F0502020204030204" pitchFamily="34" charset="0"/>
              </a:rPr>
              <a:t>results/impact of EU- </a:t>
            </a:r>
            <a:r>
              <a:rPr lang="en-GB" sz="1300" b="1" dirty="0" err="1">
                <a:solidFill>
                  <a:srgbClr val="009444"/>
                </a:solidFill>
                <a:ea typeface="MS Mincho" panose="02020609040205080304" pitchFamily="49" charset="-128"/>
                <a:cs typeface="Calibri" panose="020F0502020204030204" pitchFamily="34" charset="0"/>
              </a:rPr>
              <a:t>EaP</a:t>
            </a:r>
            <a:r>
              <a:rPr lang="en-GB" sz="1300" b="1" dirty="0">
                <a:solidFill>
                  <a:srgbClr val="009444"/>
                </a:solidFill>
                <a:ea typeface="MS Mincho" panose="02020609040205080304" pitchFamily="49" charset="-128"/>
                <a:cs typeface="Calibri" panose="020F0502020204030204" pitchFamily="34" charset="0"/>
              </a:rPr>
              <a:t> cooperation </a:t>
            </a:r>
          </a:p>
          <a:p>
            <a:pPr marL="285750" indent="-285750">
              <a:spcAft>
                <a:spcPts val="600"/>
              </a:spcAft>
              <a:buClr>
                <a:srgbClr val="43A038"/>
              </a:buClr>
              <a:buFont typeface="Wingdings" panose="05000000000000000000" pitchFamily="2" charset="2"/>
              <a:buChar char="Ø"/>
            </a:pPr>
            <a:r>
              <a:rPr lang="en-GB" sz="1300" b="1" dirty="0">
                <a:solidFill>
                  <a:srgbClr val="009444"/>
                </a:solidFill>
                <a:ea typeface="MS Mincho" panose="02020609040205080304" pitchFamily="49" charset="-128"/>
                <a:cs typeface="Calibri" panose="020F0502020204030204" pitchFamily="34" charset="0"/>
              </a:rPr>
              <a:t>‘Going local’</a:t>
            </a:r>
            <a:r>
              <a:rPr lang="en-GB" sz="1300" b="1" dirty="0">
                <a:solidFill>
                  <a:srgbClr val="002060"/>
                </a:solidFill>
                <a:ea typeface="MS Mincho" panose="02020609040205080304" pitchFamily="49" charset="-128"/>
                <a:cs typeface="Calibri" panose="020F0502020204030204" pitchFamily="34" charset="0"/>
              </a:rPr>
              <a:t> </a:t>
            </a:r>
            <a:r>
              <a:rPr lang="en-GB" sz="1300" dirty="0">
                <a:solidFill>
                  <a:srgbClr val="002060"/>
                </a:solidFill>
                <a:ea typeface="MS Mincho" panose="02020609040205080304" pitchFamily="49" charset="-128"/>
                <a:cs typeface="Calibri" panose="020F0502020204030204" pitchFamily="34" charset="0"/>
              </a:rPr>
              <a:t>and </a:t>
            </a:r>
            <a:r>
              <a:rPr lang="en-GB" sz="1300" dirty="0">
                <a:solidFill>
                  <a:srgbClr val="009444"/>
                </a:solidFill>
                <a:ea typeface="MS Mincho" panose="02020609040205080304" pitchFamily="49" charset="-128"/>
                <a:cs typeface="Calibri" panose="020F0502020204030204" pitchFamily="34" charset="0"/>
              </a:rPr>
              <a:t>‘</a:t>
            </a:r>
            <a:r>
              <a:rPr lang="en-GB" sz="1300" b="1" dirty="0">
                <a:solidFill>
                  <a:srgbClr val="009444"/>
                </a:solidFill>
                <a:ea typeface="MS Mincho" panose="02020609040205080304" pitchFamily="49" charset="-128"/>
                <a:cs typeface="Calibri" panose="020F0502020204030204" pitchFamily="34" charset="0"/>
              </a:rPr>
              <a:t>4D Storytelling’</a:t>
            </a:r>
            <a:r>
              <a:rPr lang="en-US" sz="1300" b="1" dirty="0">
                <a:solidFill>
                  <a:srgbClr val="002060"/>
                </a:solidFill>
              </a:rPr>
              <a:t> communication approach </a:t>
            </a:r>
            <a:r>
              <a:rPr lang="en-US" sz="1300" dirty="0">
                <a:solidFill>
                  <a:srgbClr val="002060"/>
                </a:solidFill>
              </a:rPr>
              <a:t>introduced</a:t>
            </a:r>
          </a:p>
          <a:p>
            <a:pPr marL="285750" indent="-285750">
              <a:spcAft>
                <a:spcPts val="600"/>
              </a:spcAft>
              <a:buClr>
                <a:srgbClr val="43A038"/>
              </a:buClr>
              <a:buFont typeface="Wingdings" panose="05000000000000000000" pitchFamily="2" charset="2"/>
              <a:buChar char="Ø"/>
            </a:pPr>
            <a:r>
              <a:rPr lang="en-GB" sz="1300" dirty="0">
                <a:solidFill>
                  <a:srgbClr val="002060"/>
                </a:solidFill>
                <a:ea typeface="MS Mincho" panose="02020609040205080304" pitchFamily="49" charset="-128"/>
                <a:cs typeface="Calibri" panose="020F0502020204030204" pitchFamily="34" charset="0"/>
              </a:rPr>
              <a:t>Concentrated communication efforts on the </a:t>
            </a:r>
            <a:r>
              <a:rPr lang="en-GB" sz="1300" b="1" dirty="0">
                <a:solidFill>
                  <a:srgbClr val="009444"/>
                </a:solidFill>
                <a:ea typeface="MS Mincho" panose="02020609040205080304" pitchFamily="49" charset="-128"/>
                <a:cs typeface="Calibri" panose="020F0502020204030204" pitchFamily="34" charset="0"/>
              </a:rPr>
              <a:t>‘soft centre’</a:t>
            </a:r>
            <a:endParaRPr lang="en-US" sz="1300" dirty="0">
              <a:solidFill>
                <a:srgbClr val="009444"/>
              </a:solidFill>
            </a:endParaRPr>
          </a:p>
          <a:p>
            <a:pPr marL="285750" indent="-285750">
              <a:spcAft>
                <a:spcPts val="600"/>
              </a:spcAft>
              <a:buClr>
                <a:srgbClr val="43A038"/>
              </a:buClr>
              <a:buFont typeface="Wingdings" panose="05000000000000000000" pitchFamily="2" charset="2"/>
              <a:buChar char="Ø"/>
            </a:pPr>
            <a:r>
              <a:rPr lang="en-US" sz="1300" b="1" dirty="0">
                <a:solidFill>
                  <a:srgbClr val="009444"/>
                </a:solidFill>
              </a:rPr>
              <a:t>740+ YEAs </a:t>
            </a:r>
            <a:r>
              <a:rPr lang="en-US" sz="1300" dirty="0">
                <a:solidFill>
                  <a:srgbClr val="002060"/>
                </a:solidFill>
              </a:rPr>
              <a:t>and</a:t>
            </a:r>
            <a:r>
              <a:rPr lang="en-US" sz="1300" b="1" dirty="0">
                <a:solidFill>
                  <a:srgbClr val="002060"/>
                </a:solidFill>
              </a:rPr>
              <a:t> </a:t>
            </a:r>
            <a:r>
              <a:rPr lang="en-US" sz="1300" b="1" dirty="0">
                <a:solidFill>
                  <a:srgbClr val="009444"/>
                </a:solidFill>
              </a:rPr>
              <a:t>500+ YEAs civic engagement activities </a:t>
            </a:r>
            <a:r>
              <a:rPr lang="en-US" sz="1300" dirty="0">
                <a:solidFill>
                  <a:srgbClr val="002060"/>
                </a:solidFill>
              </a:rPr>
              <a:t>implemented </a:t>
            </a:r>
          </a:p>
        </p:txBody>
      </p:sp>
      <p:pic>
        <p:nvPicPr>
          <p:cNvPr id="11" name="Picture 10">
            <a:extLst>
              <a:ext uri="{FF2B5EF4-FFF2-40B4-BE49-F238E27FC236}">
                <a16:creationId xmlns:a16="http://schemas.microsoft.com/office/drawing/2014/main" id="{E2EA442D-CA98-1147-B965-C5BBC4224F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558" y="1141205"/>
            <a:ext cx="2780259" cy="1851696"/>
          </a:xfrm>
          <a:prstGeom prst="rect">
            <a:avLst/>
          </a:prstGeom>
          <a:ln w="28575" cap="sq">
            <a:solidFill>
              <a:srgbClr val="1F3363"/>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E650C1BD-84D7-C343-9B69-B560D2E41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7303" y="4994714"/>
            <a:ext cx="1656183" cy="1656183"/>
          </a:xfrm>
          <a:prstGeom prst="rect">
            <a:avLst/>
          </a:prstGeom>
        </p:spPr>
      </p:pic>
      <p:sp>
        <p:nvSpPr>
          <p:cNvPr id="13" name="Rectangle 12">
            <a:extLst>
              <a:ext uri="{FF2B5EF4-FFF2-40B4-BE49-F238E27FC236}">
                <a16:creationId xmlns:a16="http://schemas.microsoft.com/office/drawing/2014/main" id="{D2342B0B-DEBA-624C-A04D-743154F67C6E}"/>
              </a:ext>
            </a:extLst>
          </p:cNvPr>
          <p:cNvSpPr/>
          <p:nvPr/>
        </p:nvSpPr>
        <p:spPr>
          <a:xfrm>
            <a:off x="165646" y="3296566"/>
            <a:ext cx="9001454" cy="2954655"/>
          </a:xfrm>
          <a:prstGeom prst="rect">
            <a:avLst/>
          </a:prstGeom>
        </p:spPr>
        <p:txBody>
          <a:bodyPr wrap="square">
            <a:spAutoFit/>
          </a:bodyPr>
          <a:lstStyle/>
          <a:p>
            <a:pPr marL="285750" indent="-285750">
              <a:spcAft>
                <a:spcPts val="600"/>
              </a:spcAft>
              <a:buClr>
                <a:srgbClr val="43A038"/>
              </a:buClr>
              <a:buFont typeface="Wingdings" panose="05000000000000000000" pitchFamily="2" charset="2"/>
              <a:buChar char="Ø"/>
            </a:pPr>
            <a:r>
              <a:rPr lang="en-US" sz="1300" b="1" dirty="0">
                <a:solidFill>
                  <a:srgbClr val="002060"/>
                </a:solidFill>
              </a:rPr>
              <a:t>New creative communication formats </a:t>
            </a:r>
            <a:r>
              <a:rPr lang="en-US" sz="1300" dirty="0">
                <a:solidFill>
                  <a:srgbClr val="002060"/>
                </a:solidFill>
              </a:rPr>
              <a:t>introduced (</a:t>
            </a:r>
            <a:r>
              <a:rPr lang="en-US" sz="1300" dirty="0" err="1">
                <a:solidFill>
                  <a:srgbClr val="002060"/>
                </a:solidFill>
              </a:rPr>
              <a:t>eCards</a:t>
            </a:r>
            <a:r>
              <a:rPr lang="en-US" sz="1300" dirty="0">
                <a:solidFill>
                  <a:srgbClr val="002060"/>
                </a:solidFill>
              </a:rPr>
              <a:t>, UGC, Bloggers, Podcasts, ‘peer to peer direct dialogues activities’, ‘media think tanks’)</a:t>
            </a:r>
          </a:p>
          <a:p>
            <a:pPr marL="285750" indent="-285750">
              <a:spcAft>
                <a:spcPts val="600"/>
              </a:spcAft>
              <a:buClr>
                <a:srgbClr val="43A038"/>
              </a:buClr>
              <a:buFont typeface="Wingdings" panose="05000000000000000000" pitchFamily="2" charset="2"/>
              <a:buChar char="Ø"/>
            </a:pPr>
            <a:r>
              <a:rPr lang="en-US" sz="1300" dirty="0">
                <a:solidFill>
                  <a:srgbClr val="002060"/>
                </a:solidFill>
              </a:rPr>
              <a:t>Outstanding results of </a:t>
            </a:r>
            <a:r>
              <a:rPr lang="en-US" sz="1300" b="1" dirty="0">
                <a:solidFill>
                  <a:srgbClr val="009444"/>
                </a:solidFill>
              </a:rPr>
              <a:t>media outreach </a:t>
            </a:r>
            <a:r>
              <a:rPr lang="en-US" sz="1300" dirty="0">
                <a:solidFill>
                  <a:srgbClr val="002060"/>
                </a:solidFill>
              </a:rPr>
              <a:t>efforts (</a:t>
            </a:r>
            <a:r>
              <a:rPr lang="en-US" sz="1300" b="1" dirty="0">
                <a:solidFill>
                  <a:srgbClr val="009444"/>
                </a:solidFill>
              </a:rPr>
              <a:t>50mln+ reached</a:t>
            </a:r>
            <a:r>
              <a:rPr lang="en-US" sz="1300" dirty="0">
                <a:solidFill>
                  <a:srgbClr val="002060"/>
                </a:solidFill>
              </a:rPr>
              <a:t>) with </a:t>
            </a:r>
            <a:r>
              <a:rPr lang="en-US" sz="1300" b="1" dirty="0">
                <a:solidFill>
                  <a:srgbClr val="002060"/>
                </a:solidFill>
              </a:rPr>
              <a:t>450+ media partnerships &amp; cooperation </a:t>
            </a:r>
            <a:r>
              <a:rPr lang="en-US" sz="1300" dirty="0">
                <a:solidFill>
                  <a:srgbClr val="002060"/>
                </a:solidFill>
              </a:rPr>
              <a:t>developed and new modalities of working with media introduced (joint campaigning, joint production, tailored media info packages, etc..) </a:t>
            </a:r>
          </a:p>
          <a:p>
            <a:pPr marL="285750" indent="-285750">
              <a:spcAft>
                <a:spcPts val="600"/>
              </a:spcAft>
              <a:buClr>
                <a:srgbClr val="43A038"/>
              </a:buClr>
              <a:buFont typeface="Wingdings" panose="05000000000000000000" pitchFamily="2" charset="2"/>
              <a:buChar char="Ø"/>
            </a:pPr>
            <a:r>
              <a:rPr lang="en-US" sz="1300" dirty="0">
                <a:solidFill>
                  <a:srgbClr val="002060"/>
                </a:solidFill>
              </a:rPr>
              <a:t>Great outreach through </a:t>
            </a:r>
            <a:r>
              <a:rPr lang="en-US" sz="1300" b="1" dirty="0">
                <a:solidFill>
                  <a:srgbClr val="009444"/>
                </a:solidFill>
              </a:rPr>
              <a:t>social media </a:t>
            </a:r>
            <a:r>
              <a:rPr lang="en-US" sz="1300" dirty="0">
                <a:solidFill>
                  <a:srgbClr val="1F3363"/>
                </a:solidFill>
              </a:rPr>
              <a:t>approach</a:t>
            </a:r>
            <a:r>
              <a:rPr lang="en-US" sz="1300" b="1" dirty="0">
                <a:solidFill>
                  <a:srgbClr val="009444"/>
                </a:solidFill>
              </a:rPr>
              <a:t> </a:t>
            </a:r>
            <a:r>
              <a:rPr lang="en-US" sz="1300" dirty="0">
                <a:solidFill>
                  <a:srgbClr val="002060"/>
                </a:solidFill>
              </a:rPr>
              <a:t>(</a:t>
            </a:r>
            <a:r>
              <a:rPr lang="en-US" sz="1300" b="1" dirty="0">
                <a:solidFill>
                  <a:srgbClr val="009444"/>
                </a:solidFill>
              </a:rPr>
              <a:t>34mln+ reached </a:t>
            </a:r>
            <a:r>
              <a:rPr lang="en-US" sz="1300" dirty="0">
                <a:solidFill>
                  <a:srgbClr val="002060"/>
                </a:solidFill>
              </a:rPr>
              <a:t>with </a:t>
            </a:r>
            <a:r>
              <a:rPr lang="en-US" sz="1300" b="1" dirty="0">
                <a:solidFill>
                  <a:srgbClr val="009444"/>
                </a:solidFill>
              </a:rPr>
              <a:t>19mln+  </a:t>
            </a:r>
            <a:r>
              <a:rPr lang="en-US" sz="1300" b="1" dirty="0">
                <a:solidFill>
                  <a:srgbClr val="002060"/>
                </a:solidFill>
              </a:rPr>
              <a:t>in 2019 </a:t>
            </a:r>
            <a:r>
              <a:rPr lang="en-US" sz="1300" dirty="0">
                <a:solidFill>
                  <a:srgbClr val="002060"/>
                </a:solidFill>
              </a:rPr>
              <a:t>and</a:t>
            </a:r>
            <a:r>
              <a:rPr lang="en-US" sz="1300" b="1" dirty="0">
                <a:solidFill>
                  <a:srgbClr val="002060"/>
                </a:solidFill>
              </a:rPr>
              <a:t> </a:t>
            </a:r>
            <a:r>
              <a:rPr lang="en-US" sz="1300" b="1" dirty="0">
                <a:solidFill>
                  <a:srgbClr val="009444"/>
                </a:solidFill>
              </a:rPr>
              <a:t>12,5mln+ </a:t>
            </a:r>
            <a:r>
              <a:rPr lang="en-US" sz="1300" b="1" dirty="0">
                <a:solidFill>
                  <a:srgbClr val="002060"/>
                </a:solidFill>
              </a:rPr>
              <a:t>in 2018 </a:t>
            </a:r>
            <a:r>
              <a:rPr lang="en-US" sz="1300" b="1" dirty="0">
                <a:solidFill>
                  <a:srgbClr val="009444"/>
                </a:solidFill>
              </a:rPr>
              <a:t>- </a:t>
            </a:r>
            <a:r>
              <a:rPr lang="en-US" sz="1300" dirty="0">
                <a:solidFill>
                  <a:srgbClr val="002060"/>
                </a:solidFill>
              </a:rPr>
              <a:t>the baseline data of 2017 was 2,5mln) and</a:t>
            </a:r>
            <a:r>
              <a:rPr lang="en-US" sz="1300" b="1" dirty="0">
                <a:solidFill>
                  <a:srgbClr val="002060"/>
                </a:solidFill>
              </a:rPr>
              <a:t> online </a:t>
            </a:r>
            <a:r>
              <a:rPr lang="en-US" sz="1300" dirty="0">
                <a:solidFill>
                  <a:srgbClr val="002060"/>
                </a:solidFill>
              </a:rPr>
              <a:t>engagement, as well as new formats of working with audiences introduced (UGC, Instagram takeovers, working with influencers, etc..)</a:t>
            </a:r>
          </a:p>
          <a:p>
            <a:pPr marL="285750" indent="-285750">
              <a:spcAft>
                <a:spcPts val="600"/>
              </a:spcAft>
              <a:buClr>
                <a:srgbClr val="43A038"/>
              </a:buClr>
              <a:buFont typeface="Wingdings" panose="05000000000000000000" pitchFamily="2" charset="2"/>
              <a:buChar char="Ø"/>
            </a:pPr>
            <a:r>
              <a:rPr lang="en-US" sz="1300" dirty="0">
                <a:solidFill>
                  <a:srgbClr val="002060"/>
                </a:solidFill>
              </a:rPr>
              <a:t>Strengthened cooperation, coordination and synergies with EU funded projects (EU4Youth, EU4Business, EU4Digital,              EUDEL coms contractors (</a:t>
            </a:r>
            <a:r>
              <a:rPr lang="en-US" sz="1300" dirty="0" err="1">
                <a:solidFill>
                  <a:srgbClr val="002060"/>
                </a:solidFill>
              </a:rPr>
              <a:t>Ukr</a:t>
            </a:r>
            <a:r>
              <a:rPr lang="en-US" sz="1300" dirty="0">
                <a:solidFill>
                  <a:srgbClr val="002060"/>
                </a:solidFill>
              </a:rPr>
              <a:t>, Md, Geo) and development of a network of communication experts (</a:t>
            </a:r>
            <a:r>
              <a:rPr lang="en-US" sz="1300" b="1" dirty="0">
                <a:solidFill>
                  <a:srgbClr val="002060"/>
                </a:solidFill>
              </a:rPr>
              <a:t>150+)</a:t>
            </a:r>
          </a:p>
          <a:p>
            <a:pPr marL="285750" indent="-285750">
              <a:spcAft>
                <a:spcPts val="600"/>
              </a:spcAft>
              <a:buClr>
                <a:srgbClr val="43A038"/>
              </a:buClr>
              <a:buFont typeface="Wingdings" panose="05000000000000000000" pitchFamily="2" charset="2"/>
              <a:buChar char="Ø"/>
            </a:pPr>
            <a:r>
              <a:rPr lang="en-US" sz="1300" b="1" dirty="0">
                <a:solidFill>
                  <a:srgbClr val="002060"/>
                </a:solidFill>
              </a:rPr>
              <a:t>‘EU NEIGHBOURS’ website </a:t>
            </a:r>
            <a:r>
              <a:rPr lang="en-US" sz="1300" dirty="0">
                <a:solidFill>
                  <a:srgbClr val="002060"/>
                </a:solidFill>
              </a:rPr>
              <a:t>fully up to date and continuous enrichment with content</a:t>
            </a:r>
          </a:p>
          <a:p>
            <a:pPr marL="285750" indent="-285750">
              <a:spcAft>
                <a:spcPts val="600"/>
              </a:spcAft>
              <a:buClr>
                <a:srgbClr val="43A038"/>
              </a:buClr>
              <a:buFont typeface="Wingdings" panose="05000000000000000000" pitchFamily="2" charset="2"/>
              <a:buChar char="Ø"/>
            </a:pPr>
            <a:r>
              <a:rPr lang="en-US" sz="1300" b="1" dirty="0">
                <a:solidFill>
                  <a:srgbClr val="009444"/>
                </a:solidFill>
              </a:rPr>
              <a:t>Annual Surveys </a:t>
            </a:r>
            <a:r>
              <a:rPr lang="en-US" sz="1300" b="1" dirty="0">
                <a:solidFill>
                  <a:srgbClr val="002060"/>
                </a:solidFill>
              </a:rPr>
              <a:t>2016,2017, 2018, 2019 </a:t>
            </a:r>
            <a:r>
              <a:rPr lang="en-US" sz="1300" dirty="0">
                <a:solidFill>
                  <a:srgbClr val="002060"/>
                </a:solidFill>
              </a:rPr>
              <a:t>and </a:t>
            </a:r>
            <a:r>
              <a:rPr lang="en-US" sz="1300" b="1" dirty="0">
                <a:solidFill>
                  <a:srgbClr val="002060"/>
                </a:solidFill>
              </a:rPr>
              <a:t>2020</a:t>
            </a:r>
            <a:r>
              <a:rPr lang="en-US" sz="1300" dirty="0">
                <a:solidFill>
                  <a:srgbClr val="002060"/>
                </a:solidFill>
              </a:rPr>
              <a:t> carried out and three years of media monitoring in Belarus</a:t>
            </a:r>
          </a:p>
          <a:p>
            <a:pPr marL="285750" indent="-285750">
              <a:spcAft>
                <a:spcPts val="600"/>
              </a:spcAft>
              <a:buClr>
                <a:srgbClr val="43A038"/>
              </a:buClr>
              <a:buFont typeface="Wingdings" panose="05000000000000000000" pitchFamily="2" charset="2"/>
              <a:buChar char="Ø"/>
            </a:pPr>
            <a:r>
              <a:rPr lang="en-US" sz="1300" dirty="0">
                <a:solidFill>
                  <a:srgbClr val="002060"/>
                </a:solidFill>
              </a:rPr>
              <a:t>Development and deployment of </a:t>
            </a:r>
            <a:r>
              <a:rPr lang="en-US" sz="1300" b="1" dirty="0">
                <a:solidFill>
                  <a:srgbClr val="009444"/>
                </a:solidFill>
              </a:rPr>
              <a:t>EUDIGITOOL</a:t>
            </a:r>
          </a:p>
        </p:txBody>
      </p:sp>
    </p:spTree>
    <p:extLst>
      <p:ext uri="{BB962C8B-B14F-4D97-AF65-F5344CB8AC3E}">
        <p14:creationId xmlns:p14="http://schemas.microsoft.com/office/powerpoint/2010/main" val="390073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5400000">
            <a:off x="3234011" y="1082901"/>
            <a:ext cx="2994329" cy="2994014"/>
          </a:xfrm>
          <a:prstGeom prst="rect">
            <a:avLst/>
          </a:prstGeom>
        </p:spPr>
      </p:pic>
      <p:pic>
        <p:nvPicPr>
          <p:cNvPr id="17" name="Picture 16" descr="\\192.168.1.127\EU NEIGHBOURS east\OPEN east TEMPLATES\Logos\OPEN East logos and visuals\EU NEIGHBOURS east calib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Anthony.Adams\AppData\Local\Microsoft\Windows\Temporary Internet Files\Content.Outlook\B39SHC2B\EU logo THIS project is funded by the E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667" y="6549929"/>
            <a:ext cx="1024009" cy="26599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sp>
        <p:nvSpPr>
          <p:cNvPr id="2" name="TextBox 1"/>
          <p:cNvSpPr txBox="1"/>
          <p:nvPr/>
        </p:nvSpPr>
        <p:spPr>
          <a:xfrm>
            <a:off x="5438375" y="5824927"/>
            <a:ext cx="2520280" cy="400110"/>
          </a:xfrm>
          <a:prstGeom prst="rect">
            <a:avLst/>
          </a:prstGeom>
          <a:noFill/>
        </p:spPr>
        <p:txBody>
          <a:bodyPr wrap="square" rtlCol="0">
            <a:spAutoFit/>
          </a:bodyPr>
          <a:lstStyle/>
          <a:p>
            <a:pPr marL="171450" indent="-171450">
              <a:buFont typeface="Wingdings" panose="05000000000000000000" pitchFamily="2" charset="2"/>
              <a:buChar char="Ø"/>
            </a:pPr>
            <a:r>
              <a:rPr lang="en-GB" sz="2000" b="1" dirty="0">
                <a:solidFill>
                  <a:srgbClr val="1C1FB2"/>
                </a:solidFill>
              </a:rPr>
              <a:t>EIGHT LANGUAGES</a:t>
            </a:r>
            <a:endParaRPr lang="en-GB" sz="2000" dirty="0">
              <a:solidFill>
                <a:srgbClr val="1C1FB2"/>
              </a:solidFill>
            </a:endParaRPr>
          </a:p>
        </p:txBody>
      </p:sp>
      <p:pic>
        <p:nvPicPr>
          <p:cNvPr id="11"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67944" y="9203"/>
            <a:ext cx="5076055" cy="118754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4067944" y="77723"/>
            <a:ext cx="5076056" cy="830997"/>
          </a:xfrm>
          <a:prstGeom prst="rect">
            <a:avLst/>
          </a:prstGeom>
          <a:noFill/>
        </p:spPr>
        <p:txBody>
          <a:bodyPr wrap="square" rtlCol="0">
            <a:spAutoFit/>
          </a:bodyPr>
          <a:lstStyle/>
          <a:p>
            <a:pPr algn="r"/>
            <a:r>
              <a:rPr lang="en-US" sz="2800" b="1" dirty="0">
                <a:solidFill>
                  <a:schemeClr val="bg1"/>
                </a:solidFill>
              </a:rPr>
              <a:t>OVERALL APPROACH</a:t>
            </a:r>
          </a:p>
          <a:p>
            <a:pPr algn="r"/>
            <a:r>
              <a:rPr lang="en-US" sz="2000" dirty="0">
                <a:solidFill>
                  <a:schemeClr val="bg1"/>
                </a:solidFill>
              </a:rPr>
              <a:t>Target audiences &amp; how we reached them</a:t>
            </a:r>
            <a:endParaRPr lang="en-US" sz="2400" b="1" dirty="0">
              <a:solidFill>
                <a:schemeClr val="bg1"/>
              </a:solidFill>
            </a:endParaRPr>
          </a:p>
        </p:txBody>
      </p:sp>
      <p:pic>
        <p:nvPicPr>
          <p:cNvPr id="19" name="Picture 18"/>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5400000">
            <a:off x="107504" y="1268761"/>
            <a:ext cx="2880320" cy="2880320"/>
          </a:xfrm>
          <a:prstGeom prst="rect">
            <a:avLst/>
          </a:prstGeom>
        </p:spPr>
      </p:pic>
      <p:sp>
        <p:nvSpPr>
          <p:cNvPr id="20" name="Text Box 2"/>
          <p:cNvSpPr txBox="1">
            <a:spLocks noChangeArrowheads="1"/>
          </p:cNvSpPr>
          <p:nvPr/>
        </p:nvSpPr>
        <p:spPr bwMode="auto">
          <a:xfrm>
            <a:off x="410499" y="1945391"/>
            <a:ext cx="2160240" cy="1483608"/>
          </a:xfrm>
          <a:prstGeom prst="rect">
            <a:avLst/>
          </a:prstGeom>
          <a:noFill/>
          <a:ln w="9525">
            <a:noFill/>
            <a:miter lim="800000"/>
            <a:headEnd/>
            <a:tailEnd/>
          </a:ln>
        </p:spPr>
        <p:txBody>
          <a:bodyPr rot="0" vert="horz" wrap="square" lIns="91440" tIns="45720" rIns="91440" bIns="45720" anchor="t" anchorCtr="0">
            <a:noAutofit/>
          </a:bodyPr>
          <a:lstStyle/>
          <a:p>
            <a:pPr algn="r">
              <a:lnSpc>
                <a:spcPct val="120000"/>
              </a:lnSpc>
              <a:spcAft>
                <a:spcPts val="0"/>
              </a:spcAft>
            </a:pP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YOUTH</a:t>
            </a:r>
          </a:p>
          <a:p>
            <a:pPr algn="r">
              <a:lnSpc>
                <a:spcPct val="120000"/>
              </a:lnSpc>
              <a:spcAft>
                <a:spcPts val="0"/>
              </a:spcAft>
            </a:pP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WOMEN</a:t>
            </a:r>
          </a:p>
          <a:p>
            <a:pPr algn="r">
              <a:lnSpc>
                <a:spcPct val="120000"/>
              </a:lnSpc>
              <a:spcAft>
                <a:spcPts val="0"/>
              </a:spcAft>
            </a:pPr>
            <a:r>
              <a:rPr lang="en-GB" b="1" dirty="0">
                <a:solidFill>
                  <a:srgbClr val="1F3363"/>
                </a:solidFill>
                <a:effectLst/>
                <a:latin typeface="Calibri" panose="020F0502020204030204" pitchFamily="34" charset="0"/>
                <a:ea typeface="MS Mincho" panose="02020609040205080304" pitchFamily="49" charset="-128"/>
                <a:cs typeface="Times New Roman" panose="02020603050405020304" pitchFamily="18" charset="0"/>
              </a:rPr>
              <a:t>CIVIL SOCIETY</a:t>
            </a:r>
          </a:p>
          <a:p>
            <a:pPr algn="r">
              <a:lnSpc>
                <a:spcPct val="120000"/>
              </a:lnSpc>
              <a:spcAft>
                <a:spcPts val="0"/>
              </a:spcAft>
            </a:pP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LOCAL AUTHORITIES</a:t>
            </a:r>
            <a:endParaRPr lang="en-GB" b="1" dirty="0">
              <a:solidFill>
                <a:srgbClr val="1F3363"/>
              </a:solidFill>
              <a:effectLst/>
              <a:latin typeface="Calibri" panose="020F0502020204030204" pitchFamily="34" charset="0"/>
              <a:ea typeface="MS Mincho" panose="02020609040205080304" pitchFamily="49" charset="-128"/>
              <a:cs typeface="Times New Roman" panose="02020603050405020304" pitchFamily="18" charset="0"/>
            </a:endParaRPr>
          </a:p>
          <a:p>
            <a:pPr algn="r">
              <a:lnSpc>
                <a:spcPct val="120000"/>
              </a:lnSpc>
              <a:spcAft>
                <a:spcPts val="0"/>
              </a:spcAft>
            </a:pP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GENERAL PUBLIC</a:t>
            </a:r>
            <a:endParaRPr lang="en-GB" dirty="0">
              <a:solidFill>
                <a:srgbClr val="1F3363"/>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22" name="Picture 2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6200000">
            <a:off x="125760" y="3591272"/>
            <a:ext cx="2952328" cy="3203848"/>
          </a:xfrm>
          <a:prstGeom prst="rect">
            <a:avLst/>
          </a:prstGeom>
        </p:spPr>
      </p:pic>
      <p:sp>
        <p:nvSpPr>
          <p:cNvPr id="24" name="Text Box 2"/>
          <p:cNvSpPr txBox="1">
            <a:spLocks noChangeArrowheads="1"/>
          </p:cNvSpPr>
          <p:nvPr/>
        </p:nvSpPr>
        <p:spPr bwMode="auto">
          <a:xfrm>
            <a:off x="419062" y="4064725"/>
            <a:ext cx="2520280" cy="1483608"/>
          </a:xfrm>
          <a:prstGeom prst="rect">
            <a:avLst/>
          </a:prstGeom>
          <a:noFill/>
          <a:ln w="9525">
            <a:noFill/>
            <a:miter lim="800000"/>
            <a:headEnd/>
            <a:tailEnd/>
          </a:ln>
        </p:spPr>
        <p:txBody>
          <a:bodyPr rot="0" vert="horz" wrap="square" lIns="91440" tIns="45720" rIns="91440" bIns="45720" anchor="t" anchorCtr="0">
            <a:noAutofit/>
          </a:bodyPr>
          <a:lstStyle/>
          <a:p>
            <a:pPr>
              <a:lnSpc>
                <a:spcPct val="120000"/>
              </a:lnSpc>
              <a:spcAft>
                <a:spcPts val="0"/>
              </a:spcAft>
            </a:pPr>
            <a:r>
              <a:rPr lang="en-GB" sz="16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Messages:</a:t>
            </a:r>
          </a:p>
          <a:p>
            <a:pPr>
              <a:lnSpc>
                <a:spcPct val="120000"/>
              </a:lnSpc>
              <a:spcAft>
                <a:spcPts val="0"/>
              </a:spcAft>
            </a:pPr>
            <a:r>
              <a:rPr lang="en-GB" sz="16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STRONGER ECONOMY</a:t>
            </a:r>
          </a:p>
          <a:p>
            <a:pPr>
              <a:lnSpc>
                <a:spcPct val="120000"/>
              </a:lnSpc>
              <a:spcAft>
                <a:spcPts val="0"/>
              </a:spcAft>
            </a:pPr>
            <a:r>
              <a:rPr lang="en-GB" sz="1600" b="1" dirty="0">
                <a:solidFill>
                  <a:srgbClr val="1F3363"/>
                </a:solidFill>
                <a:effectLst/>
                <a:latin typeface="Calibri" panose="020F0502020204030204" pitchFamily="34" charset="0"/>
                <a:ea typeface="MS Mincho" panose="02020609040205080304" pitchFamily="49" charset="-128"/>
                <a:cs typeface="Times New Roman" panose="02020603050405020304" pitchFamily="18" charset="0"/>
              </a:rPr>
              <a:t>STRONGER GOVERNANCE</a:t>
            </a:r>
          </a:p>
          <a:p>
            <a:pPr>
              <a:lnSpc>
                <a:spcPct val="120000"/>
              </a:lnSpc>
              <a:spcAft>
                <a:spcPts val="0"/>
              </a:spcAft>
            </a:pPr>
            <a:r>
              <a:rPr lang="en-GB" sz="16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STRONGER CONNECTIVITY</a:t>
            </a:r>
          </a:p>
          <a:p>
            <a:pPr>
              <a:lnSpc>
                <a:spcPct val="120000"/>
              </a:lnSpc>
              <a:spcAft>
                <a:spcPts val="0"/>
              </a:spcAft>
            </a:pPr>
            <a:r>
              <a:rPr lang="en-GB" sz="1600" b="1" dirty="0">
                <a:solidFill>
                  <a:srgbClr val="1F3363"/>
                </a:solidFill>
                <a:effectLst/>
                <a:latin typeface="Calibri" panose="020F0502020204030204" pitchFamily="34" charset="0"/>
                <a:ea typeface="MS Mincho" panose="02020609040205080304" pitchFamily="49" charset="-128"/>
                <a:cs typeface="Times New Roman" panose="02020603050405020304" pitchFamily="18" charset="0"/>
              </a:rPr>
              <a:t>STRONGER SOCIETY</a:t>
            </a:r>
          </a:p>
          <a:p>
            <a:pPr>
              <a:lnSpc>
                <a:spcPct val="120000"/>
              </a:lnSpc>
              <a:spcAft>
                <a:spcPts val="0"/>
              </a:spcAft>
            </a:pPr>
            <a:endParaRPr lang="en-GB" sz="1600"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27" name="Picture 26"/>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47862" y="3573016"/>
            <a:ext cx="2808608" cy="2808314"/>
          </a:xfrm>
          <a:prstGeom prst="rect">
            <a:avLst/>
          </a:prstGeom>
        </p:spPr>
      </p:pic>
      <p:sp>
        <p:nvSpPr>
          <p:cNvPr id="29" name="Text Box 2"/>
          <p:cNvSpPr txBox="1">
            <a:spLocks noChangeArrowheads="1"/>
          </p:cNvSpPr>
          <p:nvPr/>
        </p:nvSpPr>
        <p:spPr bwMode="auto">
          <a:xfrm>
            <a:off x="3578053" y="4385063"/>
            <a:ext cx="2206686" cy="1221166"/>
          </a:xfrm>
          <a:prstGeom prst="rect">
            <a:avLst/>
          </a:prstGeom>
          <a:noFill/>
          <a:ln w="9525">
            <a:noFill/>
            <a:miter lim="800000"/>
            <a:headEnd/>
            <a:tailEnd/>
          </a:ln>
        </p:spPr>
        <p:txBody>
          <a:bodyPr rot="0" vert="horz" wrap="square" lIns="91440" tIns="45720" rIns="91440" bIns="45720" anchor="t" anchorCtr="0">
            <a:noAutofit/>
          </a:bodyPr>
          <a:lstStyle/>
          <a:p>
            <a:pPr algn="r">
              <a:lnSpc>
                <a:spcPct val="120000"/>
              </a:lnSpc>
              <a:spcAft>
                <a:spcPts val="0"/>
              </a:spcAft>
            </a:pP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FEATURE STORIES &amp; </a:t>
            </a:r>
          </a:p>
          <a:p>
            <a:pPr algn="r">
              <a:lnSpc>
                <a:spcPct val="120000"/>
              </a:lnSpc>
              <a:spcAft>
                <a:spcPts val="0"/>
              </a:spcAft>
            </a:pP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hlinkClick r:id="rId10"/>
              </a:rPr>
              <a:t>AUDIO-VISUAL </a:t>
            </a: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&amp;</a:t>
            </a:r>
          </a:p>
          <a:p>
            <a:pPr algn="r">
              <a:lnSpc>
                <a:spcPct val="120000"/>
              </a:lnSpc>
              <a:spcAft>
                <a:spcPts val="0"/>
              </a:spcAft>
            </a:pP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WEBSITE CONTENT</a:t>
            </a:r>
          </a:p>
        </p:txBody>
      </p:sp>
      <p:pic>
        <p:nvPicPr>
          <p:cNvPr id="30" name="Picture 29"/>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6200000">
            <a:off x="5974738" y="3459153"/>
            <a:ext cx="2787080" cy="2786789"/>
          </a:xfrm>
          <a:prstGeom prst="rect">
            <a:avLst/>
          </a:prstGeom>
        </p:spPr>
      </p:pic>
      <p:sp>
        <p:nvSpPr>
          <p:cNvPr id="31" name="Text Box 2"/>
          <p:cNvSpPr txBox="1">
            <a:spLocks noChangeArrowheads="1"/>
          </p:cNvSpPr>
          <p:nvPr/>
        </p:nvSpPr>
        <p:spPr bwMode="auto">
          <a:xfrm>
            <a:off x="3528137" y="1879193"/>
            <a:ext cx="2292508" cy="1375177"/>
          </a:xfrm>
          <a:prstGeom prst="rect">
            <a:avLst/>
          </a:prstGeom>
          <a:noFill/>
          <a:ln w="9525">
            <a:noFill/>
            <a:miter lim="800000"/>
            <a:headEnd/>
            <a:tailEnd/>
          </a:ln>
        </p:spPr>
        <p:txBody>
          <a:bodyPr rot="0" vert="horz" wrap="square" lIns="91440" tIns="45720" rIns="91440" bIns="45720" anchor="t" anchorCtr="0">
            <a:noAutofit/>
          </a:bodyPr>
          <a:lstStyle/>
          <a:p>
            <a:pPr algn="r">
              <a:spcAft>
                <a:spcPts val="0"/>
              </a:spcAft>
            </a:pPr>
            <a:r>
              <a:rPr lang="en-GB" sz="20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MEDIA OUTREACH</a:t>
            </a:r>
          </a:p>
          <a:p>
            <a:pPr algn="r">
              <a:spcAft>
                <a:spcPts val="0"/>
              </a:spcAft>
            </a:pPr>
            <a:r>
              <a:rPr lang="en-GB" sz="16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PARTNERSHIPS</a:t>
            </a:r>
          </a:p>
          <a:p>
            <a:pPr algn="r">
              <a:spcAft>
                <a:spcPts val="0"/>
              </a:spcAft>
            </a:pPr>
            <a:r>
              <a:rPr lang="en-GB" sz="16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TV REPORTAGES</a:t>
            </a:r>
          </a:p>
          <a:p>
            <a:pPr algn="r">
              <a:spcAft>
                <a:spcPts val="0"/>
              </a:spcAft>
            </a:pPr>
            <a:r>
              <a:rPr lang="en-GB" sz="16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RADIO PROGRAMMES</a:t>
            </a:r>
          </a:p>
          <a:p>
            <a:pPr algn="r">
              <a:spcAft>
                <a:spcPts val="0"/>
              </a:spcAft>
            </a:pPr>
            <a:r>
              <a:rPr lang="en-GB" sz="16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INFLUENCERS</a:t>
            </a:r>
          </a:p>
          <a:p>
            <a:pPr algn="r">
              <a:spcAft>
                <a:spcPts val="0"/>
              </a:spcAft>
            </a:pPr>
            <a:endParaRPr lang="en-GB" dirty="0">
              <a:solidFill>
                <a:srgbClr val="1F3363"/>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33" name="Text Box 2"/>
          <p:cNvSpPr txBox="1">
            <a:spLocks noChangeArrowheads="1"/>
          </p:cNvSpPr>
          <p:nvPr/>
        </p:nvSpPr>
        <p:spPr bwMode="auto">
          <a:xfrm>
            <a:off x="6306943" y="4244667"/>
            <a:ext cx="2304256" cy="1168189"/>
          </a:xfrm>
          <a:prstGeom prst="rect">
            <a:avLst/>
          </a:prstGeom>
          <a:noFill/>
          <a:ln w="9525">
            <a:noFill/>
            <a:miter lim="800000"/>
            <a:headEnd/>
            <a:tailEnd/>
          </a:ln>
        </p:spPr>
        <p:txBody>
          <a:bodyPr rot="0" vert="horz" wrap="square" lIns="91440" tIns="45720" rIns="91440" bIns="45720" anchor="t" anchorCtr="0">
            <a:noAutofit/>
          </a:bodyPr>
          <a:lstStyle/>
          <a:p>
            <a:pPr>
              <a:lnSpc>
                <a:spcPct val="120000"/>
              </a:lnSpc>
              <a:spcAft>
                <a:spcPts val="0"/>
              </a:spcAft>
            </a:pPr>
            <a:r>
              <a:rPr lang="en-GB" sz="20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hlinkClick r:id="rId12"/>
              </a:rPr>
              <a:t>YOUTH</a:t>
            </a:r>
            <a:r>
              <a:rPr lang="en-GB" b="1" dirty="0">
                <a:solidFill>
                  <a:srgbClr val="1F3363"/>
                </a:solidFill>
                <a:latin typeface="Calibri" panose="020F0502020204030204" pitchFamily="34" charset="0"/>
                <a:ea typeface="MS Mincho" panose="02020609040205080304" pitchFamily="49" charset="-128"/>
                <a:cs typeface="Times New Roman" panose="02020603050405020304" pitchFamily="18" charset="0"/>
                <a:hlinkClick r:id="rId12"/>
              </a:rPr>
              <a:t> </a:t>
            </a:r>
            <a:r>
              <a:rPr lang="en-GB" dirty="0">
                <a:solidFill>
                  <a:srgbClr val="1F3363"/>
                </a:solidFill>
                <a:latin typeface="Calibri" panose="020F0502020204030204" pitchFamily="34" charset="0"/>
                <a:ea typeface="MS Mincho" panose="02020609040205080304" pitchFamily="49" charset="-128"/>
                <a:cs typeface="Times New Roman" panose="02020603050405020304" pitchFamily="18" charset="0"/>
                <a:hlinkClick r:id="rId12"/>
              </a:rPr>
              <a:t>ACTIONS</a:t>
            </a:r>
            <a:endParaRPr lang="en-GB" dirty="0">
              <a:solidFill>
                <a:srgbClr val="1F3363"/>
              </a:solidFill>
              <a:latin typeface="Calibri" panose="020F0502020204030204" pitchFamily="34" charset="0"/>
              <a:ea typeface="MS Mincho" panose="02020609040205080304" pitchFamily="49" charset="-128"/>
              <a:cs typeface="Times New Roman" panose="02020603050405020304" pitchFamily="18" charset="0"/>
            </a:endParaRPr>
          </a:p>
          <a:p>
            <a:pPr>
              <a:lnSpc>
                <a:spcPct val="120000"/>
              </a:lnSpc>
            </a:pPr>
            <a:r>
              <a:rPr lang="en-GB" sz="14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DIALOGUE-DRIVEN </a:t>
            </a:r>
            <a:r>
              <a:rPr lang="en-GB" sz="11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ACTIVITIES</a:t>
            </a:r>
          </a:p>
          <a:p>
            <a:pPr>
              <a:lnSpc>
                <a:spcPct val="120000"/>
              </a:lnSpc>
              <a:spcAft>
                <a:spcPts val="0"/>
              </a:spcAft>
            </a:pPr>
            <a:r>
              <a:rPr lang="en-GB" sz="15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USER-GENERATED </a:t>
            </a:r>
            <a:r>
              <a:rPr lang="en-GB" sz="105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CONTENT</a:t>
            </a:r>
            <a:endParaRPr lang="en-GB" sz="1200" dirty="0">
              <a:solidFill>
                <a:srgbClr val="1F3363"/>
              </a:solidFill>
              <a:latin typeface="Calibri" panose="020F0502020204030204" pitchFamily="34" charset="0"/>
              <a:ea typeface="MS Mincho" panose="02020609040205080304" pitchFamily="49" charset="-128"/>
              <a:cs typeface="Times New Roman" panose="02020603050405020304" pitchFamily="18" charset="0"/>
            </a:endParaRPr>
          </a:p>
        </p:txBody>
      </p:sp>
      <p:pic>
        <p:nvPicPr>
          <p:cNvPr id="34" name="Picture 33"/>
          <p:cNvPicPr>
            <a:picLocks noChangeAspect="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0800000">
            <a:off x="5744843" y="1124710"/>
            <a:ext cx="2823808" cy="2823513"/>
          </a:xfrm>
          <a:prstGeom prst="rect">
            <a:avLst/>
          </a:prstGeom>
        </p:spPr>
      </p:pic>
      <p:sp>
        <p:nvSpPr>
          <p:cNvPr id="35" name="Text Box 2"/>
          <p:cNvSpPr txBox="1">
            <a:spLocks noChangeArrowheads="1"/>
          </p:cNvSpPr>
          <p:nvPr/>
        </p:nvSpPr>
        <p:spPr bwMode="auto">
          <a:xfrm>
            <a:off x="6446184" y="1824029"/>
            <a:ext cx="1789856" cy="1433040"/>
          </a:xfrm>
          <a:prstGeom prst="rect">
            <a:avLst/>
          </a:prstGeom>
          <a:noFill/>
          <a:ln w="9525">
            <a:noFill/>
            <a:miter lim="800000"/>
            <a:headEnd/>
            <a:tailEnd/>
          </a:ln>
        </p:spPr>
        <p:txBody>
          <a:bodyPr rot="0" vert="horz" wrap="square" lIns="91440" tIns="45720" rIns="91440" bIns="45720" anchor="t" anchorCtr="0">
            <a:noAutofit/>
          </a:bodyPr>
          <a:lstStyle/>
          <a:p>
            <a:pPr>
              <a:lnSpc>
                <a:spcPct val="120000"/>
              </a:lnSpc>
              <a:spcAft>
                <a:spcPts val="0"/>
              </a:spcAft>
            </a:pPr>
            <a:r>
              <a:rPr lang="en-GB" sz="2000" b="1"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SOCIAL MEDIA</a:t>
            </a:r>
          </a:p>
          <a:p>
            <a:pPr>
              <a:lnSpc>
                <a:spcPct val="120000"/>
              </a:lnSpc>
            </a:pPr>
            <a:r>
              <a:rPr lang="en-GB" sz="14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TARGETED CONTENT</a:t>
            </a:r>
          </a:p>
          <a:p>
            <a:pPr>
              <a:lnSpc>
                <a:spcPct val="120000"/>
              </a:lnSpc>
              <a:spcAft>
                <a:spcPts val="0"/>
              </a:spcAft>
            </a:pPr>
            <a:r>
              <a:rPr lang="en-GB" sz="14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EIGHT LANGUAGES</a:t>
            </a:r>
          </a:p>
          <a:p>
            <a:pPr>
              <a:lnSpc>
                <a:spcPct val="120000"/>
              </a:lnSpc>
              <a:spcAft>
                <a:spcPts val="0"/>
              </a:spcAft>
            </a:pPr>
            <a:r>
              <a:rPr lang="en-GB" sz="14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UGC</a:t>
            </a:r>
          </a:p>
          <a:p>
            <a:pPr>
              <a:lnSpc>
                <a:spcPct val="120000"/>
              </a:lnSpc>
              <a:spcAft>
                <a:spcPts val="0"/>
              </a:spcAft>
            </a:pPr>
            <a:r>
              <a:rPr lang="en-GB" sz="1400" dirty="0">
                <a:solidFill>
                  <a:srgbClr val="1F3363"/>
                </a:solidFill>
                <a:latin typeface="Calibri" panose="020F0502020204030204" pitchFamily="34" charset="0"/>
                <a:ea typeface="MS Mincho" panose="02020609040205080304" pitchFamily="49" charset="-128"/>
                <a:cs typeface="Times New Roman" panose="02020603050405020304" pitchFamily="18" charset="0"/>
              </a:rPr>
              <a:t>INFLUENCERS</a:t>
            </a:r>
          </a:p>
        </p:txBody>
      </p:sp>
      <p:pic>
        <p:nvPicPr>
          <p:cNvPr id="36" name="Picture 35" descr="Droplet-Green-RGB copie 3.png"/>
          <p:cNvPicPr/>
          <p:nvPr/>
        </p:nvPicPr>
        <p:blipFill>
          <a:blip r:embed="rId14" cstate="email">
            <a:extLst>
              <a:ext uri="{28A0092B-C50C-407E-A947-70E740481C1C}">
                <a14:useLocalDpi xmlns:a14="http://schemas.microsoft.com/office/drawing/2010/main"/>
              </a:ext>
            </a:extLst>
          </a:blip>
          <a:stretch>
            <a:fillRect/>
          </a:stretch>
        </p:blipFill>
        <p:spPr>
          <a:xfrm rot="10800000">
            <a:off x="5127493" y="3006918"/>
            <a:ext cx="1571022" cy="1535694"/>
          </a:xfrm>
          <a:prstGeom prst="rect">
            <a:avLst/>
          </a:prstGeom>
        </p:spPr>
      </p:pic>
      <p:sp>
        <p:nvSpPr>
          <p:cNvPr id="37" name="Text Box 2"/>
          <p:cNvSpPr txBox="1">
            <a:spLocks noChangeArrowheads="1"/>
          </p:cNvSpPr>
          <p:nvPr/>
        </p:nvSpPr>
        <p:spPr bwMode="auto">
          <a:xfrm>
            <a:off x="5364088" y="3284984"/>
            <a:ext cx="1152128" cy="954125"/>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GB" sz="23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4 PILLARS</a:t>
            </a:r>
            <a:endParaRPr lang="en-GB" sz="2300"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5" name="Picture 4" descr="Droplet-Blue-RGB.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699792" y="3136176"/>
            <a:ext cx="1368152" cy="1368152"/>
          </a:xfrm>
          <a:prstGeom prst="rect">
            <a:avLst/>
          </a:prstGeom>
        </p:spPr>
      </p:pic>
      <p:pic>
        <p:nvPicPr>
          <p:cNvPr id="6" name="Picture 5" descr="Capture d’écran 2017-05-17 à 10.23.01.png"/>
          <p:cNvPicPr>
            <a:picLocks noChangeAspect="1"/>
          </p:cNvPicPr>
          <p:nvPr/>
        </p:nvPicPr>
        <p:blipFill>
          <a:blip r:embed="rId16" cstate="email">
            <a:extLst>
              <a:ext uri="{BEBA8EAE-BF5A-486C-A8C5-ECC9F3942E4B}">
                <a14:imgProps xmlns:a14="http://schemas.microsoft.com/office/drawing/2010/main">
                  <a14:imgLayer r:embed="rId17">
                    <a14:imgEffect>
                      <a14:backgroundRemoval t="1803" b="98689" l="3645" r="97940">
                        <a14:foregroundMark x1="64501" y1="90492" x2="64501" y2="90492"/>
                        <a14:foregroundMark x1="54834" y1="93443" x2="54834" y2="93443"/>
                        <a14:foregroundMark x1="30428" y1="91148" x2="30428" y2="91148"/>
                        <a14:foregroundMark x1="76704" y1="87377" x2="76704" y2="87377"/>
                        <a14:foregroundMark x1="90967" y1="63770" x2="90967" y2="63770"/>
                        <a14:foregroundMark x1="91442" y1="67377" x2="91442" y2="67377"/>
                        <a14:foregroundMark x1="90650" y1="68525" x2="90650" y2="68525"/>
                        <a14:foregroundMark x1="35182" y1="91475" x2="35182" y2="91475"/>
                        <a14:foregroundMark x1="24406" y1="84918" x2="24406" y2="84918"/>
                        <a14:foregroundMark x1="71157" y1="88689" x2="71157" y2="88689"/>
                        <a14:foregroundMark x1="60539" y1="94918" x2="60539" y2="94918"/>
                        <a14:foregroundMark x1="49762" y1="95902" x2="49762" y2="95902"/>
                        <a14:foregroundMark x1="38827" y1="87377" x2="38827" y2="87377"/>
                        <a14:foregroundMark x1="5547" y1="36066" x2="5547" y2="36066"/>
                        <a14:foregroundMark x1="5230" y1="39836" x2="5230" y2="39836"/>
                      </a14:backgroundRemoval>
                    </a14:imgEffect>
                  </a14:imgLayer>
                </a14:imgProps>
              </a:ext>
              <a:ext uri="{28A0092B-C50C-407E-A947-70E740481C1C}">
                <a14:useLocalDpi xmlns:a14="http://schemas.microsoft.com/office/drawing/2010/main"/>
              </a:ext>
            </a:extLst>
          </a:blip>
          <a:stretch>
            <a:fillRect/>
          </a:stretch>
        </p:blipFill>
        <p:spPr>
          <a:xfrm>
            <a:off x="2597099" y="655002"/>
            <a:ext cx="1489740" cy="1440160"/>
          </a:xfrm>
          <a:prstGeom prst="rect">
            <a:avLst/>
          </a:prstGeom>
        </p:spPr>
      </p:pic>
      <p:pic>
        <p:nvPicPr>
          <p:cNvPr id="7" name="Picture 6" descr="Capture d’écran 2017-05-17 à 10.02.52.png"/>
          <p:cNvPicPr>
            <a:picLocks noChangeAspect="1"/>
          </p:cNvPicPr>
          <p:nvPr/>
        </p:nvPicPr>
        <p:blipFill>
          <a:blip r:embed="rId18" cstate="email">
            <a:extLst>
              <a:ext uri="{BEBA8EAE-BF5A-486C-A8C5-ECC9F3942E4B}">
                <a14:imgProps xmlns:a14="http://schemas.microsoft.com/office/drawing/2010/main">
                  <a14:imgLayer r:embed="rId19">
                    <a14:imgEffect>
                      <a14:backgroundRemoval t="329" b="99013" l="0" r="100000">
                        <a14:foregroundMark x1="70799" y1="23849" x2="70799" y2="23849"/>
                        <a14:foregroundMark x1="65742" y1="15461" x2="65742" y2="15461"/>
                        <a14:foregroundMark x1="63785" y1="9375" x2="63785" y2="9375"/>
                        <a14:foregroundMark x1="77325" y1="14145" x2="77325" y2="14145"/>
                        <a14:foregroundMark x1="69657" y1="10197" x2="69657" y2="10197"/>
                        <a14:backgroundMark x1="69657" y1="3125" x2="69657" y2="3125"/>
                      </a14:backgroundRemoval>
                    </a14:imgEffect>
                  </a14:imgLayer>
                </a14:imgProps>
              </a:ext>
              <a:ext uri="{28A0092B-C50C-407E-A947-70E740481C1C}">
                <a14:useLocalDpi xmlns:a14="http://schemas.microsoft.com/office/drawing/2010/main"/>
              </a:ext>
            </a:extLst>
          </a:blip>
          <a:stretch>
            <a:fillRect/>
          </a:stretch>
        </p:blipFill>
        <p:spPr>
          <a:xfrm>
            <a:off x="7883095" y="5111585"/>
            <a:ext cx="1224136" cy="1214151"/>
          </a:xfrm>
          <a:prstGeom prst="rect">
            <a:avLst/>
          </a:prstGeom>
        </p:spPr>
      </p:pic>
      <p:sp>
        <p:nvSpPr>
          <p:cNvPr id="40" name="TextBox 39">
            <a:extLst>
              <a:ext uri="{FF2B5EF4-FFF2-40B4-BE49-F238E27FC236}">
                <a16:creationId xmlns:a16="http://schemas.microsoft.com/office/drawing/2014/main" id="{93C04F13-A6AF-8A48-B9BA-6BB632759BF0}"/>
              </a:ext>
            </a:extLst>
          </p:cNvPr>
          <p:cNvSpPr txBox="1"/>
          <p:nvPr/>
        </p:nvSpPr>
        <p:spPr>
          <a:xfrm rot="3018961">
            <a:off x="1839512" y="2347447"/>
            <a:ext cx="2520280" cy="400110"/>
          </a:xfrm>
          <a:prstGeom prst="rect">
            <a:avLst/>
          </a:prstGeom>
          <a:noFill/>
        </p:spPr>
        <p:txBody>
          <a:bodyPr wrap="square" rtlCol="0">
            <a:spAutoFit/>
          </a:bodyPr>
          <a:lstStyle/>
          <a:p>
            <a:pPr marL="171450" indent="-171450">
              <a:buFont typeface="Wingdings" panose="05000000000000000000" pitchFamily="2" charset="2"/>
              <a:buChar char="Ø"/>
            </a:pPr>
            <a:r>
              <a:rPr lang="en-GB" sz="2000" b="1" dirty="0">
                <a:solidFill>
                  <a:srgbClr val="1C1FB2"/>
                </a:solidFill>
              </a:rPr>
              <a:t>SIX COUNTRIES</a:t>
            </a:r>
            <a:endParaRPr lang="en-GB" sz="2000" dirty="0">
              <a:solidFill>
                <a:srgbClr val="1C1FB2"/>
              </a:solidFill>
            </a:endParaRPr>
          </a:p>
        </p:txBody>
      </p:sp>
      <p:sp>
        <p:nvSpPr>
          <p:cNvPr id="41" name="Left-Right Arrow 40">
            <a:extLst>
              <a:ext uri="{FF2B5EF4-FFF2-40B4-BE49-F238E27FC236}">
                <a16:creationId xmlns:a16="http://schemas.microsoft.com/office/drawing/2014/main" id="{7F222FBB-3309-2E48-871C-4C9A24BC743A}"/>
              </a:ext>
            </a:extLst>
          </p:cNvPr>
          <p:cNvSpPr/>
          <p:nvPr/>
        </p:nvSpPr>
        <p:spPr>
          <a:xfrm>
            <a:off x="1043607" y="6498262"/>
            <a:ext cx="7416825" cy="387691"/>
          </a:xfrm>
          <a:prstGeom prst="leftRightArrow">
            <a:avLst/>
          </a:prstGeom>
          <a:solidFill>
            <a:srgbClr val="3E9235"/>
          </a:solid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42" name="TextBox 41">
            <a:extLst>
              <a:ext uri="{FF2B5EF4-FFF2-40B4-BE49-F238E27FC236}">
                <a16:creationId xmlns:a16="http://schemas.microsoft.com/office/drawing/2014/main" id="{14DEEA52-B382-9046-A854-ACB18CD40209}"/>
              </a:ext>
            </a:extLst>
          </p:cNvPr>
          <p:cNvSpPr txBox="1"/>
          <p:nvPr/>
        </p:nvSpPr>
        <p:spPr>
          <a:xfrm>
            <a:off x="3309624" y="6498262"/>
            <a:ext cx="3388891" cy="369332"/>
          </a:xfrm>
          <a:prstGeom prst="rect">
            <a:avLst/>
          </a:prstGeom>
          <a:noFill/>
        </p:spPr>
        <p:txBody>
          <a:bodyPr wrap="square" rtlCol="0">
            <a:spAutoFit/>
          </a:bodyPr>
          <a:lstStyle/>
          <a:p>
            <a:r>
              <a:rPr lang="en-GB" b="1" dirty="0">
                <a:solidFill>
                  <a:schemeClr val="bg1"/>
                </a:solidFill>
              </a:rPr>
              <a:t>STRATEGIC COMMUNICATION</a:t>
            </a:r>
          </a:p>
        </p:txBody>
      </p:sp>
      <p:pic>
        <p:nvPicPr>
          <p:cNvPr id="43" name="Picture 42" descr="Droplet-Blue-RGB copie.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10800000" flipH="1">
            <a:off x="133312" y="502503"/>
            <a:ext cx="1648341" cy="1648341"/>
          </a:xfrm>
          <a:prstGeom prst="rect">
            <a:avLst/>
          </a:prstGeom>
        </p:spPr>
      </p:pic>
      <p:sp>
        <p:nvSpPr>
          <p:cNvPr id="44" name="TextBox 43"/>
          <p:cNvSpPr txBox="1"/>
          <p:nvPr/>
        </p:nvSpPr>
        <p:spPr>
          <a:xfrm>
            <a:off x="333880" y="1157396"/>
            <a:ext cx="1258874" cy="338554"/>
          </a:xfrm>
          <a:prstGeom prst="rect">
            <a:avLst/>
          </a:prstGeom>
          <a:noFill/>
        </p:spPr>
        <p:txBody>
          <a:bodyPr wrap="square" rtlCol="0">
            <a:spAutoFit/>
          </a:bodyPr>
          <a:lstStyle/>
          <a:p>
            <a:pPr algn="ctr"/>
            <a:r>
              <a:rPr lang="en-US" sz="1600" i="1" dirty="0">
                <a:solidFill>
                  <a:srgbClr val="FFFFFF"/>
                </a:solidFill>
              </a:rPr>
              <a:t>CAMPAIGNS</a:t>
            </a:r>
          </a:p>
        </p:txBody>
      </p:sp>
      <p:sp>
        <p:nvSpPr>
          <p:cNvPr id="46" name="TextBox 45">
            <a:extLst>
              <a:ext uri="{FF2B5EF4-FFF2-40B4-BE49-F238E27FC236}">
                <a16:creationId xmlns:a16="http://schemas.microsoft.com/office/drawing/2014/main" id="{5BD4914C-CCD8-F24D-B659-6728FFC73496}"/>
              </a:ext>
            </a:extLst>
          </p:cNvPr>
          <p:cNvSpPr txBox="1"/>
          <p:nvPr/>
        </p:nvSpPr>
        <p:spPr>
          <a:xfrm>
            <a:off x="8070871" y="3124140"/>
            <a:ext cx="913070" cy="615553"/>
          </a:xfrm>
          <a:prstGeom prst="rect">
            <a:avLst/>
          </a:prstGeom>
          <a:noFill/>
        </p:spPr>
        <p:txBody>
          <a:bodyPr wrap="square" rtlCol="0">
            <a:spAutoFit/>
          </a:bodyPr>
          <a:lstStyle/>
          <a:p>
            <a:r>
              <a:rPr lang="en-GB" sz="3400" dirty="0">
                <a:solidFill>
                  <a:schemeClr val="bg1"/>
                </a:solidFill>
              </a:rPr>
              <a:t>5Cs</a:t>
            </a:r>
          </a:p>
        </p:txBody>
      </p:sp>
      <p:sp>
        <p:nvSpPr>
          <p:cNvPr id="47" name="TextBox 46">
            <a:extLst>
              <a:ext uri="{FF2B5EF4-FFF2-40B4-BE49-F238E27FC236}">
                <a16:creationId xmlns:a16="http://schemas.microsoft.com/office/drawing/2014/main" id="{93C04F13-A6AF-8A48-B9BA-6BB632759BF0}"/>
              </a:ext>
            </a:extLst>
          </p:cNvPr>
          <p:cNvSpPr txBox="1"/>
          <p:nvPr/>
        </p:nvSpPr>
        <p:spPr>
          <a:xfrm rot="3018961">
            <a:off x="2204330" y="4857268"/>
            <a:ext cx="2520280" cy="707886"/>
          </a:xfrm>
          <a:prstGeom prst="rect">
            <a:avLst/>
          </a:prstGeom>
          <a:noFill/>
        </p:spPr>
        <p:txBody>
          <a:bodyPr wrap="square" rtlCol="0">
            <a:spAutoFit/>
          </a:bodyPr>
          <a:lstStyle/>
          <a:p>
            <a:pPr marL="171450" indent="-171450">
              <a:buFont typeface="Wingdings" panose="05000000000000000000" pitchFamily="2" charset="2"/>
              <a:buChar char="Ø"/>
            </a:pPr>
            <a:r>
              <a:rPr lang="en-GB" sz="2000" b="1" dirty="0">
                <a:solidFill>
                  <a:srgbClr val="009444"/>
                </a:solidFill>
              </a:rPr>
              <a:t>POSITIVE COMMUNICATION</a:t>
            </a:r>
            <a:endParaRPr lang="en-GB" sz="2000" dirty="0">
              <a:solidFill>
                <a:srgbClr val="009444"/>
              </a:solidFill>
            </a:endParaRPr>
          </a:p>
        </p:txBody>
      </p:sp>
    </p:spTree>
    <p:extLst>
      <p:ext uri="{BB962C8B-B14F-4D97-AF65-F5344CB8AC3E}">
        <p14:creationId xmlns:p14="http://schemas.microsoft.com/office/powerpoint/2010/main" val="82222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8C0B90-E10D-4998-B3D6-A022C3C4C205}" type="slidenum">
              <a:rPr lang="nl-NL" smtClean="0"/>
              <a:t>24</a:t>
            </a:fld>
            <a:endParaRPr lang="nl-NL"/>
          </a:p>
        </p:txBody>
      </p:sp>
      <p:pic>
        <p:nvPicPr>
          <p:cNvPr id="6" name="Picture 5" descr="\\192.168.1.127\EU NEIGHBOURS east\OPEN east TEMPLATES\Logos\OPEN East logos and visuals\EU NEIGHBOURS east calibr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thony.Adams\AppData\Local\Microsoft\Windows\Temporary Internet Files\Content.Outlook\B39SHC2B\EU logo THIS project is funded by the 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2" name="Picture 1" descr="Droplet-Green-RGB copie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H="1" flipV="1">
            <a:off x="1608420" y="855493"/>
            <a:ext cx="5308312" cy="5112568"/>
          </a:xfrm>
          <a:prstGeom prst="rect">
            <a:avLst/>
          </a:prstGeom>
        </p:spPr>
      </p:pic>
      <p:sp>
        <p:nvSpPr>
          <p:cNvPr id="3" name="TextBox 2"/>
          <p:cNvSpPr txBox="1"/>
          <p:nvPr/>
        </p:nvSpPr>
        <p:spPr>
          <a:xfrm>
            <a:off x="2397622" y="2970857"/>
            <a:ext cx="3729905" cy="646331"/>
          </a:xfrm>
          <a:prstGeom prst="rect">
            <a:avLst/>
          </a:prstGeom>
          <a:noFill/>
        </p:spPr>
        <p:txBody>
          <a:bodyPr wrap="square" rtlCol="0">
            <a:spAutoFit/>
          </a:bodyPr>
          <a:lstStyle/>
          <a:p>
            <a:pPr algn="ctr"/>
            <a:r>
              <a:rPr lang="en-US" sz="3600" dirty="0">
                <a:solidFill>
                  <a:schemeClr val="bg1"/>
                </a:solidFill>
              </a:rPr>
              <a:t>MEDIA OUTREACH</a:t>
            </a:r>
          </a:p>
        </p:txBody>
      </p:sp>
      <p:pic>
        <p:nvPicPr>
          <p:cNvPr id="12"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spTree>
    <p:extLst>
      <p:ext uri="{BB962C8B-B14F-4D97-AF65-F5344CB8AC3E}">
        <p14:creationId xmlns:p14="http://schemas.microsoft.com/office/powerpoint/2010/main" val="16281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nthony.Adams\AppData\Local\Microsoft\Windows\Temporary Internet Files\Content.Outlook\D2UXC2EV\Blue-pla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6278"/>
            <a:ext cx="4644008" cy="118851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805042" y="140639"/>
            <a:ext cx="4275611" cy="830997"/>
          </a:xfrm>
          <a:prstGeom prst="rect">
            <a:avLst/>
          </a:prstGeom>
          <a:noFill/>
        </p:spPr>
        <p:txBody>
          <a:bodyPr wrap="square" rtlCol="0">
            <a:spAutoFit/>
          </a:bodyPr>
          <a:lstStyle/>
          <a:p>
            <a:pPr algn="r"/>
            <a:r>
              <a:rPr lang="en-US" sz="2400" b="1" dirty="0">
                <a:solidFill>
                  <a:schemeClr val="bg1"/>
                </a:solidFill>
              </a:rPr>
              <a:t>MEDIA OUTREACH: </a:t>
            </a:r>
          </a:p>
          <a:p>
            <a:pPr algn="r"/>
            <a:r>
              <a:rPr lang="en-US" sz="2400" i="1" dirty="0">
                <a:solidFill>
                  <a:schemeClr val="bg1"/>
                </a:solidFill>
              </a:rPr>
              <a:t>Promoting youth</a:t>
            </a:r>
          </a:p>
        </p:txBody>
      </p:sp>
      <p:pic>
        <p:nvPicPr>
          <p:cNvPr id="16" name="Picture 2" descr="C:\Users\Anthony.Adams\AppData\Local\Microsoft\Windows\Temporary Internet Files\Content.Outlook\B39SHC2B\EU logo THIS project is funded by the 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7760" y="5659384"/>
            <a:ext cx="768007" cy="19949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192.168.1.127\EU NEIGHBOURS east\OPEN east TEMPLATES\Logos\OPEN East logos and visuals\EU NEIGHBOURS east calibr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653" y="157035"/>
            <a:ext cx="1415039" cy="65710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Slide Number Placeholder 3"/>
          <p:cNvSpPr txBox="1">
            <a:spLocks/>
          </p:cNvSpPr>
          <p:nvPr/>
        </p:nvSpPr>
        <p:spPr>
          <a:xfrm>
            <a:off x="6057900" y="5624514"/>
            <a:ext cx="1600200" cy="273844"/>
          </a:xfrm>
          <a:prstGeom prst="rect">
            <a:avLst/>
          </a:prstGeom>
        </p:spPr>
        <p:txBody>
          <a:bodyPr vert="horz" lIns="68580" tIns="34290" rIns="68580" bIns="3429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8C0B90-E10D-4998-B3D6-A022C3C4C205}" type="slidenum">
              <a:rPr lang="nl-NL" sz="900"/>
              <a:pPr/>
              <a:t>25</a:t>
            </a:fld>
            <a:endParaRPr lang="nl-NL" sz="900" dirty="0"/>
          </a:p>
        </p:txBody>
      </p:sp>
      <p:pic>
        <p:nvPicPr>
          <p:cNvPr id="28" name="Picture 27" descr="Droplet-Green-RGB copie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4003" y="1219744"/>
            <a:ext cx="1976219" cy="1976219"/>
          </a:xfrm>
          <a:prstGeom prst="rect">
            <a:avLst/>
          </a:prstGeom>
        </p:spPr>
      </p:pic>
      <p:sp>
        <p:nvSpPr>
          <p:cNvPr id="29" name="TextBox 28"/>
          <p:cNvSpPr txBox="1"/>
          <p:nvPr/>
        </p:nvSpPr>
        <p:spPr>
          <a:xfrm>
            <a:off x="392353" y="1442688"/>
            <a:ext cx="1399640" cy="1431161"/>
          </a:xfrm>
          <a:prstGeom prst="rect">
            <a:avLst/>
          </a:prstGeom>
          <a:noFill/>
        </p:spPr>
        <p:txBody>
          <a:bodyPr wrap="square" rtlCol="0">
            <a:spAutoFit/>
          </a:bodyPr>
          <a:lstStyle/>
          <a:p>
            <a:r>
              <a:rPr lang="en-US" sz="2700" b="1" dirty="0">
                <a:solidFill>
                  <a:srgbClr val="FFFFFF"/>
                </a:solidFill>
              </a:rPr>
              <a:t>250+ </a:t>
            </a:r>
            <a:endParaRPr lang="en-US" sz="2700" dirty="0">
              <a:solidFill>
                <a:srgbClr val="FFFFFF"/>
              </a:solidFill>
            </a:endParaRPr>
          </a:p>
          <a:p>
            <a:r>
              <a:rPr lang="en-US" sz="1500" b="1" dirty="0">
                <a:solidFill>
                  <a:srgbClr val="FFFFFF"/>
                </a:solidFill>
              </a:rPr>
              <a:t>Appearances on TV, radio and online  media</a:t>
            </a:r>
            <a:endParaRPr lang="en-US" sz="1500" dirty="0">
              <a:solidFill>
                <a:srgbClr val="FFFFFF"/>
              </a:solidFill>
            </a:endParaRPr>
          </a:p>
        </p:txBody>
      </p:sp>
      <p:pic>
        <p:nvPicPr>
          <p:cNvPr id="23" name="Picture 22"/>
          <p:cNvPicPr/>
          <p:nvPr/>
        </p:nvPicPr>
        <p:blipFill>
          <a:blip r:embed="rId6" cstate="screen">
            <a:extLst>
              <a:ext uri="{28A0092B-C50C-407E-A947-70E740481C1C}">
                <a14:useLocalDpi xmlns:a14="http://schemas.microsoft.com/office/drawing/2010/main"/>
              </a:ext>
            </a:extLst>
          </a:blip>
          <a:stretch>
            <a:fillRect/>
          </a:stretch>
        </p:blipFill>
        <p:spPr>
          <a:xfrm>
            <a:off x="6968126" y="1821313"/>
            <a:ext cx="2046876" cy="2016957"/>
          </a:xfrm>
          <a:prstGeom prst="rect">
            <a:avLst/>
          </a:prstGeom>
        </p:spPr>
      </p:pic>
      <p:pic>
        <p:nvPicPr>
          <p:cNvPr id="25" name="Picture 24"/>
          <p:cNvPicPr/>
          <p:nvPr/>
        </p:nvPicPr>
        <p:blipFill>
          <a:blip r:embed="rId7" cstate="screen">
            <a:extLst>
              <a:ext uri="{28A0092B-C50C-407E-A947-70E740481C1C}">
                <a14:useLocalDpi xmlns:a14="http://schemas.microsoft.com/office/drawing/2010/main"/>
              </a:ext>
            </a:extLst>
          </a:blip>
          <a:stretch>
            <a:fillRect/>
          </a:stretch>
        </p:blipFill>
        <p:spPr>
          <a:xfrm>
            <a:off x="286039" y="3231357"/>
            <a:ext cx="2707481" cy="2393156"/>
          </a:xfrm>
          <a:prstGeom prst="rect">
            <a:avLst/>
          </a:prstGeom>
        </p:spPr>
      </p:pic>
      <p:pic>
        <p:nvPicPr>
          <p:cNvPr id="24" name="Picture 23"/>
          <p:cNvPicPr/>
          <p:nvPr/>
        </p:nvPicPr>
        <p:blipFill>
          <a:blip r:embed="rId8" cstate="screen">
            <a:extLst>
              <a:ext uri="{28A0092B-C50C-407E-A947-70E740481C1C}">
                <a14:useLocalDpi xmlns:a14="http://schemas.microsoft.com/office/drawing/2010/main"/>
              </a:ext>
            </a:extLst>
          </a:blip>
          <a:stretch>
            <a:fillRect/>
          </a:stretch>
        </p:blipFill>
        <p:spPr>
          <a:xfrm>
            <a:off x="1791993" y="1863261"/>
            <a:ext cx="3586639" cy="1975009"/>
          </a:xfrm>
          <a:prstGeom prst="rect">
            <a:avLst/>
          </a:prstGeom>
        </p:spPr>
      </p:pic>
      <p:pic>
        <p:nvPicPr>
          <p:cNvPr id="26" name="Picture 25"/>
          <p:cNvPicPr/>
          <p:nvPr/>
        </p:nvPicPr>
        <p:blipFill>
          <a:blip r:embed="rId9"/>
          <a:stretch>
            <a:fillRect/>
          </a:stretch>
        </p:blipFill>
        <p:spPr>
          <a:xfrm>
            <a:off x="2873740" y="3770984"/>
            <a:ext cx="2830684" cy="2190520"/>
          </a:xfrm>
          <a:prstGeom prst="rect">
            <a:avLst/>
          </a:prstGeom>
        </p:spPr>
      </p:pic>
      <p:pic>
        <p:nvPicPr>
          <p:cNvPr id="27" name="Picture 26"/>
          <p:cNvPicPr/>
          <p:nvPr/>
        </p:nvPicPr>
        <p:blipFill>
          <a:blip r:embed="rId10" cstate="screen">
            <a:extLst>
              <a:ext uri="{28A0092B-C50C-407E-A947-70E740481C1C}">
                <a14:useLocalDpi xmlns:a14="http://schemas.microsoft.com/office/drawing/2010/main"/>
              </a:ext>
            </a:extLst>
          </a:blip>
          <a:stretch>
            <a:fillRect/>
          </a:stretch>
        </p:blipFill>
        <p:spPr>
          <a:xfrm>
            <a:off x="5280660" y="1863261"/>
            <a:ext cx="1768424" cy="3732744"/>
          </a:xfrm>
          <a:prstGeom prst="rect">
            <a:avLst/>
          </a:prstGeom>
        </p:spPr>
      </p:pic>
      <p:pic>
        <p:nvPicPr>
          <p:cNvPr id="30" name="Picture 29"/>
          <p:cNvPicPr/>
          <p:nvPr/>
        </p:nvPicPr>
        <p:blipFill>
          <a:blip r:embed="rId11" cstate="screen">
            <a:extLst>
              <a:ext uri="{28A0092B-C50C-407E-A947-70E740481C1C}">
                <a14:useLocalDpi xmlns:a14="http://schemas.microsoft.com/office/drawing/2010/main"/>
              </a:ext>
            </a:extLst>
          </a:blip>
          <a:stretch>
            <a:fillRect/>
          </a:stretch>
        </p:blipFill>
        <p:spPr>
          <a:xfrm>
            <a:off x="6916692" y="3717669"/>
            <a:ext cx="2149744" cy="2283081"/>
          </a:xfrm>
          <a:prstGeom prst="rect">
            <a:avLst/>
          </a:prstGeom>
        </p:spPr>
      </p:pic>
      <p:sp>
        <p:nvSpPr>
          <p:cNvPr id="18" name="TextBox 17"/>
          <p:cNvSpPr txBox="1"/>
          <p:nvPr/>
        </p:nvSpPr>
        <p:spPr>
          <a:xfrm rot="20445673">
            <a:off x="2402267" y="886810"/>
            <a:ext cx="1800200" cy="369332"/>
          </a:xfrm>
          <a:prstGeom prst="rect">
            <a:avLst/>
          </a:prstGeom>
          <a:noFill/>
        </p:spPr>
        <p:txBody>
          <a:bodyPr wrap="square" rtlCol="0">
            <a:spAutoFit/>
          </a:bodyPr>
          <a:lstStyle/>
          <a:p>
            <a:r>
              <a:rPr lang="en-GB" b="1" i="1" dirty="0">
                <a:solidFill>
                  <a:srgbClr val="009444"/>
                </a:solidFill>
              </a:rPr>
              <a:t>Some examples</a:t>
            </a:r>
          </a:p>
        </p:txBody>
      </p:sp>
    </p:spTree>
    <p:extLst>
      <p:ext uri="{BB962C8B-B14F-4D97-AF65-F5344CB8AC3E}">
        <p14:creationId xmlns:p14="http://schemas.microsoft.com/office/powerpoint/2010/main" val="42888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2.168.1.127\EU NEIGHBOURS east\OPEN east TEMPLATES\Logos\OPEN East logos and visuals\EU NEIGHBOURS east calibr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thony.Adams\AppData\Local\Microsoft\Windows\Temporary Internet Files\Content.Outlook\B39SHC2B\EU logo THIS project is funded by the 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2" name="Picture 1" descr="Droplet-Green-RGB copie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H="1" flipV="1">
            <a:off x="1554919" y="840235"/>
            <a:ext cx="5308312" cy="5112568"/>
          </a:xfrm>
          <a:prstGeom prst="rect">
            <a:avLst/>
          </a:prstGeom>
        </p:spPr>
      </p:pic>
      <p:sp>
        <p:nvSpPr>
          <p:cNvPr id="3" name="TextBox 2"/>
          <p:cNvSpPr txBox="1"/>
          <p:nvPr/>
        </p:nvSpPr>
        <p:spPr>
          <a:xfrm>
            <a:off x="2392393" y="3036458"/>
            <a:ext cx="3729905" cy="646331"/>
          </a:xfrm>
          <a:prstGeom prst="rect">
            <a:avLst/>
          </a:prstGeom>
          <a:noFill/>
        </p:spPr>
        <p:txBody>
          <a:bodyPr wrap="square" rtlCol="0">
            <a:spAutoFit/>
          </a:bodyPr>
          <a:lstStyle/>
          <a:p>
            <a:pPr algn="ctr"/>
            <a:r>
              <a:rPr lang="en-US" sz="3600" dirty="0">
                <a:solidFill>
                  <a:schemeClr val="bg1"/>
                </a:solidFill>
              </a:rPr>
              <a:t>SOCIAL MEDIA</a:t>
            </a:r>
          </a:p>
        </p:txBody>
      </p:sp>
      <p:pic>
        <p:nvPicPr>
          <p:cNvPr id="12"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spTree>
    <p:extLst>
      <p:ext uri="{BB962C8B-B14F-4D97-AF65-F5344CB8AC3E}">
        <p14:creationId xmlns:p14="http://schemas.microsoft.com/office/powerpoint/2010/main" val="23097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1.jpg" descr="image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5539" y="6161461"/>
            <a:ext cx="5364088" cy="140174"/>
          </a:xfrm>
          <a:prstGeom prst="rect">
            <a:avLst/>
          </a:prstGeom>
          <a:ln w="12700">
            <a:miter lim="400000"/>
          </a:ln>
        </p:spPr>
      </p:pic>
      <p:pic>
        <p:nvPicPr>
          <p:cNvPr id="160" name="C:\Users\Anthony.Adams\AppData\Local\Microsoft\Windows\Temporary Internet Files\Content.Outlook\B39SHC2B\EU logo THIS project is funded by the EU.png" descr="C:\Users\Anthony.Adams\AppData\Local\Microsoft\Windows\Temporary Internet Files\Content.Outlook\B39SHC2B\EU logo THIS project is funded by the EU.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678" y="6402844"/>
            <a:ext cx="1024010" cy="265999"/>
          </a:xfrm>
          <a:prstGeom prst="rect">
            <a:avLst/>
          </a:prstGeom>
          <a:ln w="12700">
            <a:miter lim="400000"/>
          </a:ln>
        </p:spPr>
      </p:pic>
      <p:pic>
        <p:nvPicPr>
          <p:cNvPr id="161" name="\\192.168.1.127\EU NEIGHBOURS east\OPEN east TEMPLATES\Logos\OPEN East logos and visuals\EU NEIGHBOURS east calibri.png" descr="\\192.168.1.127\EU NEIGHBOURS east\OPEN east TEMPLATES\Logos\OPEN East logos and visuals\EU NEIGHBOURS east calibri.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559" y="104585"/>
            <a:ext cx="1886720" cy="876143"/>
          </a:xfrm>
          <a:prstGeom prst="rect">
            <a:avLst/>
          </a:prstGeom>
          <a:ln w="12700">
            <a:miter lim="400000"/>
          </a:ln>
        </p:spPr>
      </p:pic>
      <p:sp>
        <p:nvSpPr>
          <p:cNvPr id="162" name="people reached"/>
          <p:cNvSpPr txBox="1"/>
          <p:nvPr/>
        </p:nvSpPr>
        <p:spPr>
          <a:xfrm>
            <a:off x="6918672" y="4009697"/>
            <a:ext cx="1728193"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FFFFFF"/>
                </a:solidFill>
              </a:defRPr>
            </a:lvl1pPr>
          </a:lstStyle>
          <a:p>
            <a:r>
              <a:t>people reached</a:t>
            </a:r>
          </a:p>
        </p:txBody>
      </p:sp>
      <p:pic>
        <p:nvPicPr>
          <p:cNvPr id="163" name="C:\Users\Anthony.Adams\AppData\Local\Microsoft\Windows\Temporary Internet Files\Content.Outlook\D2UXC2EV\Blue-plate.jpg" descr="C:\Users\Anthony.Adams\AppData\Local\Microsoft\Windows\Temporary Internet Files\Content.Outlook\D2UXC2EV\Blue-plat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6373" y="44624"/>
            <a:ext cx="4477627" cy="1187550"/>
          </a:xfrm>
          <a:prstGeom prst="rect">
            <a:avLst/>
          </a:prstGeom>
          <a:ln w="12700">
            <a:miter lim="400000"/>
          </a:ln>
        </p:spPr>
      </p:pic>
      <p:grpSp>
        <p:nvGrpSpPr>
          <p:cNvPr id="173" name="Group"/>
          <p:cNvGrpSpPr/>
          <p:nvPr/>
        </p:nvGrpSpPr>
        <p:grpSpPr>
          <a:xfrm>
            <a:off x="550156" y="1141968"/>
            <a:ext cx="2009527" cy="5105728"/>
            <a:chOff x="0" y="0"/>
            <a:chExt cx="2009525" cy="5105727"/>
          </a:xfrm>
        </p:grpSpPr>
        <p:grpSp>
          <p:nvGrpSpPr>
            <p:cNvPr id="171" name="Group"/>
            <p:cNvGrpSpPr/>
            <p:nvPr/>
          </p:nvGrpSpPr>
          <p:grpSpPr>
            <a:xfrm>
              <a:off x="0" y="-1"/>
              <a:ext cx="2009526" cy="4370432"/>
              <a:chOff x="0" y="0"/>
              <a:chExt cx="2009525" cy="4370430"/>
            </a:xfrm>
          </p:grpSpPr>
          <p:pic>
            <p:nvPicPr>
              <p:cNvPr id="164" name="Screen Shot 2018-10-14 at 15.16.12.png" descr="Screen Shot 2018-10-14 at 15.16.1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53" y="1457359"/>
                <a:ext cx="884769" cy="781546"/>
              </a:xfrm>
              <a:prstGeom prst="rect">
                <a:avLst/>
              </a:prstGeom>
              <a:ln w="12700" cap="flat">
                <a:noFill/>
                <a:miter lim="400000"/>
              </a:ln>
              <a:effectLst/>
            </p:spPr>
          </p:pic>
          <p:pic>
            <p:nvPicPr>
              <p:cNvPr id="165" name="Screen Shot 2018-10-14 at 15.16.17.png" descr="Screen Shot 2018-10-14 at 15.16.17.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834" y="3596057"/>
                <a:ext cx="862873" cy="774374"/>
              </a:xfrm>
              <a:prstGeom prst="rect">
                <a:avLst/>
              </a:prstGeom>
              <a:ln w="12700" cap="flat">
                <a:noFill/>
                <a:miter lim="400000"/>
              </a:ln>
              <a:effectLst/>
            </p:spPr>
          </p:pic>
          <p:pic>
            <p:nvPicPr>
              <p:cNvPr id="166" name="Screen Shot 2018-10-14 at 15.16.06.png" descr="Screen Shot 2018-10-14 at 15.16.06.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998" y="2161481"/>
                <a:ext cx="879878" cy="744993"/>
              </a:xfrm>
              <a:prstGeom prst="rect">
                <a:avLst/>
              </a:prstGeom>
              <a:ln w="12700" cap="flat">
                <a:noFill/>
                <a:miter lim="400000"/>
              </a:ln>
              <a:effectLst/>
            </p:spPr>
          </p:pic>
          <p:pic>
            <p:nvPicPr>
              <p:cNvPr id="167" name="Screen Shot 2018-10-14 at 15.16.22.png" descr="Screen Shot 2018-10-14 at 15.16.22.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6534" y="2906084"/>
                <a:ext cx="862873" cy="723775"/>
              </a:xfrm>
              <a:prstGeom prst="rect">
                <a:avLst/>
              </a:prstGeom>
              <a:ln w="12700" cap="flat">
                <a:noFill/>
                <a:miter lim="400000"/>
              </a:ln>
              <a:effectLst/>
            </p:spPr>
          </p:pic>
          <p:pic>
            <p:nvPicPr>
              <p:cNvPr id="168" name="Screen Shot 2018-10-14 at 15.16.01.png" descr="Screen Shot 2018-10-14 at 15.16.0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251" y="749964"/>
                <a:ext cx="773372" cy="759923"/>
              </a:xfrm>
              <a:prstGeom prst="rect">
                <a:avLst/>
              </a:prstGeom>
              <a:ln w="12700" cap="flat">
                <a:noFill/>
                <a:miter lim="400000"/>
              </a:ln>
              <a:effectLst/>
            </p:spPr>
          </p:pic>
          <p:pic>
            <p:nvPicPr>
              <p:cNvPr id="169" name="Screen Shot 2018-10-14 at 15.15.54.png" descr="Screen Shot 2018-10-14 at 15.15.54.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0" y="0"/>
                <a:ext cx="895875" cy="828120"/>
              </a:xfrm>
              <a:prstGeom prst="rect">
                <a:avLst/>
              </a:prstGeom>
              <a:ln w="12700" cap="flat">
                <a:noFill/>
                <a:miter lim="400000"/>
              </a:ln>
              <a:effectLst/>
            </p:spPr>
          </p:pic>
          <p:sp>
            <p:nvSpPr>
              <p:cNvPr id="170" name="113,000…"/>
              <p:cNvSpPr txBox="1"/>
              <p:nvPr/>
            </p:nvSpPr>
            <p:spPr>
              <a:xfrm>
                <a:off x="986850" y="351024"/>
                <a:ext cx="1022676" cy="321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numCol="1" anchor="t">
                <a:noAutofit/>
              </a:bodyPr>
              <a:lstStyle/>
              <a:p>
                <a:pPr defTabSz="1300480">
                  <a:spcBef>
                    <a:spcPts val="100"/>
                  </a:spcBef>
                  <a:defRPr sz="2000">
                    <a:solidFill>
                      <a:srgbClr val="1F3363"/>
                    </a:solidFill>
                  </a:defRPr>
                </a:pPr>
                <a:r>
                  <a:rPr dirty="0"/>
                  <a:t>1</a:t>
                </a:r>
                <a:r>
                  <a:rPr lang="en-GB" dirty="0"/>
                  <a:t>16</a:t>
                </a:r>
                <a:r>
                  <a:rPr dirty="0"/>
                  <a:t>,000</a:t>
                </a:r>
              </a:p>
              <a:p>
                <a:pPr defTabSz="457200">
                  <a:spcBef>
                    <a:spcPts val="100"/>
                  </a:spcBef>
                  <a:defRPr sz="2000">
                    <a:solidFill>
                      <a:srgbClr val="1F3363"/>
                    </a:solidFill>
                    <a:latin typeface="Helvetica Neue"/>
                    <a:ea typeface="Helvetica Neue"/>
                    <a:cs typeface="Helvetica Neue"/>
                    <a:sym typeface="Helvetica Neue"/>
                  </a:defRPr>
                </a:pPr>
                <a:endParaRPr dirty="0"/>
              </a:p>
              <a:p>
                <a:pPr defTabSz="457200">
                  <a:spcBef>
                    <a:spcPts val="100"/>
                  </a:spcBef>
                  <a:defRPr sz="2000">
                    <a:solidFill>
                      <a:srgbClr val="1F3363"/>
                    </a:solidFill>
                    <a:latin typeface="Helvetica Neue"/>
                    <a:ea typeface="Helvetica Neue"/>
                    <a:cs typeface="Helvetica Neue"/>
                    <a:sym typeface="Helvetica Neue"/>
                  </a:defRPr>
                </a:pPr>
                <a:r>
                  <a:rPr lang="en-US" dirty="0"/>
                  <a:t>8,2</a:t>
                </a:r>
                <a:r>
                  <a:rPr dirty="0"/>
                  <a:t>00</a:t>
                </a:r>
              </a:p>
              <a:p>
                <a:pPr defTabSz="457200">
                  <a:spcBef>
                    <a:spcPts val="100"/>
                  </a:spcBef>
                  <a:defRPr sz="2000">
                    <a:solidFill>
                      <a:srgbClr val="1F3363"/>
                    </a:solidFill>
                    <a:latin typeface="Helvetica Neue"/>
                    <a:ea typeface="Helvetica Neue"/>
                    <a:cs typeface="Helvetica Neue"/>
                    <a:sym typeface="Helvetica Neue"/>
                  </a:defRPr>
                </a:pPr>
                <a:endParaRPr dirty="0"/>
              </a:p>
              <a:p>
                <a:pPr defTabSz="457200">
                  <a:spcBef>
                    <a:spcPts val="100"/>
                  </a:spcBef>
                  <a:defRPr sz="2000">
                    <a:solidFill>
                      <a:srgbClr val="1F3363"/>
                    </a:solidFill>
                    <a:latin typeface="Helvetica Neue"/>
                    <a:ea typeface="Helvetica Neue"/>
                    <a:cs typeface="Helvetica Neue"/>
                    <a:sym typeface="Helvetica Neue"/>
                  </a:defRPr>
                </a:pPr>
                <a:r>
                  <a:rPr dirty="0"/>
                  <a:t>3,</a:t>
                </a:r>
                <a:r>
                  <a:rPr lang="en-GB" dirty="0"/>
                  <a:t>8</a:t>
                </a:r>
                <a:r>
                  <a:rPr dirty="0"/>
                  <a:t>00</a:t>
                </a:r>
              </a:p>
              <a:p>
                <a:pPr defTabSz="457200">
                  <a:spcBef>
                    <a:spcPts val="100"/>
                  </a:spcBef>
                  <a:defRPr sz="2000">
                    <a:solidFill>
                      <a:srgbClr val="1F3363"/>
                    </a:solidFill>
                    <a:latin typeface="Helvetica Neue"/>
                    <a:ea typeface="Helvetica Neue"/>
                    <a:cs typeface="Helvetica Neue"/>
                    <a:sym typeface="Helvetica Neue"/>
                  </a:defRPr>
                </a:pPr>
                <a:endParaRPr dirty="0"/>
              </a:p>
              <a:p>
                <a:pPr defTabSz="457200">
                  <a:spcBef>
                    <a:spcPts val="100"/>
                  </a:spcBef>
                  <a:defRPr sz="2000">
                    <a:solidFill>
                      <a:srgbClr val="1F3363"/>
                    </a:solidFill>
                    <a:latin typeface="Helvetica Neue"/>
                    <a:ea typeface="Helvetica Neue"/>
                    <a:cs typeface="Helvetica Neue"/>
                    <a:sym typeface="Helvetica Neue"/>
                  </a:defRPr>
                </a:pPr>
                <a:r>
                  <a:rPr dirty="0"/>
                  <a:t>7,</a:t>
                </a:r>
                <a:r>
                  <a:rPr lang="en-GB" dirty="0"/>
                  <a:t>6</a:t>
                </a:r>
                <a:r>
                  <a:rPr dirty="0"/>
                  <a:t>00</a:t>
                </a:r>
              </a:p>
              <a:p>
                <a:pPr defTabSz="457200">
                  <a:spcBef>
                    <a:spcPts val="100"/>
                  </a:spcBef>
                  <a:defRPr sz="2000">
                    <a:solidFill>
                      <a:srgbClr val="1F3363"/>
                    </a:solidFill>
                    <a:latin typeface="Helvetica Neue"/>
                    <a:ea typeface="Helvetica Neue"/>
                    <a:cs typeface="Helvetica Neue"/>
                    <a:sym typeface="Helvetica Neue"/>
                  </a:defRPr>
                </a:pPr>
                <a:endParaRPr dirty="0"/>
              </a:p>
              <a:p>
                <a:pPr defTabSz="457200">
                  <a:spcBef>
                    <a:spcPts val="100"/>
                  </a:spcBef>
                  <a:defRPr sz="2000">
                    <a:solidFill>
                      <a:srgbClr val="1F3363"/>
                    </a:solidFill>
                    <a:latin typeface="Helvetica Neue"/>
                    <a:ea typeface="Helvetica Neue"/>
                    <a:cs typeface="Helvetica Neue"/>
                    <a:sym typeface="Helvetica Neue"/>
                  </a:defRPr>
                </a:pPr>
                <a:r>
                  <a:rPr dirty="0"/>
                  <a:t>1,</a:t>
                </a:r>
                <a:r>
                  <a:rPr lang="en-GB" dirty="0"/>
                  <a:t>2</a:t>
                </a:r>
                <a:r>
                  <a:rPr dirty="0"/>
                  <a:t>00</a:t>
                </a:r>
              </a:p>
            </p:txBody>
          </p:sp>
        </p:grpSp>
        <p:pic>
          <p:nvPicPr>
            <p:cNvPr id="172" name="Screen Shot 2018-10-14 at 14.24.54 copy.png" descr="Screen Shot 2018-10-14 at 14.24.54 copy.png"/>
            <p:cNvPicPr>
              <a:picLocks noChangeAspect="1"/>
            </p:cNvPicPr>
            <p:nvPr/>
          </p:nvPicPr>
          <p:blipFill>
            <a:blip r:embed="rId13"/>
            <a:stretch>
              <a:fillRect/>
            </a:stretch>
          </p:blipFill>
          <p:spPr>
            <a:xfrm>
              <a:off x="75284" y="4322379"/>
              <a:ext cx="761179" cy="783349"/>
            </a:xfrm>
            <a:prstGeom prst="rect">
              <a:avLst/>
            </a:prstGeom>
            <a:ln w="12700" cap="flat">
              <a:noFill/>
              <a:miter lim="400000"/>
            </a:ln>
            <a:effectLst/>
          </p:spPr>
        </p:pic>
      </p:grpSp>
      <p:sp>
        <p:nvSpPr>
          <p:cNvPr id="174" name="Total social media channels: 5 + 2…"/>
          <p:cNvSpPr txBox="1"/>
          <p:nvPr/>
        </p:nvSpPr>
        <p:spPr>
          <a:xfrm>
            <a:off x="4437353" y="1155339"/>
            <a:ext cx="4773042" cy="4924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355600">
              <a:buClr>
                <a:srgbClr val="009444"/>
              </a:buClr>
              <a:defRPr sz="2200">
                <a:solidFill>
                  <a:srgbClr val="1F3363"/>
                </a:solidFill>
                <a:latin typeface="Helvetica Neue"/>
                <a:ea typeface="Helvetica Neue"/>
                <a:cs typeface="Helvetica Neue"/>
                <a:sym typeface="Helvetica Neue"/>
              </a:defRPr>
            </a:pPr>
            <a:endParaRPr lang="en-US" sz="900" b="1" dirty="0">
              <a:latin typeface="+mj-lt"/>
            </a:endParaRPr>
          </a:p>
          <a:p>
            <a:pPr marL="342900" indent="-342900" defTabSz="355600">
              <a:buClr>
                <a:srgbClr val="009444"/>
              </a:buClr>
              <a:buFont typeface="Wingdings" panose="05000000000000000000" pitchFamily="2" charset="2"/>
              <a:buChar char="Ø"/>
              <a:defRPr sz="2200">
                <a:solidFill>
                  <a:srgbClr val="1F3363"/>
                </a:solidFill>
                <a:latin typeface="Helvetica Neue"/>
                <a:ea typeface="Helvetica Neue"/>
                <a:cs typeface="Helvetica Neue"/>
                <a:sym typeface="Helvetica Neue"/>
              </a:defRPr>
            </a:pPr>
            <a:r>
              <a:rPr lang="en-US" sz="2000" b="1" dirty="0">
                <a:latin typeface="+mj-lt"/>
              </a:rPr>
              <a:t>Consistent posting:</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solidFill>
                  <a:srgbClr val="1F3363"/>
                </a:solidFill>
                <a:ea typeface="Helvetica Neue"/>
                <a:cs typeface="Helvetica Neue"/>
                <a:sym typeface="Helvetica Neue"/>
              </a:rPr>
              <a:t>Minimum 1 post per channel/per day</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solidFill>
                  <a:srgbClr val="1F3363"/>
                </a:solidFill>
                <a:ea typeface="Helvetica Neue"/>
                <a:cs typeface="Helvetica Neue"/>
                <a:sym typeface="Helvetica Neue"/>
              </a:rPr>
              <a:t>Regular campaigns </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solidFill>
                  <a:srgbClr val="1F3363"/>
                </a:solidFill>
                <a:ea typeface="Helvetica Neue"/>
                <a:cs typeface="Helvetica Neue"/>
                <a:sym typeface="Helvetica Neue"/>
              </a:rPr>
              <a:t>2,153+ posts in only</a:t>
            </a:r>
          </a:p>
          <a:p>
            <a:pPr marL="342900" indent="-342900" defTabSz="355600">
              <a:buClr>
                <a:srgbClr val="009444"/>
              </a:buClr>
              <a:buFont typeface="Wingdings" panose="05000000000000000000" pitchFamily="2" charset="2"/>
              <a:buChar char="Ø"/>
              <a:defRPr sz="2200">
                <a:solidFill>
                  <a:srgbClr val="1F3363"/>
                </a:solidFill>
                <a:latin typeface="Helvetica Neue"/>
                <a:ea typeface="Helvetica Neue"/>
                <a:cs typeface="Helvetica Neue"/>
                <a:sym typeface="Helvetica Neue"/>
              </a:defRPr>
            </a:pPr>
            <a:endParaRPr lang="en-US" b="1" dirty="0">
              <a:latin typeface="+mj-lt"/>
            </a:endParaRPr>
          </a:p>
          <a:p>
            <a:pPr marL="342900" indent="-342900" defTabSz="355600">
              <a:buClr>
                <a:srgbClr val="009444"/>
              </a:buClr>
              <a:buFont typeface="Wingdings" panose="05000000000000000000" pitchFamily="2" charset="2"/>
              <a:buChar char="Ø"/>
              <a:defRPr sz="2200">
                <a:solidFill>
                  <a:srgbClr val="1F3363"/>
                </a:solidFill>
                <a:latin typeface="Helvetica Neue"/>
                <a:ea typeface="Helvetica Neue"/>
                <a:cs typeface="Helvetica Neue"/>
                <a:sym typeface="Helvetica Neue"/>
              </a:defRPr>
            </a:pPr>
            <a:r>
              <a:rPr lang="en-US" sz="2000" b="1" dirty="0">
                <a:latin typeface="+mj-lt"/>
              </a:rPr>
              <a:t>Community engagement:</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latin typeface="+mj-lt"/>
              </a:rPr>
              <a:t>Active discussion via comments &amp; messages</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latin typeface="+mj-lt"/>
              </a:rPr>
              <a:t>YEAs takeovers =&gt; 100+ in 2019 only</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latin typeface="+mj-lt"/>
              </a:rPr>
              <a:t>Crowdsourcing UGC =&gt; </a:t>
            </a:r>
            <a:r>
              <a:rPr lang="en-GB" sz="1200" dirty="0">
                <a:sym typeface="Helvetica Neue"/>
              </a:rPr>
              <a:t>#</a:t>
            </a:r>
            <a:r>
              <a:rPr lang="en-GB" sz="1200" dirty="0" err="1">
                <a:sym typeface="Helvetica Neue"/>
              </a:rPr>
              <a:t>GoGreenHalloween</a:t>
            </a:r>
            <a:r>
              <a:rPr lang="en-GB" sz="1200" dirty="0">
                <a:sym typeface="Helvetica Neue"/>
              </a:rPr>
              <a:t> challenge where 200,000 were reached with the ads budget of 50 EUR (e.g. it was the result of a successful - at no cost -cooperation with bloggers)</a:t>
            </a:r>
            <a:endParaRPr lang="en-GB" sz="1200" dirty="0"/>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latin typeface="+mj-lt"/>
              </a:rPr>
              <a:t>From FB page to FB group</a:t>
            </a:r>
          </a:p>
          <a:p>
            <a:pPr marL="342900" indent="-342900" defTabSz="355600">
              <a:buClr>
                <a:srgbClr val="009444"/>
              </a:buClr>
              <a:buFont typeface="Wingdings" panose="05000000000000000000" pitchFamily="2" charset="2"/>
              <a:buChar char="Ø"/>
              <a:defRPr sz="2200">
                <a:solidFill>
                  <a:srgbClr val="1F3363"/>
                </a:solidFill>
                <a:latin typeface="Helvetica Neue"/>
                <a:ea typeface="Helvetica Neue"/>
                <a:cs typeface="Helvetica Neue"/>
                <a:sym typeface="Helvetica Neue"/>
              </a:defRPr>
            </a:pPr>
            <a:endParaRPr lang="en-US" b="1" dirty="0">
              <a:latin typeface="+mj-lt"/>
            </a:endParaRPr>
          </a:p>
          <a:p>
            <a:pPr marL="342900" indent="-342900" defTabSz="355600">
              <a:buClr>
                <a:srgbClr val="009444"/>
              </a:buClr>
              <a:buFont typeface="Wingdings" panose="05000000000000000000" pitchFamily="2" charset="2"/>
              <a:buChar char="Ø"/>
              <a:defRPr sz="2200">
                <a:solidFill>
                  <a:srgbClr val="1F3363"/>
                </a:solidFill>
                <a:latin typeface="Helvetica Neue"/>
                <a:ea typeface="Helvetica Neue"/>
                <a:cs typeface="Helvetica Neue"/>
                <a:sym typeface="Helvetica Neue"/>
              </a:defRPr>
            </a:pPr>
            <a:r>
              <a:rPr lang="en-US" sz="2000" b="1" dirty="0">
                <a:latin typeface="+mj-lt"/>
              </a:rPr>
              <a:t>Strategic partnerships:</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latin typeface="+mj-lt"/>
              </a:rPr>
              <a:t>32 influencers engaged in 2019</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latin typeface="+mj-lt"/>
              </a:rPr>
              <a:t>IG stories =&gt; 50,000 views on average in February 2019 only </a:t>
            </a:r>
          </a:p>
          <a:p>
            <a:pPr marL="812800" lvl="1" indent="-355600" defTabSz="355600">
              <a:buSzPct val="100000"/>
              <a:buFont typeface="Helvetica Neue"/>
              <a:buChar char="✓"/>
              <a:defRPr sz="2200">
                <a:solidFill>
                  <a:srgbClr val="1F3363"/>
                </a:solidFill>
                <a:latin typeface="Helvetica Neue"/>
                <a:ea typeface="Helvetica Neue"/>
                <a:cs typeface="Helvetica Neue"/>
                <a:sym typeface="Helvetica Neue"/>
              </a:defRPr>
            </a:pPr>
            <a:r>
              <a:rPr lang="en-GB" sz="1400" dirty="0">
                <a:latin typeface="+mj-lt"/>
              </a:rPr>
              <a:t>#</a:t>
            </a:r>
            <a:r>
              <a:rPr lang="en-GB" sz="1400" dirty="0" err="1">
                <a:latin typeface="+mj-lt"/>
              </a:rPr>
              <a:t>EaP</a:t>
            </a:r>
            <a:r>
              <a:rPr lang="en-GB" sz="1400" dirty="0">
                <a:latin typeface="+mj-lt"/>
              </a:rPr>
              <a:t> media event blogger reach =&gt; 800,000 users</a:t>
            </a:r>
          </a:p>
        </p:txBody>
      </p:sp>
      <p:sp>
        <p:nvSpPr>
          <p:cNvPr id="175" name="SOCIAL MEDIA"/>
          <p:cNvSpPr txBox="1"/>
          <p:nvPr/>
        </p:nvSpPr>
        <p:spPr>
          <a:xfrm>
            <a:off x="4781449" y="300695"/>
            <a:ext cx="435597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2800">
                <a:solidFill>
                  <a:srgbClr val="FFFFFF"/>
                </a:solidFill>
              </a:defRPr>
            </a:pPr>
            <a:r>
              <a:rPr lang="en-US" dirty="0"/>
              <a:t>in </a:t>
            </a:r>
            <a:r>
              <a:rPr dirty="0"/>
              <a:t>SOCIAL MEDIA</a:t>
            </a:r>
          </a:p>
        </p:txBody>
      </p:sp>
      <p:pic>
        <p:nvPicPr>
          <p:cNvPr id="20" name="Screenshot 2019-06-07 at 18.36.06.png" descr="Screenshot 2019-06-07 at 18.36.06.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rot="20570600">
            <a:off x="2650254" y="924616"/>
            <a:ext cx="1535515" cy="1545852"/>
          </a:xfrm>
          <a:prstGeom prst="rect">
            <a:avLst/>
          </a:prstGeom>
          <a:ln w="12700">
            <a:miter lim="400000"/>
          </a:ln>
        </p:spPr>
      </p:pic>
      <p:pic>
        <p:nvPicPr>
          <p:cNvPr id="21" name="Screenshot 2019-10-01 at 09.22.57.png" descr="Screenshot 2019-10-01 at 09.22.57.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760086">
            <a:off x="3101976" y="2406924"/>
            <a:ext cx="1015208" cy="1793047"/>
          </a:xfrm>
          <a:prstGeom prst="rect">
            <a:avLst/>
          </a:prstGeom>
          <a:ln w="12700">
            <a:miter lim="400000"/>
          </a:ln>
        </p:spPr>
      </p:pic>
      <p:pic>
        <p:nvPicPr>
          <p:cNvPr id="22" name="IMG_0007.PNG" descr="IMG_0007.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20374064">
            <a:off x="2688825" y="4058331"/>
            <a:ext cx="1202119" cy="2133762"/>
          </a:xfrm>
          <a:prstGeom prst="rect">
            <a:avLst/>
          </a:prstGeom>
          <a:ln w="12700">
            <a:miter lim="400000"/>
          </a:ln>
        </p:spPr>
      </p:pic>
      <p:pic>
        <p:nvPicPr>
          <p:cNvPr id="23" name="Droplet-Green-RGB copie 3.png" descr="Droplet-Green-RGB copie 3.png">
            <a:extLst>
              <a:ext uri="{FF2B5EF4-FFF2-40B4-BE49-F238E27FC236}">
                <a16:creationId xmlns:a16="http://schemas.microsoft.com/office/drawing/2014/main" id="{5EBFCDAC-343C-CB45-9CA4-2F86C85A5EF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5406965" flipH="1">
            <a:off x="1245843" y="4965840"/>
            <a:ext cx="1623398" cy="1623398"/>
          </a:xfrm>
          <a:prstGeom prst="rect">
            <a:avLst/>
          </a:prstGeom>
          <a:ln w="12700">
            <a:miter lim="400000"/>
          </a:ln>
        </p:spPr>
      </p:pic>
      <p:sp>
        <p:nvSpPr>
          <p:cNvPr id="24" name="Present on social media">
            <a:extLst>
              <a:ext uri="{FF2B5EF4-FFF2-40B4-BE49-F238E27FC236}">
                <a16:creationId xmlns:a16="http://schemas.microsoft.com/office/drawing/2014/main" id="{ADB1108F-28E2-3944-B44C-D9F19FEE9335}"/>
              </a:ext>
            </a:extLst>
          </p:cNvPr>
          <p:cNvSpPr txBox="1"/>
          <p:nvPr/>
        </p:nvSpPr>
        <p:spPr>
          <a:xfrm>
            <a:off x="1438033" y="5301514"/>
            <a:ext cx="1201156" cy="988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5" rIns="32145" bIns="32145">
            <a:spAutoFit/>
          </a:bodyPr>
          <a:lstStyle/>
          <a:p>
            <a:pPr algn="ctr" defTabSz="642937">
              <a:defRPr b="1">
                <a:solidFill>
                  <a:srgbClr val="FFFFFF"/>
                </a:solidFill>
                <a:latin typeface="+mj-lt"/>
                <a:ea typeface="+mj-ea"/>
                <a:cs typeface="+mj-cs"/>
                <a:sym typeface="Calibri"/>
              </a:defRPr>
            </a:pPr>
            <a:r>
              <a:rPr lang="en-GB" dirty="0"/>
              <a:t>137,000+</a:t>
            </a:r>
          </a:p>
          <a:p>
            <a:pPr algn="ctr" defTabSz="642937">
              <a:defRPr b="1">
                <a:solidFill>
                  <a:srgbClr val="FFFFFF"/>
                </a:solidFill>
                <a:latin typeface="+mj-lt"/>
                <a:ea typeface="+mj-ea"/>
                <a:cs typeface="+mj-cs"/>
                <a:sym typeface="Calibri"/>
              </a:defRPr>
            </a:pPr>
            <a:r>
              <a:rPr lang="en-GB" sz="1400" dirty="0"/>
              <a:t>Total followers/</a:t>
            </a:r>
          </a:p>
          <a:p>
            <a:pPr algn="ctr" defTabSz="642937">
              <a:defRPr b="1">
                <a:solidFill>
                  <a:srgbClr val="FFFFFF"/>
                </a:solidFill>
                <a:latin typeface="+mj-lt"/>
                <a:ea typeface="+mj-ea"/>
                <a:cs typeface="+mj-cs"/>
                <a:sym typeface="Calibri"/>
              </a:defRPr>
            </a:pPr>
            <a:r>
              <a:rPr lang="en-GB" sz="1400" dirty="0"/>
              <a:t>core audience</a:t>
            </a:r>
            <a:endParaRPr sz="1400" dirty="0"/>
          </a:p>
        </p:txBody>
      </p:sp>
    </p:spTree>
    <p:extLst>
      <p:ext uri="{BB962C8B-B14F-4D97-AF65-F5344CB8AC3E}">
        <p14:creationId xmlns:p14="http://schemas.microsoft.com/office/powerpoint/2010/main" val="393393773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7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7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74">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7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74">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74">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74">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74">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74">
                                            <p:txEl>
                                              <p:pRg st="10" end="10"/>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74">
                                            <p:txEl>
                                              <p:pRg st="12" end="12"/>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174">
                                            <p:txEl>
                                              <p:pRg st="13" end="13"/>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174">
                                            <p:txEl>
                                              <p:pRg st="14" end="14"/>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17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2.168.1.127\EU NEIGHBOURS east\OPEN east TEMPLATES\Logos\OPEN East logos and visuals\EU NEIGHBOURS east calibr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thony.Adams\AppData\Local\Microsoft\Windows\Temporary Internet Files\Content.Outlook\B39SHC2B\EU logo THIS project is funded by the 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2" name="Picture 1" descr="Droplet-Green-RGB copie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H="1" flipV="1">
            <a:off x="1835696" y="949901"/>
            <a:ext cx="5308312" cy="5112568"/>
          </a:xfrm>
          <a:prstGeom prst="rect">
            <a:avLst/>
          </a:prstGeom>
        </p:spPr>
      </p:pic>
      <p:sp>
        <p:nvSpPr>
          <p:cNvPr id="3" name="TextBox 2"/>
          <p:cNvSpPr txBox="1"/>
          <p:nvPr/>
        </p:nvSpPr>
        <p:spPr>
          <a:xfrm>
            <a:off x="2523641" y="2629022"/>
            <a:ext cx="3729905" cy="1754326"/>
          </a:xfrm>
          <a:prstGeom prst="rect">
            <a:avLst/>
          </a:prstGeom>
          <a:noFill/>
        </p:spPr>
        <p:txBody>
          <a:bodyPr wrap="square" rtlCol="0">
            <a:spAutoFit/>
          </a:bodyPr>
          <a:lstStyle/>
          <a:p>
            <a:pPr algn="ctr"/>
            <a:r>
              <a:rPr lang="en-US" sz="3600" dirty="0">
                <a:solidFill>
                  <a:schemeClr val="bg1"/>
                </a:solidFill>
              </a:rPr>
              <a:t>Young</a:t>
            </a:r>
          </a:p>
          <a:p>
            <a:pPr algn="ctr"/>
            <a:r>
              <a:rPr lang="en-US" sz="3600" dirty="0">
                <a:solidFill>
                  <a:schemeClr val="bg1"/>
                </a:solidFill>
              </a:rPr>
              <a:t>European </a:t>
            </a:r>
          </a:p>
          <a:p>
            <a:pPr algn="ctr"/>
            <a:r>
              <a:rPr lang="en-US" sz="3600" dirty="0">
                <a:solidFill>
                  <a:schemeClr val="bg1"/>
                </a:solidFill>
              </a:rPr>
              <a:t>Ambassadors</a:t>
            </a:r>
          </a:p>
        </p:txBody>
      </p:sp>
      <p:pic>
        <p:nvPicPr>
          <p:cNvPr id="12"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spTree>
    <p:extLst>
      <p:ext uri="{BB962C8B-B14F-4D97-AF65-F5344CB8AC3E}">
        <p14:creationId xmlns:p14="http://schemas.microsoft.com/office/powerpoint/2010/main" val="86502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nthony.Adams\AppData\Local\Microsoft\Windows\Temporary Internet Files\Content.Outlook\D2UXC2EV\Blue-pla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6373" y="9204"/>
            <a:ext cx="4477627" cy="11875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89780" y="193232"/>
            <a:ext cx="4427983" cy="584775"/>
          </a:xfrm>
          <a:prstGeom prst="rect">
            <a:avLst/>
          </a:prstGeom>
          <a:noFill/>
        </p:spPr>
        <p:txBody>
          <a:bodyPr wrap="square" rtlCol="0">
            <a:spAutoFit/>
          </a:bodyPr>
          <a:lstStyle/>
          <a:p>
            <a:pPr algn="r"/>
            <a:r>
              <a:rPr lang="en-US" sz="3200" b="1" dirty="0">
                <a:solidFill>
                  <a:schemeClr val="bg1"/>
                </a:solidFill>
              </a:rPr>
              <a:t>YEAs since 2016</a:t>
            </a:r>
          </a:p>
        </p:txBody>
      </p:sp>
      <p:pic>
        <p:nvPicPr>
          <p:cNvPr id="16" name="Picture 2" descr="C:\Users\Anthony.Adams\AppData\Local\Microsoft\Windows\Temporary Internet Files\Content.Outlook\B39SHC2B\EU logo THIS project is funded by the 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681" y="6402846"/>
            <a:ext cx="1024009" cy="2659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192.168.1.127\EU NEIGHBOURS east\OPEN east TEMPLATES\Logos\OPEN East logos and visuals\EU NEIGHBOURS east calibr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2" y="104586"/>
            <a:ext cx="1886719" cy="876143"/>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3"/>
          <p:cNvSpPr txBox="1">
            <a:spLocks/>
          </p:cNvSpPr>
          <p:nvPr/>
        </p:nvSpPr>
        <p:spPr>
          <a:xfrm>
            <a:off x="6553200" y="6356351"/>
            <a:ext cx="21336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8C0B90-E10D-4998-B3D6-A022C3C4C205}" type="slidenum">
              <a:rPr lang="nl-NL"/>
              <a:pPr/>
              <a:t>29</a:t>
            </a:fld>
            <a:endParaRPr lang="nl-NL" dirty="0"/>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6374" y="6286264"/>
            <a:ext cx="4477625" cy="117008"/>
          </a:xfrm>
          <a:prstGeom prst="rect">
            <a:avLst/>
          </a:prstGeom>
        </p:spPr>
      </p:pic>
      <p:sp>
        <p:nvSpPr>
          <p:cNvPr id="40" name="Text Box 2"/>
          <p:cNvSpPr txBox="1">
            <a:spLocks noChangeArrowheads="1"/>
          </p:cNvSpPr>
          <p:nvPr/>
        </p:nvSpPr>
        <p:spPr bwMode="auto">
          <a:xfrm>
            <a:off x="3676388" y="1225312"/>
            <a:ext cx="1183645" cy="1051560"/>
          </a:xfrm>
          <a:prstGeom prst="rect">
            <a:avLst/>
          </a:prstGeom>
          <a:noFill/>
          <a:ln w="9525">
            <a:noFill/>
            <a:miter lim="800000"/>
            <a:headEnd/>
            <a:tailEnd/>
          </a:ln>
        </p:spPr>
        <p:txBody>
          <a:bodyPr rot="0" vert="horz" wrap="square" lIns="91440" tIns="45720" rIns="91440" bIns="45720" anchor="t" anchorCtr="0">
            <a:noAutofit/>
          </a:bodyPr>
          <a:lstStyle/>
          <a:p>
            <a:r>
              <a:rPr lang="en-GB" sz="36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7</a:t>
            </a:r>
          </a:p>
          <a:p>
            <a:r>
              <a:rPr lang="en-GB" sz="14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publications</a:t>
            </a:r>
            <a:endParaRPr lang="en-GB" sz="1600" b="1"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r>
              <a:rPr lang="en-GB" sz="12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in local medi</a:t>
            </a:r>
            <a:r>
              <a:rPr lang="en-GB" sz="12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a</a:t>
            </a:r>
          </a:p>
        </p:txBody>
      </p:sp>
      <p:pic>
        <p:nvPicPr>
          <p:cNvPr id="25" name="Google Shape;213;p30">
            <a:extLst>
              <a:ext uri="{FF2B5EF4-FFF2-40B4-BE49-F238E27FC236}">
                <a16:creationId xmlns:a16="http://schemas.microsoft.com/office/drawing/2014/main" id="{A82C54F2-C9C6-44BB-B146-A9497E676A01}"/>
              </a:ext>
            </a:extLst>
          </p:cNvPr>
          <p:cNvPicPr preferRelativeResize="0"/>
          <p:nvPr/>
        </p:nvPicPr>
        <p:blipFill>
          <a:blip r:embed="rId6" cstate="screen">
            <a:extLst>
              <a:ext uri="{28A0092B-C50C-407E-A947-70E740481C1C}">
                <a14:useLocalDpi xmlns:a14="http://schemas.microsoft.com/office/drawing/2010/main"/>
              </a:ext>
            </a:extLst>
          </a:blip>
          <a:stretch>
            <a:fillRect/>
          </a:stretch>
        </p:blipFill>
        <p:spPr>
          <a:xfrm rot="357094">
            <a:off x="2255472" y="930824"/>
            <a:ext cx="1939277" cy="1260374"/>
          </a:xfrm>
          <a:prstGeom prst="rect">
            <a:avLst/>
          </a:prstGeom>
          <a:noFill/>
          <a:ln>
            <a:noFill/>
          </a:ln>
        </p:spPr>
      </p:pic>
      <p:pic>
        <p:nvPicPr>
          <p:cNvPr id="26" name="Google Shape;213;p30">
            <a:extLst>
              <a:ext uri="{FF2B5EF4-FFF2-40B4-BE49-F238E27FC236}">
                <a16:creationId xmlns:a16="http://schemas.microsoft.com/office/drawing/2014/main" id="{A82C54F2-C9C6-44BB-B146-A9497E676A01}"/>
              </a:ext>
            </a:extLst>
          </p:cNvPr>
          <p:cNvPicPr preferRelativeResize="0"/>
          <p:nvPr/>
        </p:nvPicPr>
        <p:blipFill>
          <a:blip r:embed="rId7" cstate="screen">
            <a:extLst>
              <a:ext uri="{28A0092B-C50C-407E-A947-70E740481C1C}">
                <a14:useLocalDpi xmlns:a14="http://schemas.microsoft.com/office/drawing/2010/main"/>
              </a:ext>
            </a:extLst>
          </a:blip>
          <a:stretch>
            <a:fillRect/>
          </a:stretch>
        </p:blipFill>
        <p:spPr>
          <a:xfrm rot="20767483">
            <a:off x="277079" y="2607866"/>
            <a:ext cx="2191268" cy="1406432"/>
          </a:xfrm>
          <a:prstGeom prst="rect">
            <a:avLst/>
          </a:prstGeom>
          <a:noFill/>
          <a:ln>
            <a:noFill/>
          </a:ln>
        </p:spPr>
      </p:pic>
      <p:pic>
        <p:nvPicPr>
          <p:cNvPr id="27" name="Google Shape;213;p30">
            <a:extLst>
              <a:ext uri="{FF2B5EF4-FFF2-40B4-BE49-F238E27FC236}">
                <a16:creationId xmlns:a16="http://schemas.microsoft.com/office/drawing/2014/main" id="{A82C54F2-C9C6-44BB-B146-A9497E676A01}"/>
              </a:ext>
            </a:extLst>
          </p:cNvPr>
          <p:cNvPicPr preferRelativeResize="0"/>
          <p:nvPr/>
        </p:nvPicPr>
        <p:blipFill>
          <a:blip r:embed="rId8" cstate="screen">
            <a:extLst>
              <a:ext uri="{28A0092B-C50C-407E-A947-70E740481C1C}">
                <a14:useLocalDpi xmlns:a14="http://schemas.microsoft.com/office/drawing/2010/main"/>
              </a:ext>
            </a:extLst>
          </a:blip>
          <a:stretch>
            <a:fillRect/>
          </a:stretch>
        </p:blipFill>
        <p:spPr>
          <a:xfrm rot="297010">
            <a:off x="617852" y="4440973"/>
            <a:ext cx="1871159" cy="1347608"/>
          </a:xfrm>
          <a:prstGeom prst="rect">
            <a:avLst/>
          </a:prstGeom>
          <a:noFill/>
          <a:ln>
            <a:noFill/>
          </a:ln>
        </p:spPr>
      </p:pic>
      <p:pic>
        <p:nvPicPr>
          <p:cNvPr id="18" name="Picture 17" descr="Droplet-Green-RGB copie 3.png">
            <a:extLst>
              <a:ext uri="{FF2B5EF4-FFF2-40B4-BE49-F238E27FC236}">
                <a16:creationId xmlns:a16="http://schemas.microsoft.com/office/drawing/2014/main" id="{2B327630-96C2-4014-9728-E1B4733AAA80}"/>
              </a:ext>
            </a:extLst>
          </p:cNvPr>
          <p:cNvPicPr/>
          <p:nvPr/>
        </p:nvPicPr>
        <p:blipFill>
          <a:blip r:embed="rId9" cstate="email">
            <a:extLst>
              <a:ext uri="{28A0092B-C50C-407E-A947-70E740481C1C}">
                <a14:useLocalDpi xmlns:a14="http://schemas.microsoft.com/office/drawing/2010/main"/>
              </a:ext>
            </a:extLst>
          </a:blip>
          <a:stretch>
            <a:fillRect/>
          </a:stretch>
        </p:blipFill>
        <p:spPr>
          <a:xfrm rot="4080683">
            <a:off x="2467702" y="2476360"/>
            <a:ext cx="1942027" cy="1941742"/>
          </a:xfrm>
          <a:prstGeom prst="rect">
            <a:avLst/>
          </a:prstGeom>
        </p:spPr>
      </p:pic>
      <p:sp>
        <p:nvSpPr>
          <p:cNvPr id="24" name="TextBox 23">
            <a:extLst>
              <a:ext uri="{FF2B5EF4-FFF2-40B4-BE49-F238E27FC236}">
                <a16:creationId xmlns:a16="http://schemas.microsoft.com/office/drawing/2014/main" id="{2BA66770-0F32-4538-97D8-3D6201AD1E96}"/>
              </a:ext>
            </a:extLst>
          </p:cNvPr>
          <p:cNvSpPr txBox="1"/>
          <p:nvPr/>
        </p:nvSpPr>
        <p:spPr>
          <a:xfrm>
            <a:off x="2641561" y="2983505"/>
            <a:ext cx="1501849" cy="831253"/>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cs typeface="Calibri" panose="020F0502020204030204" pitchFamily="34" charset="0"/>
              </a:rPr>
              <a:t>500+ </a:t>
            </a:r>
          </a:p>
          <a:p>
            <a:pPr algn="ctr"/>
            <a:r>
              <a:rPr lang="en-US" sz="1401" b="1" dirty="0">
                <a:solidFill>
                  <a:schemeClr val="bg1"/>
                </a:solidFill>
                <a:latin typeface="Calibri" panose="020F0502020204030204" pitchFamily="34" charset="0"/>
                <a:cs typeface="Calibri" panose="020F0502020204030204" pitchFamily="34" charset="0"/>
              </a:rPr>
              <a:t>Civic engagement activities</a:t>
            </a:r>
          </a:p>
        </p:txBody>
      </p:sp>
      <p:graphicFrame>
        <p:nvGraphicFramePr>
          <p:cNvPr id="30" name="Diagram 29">
            <a:extLst>
              <a:ext uri="{FF2B5EF4-FFF2-40B4-BE49-F238E27FC236}">
                <a16:creationId xmlns:a16="http://schemas.microsoft.com/office/drawing/2014/main" id="{B9D97C38-ABC0-BD41-A0FE-4D8A1B35499F}"/>
              </a:ext>
            </a:extLst>
          </p:cNvPr>
          <p:cNvGraphicFramePr/>
          <p:nvPr/>
        </p:nvGraphicFramePr>
        <p:xfrm>
          <a:off x="4705125" y="1429120"/>
          <a:ext cx="4205175" cy="23133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a:extLst>
              <a:ext uri="{FF2B5EF4-FFF2-40B4-BE49-F238E27FC236}">
                <a16:creationId xmlns:a16="http://schemas.microsoft.com/office/drawing/2014/main" id="{FAF907E5-5E07-E04E-BB27-D4B963E91F3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688632" y="3469161"/>
            <a:ext cx="2683968" cy="2705227"/>
          </a:xfrm>
          <a:prstGeom prst="rect">
            <a:avLst/>
          </a:prstGeom>
        </p:spPr>
      </p:pic>
      <p:pic>
        <p:nvPicPr>
          <p:cNvPr id="33" name="Google Shape;213;p30">
            <a:extLst>
              <a:ext uri="{FF2B5EF4-FFF2-40B4-BE49-F238E27FC236}">
                <a16:creationId xmlns:a16="http://schemas.microsoft.com/office/drawing/2014/main" id="{288B7615-C150-8A40-B086-A2E3940AA994}"/>
              </a:ext>
            </a:extLst>
          </p:cNvPr>
          <p:cNvPicPr preferRelativeResize="0"/>
          <p:nvPr/>
        </p:nvPicPr>
        <p:blipFill>
          <a:blip r:embed="rId16" cstate="screen">
            <a:extLst>
              <a:ext uri="{28A0092B-C50C-407E-A947-70E740481C1C}">
                <a14:useLocalDpi xmlns:a14="http://schemas.microsoft.com/office/drawing/2010/main"/>
              </a:ext>
            </a:extLst>
          </a:blip>
          <a:srcRect/>
          <a:stretch/>
        </p:blipFill>
        <p:spPr>
          <a:xfrm rot="20921447">
            <a:off x="3826487" y="1726764"/>
            <a:ext cx="1761955" cy="1174349"/>
          </a:xfrm>
          <a:prstGeom prst="rect">
            <a:avLst/>
          </a:prstGeom>
          <a:noFill/>
          <a:ln>
            <a:noFill/>
          </a:ln>
        </p:spPr>
      </p:pic>
      <p:pic>
        <p:nvPicPr>
          <p:cNvPr id="34" name="Picture 33" descr="Droplet-Green-RGB copie 3.png">
            <a:extLst>
              <a:ext uri="{FF2B5EF4-FFF2-40B4-BE49-F238E27FC236}">
                <a16:creationId xmlns:a16="http://schemas.microsoft.com/office/drawing/2014/main" id="{6DD26264-6780-6A4A-B075-A726C594D5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1386025">
            <a:off x="530625" y="767416"/>
            <a:ext cx="1921683" cy="1978275"/>
          </a:xfrm>
          <a:prstGeom prst="rect">
            <a:avLst/>
          </a:prstGeom>
        </p:spPr>
      </p:pic>
      <p:pic>
        <p:nvPicPr>
          <p:cNvPr id="35" name="Picture 34" descr="Droplet-Green-RGB copie 3.png">
            <a:extLst>
              <a:ext uri="{FF2B5EF4-FFF2-40B4-BE49-F238E27FC236}">
                <a16:creationId xmlns:a16="http://schemas.microsoft.com/office/drawing/2014/main" id="{6DEFE14C-312D-7740-82AF-00817188E07D}"/>
              </a:ext>
            </a:extLst>
          </p:cNvPr>
          <p:cNvPicPr/>
          <p:nvPr/>
        </p:nvPicPr>
        <p:blipFill>
          <a:blip r:embed="rId9" cstate="email">
            <a:extLst>
              <a:ext uri="{28A0092B-C50C-407E-A947-70E740481C1C}">
                <a14:useLocalDpi xmlns:a14="http://schemas.microsoft.com/office/drawing/2010/main"/>
              </a:ext>
            </a:extLst>
          </a:blip>
          <a:stretch>
            <a:fillRect/>
          </a:stretch>
        </p:blipFill>
        <p:spPr>
          <a:xfrm rot="4880858">
            <a:off x="2510080" y="4589016"/>
            <a:ext cx="1457308" cy="1441096"/>
          </a:xfrm>
          <a:prstGeom prst="rect">
            <a:avLst/>
          </a:prstGeom>
        </p:spPr>
      </p:pic>
      <p:sp>
        <p:nvSpPr>
          <p:cNvPr id="37" name="TextBox 36">
            <a:extLst>
              <a:ext uri="{FF2B5EF4-FFF2-40B4-BE49-F238E27FC236}">
                <a16:creationId xmlns:a16="http://schemas.microsoft.com/office/drawing/2014/main" id="{85EFB112-5212-0E46-ABFA-2A7F386A7951}"/>
              </a:ext>
            </a:extLst>
          </p:cNvPr>
          <p:cNvSpPr txBox="1"/>
          <p:nvPr/>
        </p:nvSpPr>
        <p:spPr>
          <a:xfrm>
            <a:off x="759428" y="1255137"/>
            <a:ext cx="1464075" cy="1046825"/>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cs typeface="Calibri" panose="020F0502020204030204" pitchFamily="34" charset="0"/>
              </a:rPr>
              <a:t>50.000+ </a:t>
            </a:r>
          </a:p>
          <a:p>
            <a:pPr algn="ctr"/>
            <a:r>
              <a:rPr lang="en-US" sz="1401" b="1" dirty="0">
                <a:solidFill>
                  <a:schemeClr val="bg1"/>
                </a:solidFill>
                <a:latin typeface="Calibri" panose="020F0502020204030204" pitchFamily="34" charset="0"/>
                <a:cs typeface="Calibri" panose="020F0502020204030204" pitchFamily="34" charset="0"/>
              </a:rPr>
              <a:t>face to face contacts</a:t>
            </a:r>
          </a:p>
          <a:p>
            <a:pPr algn="ctr"/>
            <a:endParaRPr lang="en-US" sz="1401" dirty="0">
              <a:solidFill>
                <a:schemeClr val="bg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E1BC78EA-3990-B241-BF1E-5215AB4B8C5E}"/>
              </a:ext>
            </a:extLst>
          </p:cNvPr>
          <p:cNvSpPr txBox="1"/>
          <p:nvPr/>
        </p:nvSpPr>
        <p:spPr>
          <a:xfrm>
            <a:off x="2663216" y="4902134"/>
            <a:ext cx="1142655" cy="831253"/>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cs typeface="Calibri" panose="020F0502020204030204" pitchFamily="34" charset="0"/>
              </a:rPr>
              <a:t>1700+</a:t>
            </a:r>
          </a:p>
          <a:p>
            <a:pPr algn="ctr"/>
            <a:r>
              <a:rPr lang="en-US" sz="1401" b="1" dirty="0">
                <a:solidFill>
                  <a:schemeClr val="bg1"/>
                </a:solidFill>
                <a:latin typeface="Calibri" panose="020F0502020204030204" pitchFamily="34" charset="0"/>
                <a:cs typeface="Calibri" panose="020F0502020204030204" pitchFamily="34" charset="0"/>
              </a:rPr>
              <a:t>YEAs in civic actions</a:t>
            </a:r>
            <a:endParaRPr lang="en-US" sz="1401" dirty="0">
              <a:solidFill>
                <a:schemeClr val="bg1"/>
              </a:solidFill>
              <a:latin typeface="Calibri" panose="020F0502020204030204" pitchFamily="34" charset="0"/>
              <a:cs typeface="Calibri" panose="020F0502020204030204" pitchFamily="34" charset="0"/>
            </a:endParaRPr>
          </a:p>
        </p:txBody>
      </p:sp>
      <p:pic>
        <p:nvPicPr>
          <p:cNvPr id="41" name="Droplet-Blue-RGB copie.png" descr="Droplet-Blue-RGB copie.png">
            <a:extLst>
              <a:ext uri="{FF2B5EF4-FFF2-40B4-BE49-F238E27FC236}">
                <a16:creationId xmlns:a16="http://schemas.microsoft.com/office/drawing/2014/main" id="{F7718AE0-5C7E-A640-A829-0C816627AAB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5892188" flipH="1">
            <a:off x="4012369" y="4608777"/>
            <a:ext cx="1799783" cy="1799783"/>
          </a:xfrm>
          <a:prstGeom prst="rect">
            <a:avLst/>
          </a:prstGeom>
          <a:ln w="12700">
            <a:miter lim="400000"/>
          </a:ln>
        </p:spPr>
      </p:pic>
      <p:sp>
        <p:nvSpPr>
          <p:cNvPr id="42" name="TextBox 41">
            <a:extLst>
              <a:ext uri="{FF2B5EF4-FFF2-40B4-BE49-F238E27FC236}">
                <a16:creationId xmlns:a16="http://schemas.microsoft.com/office/drawing/2014/main" id="{FFA755F8-2A01-F74C-A23E-BB360DC63FBD}"/>
              </a:ext>
            </a:extLst>
          </p:cNvPr>
          <p:cNvSpPr txBox="1"/>
          <p:nvPr/>
        </p:nvSpPr>
        <p:spPr>
          <a:xfrm>
            <a:off x="4196320" y="5087056"/>
            <a:ext cx="1506791"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Active in 34 Countries</a:t>
            </a:r>
          </a:p>
        </p:txBody>
      </p:sp>
    </p:spTree>
    <p:extLst>
      <p:ext uri="{BB962C8B-B14F-4D97-AF65-F5344CB8AC3E}">
        <p14:creationId xmlns:p14="http://schemas.microsoft.com/office/powerpoint/2010/main" val="42577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51820" y="2924944"/>
            <a:ext cx="5760639" cy="10142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2cbae501facd7ce93487-c1903891d4eb46d5fa0e445339039e4e.r34.cf3.rackcdn.com/%7BEF78519E-5762-4781-A1E8-CB43C5759F16%7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9510" y="1434322"/>
            <a:ext cx="5760639" cy="1487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36615" y="2419851"/>
            <a:ext cx="3286125" cy="523220"/>
          </a:xfrm>
          <a:prstGeom prst="rect">
            <a:avLst/>
          </a:prstGeom>
          <a:noFill/>
        </p:spPr>
        <p:txBody>
          <a:bodyPr wrap="square">
            <a:spAutoFit/>
          </a:bodyPr>
          <a:lstStyle/>
          <a:p>
            <a:pPr algn="ctr">
              <a:defRPr/>
            </a:pPr>
            <a:r>
              <a:rPr lang="en-GB" sz="2800" b="1" spc="-30" dirty="0">
                <a:solidFill>
                  <a:schemeClr val="bg1"/>
                </a:solidFill>
                <a:latin typeface="+mj-lt"/>
                <a:cs typeface="Aharoni" panose="02010803020104030203" pitchFamily="2" charset="-79"/>
              </a:rPr>
              <a:t>MANDATE</a:t>
            </a:r>
          </a:p>
        </p:txBody>
      </p:sp>
      <p:sp>
        <p:nvSpPr>
          <p:cNvPr id="5" name="TextBox 4"/>
          <p:cNvSpPr txBox="1"/>
          <p:nvPr/>
        </p:nvSpPr>
        <p:spPr>
          <a:xfrm>
            <a:off x="-250866" y="5301208"/>
            <a:ext cx="3286125" cy="523220"/>
          </a:xfrm>
          <a:prstGeom prst="rect">
            <a:avLst/>
          </a:prstGeom>
          <a:noFill/>
        </p:spPr>
        <p:txBody>
          <a:bodyPr wrap="square">
            <a:spAutoFit/>
          </a:bodyPr>
          <a:lstStyle/>
          <a:p>
            <a:pPr algn="ctr">
              <a:defRPr/>
            </a:pPr>
            <a:r>
              <a:rPr lang="en-GB" sz="2800" b="1" spc="-30" dirty="0">
                <a:solidFill>
                  <a:schemeClr val="bg1"/>
                </a:solidFill>
                <a:latin typeface="+mj-lt"/>
                <a:cs typeface="Aharoni" panose="02010803020104030203" pitchFamily="2" charset="-79"/>
              </a:rPr>
              <a:t>OBJECTIVES</a:t>
            </a:r>
          </a:p>
        </p:txBody>
      </p:sp>
      <p:grpSp>
        <p:nvGrpSpPr>
          <p:cNvPr id="6" name="Group 5"/>
          <p:cNvGrpSpPr/>
          <p:nvPr/>
        </p:nvGrpSpPr>
        <p:grpSpPr>
          <a:xfrm>
            <a:off x="2987824" y="4554705"/>
            <a:ext cx="1800201" cy="1826623"/>
            <a:chOff x="1409529" y="76049"/>
            <a:chExt cx="1573428" cy="1573428"/>
          </a:xfrm>
          <a:solidFill>
            <a:schemeClr val="accent6"/>
          </a:solidFill>
          <a:effectLst>
            <a:outerShdw blurRad="76200" dir="18900000" sy="23000" kx="-1200000" algn="bl" rotWithShape="0">
              <a:prstClr val="black">
                <a:alpha val="20000"/>
              </a:prstClr>
            </a:outerShdw>
          </a:effectLst>
        </p:grpSpPr>
        <p:sp>
          <p:nvSpPr>
            <p:cNvPr id="7" name="Oval 6"/>
            <p:cNvSpPr/>
            <p:nvPr/>
          </p:nvSpPr>
          <p:spPr>
            <a:xfrm>
              <a:off x="1409529" y="76049"/>
              <a:ext cx="1573428" cy="1573428"/>
            </a:xfrm>
            <a:prstGeom prst="ellipse">
              <a:avLst/>
            </a:prstGeom>
            <a:grp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8" name="Oval 4"/>
            <p:cNvSpPr/>
            <p:nvPr/>
          </p:nvSpPr>
          <p:spPr>
            <a:xfrm>
              <a:off x="1619320" y="508742"/>
              <a:ext cx="1153847" cy="708042"/>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400" b="1" i="0" kern="1200" dirty="0">
                  <a:solidFill>
                    <a:schemeClr val="bg1"/>
                  </a:solidFill>
                </a:rPr>
                <a:t>Communicating  EU policies effectively</a:t>
              </a:r>
              <a:endParaRPr lang="en-GB" sz="1400" b="1" kern="1200" dirty="0">
                <a:solidFill>
                  <a:schemeClr val="bg1"/>
                </a:solidFill>
              </a:endParaRPr>
            </a:p>
          </p:txBody>
        </p:sp>
      </p:grpSp>
      <p:grpSp>
        <p:nvGrpSpPr>
          <p:cNvPr id="9" name="Group 8"/>
          <p:cNvGrpSpPr/>
          <p:nvPr/>
        </p:nvGrpSpPr>
        <p:grpSpPr>
          <a:xfrm>
            <a:off x="4932040" y="4551705"/>
            <a:ext cx="1800201" cy="1826623"/>
            <a:chOff x="841783" y="1059442"/>
            <a:chExt cx="1573428" cy="1573428"/>
          </a:xfrm>
          <a:solidFill>
            <a:schemeClr val="bg2"/>
          </a:solidFill>
          <a:effectLst>
            <a:outerShdw blurRad="76200" dir="18900000" sy="23000" kx="-1200000" algn="bl" rotWithShape="0">
              <a:prstClr val="black">
                <a:alpha val="20000"/>
              </a:prstClr>
            </a:outerShdw>
          </a:effectLst>
        </p:grpSpPr>
        <p:sp>
          <p:nvSpPr>
            <p:cNvPr id="10" name="Oval 9"/>
            <p:cNvSpPr/>
            <p:nvPr/>
          </p:nvSpPr>
          <p:spPr>
            <a:xfrm>
              <a:off x="841783" y="1059442"/>
              <a:ext cx="1573428" cy="1573428"/>
            </a:xfrm>
            <a:prstGeom prst="ellipse">
              <a:avLst/>
            </a:prstGeom>
            <a:solidFill>
              <a:schemeClr val="tx2">
                <a:lumMod val="75000"/>
              </a:scheme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1" name="Oval 4"/>
            <p:cNvSpPr/>
            <p:nvPr/>
          </p:nvSpPr>
          <p:spPr>
            <a:xfrm>
              <a:off x="1156468" y="1413463"/>
              <a:ext cx="1069930" cy="865385"/>
            </a:xfrm>
            <a:prstGeom prst="rect">
              <a:avLst/>
            </a:prstGeom>
            <a:solidFill>
              <a:schemeClr val="tx2">
                <a:lumMod val="75000"/>
              </a:schemeClr>
            </a:solid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400" b="1" i="0" kern="1200" dirty="0">
                  <a:solidFill>
                    <a:schemeClr val="bg1"/>
                  </a:solidFill>
                </a:rPr>
                <a:t>Strengthening</a:t>
              </a:r>
              <a:br>
                <a:rPr lang="en-GB" sz="1400" b="1" kern="1200" dirty="0">
                  <a:solidFill>
                    <a:schemeClr val="bg1"/>
                  </a:solidFill>
                </a:rPr>
              </a:br>
              <a:r>
                <a:rPr lang="en-GB" sz="1400" b="1" i="0" kern="1200" dirty="0">
                  <a:solidFill>
                    <a:schemeClr val="bg1"/>
                  </a:solidFill>
                </a:rPr>
                <a:t>media</a:t>
              </a:r>
              <a:br>
                <a:rPr lang="en-GB" sz="1400" b="1" i="0" kern="1200" dirty="0">
                  <a:solidFill>
                    <a:schemeClr val="bg1"/>
                  </a:solidFill>
                </a:rPr>
              </a:br>
              <a:r>
                <a:rPr lang="en-GB" sz="1400" b="1" i="0" kern="1200" dirty="0">
                  <a:solidFill>
                    <a:schemeClr val="bg1"/>
                  </a:solidFill>
                </a:rPr>
                <a:t>environment</a:t>
              </a:r>
              <a:r>
                <a:rPr lang="en-GB" sz="1400" b="1" i="0" kern="1200" dirty="0"/>
                <a:t> </a:t>
              </a:r>
              <a:endParaRPr lang="en-GB" sz="1400" b="1" kern="1200" dirty="0"/>
            </a:p>
          </p:txBody>
        </p:sp>
      </p:grpSp>
      <p:grpSp>
        <p:nvGrpSpPr>
          <p:cNvPr id="12" name="Group 11"/>
          <p:cNvGrpSpPr/>
          <p:nvPr/>
        </p:nvGrpSpPr>
        <p:grpSpPr>
          <a:xfrm>
            <a:off x="6876255" y="4548705"/>
            <a:ext cx="1872209" cy="1829623"/>
            <a:chOff x="1874956" y="1124374"/>
            <a:chExt cx="1573428" cy="1573428"/>
          </a:xfrm>
          <a:solidFill>
            <a:schemeClr val="accent2"/>
          </a:solidFill>
          <a:effectLst>
            <a:outerShdw blurRad="76200" dir="18900000" sy="23000" kx="-1200000" algn="bl" rotWithShape="0">
              <a:prstClr val="black">
                <a:alpha val="20000"/>
              </a:prstClr>
            </a:outerShdw>
          </a:effectLst>
        </p:grpSpPr>
        <p:sp>
          <p:nvSpPr>
            <p:cNvPr id="13" name="Oval 12"/>
            <p:cNvSpPr/>
            <p:nvPr/>
          </p:nvSpPr>
          <p:spPr>
            <a:xfrm>
              <a:off x="1874956" y="1124374"/>
              <a:ext cx="1573428" cy="1573428"/>
            </a:xfrm>
            <a:prstGeom prst="ellipse">
              <a:avLst/>
            </a:prstGeom>
            <a:grp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4" name="Oval 4"/>
            <p:cNvSpPr/>
            <p:nvPr/>
          </p:nvSpPr>
          <p:spPr>
            <a:xfrm>
              <a:off x="2126706" y="1457269"/>
              <a:ext cx="1069930" cy="865385"/>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spcBef>
                  <a:spcPct val="0"/>
                </a:spcBef>
              </a:pPr>
              <a:r>
                <a:rPr lang="en-GB" sz="1400" b="1" i="0" kern="1200" dirty="0">
                  <a:solidFill>
                    <a:schemeClr val="bg1"/>
                  </a:solidFill>
                </a:rPr>
                <a:t>Forecasting &amp; </a:t>
              </a:r>
              <a:br>
                <a:rPr lang="en-GB" sz="1400" b="1" i="0" kern="1200" dirty="0">
                  <a:solidFill>
                    <a:schemeClr val="bg1"/>
                  </a:solidFill>
                </a:rPr>
              </a:br>
              <a:r>
                <a:rPr lang="en-GB" sz="1400" b="1" i="0" kern="1200" dirty="0">
                  <a:solidFill>
                    <a:schemeClr val="bg1"/>
                  </a:solidFill>
                </a:rPr>
                <a:t>responding to </a:t>
              </a:r>
              <a:br>
                <a:rPr lang="en-GB" sz="1400" b="1" i="0" kern="1200" dirty="0">
                  <a:solidFill>
                    <a:schemeClr val="bg1"/>
                  </a:solidFill>
                </a:rPr>
              </a:br>
              <a:r>
                <a:rPr lang="en-GB" sz="1400" b="1" i="0" kern="1200" dirty="0">
                  <a:solidFill>
                    <a:schemeClr val="bg1"/>
                  </a:solidFill>
                </a:rPr>
                <a:t>disinformation</a:t>
              </a:r>
              <a:endParaRPr lang="en-GB" sz="1400" b="1" kern="1200" dirty="0">
                <a:solidFill>
                  <a:schemeClr val="bg1"/>
                </a:solidFill>
              </a:endParaRPr>
            </a:p>
          </p:txBody>
        </p:sp>
      </p:grpSp>
      <p:sp>
        <p:nvSpPr>
          <p:cNvPr id="15" name="Title 1">
            <a:extLst>
              <a:ext uri="{FF2B5EF4-FFF2-40B4-BE49-F238E27FC236}">
                <a16:creationId xmlns:a16="http://schemas.microsoft.com/office/drawing/2014/main" id="{B8493EF8-EFF7-4E6F-B56E-D899445C6C15}"/>
              </a:ext>
            </a:extLst>
          </p:cNvPr>
          <p:cNvSpPr txBox="1">
            <a:spLocks/>
          </p:cNvSpPr>
          <p:nvPr/>
        </p:nvSpPr>
        <p:spPr>
          <a:xfrm>
            <a:off x="539552" y="264289"/>
            <a:ext cx="4606280" cy="572424"/>
          </a:xfrm>
          <a:prstGeom prst="rect">
            <a:avLst/>
          </a:prstGeom>
        </p:spPr>
        <p:txBody>
          <a:bodyPr/>
          <a:lstStyle>
            <a:lvl1pPr algn="ctr" rtl="0" eaLnBrk="0" fontAlgn="base" hangingPunct="0">
              <a:spcBef>
                <a:spcPct val="0"/>
              </a:spcBef>
              <a:spcAft>
                <a:spcPct val="0"/>
              </a:spcAft>
              <a:defRPr sz="4400" kern="1200" cap="all" baseline="0">
                <a:solidFill>
                  <a:schemeClr val="bg1"/>
                </a:solidFill>
                <a:latin typeface="Impact" panose="020B080603090205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dirty="0"/>
              <a:t>East </a:t>
            </a:r>
            <a:r>
              <a:rPr lang="en-GB" sz="3000" dirty="0" err="1"/>
              <a:t>stratcom</a:t>
            </a:r>
            <a:r>
              <a:rPr lang="en-GB" sz="3000" dirty="0"/>
              <a:t> task force</a:t>
            </a:r>
            <a:endParaRPr lang="x-none" sz="3000"/>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138103"/>
            <a:ext cx="1440159" cy="965380"/>
          </a:xfrm>
          <a:prstGeom prst="rect">
            <a:avLst/>
          </a:prstGeom>
        </p:spPr>
      </p:pic>
    </p:spTree>
    <p:extLst>
      <p:ext uri="{BB962C8B-B14F-4D97-AF65-F5344CB8AC3E}">
        <p14:creationId xmlns:p14="http://schemas.microsoft.com/office/powerpoint/2010/main" val="886467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5540" y="6161461"/>
            <a:ext cx="5364086" cy="140173"/>
          </a:xfrm>
          <a:prstGeom prst="rect">
            <a:avLst/>
          </a:prstGeom>
        </p:spPr>
      </p:pic>
      <p:sp>
        <p:nvSpPr>
          <p:cNvPr id="3" name="TextBox 2"/>
          <p:cNvSpPr txBox="1"/>
          <p:nvPr/>
        </p:nvSpPr>
        <p:spPr>
          <a:xfrm>
            <a:off x="2736593" y="1384900"/>
            <a:ext cx="1872208" cy="2123658"/>
          </a:xfrm>
          <a:prstGeom prst="rect">
            <a:avLst/>
          </a:prstGeom>
          <a:noFill/>
        </p:spPr>
        <p:txBody>
          <a:bodyPr wrap="square" rtlCol="0">
            <a:spAutoFit/>
          </a:bodyPr>
          <a:lstStyle/>
          <a:p>
            <a:r>
              <a:rPr lang="en-US" sz="1600" b="1" dirty="0">
                <a:solidFill>
                  <a:srgbClr val="1F3363"/>
                </a:solidFill>
              </a:rPr>
              <a:t>NEWS</a:t>
            </a:r>
          </a:p>
          <a:p>
            <a:r>
              <a:rPr lang="en-US" sz="1600" b="1" dirty="0">
                <a:solidFill>
                  <a:srgbClr val="1F3363"/>
                </a:solidFill>
              </a:rPr>
              <a:t>CONTESTS</a:t>
            </a:r>
          </a:p>
          <a:p>
            <a:r>
              <a:rPr lang="en-US" sz="1600" b="1" dirty="0">
                <a:solidFill>
                  <a:srgbClr val="1F3363"/>
                </a:solidFill>
              </a:rPr>
              <a:t>QUIZZES</a:t>
            </a:r>
          </a:p>
          <a:p>
            <a:r>
              <a:rPr lang="en-US" sz="1600" b="1" dirty="0">
                <a:solidFill>
                  <a:srgbClr val="1F3363"/>
                </a:solidFill>
              </a:rPr>
              <a:t>OPPORTUNITIES</a:t>
            </a:r>
          </a:p>
          <a:p>
            <a:r>
              <a:rPr lang="en-US" sz="1600" b="1" dirty="0">
                <a:solidFill>
                  <a:srgbClr val="1F3363"/>
                </a:solidFill>
              </a:rPr>
              <a:t>EVENTS</a:t>
            </a:r>
          </a:p>
          <a:p>
            <a:r>
              <a:rPr lang="en-US" sz="1600" b="1" dirty="0">
                <a:solidFill>
                  <a:srgbClr val="1F3363"/>
                </a:solidFill>
              </a:rPr>
              <a:t>BLOG</a:t>
            </a:r>
          </a:p>
          <a:p>
            <a:r>
              <a:rPr lang="mr-IN" sz="1600" b="1" dirty="0">
                <a:solidFill>
                  <a:srgbClr val="1F3363"/>
                </a:solidFill>
              </a:rPr>
              <a:t>…</a:t>
            </a:r>
            <a:endParaRPr lang="en-US" sz="1600" b="1" dirty="0">
              <a:solidFill>
                <a:srgbClr val="1F3363"/>
              </a:solidFill>
            </a:endParaRPr>
          </a:p>
          <a:p>
            <a:r>
              <a:rPr lang="en-US" sz="1600" b="1" dirty="0">
                <a:solidFill>
                  <a:srgbClr val="1F3363"/>
                </a:solidFill>
              </a:rPr>
              <a:t>AND MORE!</a:t>
            </a:r>
            <a:endParaRPr lang="nl-NL" sz="1600" b="1" dirty="0">
              <a:solidFill>
                <a:srgbClr val="1F3363"/>
              </a:solidFill>
            </a:endParaRPr>
          </a:p>
        </p:txBody>
      </p:sp>
      <p:pic>
        <p:nvPicPr>
          <p:cNvPr id="15" name="Picture 2" descr="C:\Users\Anthony.Adams\AppData\Local\Microsoft\Windows\Temporary Internet Files\Content.Outlook\B39SHC2B\EU logo THIS project is funded by the E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192.168.1.127\EU NEIGHBOURS east\OPEN east TEMPLATES\Logos\OPEN East logos and visuals\EU NEIGHBOURS east calibr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321" y="1526819"/>
            <a:ext cx="2448272" cy="2036455"/>
          </a:xfrm>
          <a:prstGeom prst="rect">
            <a:avLst/>
          </a:prstGeom>
          <a:noFill/>
          <a:ln w="28575" cmpd="sng">
            <a:solidFill>
              <a:srgbClr val="17244E"/>
            </a:solidFill>
          </a:ln>
        </p:spPr>
        <p:txBody>
          <a:bodyPr wrap="square" rtlCol="0">
            <a:spAutoFit/>
          </a:bodyPr>
          <a:lstStyle/>
          <a:p>
            <a:pPr>
              <a:spcAft>
                <a:spcPts val="1000"/>
              </a:spcAft>
            </a:pPr>
            <a:r>
              <a:rPr lang="en-US" b="1" dirty="0">
                <a:solidFill>
                  <a:srgbClr val="43A038"/>
                </a:solidFill>
              </a:rPr>
              <a:t>‘Young European Neighbours’</a:t>
            </a:r>
            <a:r>
              <a:rPr lang="en-US" dirty="0">
                <a:solidFill>
                  <a:srgbClr val="43A038"/>
                </a:solidFill>
              </a:rPr>
              <a:t> network Facebook group</a:t>
            </a:r>
            <a:r>
              <a:rPr lang="en-US" b="1" dirty="0">
                <a:solidFill>
                  <a:srgbClr val="1F3363"/>
                </a:solidFill>
              </a:rPr>
              <a:t> </a:t>
            </a:r>
          </a:p>
          <a:p>
            <a:pPr>
              <a:spcAft>
                <a:spcPts val="600"/>
              </a:spcAft>
            </a:pPr>
            <a:r>
              <a:rPr lang="en-US" b="1" dirty="0">
                <a:solidFill>
                  <a:srgbClr val="1F3363"/>
                </a:solidFill>
              </a:rPr>
              <a:t>7,164+ </a:t>
            </a:r>
            <a:r>
              <a:rPr lang="en-US" dirty="0">
                <a:solidFill>
                  <a:srgbClr val="1F3363"/>
                </a:solidFill>
              </a:rPr>
              <a:t>members</a:t>
            </a:r>
          </a:p>
          <a:p>
            <a:pPr>
              <a:spcAft>
                <a:spcPts val="600"/>
              </a:spcAft>
            </a:pPr>
            <a:r>
              <a:rPr lang="en-US" b="1" dirty="0">
                <a:solidFill>
                  <a:srgbClr val="002060"/>
                </a:solidFill>
              </a:rPr>
              <a:t>1700 (+550)</a:t>
            </a:r>
            <a:r>
              <a:rPr lang="en-US" dirty="0">
                <a:solidFill>
                  <a:srgbClr val="002060"/>
                </a:solidFill>
              </a:rPr>
              <a:t> posts</a:t>
            </a:r>
          </a:p>
          <a:p>
            <a:pPr>
              <a:spcAft>
                <a:spcPts val="600"/>
              </a:spcAft>
            </a:pPr>
            <a:r>
              <a:rPr lang="en-US" b="1" dirty="0">
                <a:solidFill>
                  <a:srgbClr val="002060"/>
                </a:solidFill>
              </a:rPr>
              <a:t>27K (+10K)</a:t>
            </a:r>
            <a:r>
              <a:rPr lang="en-US" dirty="0">
                <a:solidFill>
                  <a:srgbClr val="002060"/>
                </a:solidFill>
              </a:rPr>
              <a:t> reactions</a:t>
            </a:r>
            <a:endParaRPr lang="en-US" sz="1400" dirty="0">
              <a:solidFill>
                <a:srgbClr val="002060"/>
              </a:solidFill>
            </a:endParaRPr>
          </a:p>
        </p:txBody>
      </p:sp>
      <p:pic>
        <p:nvPicPr>
          <p:cNvPr id="22"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788024" y="44624"/>
            <a:ext cx="4355974" cy="938719"/>
          </a:xfrm>
          <a:prstGeom prst="rect">
            <a:avLst/>
          </a:prstGeom>
          <a:noFill/>
        </p:spPr>
        <p:txBody>
          <a:bodyPr wrap="square" rtlCol="0">
            <a:spAutoFit/>
          </a:bodyPr>
          <a:lstStyle/>
          <a:p>
            <a:pPr algn="r"/>
            <a:r>
              <a:rPr lang="en-US" sz="3200" b="1" dirty="0">
                <a:solidFill>
                  <a:schemeClr val="bg1"/>
                </a:solidFill>
              </a:rPr>
              <a:t>YOUTH ENGAGEMENT</a:t>
            </a:r>
          </a:p>
          <a:p>
            <a:pPr algn="r"/>
            <a:r>
              <a:rPr lang="en-US" sz="2300" dirty="0">
                <a:solidFill>
                  <a:schemeClr val="bg1"/>
                </a:solidFill>
              </a:rPr>
              <a:t>Facebook group</a:t>
            </a:r>
            <a:endParaRPr lang="nl-NL" sz="2300" dirty="0">
              <a:solidFill>
                <a:schemeClr val="bg1"/>
              </a:solidFill>
            </a:endParaRPr>
          </a:p>
        </p:txBody>
      </p:sp>
      <p:pic>
        <p:nvPicPr>
          <p:cNvPr id="2052" name="Picture 4" descr="cover photo, Image may contain: 4 people, people smiling">
            <a:extLst>
              <a:ext uri="{FF2B5EF4-FFF2-40B4-BE49-F238E27FC236}">
                <a16:creationId xmlns:a16="http://schemas.microsoft.com/office/drawing/2014/main" id="{AAC61A9C-21BE-4957-9A63-9DD4F5728C7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9037" y="1292399"/>
            <a:ext cx="4464963" cy="2330152"/>
          </a:xfrm>
          <a:prstGeom prst="rect">
            <a:avLst/>
          </a:prstGeom>
          <a:ln w="19050">
            <a:solidFill>
              <a:srgbClr val="1F3363"/>
            </a:solid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A9497A9-28D1-4555-B06D-84618ECE68D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1954799" y="3563274"/>
            <a:ext cx="2513025" cy="2543471"/>
          </a:xfrm>
          <a:prstGeom prst="rect">
            <a:avLst/>
          </a:prstGeom>
          <a:ln w="19050">
            <a:solidFill>
              <a:srgbClr val="1F3363"/>
            </a:solidFill>
          </a:ln>
          <a:extLst>
            <a:ext uri="{53640926-AAD7-44D8-BBD7-CCE9431645EC}">
              <a14:shadowObscured xmlns:a14="http://schemas.microsoft.com/office/drawing/2010/main"/>
            </a:ext>
          </a:extLst>
        </p:spPr>
      </p:pic>
      <p:pic>
        <p:nvPicPr>
          <p:cNvPr id="7" name="Picture 6" descr="A group of people sitting at a table&#10;&#10;Description automatically generated">
            <a:extLst>
              <a:ext uri="{FF2B5EF4-FFF2-40B4-BE49-F238E27FC236}">
                <a16:creationId xmlns:a16="http://schemas.microsoft.com/office/drawing/2014/main" id="{5BBCCA73-DA95-46C4-93CB-F24B206FA9F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615564">
            <a:off x="5619915" y="3675479"/>
            <a:ext cx="2153847" cy="2257508"/>
          </a:xfrm>
          <a:prstGeom prst="rect">
            <a:avLst/>
          </a:prstGeom>
          <a:ln w="19050">
            <a:solidFill>
              <a:srgbClr val="1F3363"/>
            </a:solidFill>
          </a:ln>
        </p:spPr>
      </p:pic>
      <p:sp>
        <p:nvSpPr>
          <p:cNvPr id="10" name="TextBox 9">
            <a:extLst>
              <a:ext uri="{FF2B5EF4-FFF2-40B4-BE49-F238E27FC236}">
                <a16:creationId xmlns:a16="http://schemas.microsoft.com/office/drawing/2014/main" id="{90D469C2-46DD-4B18-AAF9-134917151A97}"/>
              </a:ext>
            </a:extLst>
          </p:cNvPr>
          <p:cNvSpPr txBox="1"/>
          <p:nvPr/>
        </p:nvSpPr>
        <p:spPr>
          <a:xfrm rot="624345">
            <a:off x="1126707" y="983598"/>
            <a:ext cx="1656185" cy="369332"/>
          </a:xfrm>
          <a:prstGeom prst="rect">
            <a:avLst/>
          </a:prstGeom>
          <a:solidFill>
            <a:schemeClr val="bg1"/>
          </a:solidFill>
          <a:ln w="28575" cmpd="sng">
            <a:solidFill>
              <a:srgbClr val="17244E"/>
            </a:solidFill>
          </a:ln>
        </p:spPr>
        <p:txBody>
          <a:bodyPr wrap="square" rtlCol="0">
            <a:spAutoFit/>
          </a:bodyPr>
          <a:lstStyle>
            <a:defPPr>
              <a:defRPr lang="nl-NL"/>
            </a:defPPr>
            <a:lvl1pPr>
              <a:spcAft>
                <a:spcPts val="1000"/>
              </a:spcAft>
              <a:defRPr b="1">
                <a:solidFill>
                  <a:srgbClr val="43A038"/>
                </a:solidFill>
              </a:defRPr>
            </a:lvl1pPr>
          </a:lstStyle>
          <a:p>
            <a:pPr algn="ctr"/>
            <a:r>
              <a:rPr lang="en-GB" dirty="0">
                <a:solidFill>
                  <a:schemeClr val="tx2">
                    <a:lumMod val="50000"/>
                  </a:schemeClr>
                </a:solidFill>
              </a:rPr>
              <a:t>JOIN US!</a:t>
            </a:r>
            <a:endParaRPr lang="aa-ET" dirty="0">
              <a:solidFill>
                <a:srgbClr val="009444"/>
              </a:solidFill>
            </a:endParaRPr>
          </a:p>
        </p:txBody>
      </p:sp>
    </p:spTree>
    <p:extLst>
      <p:ext uri="{BB962C8B-B14F-4D97-AF65-F5344CB8AC3E}">
        <p14:creationId xmlns:p14="http://schemas.microsoft.com/office/powerpoint/2010/main" val="410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5540" y="6161461"/>
            <a:ext cx="5364086" cy="140173"/>
          </a:xfrm>
          <a:prstGeom prst="rect">
            <a:avLst/>
          </a:prstGeom>
        </p:spPr>
      </p:pic>
      <p:pic>
        <p:nvPicPr>
          <p:cNvPr id="15" name="Picture 2" descr="C:\Users\Anthony.Adams\AppData\Local\Microsoft\Windows\Temporary Internet Files\Content.Outlook\B39SHC2B\EU logo THIS project is funded by the E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192.168.1.127\EU NEIGHBOURS east\OPEN east TEMPLATES\Logos\OPEN East logos and visuals\EU NEIGHBOURS east calibr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788024" y="44624"/>
            <a:ext cx="4355974" cy="584775"/>
          </a:xfrm>
          <a:prstGeom prst="rect">
            <a:avLst/>
          </a:prstGeom>
          <a:noFill/>
        </p:spPr>
        <p:txBody>
          <a:bodyPr wrap="square" rtlCol="0">
            <a:spAutoFit/>
          </a:bodyPr>
          <a:lstStyle/>
          <a:p>
            <a:pPr algn="r"/>
            <a:r>
              <a:rPr lang="en-US" sz="3200" b="1" dirty="0">
                <a:solidFill>
                  <a:schemeClr val="bg1"/>
                </a:solidFill>
              </a:rPr>
              <a:t>NEW FRAMEWORK</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9592" y="1345512"/>
            <a:ext cx="7992888" cy="4726745"/>
          </a:xfrm>
          <a:prstGeom prst="rect">
            <a:avLst/>
          </a:prstGeom>
        </p:spPr>
      </p:pic>
    </p:spTree>
    <p:extLst>
      <p:ext uri="{BB962C8B-B14F-4D97-AF65-F5344CB8AC3E}">
        <p14:creationId xmlns:p14="http://schemas.microsoft.com/office/powerpoint/2010/main" val="1853205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2.168.1.127\EU NEIGHBOURS east\OPEN east TEMPLATES\Logos\OPEN East logos and visuals\EU NEIGHBOURS east calibr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thony.Adams\AppData\Local\Microsoft\Windows\Temporary Internet Files\Content.Outlook\B39SHC2B\EU logo THIS project is funded by the 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2" name="Picture 1" descr="Droplet-Green-RGB copie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H="1" flipV="1">
            <a:off x="1835696" y="949901"/>
            <a:ext cx="5308312" cy="5112568"/>
          </a:xfrm>
          <a:prstGeom prst="rect">
            <a:avLst/>
          </a:prstGeom>
        </p:spPr>
      </p:pic>
      <p:sp>
        <p:nvSpPr>
          <p:cNvPr id="3" name="TextBox 2"/>
          <p:cNvSpPr txBox="1"/>
          <p:nvPr/>
        </p:nvSpPr>
        <p:spPr>
          <a:xfrm>
            <a:off x="2549146" y="3095176"/>
            <a:ext cx="3729905" cy="646331"/>
          </a:xfrm>
          <a:prstGeom prst="rect">
            <a:avLst/>
          </a:prstGeom>
          <a:noFill/>
        </p:spPr>
        <p:txBody>
          <a:bodyPr wrap="square" rtlCol="0">
            <a:spAutoFit/>
          </a:bodyPr>
          <a:lstStyle/>
          <a:p>
            <a:pPr algn="ctr"/>
            <a:r>
              <a:rPr lang="en-US" sz="3600" dirty="0">
                <a:solidFill>
                  <a:schemeClr val="bg1"/>
                </a:solidFill>
              </a:rPr>
              <a:t>CAMPAIGNS</a:t>
            </a:r>
          </a:p>
        </p:txBody>
      </p:sp>
      <p:pic>
        <p:nvPicPr>
          <p:cNvPr id="12"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spTree>
    <p:extLst>
      <p:ext uri="{BB962C8B-B14F-4D97-AF65-F5344CB8AC3E}">
        <p14:creationId xmlns:p14="http://schemas.microsoft.com/office/powerpoint/2010/main" val="24734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nthony.Adams\AppData\Local\Microsoft\Windows\Temporary Internet Files\Content.Outlook\D2UXC2EV\Blue-pla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endParaRPr lang="nl-NL" dirty="0"/>
          </a:p>
        </p:txBody>
      </p:sp>
      <p:sp>
        <p:nvSpPr>
          <p:cNvPr id="10" name="TextBox 9"/>
          <p:cNvSpPr txBox="1"/>
          <p:nvPr/>
        </p:nvSpPr>
        <p:spPr>
          <a:xfrm>
            <a:off x="4788024" y="44624"/>
            <a:ext cx="4355974" cy="1077218"/>
          </a:xfrm>
          <a:prstGeom prst="rect">
            <a:avLst/>
          </a:prstGeom>
          <a:noFill/>
        </p:spPr>
        <p:txBody>
          <a:bodyPr wrap="square" rtlCol="0">
            <a:spAutoFit/>
          </a:bodyPr>
          <a:lstStyle/>
          <a:p>
            <a:pPr algn="r"/>
            <a:r>
              <a:rPr lang="en-US" sz="3200" b="1" dirty="0">
                <a:solidFill>
                  <a:schemeClr val="bg1"/>
                </a:solidFill>
              </a:rPr>
              <a:t>#strongertogether</a:t>
            </a:r>
          </a:p>
          <a:p>
            <a:pPr algn="r"/>
            <a:r>
              <a:rPr lang="en-US" sz="3200" b="1" dirty="0">
                <a:solidFill>
                  <a:schemeClr val="bg1"/>
                </a:solidFill>
              </a:rPr>
              <a:t>#CORONAVIRUS </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16" name="Picture 2" descr="C:\Users\Anthony.Adams\AppData\Local\Microsoft\Windows\Temporary Internet Files\Content.Outlook\B39SHC2B\EU logo THIS project is funded by the E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192.168.1.127\EU NEIGHBOURS east\OPEN east TEMPLATES\Logos\OPEN East logos and visuals\EU NEIGHBOURS east calibr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67544" y="980728"/>
            <a:ext cx="3528392" cy="369332"/>
          </a:xfrm>
          <a:prstGeom prst="rect">
            <a:avLst/>
          </a:prstGeom>
          <a:noFill/>
        </p:spPr>
        <p:txBody>
          <a:bodyPr wrap="square" rtlCol="0">
            <a:spAutoFit/>
          </a:bodyPr>
          <a:lstStyle/>
          <a:p>
            <a:endParaRPr lang="en-GB" dirty="0"/>
          </a:p>
        </p:txBody>
      </p:sp>
      <p:sp>
        <p:nvSpPr>
          <p:cNvPr id="13" name="TextBox 12"/>
          <p:cNvSpPr txBox="1"/>
          <p:nvPr/>
        </p:nvSpPr>
        <p:spPr>
          <a:xfrm rot="20445673">
            <a:off x="2855590" y="732091"/>
            <a:ext cx="1800200" cy="369332"/>
          </a:xfrm>
          <a:prstGeom prst="rect">
            <a:avLst/>
          </a:prstGeom>
          <a:noFill/>
        </p:spPr>
        <p:txBody>
          <a:bodyPr wrap="square" rtlCol="0">
            <a:spAutoFit/>
          </a:bodyPr>
          <a:lstStyle/>
          <a:p>
            <a:r>
              <a:rPr lang="en-GB" b="1" i="1" dirty="0">
                <a:solidFill>
                  <a:srgbClr val="009444"/>
                </a:solidFill>
              </a:rPr>
              <a:t>Some examples</a:t>
            </a:r>
          </a:p>
        </p:txBody>
      </p:sp>
      <p:pic>
        <p:nvPicPr>
          <p:cNvPr id="18" name="Picture 17" descr="one-finger-tap-gesture-of-outlined-hand-symbol-2.png">
            <a:hlinkClick r:id="rId6"/>
            <a:extLst>
              <a:ext uri="{FF2B5EF4-FFF2-40B4-BE49-F238E27FC236}">
                <a16:creationId xmlns:a16="http://schemas.microsoft.com/office/drawing/2014/main" id="{3343B442-2B65-6F45-A3E3-DC062E662F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3888" y="5854216"/>
            <a:ext cx="864096" cy="864096"/>
          </a:xfrm>
          <a:prstGeom prst="rect">
            <a:avLst/>
          </a:prstGeom>
        </p:spPr>
      </p:pic>
      <p:sp>
        <p:nvSpPr>
          <p:cNvPr id="6" name="Rectangle 5">
            <a:extLst>
              <a:ext uri="{FF2B5EF4-FFF2-40B4-BE49-F238E27FC236}">
                <a16:creationId xmlns:a16="http://schemas.microsoft.com/office/drawing/2014/main" id="{7C2E1CD4-2414-4C4F-862F-B40765CB1271}"/>
              </a:ext>
            </a:extLst>
          </p:cNvPr>
          <p:cNvSpPr/>
          <p:nvPr/>
        </p:nvSpPr>
        <p:spPr>
          <a:xfrm>
            <a:off x="107504" y="5547764"/>
            <a:ext cx="5921362" cy="246221"/>
          </a:xfrm>
          <a:prstGeom prst="rect">
            <a:avLst/>
          </a:prstGeom>
        </p:spPr>
        <p:txBody>
          <a:bodyPr wrap="square">
            <a:spAutoFit/>
          </a:bodyPr>
          <a:lstStyle/>
          <a:p>
            <a:r>
              <a:rPr lang="en-GB" sz="1000" dirty="0">
                <a:hlinkClick r:id="rId8"/>
              </a:rPr>
              <a:t>https://trello.com/b/UBbzqwGL/coronavirus-the-european-union-stands-by-its-eastern-partners</a:t>
            </a:r>
            <a:endParaRPr lang="en-GB" sz="1000" dirty="0"/>
          </a:p>
        </p:txBody>
      </p:sp>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1439711"/>
            <a:ext cx="9144000" cy="3978577"/>
          </a:xfrm>
          <a:prstGeom prst="rect">
            <a:avLst/>
          </a:prstGeom>
        </p:spPr>
      </p:pic>
    </p:spTree>
    <p:extLst>
      <p:ext uri="{BB962C8B-B14F-4D97-AF65-F5344CB8AC3E}">
        <p14:creationId xmlns:p14="http://schemas.microsoft.com/office/powerpoint/2010/main" val="2805691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nthony.Adams\AppData\Local\Microsoft\Windows\Temporary Internet Files\Content.Outlook\D2UXC2EV\Blue-pla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endParaRPr lang="nl-NL" dirty="0"/>
          </a:p>
        </p:txBody>
      </p:sp>
      <p:sp>
        <p:nvSpPr>
          <p:cNvPr id="10" name="TextBox 9"/>
          <p:cNvSpPr txBox="1"/>
          <p:nvPr/>
        </p:nvSpPr>
        <p:spPr>
          <a:xfrm>
            <a:off x="4788024" y="44624"/>
            <a:ext cx="4355974" cy="1077218"/>
          </a:xfrm>
          <a:prstGeom prst="rect">
            <a:avLst/>
          </a:prstGeom>
          <a:noFill/>
        </p:spPr>
        <p:txBody>
          <a:bodyPr wrap="square" rtlCol="0">
            <a:spAutoFit/>
          </a:bodyPr>
          <a:lstStyle/>
          <a:p>
            <a:pPr algn="r"/>
            <a:r>
              <a:rPr lang="en-US" sz="3200" b="1" dirty="0">
                <a:solidFill>
                  <a:schemeClr val="bg1"/>
                </a:solidFill>
              </a:rPr>
              <a:t>#strongertogether</a:t>
            </a:r>
          </a:p>
          <a:p>
            <a:pPr algn="r"/>
            <a:r>
              <a:rPr lang="en-US" sz="3200" b="1" dirty="0">
                <a:solidFill>
                  <a:schemeClr val="bg1"/>
                </a:solidFill>
              </a:rPr>
              <a:t>#</a:t>
            </a:r>
            <a:r>
              <a:rPr lang="en-US" sz="3200" b="1" dirty="0" err="1">
                <a:solidFill>
                  <a:schemeClr val="bg1"/>
                </a:solidFill>
              </a:rPr>
              <a:t>EUvsDISINFO</a:t>
            </a:r>
            <a:r>
              <a:rPr lang="en-US" sz="3200" b="1" dirty="0">
                <a:solidFill>
                  <a:schemeClr val="bg1"/>
                </a:solidFill>
              </a:rPr>
              <a:t> 2020</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16" name="Picture 2" descr="C:\Users\Anthony.Adams\AppData\Local\Microsoft\Windows\Temporary Internet Files\Content.Outlook\B39SHC2B\EU logo THIS project is funded by the E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192.168.1.127\EU NEIGHBOURS east\OPEN east TEMPLATES\Logos\OPEN East logos and visuals\EU NEIGHBOURS east calibr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67544" y="980728"/>
            <a:ext cx="3528392" cy="369332"/>
          </a:xfrm>
          <a:prstGeom prst="rect">
            <a:avLst/>
          </a:prstGeom>
          <a:noFill/>
        </p:spPr>
        <p:txBody>
          <a:bodyPr wrap="square" rtlCol="0">
            <a:spAutoFit/>
          </a:bodyPr>
          <a:lstStyle/>
          <a:p>
            <a:endParaRPr lang="en-GB" dirty="0"/>
          </a:p>
        </p:txBody>
      </p:sp>
      <p:sp>
        <p:nvSpPr>
          <p:cNvPr id="13" name="TextBox 12"/>
          <p:cNvSpPr txBox="1"/>
          <p:nvPr/>
        </p:nvSpPr>
        <p:spPr>
          <a:xfrm rot="20445673">
            <a:off x="2855590" y="732091"/>
            <a:ext cx="1800200" cy="369332"/>
          </a:xfrm>
          <a:prstGeom prst="rect">
            <a:avLst/>
          </a:prstGeom>
          <a:noFill/>
        </p:spPr>
        <p:txBody>
          <a:bodyPr wrap="square" rtlCol="0">
            <a:spAutoFit/>
          </a:bodyPr>
          <a:lstStyle/>
          <a:p>
            <a:r>
              <a:rPr lang="en-GB" b="1" i="1" dirty="0">
                <a:solidFill>
                  <a:srgbClr val="009444"/>
                </a:solidFill>
              </a:rPr>
              <a:t>Some examples</a:t>
            </a:r>
          </a:p>
        </p:txBody>
      </p:sp>
      <p:pic>
        <p:nvPicPr>
          <p:cNvPr id="18" name="Picture 17" descr="one-finger-tap-gesture-of-outlined-hand-symbol-2.png">
            <a:hlinkClick r:id="rId6"/>
            <a:extLst>
              <a:ext uri="{FF2B5EF4-FFF2-40B4-BE49-F238E27FC236}">
                <a16:creationId xmlns:a16="http://schemas.microsoft.com/office/drawing/2014/main" id="{3343B442-2B65-6F45-A3E3-DC062E662F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3888" y="5854216"/>
            <a:ext cx="864096" cy="864096"/>
          </a:xfrm>
          <a:prstGeom prst="rect">
            <a:avLst/>
          </a:prstGeom>
        </p:spPr>
      </p:pic>
      <p:sp>
        <p:nvSpPr>
          <p:cNvPr id="6" name="Rectangle 5">
            <a:extLst>
              <a:ext uri="{FF2B5EF4-FFF2-40B4-BE49-F238E27FC236}">
                <a16:creationId xmlns:a16="http://schemas.microsoft.com/office/drawing/2014/main" id="{7C2E1CD4-2414-4C4F-862F-B40765CB1271}"/>
              </a:ext>
            </a:extLst>
          </p:cNvPr>
          <p:cNvSpPr/>
          <p:nvPr/>
        </p:nvSpPr>
        <p:spPr>
          <a:xfrm>
            <a:off x="174640" y="5978391"/>
            <a:ext cx="3465488" cy="245511"/>
          </a:xfrm>
          <a:prstGeom prst="rect">
            <a:avLst/>
          </a:prstGeom>
        </p:spPr>
        <p:txBody>
          <a:bodyPr wrap="square">
            <a:spAutoFit/>
          </a:bodyPr>
          <a:lstStyle/>
          <a:p>
            <a:r>
              <a:rPr lang="en-GB" sz="1000" dirty="0">
                <a:hlinkClick r:id="rId8"/>
              </a:rPr>
              <a:t>https://trello.com/b/PuSSbruM/euvsdisinfo-strongertogether</a:t>
            </a:r>
            <a:endParaRPr lang="en-GB" sz="1000" dirty="0"/>
          </a:p>
        </p:txBody>
      </p:sp>
      <p:pic>
        <p:nvPicPr>
          <p:cNvPr id="19" name="Picture 18">
            <a:extLst>
              <a:ext uri="{FF2B5EF4-FFF2-40B4-BE49-F238E27FC236}">
                <a16:creationId xmlns:a16="http://schemas.microsoft.com/office/drawing/2014/main" id="{EBA81230-A343-4307-A209-67AA197B3D4C}"/>
              </a:ext>
            </a:extLst>
          </p:cNvPr>
          <p:cNvPicPr/>
          <p:nvPr/>
        </p:nvPicPr>
        <p:blipFill>
          <a:blip r:embed="rId9" cstate="screen">
            <a:extLst>
              <a:ext uri="{28A0092B-C50C-407E-A947-70E740481C1C}">
                <a14:useLocalDpi xmlns:a14="http://schemas.microsoft.com/office/drawing/2010/main"/>
              </a:ext>
            </a:extLst>
          </a:blip>
          <a:stretch>
            <a:fillRect/>
          </a:stretch>
        </p:blipFill>
        <p:spPr>
          <a:xfrm>
            <a:off x="467544" y="1272901"/>
            <a:ext cx="8549458" cy="4439634"/>
          </a:xfrm>
          <a:prstGeom prst="rect">
            <a:avLst/>
          </a:prstGeom>
        </p:spPr>
      </p:pic>
    </p:spTree>
    <p:extLst>
      <p:ext uri="{BB962C8B-B14F-4D97-AF65-F5344CB8AC3E}">
        <p14:creationId xmlns:p14="http://schemas.microsoft.com/office/powerpoint/2010/main" val="155912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2.168.1.127\EU NEIGHBOURS east\OPEN east TEMPLATES\Logos\OPEN East logos and visuals\EU NEIGHBOURS east calibr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thony.Adams\AppData\Local\Microsoft\Windows\Temporary Internet Files\Content.Outlook\B39SHC2B\EU logo THIS project is funded by the E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679" y="6402845"/>
            <a:ext cx="1024009" cy="265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6373" y="6286264"/>
            <a:ext cx="4477625" cy="117008"/>
          </a:xfrm>
          <a:prstGeom prst="rect">
            <a:avLst/>
          </a:prstGeom>
        </p:spPr>
      </p:pic>
      <p:pic>
        <p:nvPicPr>
          <p:cNvPr id="2" name="Picture 1" descr="Droplet-Green-RGB copie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H="1" flipV="1">
            <a:off x="282823" y="855493"/>
            <a:ext cx="5308312" cy="5112568"/>
          </a:xfrm>
          <a:prstGeom prst="rect">
            <a:avLst/>
          </a:prstGeom>
        </p:spPr>
      </p:pic>
      <p:sp>
        <p:nvSpPr>
          <p:cNvPr id="3" name="TextBox 2"/>
          <p:cNvSpPr txBox="1"/>
          <p:nvPr/>
        </p:nvSpPr>
        <p:spPr>
          <a:xfrm>
            <a:off x="1072025" y="2722739"/>
            <a:ext cx="3729905" cy="646331"/>
          </a:xfrm>
          <a:prstGeom prst="rect">
            <a:avLst/>
          </a:prstGeom>
          <a:noFill/>
        </p:spPr>
        <p:txBody>
          <a:bodyPr wrap="square" rtlCol="0">
            <a:spAutoFit/>
          </a:bodyPr>
          <a:lstStyle/>
          <a:p>
            <a:pPr algn="ctr"/>
            <a:r>
              <a:rPr lang="en-US" sz="3600" dirty="0">
                <a:solidFill>
                  <a:schemeClr val="bg1"/>
                </a:solidFill>
              </a:rPr>
              <a:t>OPINION POLLING</a:t>
            </a:r>
          </a:p>
        </p:txBody>
      </p:sp>
      <p:pic>
        <p:nvPicPr>
          <p:cNvPr id="12" name="Picture 2" descr="C:\Users\Anthony.Adams\AppData\Local\Microsoft\Windows\Temporary Internet Files\Content.Outlook\D2UXC2EV\Blue-pla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sp>
        <p:nvSpPr>
          <p:cNvPr id="5" name="TextBox 4"/>
          <p:cNvSpPr txBox="1"/>
          <p:nvPr/>
        </p:nvSpPr>
        <p:spPr>
          <a:xfrm>
            <a:off x="5823457" y="1718734"/>
            <a:ext cx="3095745" cy="3970318"/>
          </a:xfrm>
          <a:prstGeom prst="rect">
            <a:avLst/>
          </a:prstGeom>
          <a:noFill/>
        </p:spPr>
        <p:txBody>
          <a:bodyPr wrap="square" rtlCol="0">
            <a:spAutoFit/>
          </a:bodyPr>
          <a:lstStyle/>
          <a:p>
            <a:pPr marL="285750" indent="-285750">
              <a:buClr>
                <a:srgbClr val="009444"/>
              </a:buClr>
              <a:buFont typeface="Wingdings" panose="05000000000000000000" pitchFamily="2" charset="2"/>
              <a:buChar char="Ø"/>
            </a:pPr>
            <a:r>
              <a:rPr lang="en-GB" b="1" dirty="0"/>
              <a:t>Annual surveys 2016, 2017, 2018, 2019</a:t>
            </a:r>
            <a:r>
              <a:rPr lang="en-GB" dirty="0"/>
              <a:t> </a:t>
            </a:r>
            <a:r>
              <a:rPr lang="en-GB" b="1" dirty="0"/>
              <a:t>and 2020 </a:t>
            </a:r>
            <a:r>
              <a:rPr lang="en-GB" dirty="0"/>
              <a:t>carried out, reported &amp; results promoted across the region</a:t>
            </a:r>
          </a:p>
          <a:p>
            <a:pPr marL="285750" indent="-285750">
              <a:buClr>
                <a:srgbClr val="009444"/>
              </a:buClr>
              <a:buFont typeface="Wingdings" panose="05000000000000000000" pitchFamily="2" charset="2"/>
              <a:buChar char="Ø"/>
            </a:pPr>
            <a:endParaRPr lang="en-GB" dirty="0"/>
          </a:p>
          <a:p>
            <a:pPr marL="285750" indent="-285750">
              <a:buClr>
                <a:srgbClr val="009444"/>
              </a:buClr>
              <a:buFont typeface="Wingdings" panose="05000000000000000000" pitchFamily="2" charset="2"/>
              <a:buChar char="Ø"/>
            </a:pPr>
            <a:r>
              <a:rPr lang="en-GB" b="1" dirty="0"/>
              <a:t>35 overview reports </a:t>
            </a:r>
            <a:r>
              <a:rPr lang="en-GB" dirty="0"/>
              <a:t>(country and regional)</a:t>
            </a:r>
          </a:p>
          <a:p>
            <a:pPr>
              <a:buClr>
                <a:srgbClr val="009444"/>
              </a:buClr>
            </a:pPr>
            <a:endParaRPr lang="en-GB" dirty="0"/>
          </a:p>
          <a:p>
            <a:pPr marL="285750" indent="-285750">
              <a:buClr>
                <a:srgbClr val="009444"/>
              </a:buClr>
              <a:buFont typeface="Wingdings" panose="05000000000000000000" pitchFamily="2" charset="2"/>
              <a:buChar char="Ø"/>
            </a:pPr>
            <a:r>
              <a:rPr lang="en-GB" b="1" dirty="0"/>
              <a:t>105 factsheets </a:t>
            </a:r>
            <a:r>
              <a:rPr lang="en-GB" dirty="0"/>
              <a:t>(infographic presentation) of the results issued in English and the other 7 languages of the </a:t>
            </a:r>
            <a:r>
              <a:rPr lang="en-GB" dirty="0" err="1"/>
              <a:t>EaP</a:t>
            </a:r>
            <a:r>
              <a:rPr lang="en-GB" dirty="0"/>
              <a:t> region </a:t>
            </a:r>
          </a:p>
        </p:txBody>
      </p:sp>
    </p:spTree>
    <p:extLst>
      <p:ext uri="{BB962C8B-B14F-4D97-AF65-F5344CB8AC3E}">
        <p14:creationId xmlns:p14="http://schemas.microsoft.com/office/powerpoint/2010/main" val="25592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17038" y="82701"/>
            <a:ext cx="4392488" cy="954107"/>
          </a:xfrm>
          <a:prstGeom prst="rect">
            <a:avLst/>
          </a:prstGeom>
          <a:noFill/>
        </p:spPr>
        <p:txBody>
          <a:bodyPr wrap="square" rtlCol="0">
            <a:spAutoFit/>
          </a:bodyPr>
          <a:lstStyle/>
          <a:p>
            <a:pPr algn="r"/>
            <a:r>
              <a:rPr lang="en-US" sz="3200" b="1">
                <a:solidFill>
                  <a:schemeClr val="bg1"/>
                </a:solidFill>
              </a:rPr>
              <a:t>KEY FINDINGS</a:t>
            </a:r>
          </a:p>
          <a:p>
            <a:pPr algn="r"/>
            <a:r>
              <a:rPr lang="en-US" sz="2400" b="1">
                <a:solidFill>
                  <a:schemeClr val="bg1"/>
                </a:solidFill>
              </a:rPr>
              <a:t>GENERAL PERCEPTIONS </a:t>
            </a:r>
            <a:endParaRPr lang="nl-NL" sz="2400" b="1">
              <a:solidFill>
                <a:schemeClr val="bg1"/>
              </a:solidFill>
            </a:endParaRPr>
          </a:p>
        </p:txBody>
      </p:sp>
      <p:sp>
        <p:nvSpPr>
          <p:cNvPr id="2" name="TextBox 1"/>
          <p:cNvSpPr txBox="1"/>
          <p:nvPr/>
        </p:nvSpPr>
        <p:spPr>
          <a:xfrm>
            <a:off x="471782" y="1333861"/>
            <a:ext cx="1512168" cy="954107"/>
          </a:xfrm>
          <a:prstGeom prst="rect">
            <a:avLst/>
          </a:prstGeom>
          <a:noFill/>
        </p:spPr>
        <p:txBody>
          <a:bodyPr wrap="square" rtlCol="0">
            <a:spAutoFit/>
          </a:bodyPr>
          <a:lstStyle/>
          <a:p>
            <a:r>
              <a:rPr lang="en-US" sz="1400" b="1" dirty="0">
                <a:solidFill>
                  <a:schemeClr val="bg1"/>
                </a:solidFill>
              </a:rPr>
              <a:t>Findings consistent with last years’ survey (Spring 2016)</a:t>
            </a:r>
            <a:endParaRPr lang="nl-NL" sz="1400" b="1" dirty="0">
              <a:solidFill>
                <a:schemeClr val="bg1"/>
              </a:solidFill>
            </a:endParaRPr>
          </a:p>
        </p:txBody>
      </p:sp>
      <p:sp>
        <p:nvSpPr>
          <p:cNvPr id="10" name="TextBox 9"/>
          <p:cNvSpPr txBox="1"/>
          <p:nvPr/>
        </p:nvSpPr>
        <p:spPr>
          <a:xfrm>
            <a:off x="6734343" y="3786819"/>
            <a:ext cx="2175183" cy="2231380"/>
          </a:xfrm>
          <a:prstGeom prst="rect">
            <a:avLst/>
          </a:prstGeom>
          <a:noFill/>
        </p:spPr>
        <p:txBody>
          <a:bodyPr wrap="square" rtlCol="0">
            <a:spAutoFit/>
          </a:bodyPr>
          <a:lstStyle/>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44% Positive (45% in 2016)</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37% neutral (36% in 2016)</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13% dislike (13% in 2016)</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Highest: 59% Georgians</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Lowest: 35% Belarus</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Every 2</a:t>
            </a:r>
            <a:r>
              <a:rPr lang="en-GB" sz="1250" b="1" baseline="30000" dirty="0">
                <a:solidFill>
                  <a:schemeClr val="bg1"/>
                </a:solidFill>
                <a:ea typeface="Calibri" panose="020F0502020204030204" pitchFamily="34" charset="0"/>
                <a:cs typeface="Times New Roman" panose="02020603050405020304" pitchFamily="18" charset="0"/>
              </a:rPr>
              <a:t>nd</a:t>
            </a:r>
            <a:r>
              <a:rPr lang="en-GB" sz="1250" b="1" dirty="0">
                <a:solidFill>
                  <a:schemeClr val="bg1"/>
                </a:solidFill>
                <a:ea typeface="Calibri" panose="020F0502020204030204" pitchFamily="34" charset="0"/>
                <a:cs typeface="Times New Roman" panose="02020603050405020304" pitchFamily="18" charset="0"/>
              </a:rPr>
              <a:t> citizen of Belarus takes a neutral position (53%)</a:t>
            </a:r>
          </a:p>
          <a:p>
            <a:pPr marL="285750" indent="-285750">
              <a:buFont typeface="Wingdings" charset="2"/>
              <a:buChar char="Ø"/>
            </a:pPr>
            <a:endParaRPr lang="en-GB" sz="1400" dirty="0">
              <a:solidFill>
                <a:schemeClr val="bg1"/>
              </a:solidFill>
              <a:ea typeface="Calibri" panose="020F0502020204030204" pitchFamily="34" charset="0"/>
              <a:cs typeface="Times New Roman" panose="02020603050405020304" pitchFamily="18" charset="0"/>
            </a:endParaRPr>
          </a:p>
        </p:txBody>
      </p:sp>
      <p:pic>
        <p:nvPicPr>
          <p:cNvPr id="13" name="Picture 12" descr="Droplet-Green-RGB copie 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flipH="1" flipV="1">
            <a:off x="51011" y="798516"/>
            <a:ext cx="2129086" cy="2129086"/>
          </a:xfrm>
          <a:prstGeom prst="rect">
            <a:avLst/>
          </a:prstGeom>
        </p:spPr>
      </p:pic>
      <p:sp>
        <p:nvSpPr>
          <p:cNvPr id="14" name="Rectangle 13"/>
          <p:cNvSpPr/>
          <p:nvPr/>
        </p:nvSpPr>
        <p:spPr>
          <a:xfrm>
            <a:off x="496141" y="1170561"/>
            <a:ext cx="1344967" cy="1384995"/>
          </a:xfrm>
          <a:prstGeom prst="rect">
            <a:avLst/>
          </a:prstGeom>
          <a:noFill/>
        </p:spPr>
        <p:txBody>
          <a:bodyPr wrap="square">
            <a:spAutoFit/>
          </a:bodyPr>
          <a:lstStyle/>
          <a:p>
            <a:pPr algn="ctr"/>
            <a:r>
              <a:rPr lang="en-GB" sz="1400" b="1" dirty="0">
                <a:solidFill>
                  <a:srgbClr val="013399"/>
                </a:solidFill>
              </a:rPr>
              <a:t>+4% on 2016 baseline </a:t>
            </a:r>
          </a:p>
          <a:p>
            <a:pPr algn="ctr"/>
            <a:r>
              <a:rPr lang="en-GB" sz="1400" b="1" dirty="0">
                <a:solidFill>
                  <a:srgbClr val="013399"/>
                </a:solidFill>
              </a:rPr>
              <a:t>&amp;</a:t>
            </a:r>
          </a:p>
          <a:p>
            <a:pPr algn="ctr"/>
            <a:r>
              <a:rPr lang="en-GB" sz="1400" b="1" dirty="0">
                <a:solidFill>
                  <a:srgbClr val="013399"/>
                </a:solidFill>
              </a:rPr>
              <a:t>+8% on 2014 Neighbourhood Barometer</a:t>
            </a:r>
          </a:p>
        </p:txBody>
      </p:sp>
      <p:pic>
        <p:nvPicPr>
          <p:cNvPr id="15" name="Picture 14" descr="\\192.168.1.127\EU NEIGHBOURS east\OPEN east TEMPLATES\Logos\OPEN East logos and visuals\EU NEIGHBOURS east calibr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nthony.Adams\AppData\Local\Microsoft\Windows\Temporary Internet Files\Content.Outlook\D2UXC2EV\Blue-plat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pic>
        <p:nvPicPr>
          <p:cNvPr id="18" name="Immagine 2">
            <a:extLst>
              <a:ext uri="{FF2B5EF4-FFF2-40B4-BE49-F238E27FC236}">
                <a16:creationId xmlns:a16="http://schemas.microsoft.com/office/drawing/2014/main" id="{A48D084D-D209-4203-8352-E0C1EA676B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5536" y="2876392"/>
            <a:ext cx="3811010" cy="2927248"/>
          </a:xfrm>
          <a:prstGeom prst="rect">
            <a:avLst/>
          </a:prstGeom>
        </p:spPr>
      </p:pic>
      <p:pic>
        <p:nvPicPr>
          <p:cNvPr id="19" name="Immagine 3">
            <a:extLst>
              <a:ext uri="{FF2B5EF4-FFF2-40B4-BE49-F238E27FC236}">
                <a16:creationId xmlns:a16="http://schemas.microsoft.com/office/drawing/2014/main" id="{7BD4AE4D-1563-41AD-857A-51CA48C3A3C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55569" y="1700808"/>
            <a:ext cx="3846709" cy="3924436"/>
          </a:xfrm>
          <a:prstGeom prst="rect">
            <a:avLst/>
          </a:prstGeom>
        </p:spPr>
      </p:pic>
    </p:spTree>
    <p:extLst>
      <p:ext uri="{BB962C8B-B14F-4D97-AF65-F5344CB8AC3E}">
        <p14:creationId xmlns:p14="http://schemas.microsoft.com/office/powerpoint/2010/main" val="3968322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28990" y="116632"/>
            <a:ext cx="4392488" cy="954107"/>
          </a:xfrm>
          <a:prstGeom prst="rect">
            <a:avLst/>
          </a:prstGeom>
          <a:noFill/>
        </p:spPr>
        <p:txBody>
          <a:bodyPr wrap="square" rtlCol="0">
            <a:spAutoFit/>
          </a:bodyPr>
          <a:lstStyle/>
          <a:p>
            <a:pPr algn="r"/>
            <a:r>
              <a:rPr lang="en-US" sz="3200" b="1" dirty="0">
                <a:solidFill>
                  <a:schemeClr val="bg1"/>
                </a:solidFill>
              </a:rPr>
              <a:t>KEY FINDINGS</a:t>
            </a:r>
          </a:p>
          <a:p>
            <a:pPr algn="r"/>
            <a:r>
              <a:rPr lang="en-US" sz="2400" b="1" dirty="0">
                <a:solidFill>
                  <a:schemeClr val="bg1"/>
                </a:solidFill>
              </a:rPr>
              <a:t>GENERAL PERCEPTIONS </a:t>
            </a:r>
            <a:endParaRPr lang="nl-NL" sz="2400" b="1" dirty="0">
              <a:solidFill>
                <a:schemeClr val="bg1"/>
              </a:solidFill>
            </a:endParaRPr>
          </a:p>
        </p:txBody>
      </p:sp>
      <p:sp>
        <p:nvSpPr>
          <p:cNvPr id="2" name="TextBox 1"/>
          <p:cNvSpPr txBox="1"/>
          <p:nvPr/>
        </p:nvSpPr>
        <p:spPr>
          <a:xfrm>
            <a:off x="471782" y="1333861"/>
            <a:ext cx="1512168" cy="954107"/>
          </a:xfrm>
          <a:prstGeom prst="rect">
            <a:avLst/>
          </a:prstGeom>
          <a:noFill/>
        </p:spPr>
        <p:txBody>
          <a:bodyPr wrap="square" rtlCol="0">
            <a:spAutoFit/>
          </a:bodyPr>
          <a:lstStyle/>
          <a:p>
            <a:r>
              <a:rPr lang="en-US" sz="1400" b="1" dirty="0">
                <a:solidFill>
                  <a:schemeClr val="bg1"/>
                </a:solidFill>
              </a:rPr>
              <a:t>Findings consistent with last years’ survey (Spring 2016)</a:t>
            </a:r>
            <a:endParaRPr lang="nl-NL" sz="1400" b="1" dirty="0">
              <a:solidFill>
                <a:schemeClr val="bg1"/>
              </a:solidFill>
            </a:endParaRPr>
          </a:p>
        </p:txBody>
      </p:sp>
      <p:sp>
        <p:nvSpPr>
          <p:cNvPr id="10" name="TextBox 9"/>
          <p:cNvSpPr txBox="1"/>
          <p:nvPr/>
        </p:nvSpPr>
        <p:spPr>
          <a:xfrm>
            <a:off x="6734343" y="3786819"/>
            <a:ext cx="2175183" cy="2231380"/>
          </a:xfrm>
          <a:prstGeom prst="rect">
            <a:avLst/>
          </a:prstGeom>
          <a:noFill/>
        </p:spPr>
        <p:txBody>
          <a:bodyPr wrap="square" rtlCol="0">
            <a:spAutoFit/>
          </a:bodyPr>
          <a:lstStyle/>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44% Positive (45% in 2016)</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37% neutral (36% in 2016)</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13% dislike (13% in 2016)</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Highest: 59% Georgians</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Lowest: 35% Belarus</a:t>
            </a:r>
          </a:p>
          <a:p>
            <a:pPr marL="285750" indent="-285750">
              <a:buFont typeface="Wingdings" charset="2"/>
              <a:buChar char="Ø"/>
            </a:pPr>
            <a:r>
              <a:rPr lang="en-GB" sz="1250" b="1" dirty="0">
                <a:solidFill>
                  <a:schemeClr val="bg1"/>
                </a:solidFill>
                <a:ea typeface="Calibri" panose="020F0502020204030204" pitchFamily="34" charset="0"/>
                <a:cs typeface="Times New Roman" panose="02020603050405020304" pitchFamily="18" charset="0"/>
              </a:rPr>
              <a:t>Every 2</a:t>
            </a:r>
            <a:r>
              <a:rPr lang="en-GB" sz="1250" b="1" baseline="30000" dirty="0">
                <a:solidFill>
                  <a:schemeClr val="bg1"/>
                </a:solidFill>
                <a:ea typeface="Calibri" panose="020F0502020204030204" pitchFamily="34" charset="0"/>
                <a:cs typeface="Times New Roman" panose="02020603050405020304" pitchFamily="18" charset="0"/>
              </a:rPr>
              <a:t>nd</a:t>
            </a:r>
            <a:r>
              <a:rPr lang="en-GB" sz="1250" b="1" dirty="0">
                <a:solidFill>
                  <a:schemeClr val="bg1"/>
                </a:solidFill>
                <a:ea typeface="Calibri" panose="020F0502020204030204" pitchFamily="34" charset="0"/>
                <a:cs typeface="Times New Roman" panose="02020603050405020304" pitchFamily="18" charset="0"/>
              </a:rPr>
              <a:t> citizen of Belarus takes a neutral position (53%)</a:t>
            </a:r>
          </a:p>
          <a:p>
            <a:pPr marL="285750" indent="-285750">
              <a:buFont typeface="Wingdings" charset="2"/>
              <a:buChar char="Ø"/>
            </a:pPr>
            <a:endParaRPr lang="en-GB" sz="1400" dirty="0">
              <a:solidFill>
                <a:schemeClr val="bg1"/>
              </a:solidFill>
              <a:ea typeface="Calibri" panose="020F0502020204030204" pitchFamily="34" charset="0"/>
              <a:cs typeface="Times New Roman" panose="02020603050405020304" pitchFamily="18" charset="0"/>
            </a:endParaRPr>
          </a:p>
        </p:txBody>
      </p:sp>
      <p:pic>
        <p:nvPicPr>
          <p:cNvPr id="7" name="Picture 6" descr="\\192.168.1.127\EU NEIGHBOURS east\OPEN east TEMPLATES\Logos\OPEN East logos and visuals\EU NEIGHBOURS east calib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nthony.Adams\AppData\Local\Microsoft\Windows\Temporary Internet Files\Content.Outlook\D2UXC2EV\Blue-plat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pic>
        <p:nvPicPr>
          <p:cNvPr id="13" name="Immagine 4">
            <a:extLst>
              <a:ext uri="{FF2B5EF4-FFF2-40B4-BE49-F238E27FC236}">
                <a16:creationId xmlns:a16="http://schemas.microsoft.com/office/drawing/2014/main" id="{00862BEB-E2A8-4A6B-8B1B-A528F74491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3930" y="1476979"/>
            <a:ext cx="8199394" cy="4619680"/>
          </a:xfrm>
          <a:prstGeom prst="rect">
            <a:avLst/>
          </a:prstGeom>
        </p:spPr>
      </p:pic>
    </p:spTree>
    <p:extLst>
      <p:ext uri="{BB962C8B-B14F-4D97-AF65-F5344CB8AC3E}">
        <p14:creationId xmlns:p14="http://schemas.microsoft.com/office/powerpoint/2010/main" val="3342161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110591"/>
            <a:ext cx="6192688" cy="954107"/>
          </a:xfrm>
          <a:prstGeom prst="rect">
            <a:avLst/>
          </a:prstGeom>
          <a:noFill/>
        </p:spPr>
        <p:txBody>
          <a:bodyPr wrap="square" rtlCol="0">
            <a:spAutoFit/>
          </a:bodyPr>
          <a:lstStyle/>
          <a:p>
            <a:pPr algn="r"/>
            <a:r>
              <a:rPr lang="en-US" sz="3200" b="1" dirty="0">
                <a:solidFill>
                  <a:schemeClr val="bg1"/>
                </a:solidFill>
              </a:rPr>
              <a:t>KEY FINDINGS</a:t>
            </a:r>
          </a:p>
          <a:p>
            <a:pPr algn="r"/>
            <a:r>
              <a:rPr lang="en-US" sz="2400" b="1" dirty="0">
                <a:solidFill>
                  <a:schemeClr val="bg1"/>
                </a:solidFill>
              </a:rPr>
              <a:t>TRUST towards the EU</a:t>
            </a:r>
          </a:p>
        </p:txBody>
      </p:sp>
      <p:sp>
        <p:nvSpPr>
          <p:cNvPr id="27" name="Rectangle 6">
            <a:extLst>
              <a:ext uri="{FF2B5EF4-FFF2-40B4-BE49-F238E27FC236}">
                <a16:creationId xmlns:a16="http://schemas.microsoft.com/office/drawing/2014/main" id="{D7C4CA78-5107-4BE4-8087-AACC58E178A5}"/>
              </a:ext>
            </a:extLst>
          </p:cNvPr>
          <p:cNvSpPr/>
          <p:nvPr/>
        </p:nvSpPr>
        <p:spPr>
          <a:xfrm>
            <a:off x="0" y="1484784"/>
            <a:ext cx="8532440" cy="338554"/>
          </a:xfrm>
          <a:prstGeom prst="rect">
            <a:avLst/>
          </a:prstGeom>
        </p:spPr>
        <p:txBody>
          <a:bodyPr wrap="square">
            <a:spAutoFit/>
          </a:bodyPr>
          <a:lstStyle/>
          <a:p>
            <a:pPr lvl="1"/>
            <a:r>
              <a:rPr lang="en-GB" sz="1600" b="1" cap="all" dirty="0">
                <a:solidFill>
                  <a:srgbClr val="013399"/>
                </a:solidFill>
              </a:rPr>
              <a:t>Trust towards different institutions in 2019 </a:t>
            </a:r>
            <a:endParaRPr lang="it-IT" sz="1600" b="1" cap="all" dirty="0">
              <a:solidFill>
                <a:srgbClr val="013399"/>
              </a:solidFill>
            </a:endParaRPr>
          </a:p>
        </p:txBody>
      </p:sp>
      <p:pic>
        <p:nvPicPr>
          <p:cNvPr id="10" name="Picture 9" descr="\\192.168.1.127\EU NEIGHBOURS east\OPEN east TEMPLATES\Logos\OPEN East logos and visuals\EU NEIGHBOURS east calib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04586"/>
            <a:ext cx="1886719" cy="8761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nthony.Adams\AppData\Local\Microsoft\Windows\Temporary Internet Files\Content.Outlook\D2UXC2EV\Blue-plat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sp>
        <p:nvSpPr>
          <p:cNvPr id="15" name="TextBox 14">
            <a:extLst>
              <a:ext uri="{FF2B5EF4-FFF2-40B4-BE49-F238E27FC236}">
                <a16:creationId xmlns:a16="http://schemas.microsoft.com/office/drawing/2014/main" id="{39A6F036-60ED-7944-B8A9-6BA928ED7F3E}"/>
              </a:ext>
            </a:extLst>
          </p:cNvPr>
          <p:cNvSpPr txBox="1"/>
          <p:nvPr/>
        </p:nvSpPr>
        <p:spPr>
          <a:xfrm rot="20445673">
            <a:off x="2751262" y="697123"/>
            <a:ext cx="1800200" cy="369332"/>
          </a:xfrm>
          <a:prstGeom prst="rect">
            <a:avLst/>
          </a:prstGeom>
          <a:noFill/>
        </p:spPr>
        <p:txBody>
          <a:bodyPr wrap="square" rtlCol="0">
            <a:spAutoFit/>
          </a:bodyPr>
          <a:lstStyle/>
          <a:p>
            <a:r>
              <a:rPr lang="en-GB" b="1" i="1" dirty="0">
                <a:solidFill>
                  <a:srgbClr val="009444"/>
                </a:solidFill>
              </a:rPr>
              <a:t>Some examples</a:t>
            </a:r>
          </a:p>
        </p:txBody>
      </p:sp>
      <p:pic>
        <p:nvPicPr>
          <p:cNvPr id="16" name="Picture 6" descr="Droplet-Blue-RGB copie.png">
            <a:extLst>
              <a:ext uri="{FF2B5EF4-FFF2-40B4-BE49-F238E27FC236}">
                <a16:creationId xmlns:a16="http://schemas.microsoft.com/office/drawing/2014/main" id="{9D090E5C-BE34-4E41-9A0C-EA45D2A6AF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flipH="1">
            <a:off x="5920780" y="3234588"/>
            <a:ext cx="3279104" cy="3384376"/>
          </a:xfrm>
          <a:prstGeom prst="rect">
            <a:avLst/>
          </a:prstGeom>
        </p:spPr>
      </p:pic>
      <p:pic>
        <p:nvPicPr>
          <p:cNvPr id="17" name="Picture 16" descr="Droplet-Green-RGB copie 3.png">
            <a:extLst>
              <a:ext uri="{FF2B5EF4-FFF2-40B4-BE49-F238E27FC236}">
                <a16:creationId xmlns:a16="http://schemas.microsoft.com/office/drawing/2014/main" id="{65ECC7DE-9D2C-4FBF-B80B-D7107E96F2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flipH="1" flipV="1">
            <a:off x="6696396" y="1119121"/>
            <a:ext cx="2664296" cy="2664296"/>
          </a:xfrm>
          <a:prstGeom prst="rect">
            <a:avLst/>
          </a:prstGeom>
        </p:spPr>
      </p:pic>
      <p:sp>
        <p:nvSpPr>
          <p:cNvPr id="18" name="Rectangle 8">
            <a:extLst>
              <a:ext uri="{FF2B5EF4-FFF2-40B4-BE49-F238E27FC236}">
                <a16:creationId xmlns:a16="http://schemas.microsoft.com/office/drawing/2014/main" id="{662A9EF4-4212-4A0D-8C36-938896B2D25C}"/>
              </a:ext>
            </a:extLst>
          </p:cNvPr>
          <p:cNvSpPr/>
          <p:nvPr/>
        </p:nvSpPr>
        <p:spPr>
          <a:xfrm>
            <a:off x="7109295" y="1832415"/>
            <a:ext cx="1838498" cy="1600438"/>
          </a:xfrm>
          <a:prstGeom prst="rect">
            <a:avLst/>
          </a:prstGeom>
          <a:noFill/>
        </p:spPr>
        <p:txBody>
          <a:bodyPr wrap="square">
            <a:spAutoFit/>
          </a:bodyPr>
          <a:lstStyle/>
          <a:p>
            <a:pPr algn="ctr">
              <a:spcBef>
                <a:spcPts val="600"/>
              </a:spcBef>
            </a:pPr>
            <a:r>
              <a:rPr lang="en-GB" sz="1400" b="1" dirty="0">
                <a:solidFill>
                  <a:srgbClr val="002060"/>
                </a:solidFill>
              </a:rPr>
              <a:t>The EU is the most trusted foreign institution in all </a:t>
            </a:r>
            <a:r>
              <a:rPr lang="en-GB" sz="1400" b="1" dirty="0" err="1">
                <a:solidFill>
                  <a:srgbClr val="002060"/>
                </a:solidFill>
              </a:rPr>
              <a:t>EaP</a:t>
            </a:r>
            <a:r>
              <a:rPr lang="en-GB" sz="1400" b="1" dirty="0">
                <a:solidFill>
                  <a:srgbClr val="002060"/>
                </a:solidFill>
              </a:rPr>
              <a:t> countries </a:t>
            </a:r>
            <a:r>
              <a:rPr lang="en-GB" sz="1400" b="1" dirty="0" err="1">
                <a:solidFill>
                  <a:srgbClr val="002060"/>
                </a:solidFill>
              </a:rPr>
              <a:t>andthe</a:t>
            </a:r>
            <a:r>
              <a:rPr lang="en-GB" sz="1400" b="1" dirty="0">
                <a:solidFill>
                  <a:srgbClr val="002060"/>
                </a:solidFill>
              </a:rPr>
              <a:t> only one trusted by over 50% of the </a:t>
            </a:r>
            <a:r>
              <a:rPr lang="en-GB" sz="1400" b="1" dirty="0" err="1">
                <a:solidFill>
                  <a:srgbClr val="002060"/>
                </a:solidFill>
              </a:rPr>
              <a:t>EaP</a:t>
            </a:r>
            <a:r>
              <a:rPr lang="en-GB" sz="1400" b="1" dirty="0">
                <a:solidFill>
                  <a:srgbClr val="002060"/>
                </a:solidFill>
              </a:rPr>
              <a:t> population</a:t>
            </a:r>
            <a:endParaRPr lang="en-US" sz="1400" b="1" dirty="0">
              <a:solidFill>
                <a:srgbClr val="002060"/>
              </a:solidFill>
            </a:endParaRPr>
          </a:p>
        </p:txBody>
      </p:sp>
      <p:sp>
        <p:nvSpPr>
          <p:cNvPr id="19" name="TextBox 34">
            <a:extLst>
              <a:ext uri="{FF2B5EF4-FFF2-40B4-BE49-F238E27FC236}">
                <a16:creationId xmlns:a16="http://schemas.microsoft.com/office/drawing/2014/main" id="{ABCF5717-05DD-4731-B4F8-5F113873BA70}"/>
              </a:ext>
            </a:extLst>
          </p:cNvPr>
          <p:cNvSpPr txBox="1"/>
          <p:nvPr/>
        </p:nvSpPr>
        <p:spPr>
          <a:xfrm>
            <a:off x="6588224" y="3858639"/>
            <a:ext cx="2231822" cy="2015936"/>
          </a:xfrm>
          <a:prstGeom prst="rect">
            <a:avLst/>
          </a:prstGeom>
          <a:noFill/>
        </p:spPr>
        <p:txBody>
          <a:bodyPr wrap="square" rtlCol="0">
            <a:spAutoFit/>
          </a:bodyPr>
          <a:lstStyle/>
          <a:p>
            <a:pPr marL="285750" indent="-285750">
              <a:buFont typeface="Wingdings" charset="2"/>
              <a:buChar char="Ø"/>
            </a:pPr>
            <a:r>
              <a:rPr lang="en-US" sz="1200" b="1" dirty="0">
                <a:solidFill>
                  <a:schemeClr val="bg1"/>
                </a:solidFill>
              </a:rPr>
              <a:t>Highest level of trust towards the EU </a:t>
            </a:r>
            <a:r>
              <a:rPr lang="en-US" sz="1200" dirty="0">
                <a:solidFill>
                  <a:schemeClr val="bg1"/>
                </a:solidFill>
              </a:rPr>
              <a:t>recorded in Georgia (69%), Ukraine (66%), Moldova (63%) &amp; Armenia (60%)</a:t>
            </a:r>
            <a:endParaRPr lang="en-US" sz="1200" b="1" dirty="0">
              <a:solidFill>
                <a:schemeClr val="bg1"/>
              </a:solidFill>
            </a:endParaRPr>
          </a:p>
          <a:p>
            <a:pPr marL="285750" indent="-285750">
              <a:spcBef>
                <a:spcPts val="600"/>
              </a:spcBef>
              <a:buFont typeface="Wingdings" charset="2"/>
              <a:buChar char="Ø"/>
            </a:pPr>
            <a:r>
              <a:rPr lang="en-US" sz="1200" b="1" dirty="0">
                <a:solidFill>
                  <a:schemeClr val="bg1"/>
                </a:solidFill>
              </a:rPr>
              <a:t>Lowest level of trust towards the EU is in </a:t>
            </a:r>
            <a:r>
              <a:rPr lang="en-GB" sz="1200" dirty="0">
                <a:solidFill>
                  <a:schemeClr val="bg1"/>
                </a:solidFill>
              </a:rPr>
              <a:t>Azerbaijan (41%) &amp; Belarus (45%)  (versus 20-25% for UN, NATO, EEU)</a:t>
            </a:r>
          </a:p>
        </p:txBody>
      </p:sp>
      <p:pic>
        <p:nvPicPr>
          <p:cNvPr id="20" name="Immagine 2">
            <a:extLst>
              <a:ext uri="{FF2B5EF4-FFF2-40B4-BE49-F238E27FC236}">
                <a16:creationId xmlns:a16="http://schemas.microsoft.com/office/drawing/2014/main" id="{3087424A-8698-468E-B5C6-F83064AE59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5959" y="2149148"/>
            <a:ext cx="5899791" cy="3045823"/>
          </a:xfrm>
          <a:prstGeom prst="rect">
            <a:avLst/>
          </a:prstGeom>
        </p:spPr>
      </p:pic>
    </p:spTree>
    <p:extLst>
      <p:ext uri="{BB962C8B-B14F-4D97-AF65-F5344CB8AC3E}">
        <p14:creationId xmlns:p14="http://schemas.microsoft.com/office/powerpoint/2010/main" val="4253244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0175" y="188640"/>
            <a:ext cx="4276321" cy="646331"/>
          </a:xfrm>
          <a:prstGeom prst="rect">
            <a:avLst/>
          </a:prstGeom>
          <a:noFill/>
        </p:spPr>
        <p:txBody>
          <a:bodyPr wrap="square" rtlCol="0">
            <a:spAutoFit/>
          </a:bodyPr>
          <a:lstStyle/>
          <a:p>
            <a:pPr algn="r"/>
            <a:r>
              <a:rPr lang="en-US" sz="3600" b="1">
                <a:solidFill>
                  <a:schemeClr val="bg1"/>
                </a:solidFill>
              </a:rPr>
              <a:t>THANK YOU!</a:t>
            </a:r>
          </a:p>
        </p:txBody>
      </p:sp>
      <p:pic>
        <p:nvPicPr>
          <p:cNvPr id="25" name="Picture 24" descr="Droplet-Green-RGB copie 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25583" flipH="1" flipV="1">
            <a:off x="165794" y="1635126"/>
            <a:ext cx="2016224" cy="2016224"/>
          </a:xfrm>
          <a:prstGeom prst="rect">
            <a:avLst/>
          </a:prstGeom>
        </p:spPr>
      </p:pic>
      <p:sp>
        <p:nvSpPr>
          <p:cNvPr id="26" name="TextBox 25"/>
          <p:cNvSpPr txBox="1"/>
          <p:nvPr/>
        </p:nvSpPr>
        <p:spPr>
          <a:xfrm>
            <a:off x="309810" y="2180216"/>
            <a:ext cx="1728192" cy="830997"/>
          </a:xfrm>
          <a:prstGeom prst="rect">
            <a:avLst/>
          </a:prstGeom>
          <a:noFill/>
        </p:spPr>
        <p:txBody>
          <a:bodyPr wrap="square" rtlCol="0">
            <a:spAutoFit/>
          </a:bodyPr>
          <a:lstStyle/>
          <a:p>
            <a:pPr algn="ctr"/>
            <a:r>
              <a:rPr lang="en-US" sz="2400" dirty="0">
                <a:solidFill>
                  <a:schemeClr val="bg1"/>
                </a:solidFill>
              </a:rPr>
              <a:t>KEEP IN TOUCH</a:t>
            </a:r>
          </a:p>
        </p:txBody>
      </p:sp>
      <p:pic>
        <p:nvPicPr>
          <p:cNvPr id="27" name="Picture 26" descr="Capture d’écran 2017-05-17 à 00.34.3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4514" y="1915961"/>
            <a:ext cx="5039718" cy="3456384"/>
          </a:xfrm>
          <a:prstGeom prst="rect">
            <a:avLst/>
          </a:prstGeom>
        </p:spPr>
      </p:pic>
      <p:pic>
        <p:nvPicPr>
          <p:cNvPr id="28" name="Picture 27" descr="Capture d’écran 2017-05-17 à 00.24.5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7803" y="5077790"/>
            <a:ext cx="1872208" cy="930989"/>
          </a:xfrm>
          <a:prstGeom prst="rect">
            <a:avLst/>
          </a:prstGeom>
        </p:spPr>
      </p:pic>
      <p:grpSp>
        <p:nvGrpSpPr>
          <p:cNvPr id="21" name="Group 20"/>
          <p:cNvGrpSpPr/>
          <p:nvPr/>
        </p:nvGrpSpPr>
        <p:grpSpPr>
          <a:xfrm>
            <a:off x="5652120" y="1611065"/>
            <a:ext cx="3212839" cy="2165799"/>
            <a:chOff x="2031352" y="1789722"/>
            <a:chExt cx="5561431" cy="3295462"/>
          </a:xfrm>
        </p:grpSpPr>
        <p:sp>
          <p:nvSpPr>
            <p:cNvPr id="29" name="Rectangle 28"/>
            <p:cNvSpPr/>
            <p:nvPr/>
          </p:nvSpPr>
          <p:spPr>
            <a:xfrm>
              <a:off x="2031352" y="1789722"/>
              <a:ext cx="5561431" cy="3141091"/>
            </a:xfrm>
            <a:prstGeom prst="rect">
              <a:avLst/>
            </a:prstGeom>
          </p:spPr>
          <p:txBody>
            <a:bodyPr wrap="square">
              <a:spAutoFit/>
            </a:bodyPr>
            <a:lstStyle/>
            <a:p>
              <a:pPr lvl="0"/>
              <a:r>
                <a:rPr lang="en-US" i="1">
                  <a:solidFill>
                    <a:schemeClr val="tx1">
                      <a:lumMod val="95000"/>
                      <a:lumOff val="5000"/>
                    </a:schemeClr>
                  </a:solidFill>
                </a:rPr>
                <a:t>	</a:t>
              </a:r>
              <a:r>
                <a:rPr lang="en-US" sz="1000" i="1">
                  <a:solidFill>
                    <a:srgbClr val="002060"/>
                  </a:solidFill>
                  <a:latin typeface="Calibri Light" panose="020F0302020204030204" pitchFamily="34" charset="0"/>
                </a:rPr>
                <a:t>ԱՎԵԼԻ ՈՒԺԵՂ ՄԻԱՍԻՆ</a:t>
              </a:r>
            </a:p>
            <a:p>
              <a:pPr lvl="0"/>
              <a:r>
                <a:rPr lang="en-US" sz="1200" i="1">
                  <a:solidFill>
                    <a:srgbClr val="002060"/>
                  </a:solidFill>
                  <a:latin typeface="Calibri Light" panose="020F0302020204030204" pitchFamily="34" charset="0"/>
                </a:rPr>
                <a:t>	</a:t>
              </a:r>
            </a:p>
            <a:p>
              <a:pPr lvl="0"/>
              <a:r>
                <a:rPr lang="en-US" sz="1200" i="1">
                  <a:solidFill>
                    <a:srgbClr val="002060"/>
                  </a:solidFill>
                  <a:latin typeface="Calibri Light" panose="020F0302020204030204" pitchFamily="34" charset="0"/>
                </a:rPr>
                <a:t>	</a:t>
              </a:r>
              <a:r>
                <a:rPr lang="en-US" sz="1000" i="1">
                  <a:solidFill>
                    <a:srgbClr val="002060"/>
                  </a:solidFill>
                  <a:latin typeface="Calibri Light" panose="020F0302020204030204" pitchFamily="34" charset="0"/>
                </a:rPr>
                <a:t>BİRLİKDƏ GÜCLÜYÜK</a:t>
              </a:r>
            </a:p>
            <a:p>
              <a:pPr lvl="0"/>
              <a:endParaRPr lang="en-US" sz="1200" i="1">
                <a:solidFill>
                  <a:srgbClr val="002060"/>
                </a:solidFill>
                <a:latin typeface="Calibri Light" panose="020F0302020204030204" pitchFamily="34" charset="0"/>
              </a:endParaRPr>
            </a:p>
            <a:p>
              <a:pPr lvl="0"/>
              <a:r>
                <a:rPr lang="en-US" sz="1200" i="1">
                  <a:solidFill>
                    <a:srgbClr val="002060"/>
                  </a:solidFill>
                  <a:latin typeface="Calibri Light" panose="020F0302020204030204" pitchFamily="34" charset="0"/>
                </a:rPr>
                <a:t>	</a:t>
              </a:r>
              <a:r>
                <a:rPr lang="en-US" sz="1000" i="1">
                  <a:solidFill>
                    <a:srgbClr val="002060"/>
                  </a:solidFill>
                  <a:latin typeface="Calibri Light" panose="020F0302020204030204" pitchFamily="34" charset="0"/>
                </a:rPr>
                <a:t>ВМЕСТЕ – СИЛЬНЕЕ</a:t>
              </a:r>
            </a:p>
            <a:p>
              <a:pPr lvl="0"/>
              <a:endParaRPr lang="nl-NL" sz="1200" i="1">
                <a:solidFill>
                  <a:srgbClr val="002060"/>
                </a:solidFill>
                <a:latin typeface="Calibri Light" panose="020F0302020204030204" pitchFamily="34" charset="0"/>
              </a:endParaRPr>
            </a:p>
            <a:p>
              <a:pPr lvl="0"/>
              <a:r>
                <a:rPr lang="en-US" sz="1200" i="1">
                  <a:solidFill>
                    <a:srgbClr val="002060"/>
                  </a:solidFill>
                  <a:latin typeface="Calibri Light" panose="020F0302020204030204" pitchFamily="34" charset="0"/>
                </a:rPr>
                <a:t>	</a:t>
              </a:r>
              <a:r>
                <a:rPr lang="en-US" sz="1000" i="1" err="1">
                  <a:solidFill>
                    <a:srgbClr val="002060"/>
                  </a:solidFill>
                  <a:latin typeface="Calibri Light" panose="020F0302020204030204" pitchFamily="34" charset="0"/>
                </a:rPr>
                <a:t>ჩვენ</a:t>
              </a:r>
              <a:r>
                <a:rPr lang="en-US" sz="1000" i="1">
                  <a:solidFill>
                    <a:srgbClr val="002060"/>
                  </a:solidFill>
                  <a:latin typeface="Calibri Light" panose="020F0302020204030204" pitchFamily="34" charset="0"/>
                </a:rPr>
                <a:t> </a:t>
              </a:r>
              <a:r>
                <a:rPr lang="en-US" sz="1000" i="1" err="1">
                  <a:solidFill>
                    <a:srgbClr val="002060"/>
                  </a:solidFill>
                  <a:latin typeface="Calibri Light" panose="020F0302020204030204" pitchFamily="34" charset="0"/>
                </a:rPr>
                <a:t>ერთმანეთს</a:t>
              </a:r>
              <a:r>
                <a:rPr lang="en-US" sz="1000" i="1">
                  <a:solidFill>
                    <a:srgbClr val="002060"/>
                  </a:solidFill>
                  <a:latin typeface="Calibri Light" panose="020F0302020204030204" pitchFamily="34" charset="0"/>
                </a:rPr>
                <a:t> </a:t>
              </a:r>
              <a:r>
                <a:rPr lang="en-US" sz="1000" i="1" err="1">
                  <a:solidFill>
                    <a:srgbClr val="002060"/>
                  </a:solidFill>
                  <a:latin typeface="Calibri Light" panose="020F0302020204030204" pitchFamily="34" charset="0"/>
                </a:rPr>
                <a:t>ვაძლიერებთ</a:t>
              </a:r>
              <a:endParaRPr lang="en-US" sz="1000" i="1">
                <a:solidFill>
                  <a:srgbClr val="002060"/>
                </a:solidFill>
                <a:latin typeface="Calibri Light" panose="020F0302020204030204" pitchFamily="34" charset="0"/>
              </a:endParaRPr>
            </a:p>
            <a:p>
              <a:pPr lvl="0"/>
              <a:endParaRPr lang="en-US" sz="1200" i="1">
                <a:solidFill>
                  <a:srgbClr val="002060"/>
                </a:solidFill>
                <a:latin typeface="Calibri Light" panose="020F0302020204030204" pitchFamily="34" charset="0"/>
              </a:endParaRPr>
            </a:p>
            <a:p>
              <a:r>
                <a:rPr lang="en-US" sz="1200" i="1">
                  <a:solidFill>
                    <a:srgbClr val="002060"/>
                  </a:solidFill>
                  <a:latin typeface="Calibri Light" panose="020F0302020204030204" pitchFamily="34" charset="0"/>
                </a:rPr>
                <a:t>	</a:t>
              </a:r>
              <a:r>
                <a:rPr lang="en-US" sz="1000" i="1">
                  <a:solidFill>
                    <a:srgbClr val="002060"/>
                  </a:solidFill>
                  <a:latin typeface="Calibri Light" panose="020F0302020204030204" pitchFamily="34" charset="0"/>
                </a:rPr>
                <a:t>MAI PUTERNICI ÎMPREUNĂ</a:t>
              </a:r>
              <a:endParaRPr lang="nl-NL" sz="1000" i="1">
                <a:solidFill>
                  <a:srgbClr val="002060"/>
                </a:solidFill>
                <a:latin typeface="Calibri Light" panose="020F0302020204030204" pitchFamily="34" charset="0"/>
              </a:endParaRPr>
            </a:p>
            <a:p>
              <a:pPr lvl="0"/>
              <a:endParaRPr lang="en-US" sz="1200" i="1">
                <a:solidFill>
                  <a:srgbClr val="002060"/>
                </a:solidFill>
                <a:latin typeface="Calibri Light" panose="020F0302020204030204" pitchFamily="34" charset="0"/>
              </a:endParaRPr>
            </a:p>
            <a:p>
              <a:r>
                <a:rPr lang="en-US" sz="1200" i="1">
                  <a:solidFill>
                    <a:srgbClr val="002060"/>
                  </a:solidFill>
                  <a:latin typeface="Calibri Light" panose="020F0302020204030204" pitchFamily="34" charset="0"/>
                </a:rPr>
                <a:t>	</a:t>
              </a:r>
              <a:r>
                <a:rPr lang="en-US" sz="1000" i="1">
                  <a:solidFill>
                    <a:srgbClr val="002060"/>
                  </a:solidFill>
                  <a:latin typeface="Calibri Light" panose="020F0302020204030204" pitchFamily="34" charset="0"/>
                </a:rPr>
                <a:t>СИЛЬНІШІ РАЗОМ</a:t>
              </a:r>
            </a:p>
          </p:txBody>
        </p:sp>
        <p:pic>
          <p:nvPicPr>
            <p:cNvPr id="3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7634" y="1853840"/>
              <a:ext cx="64823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descr="Image resul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7635" y="2477122"/>
              <a:ext cx="648233" cy="3253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69704" y="3036150"/>
              <a:ext cx="648233" cy="32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90971" y="3569078"/>
              <a:ext cx="64823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descr="Image resul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05428" y="4117431"/>
              <a:ext cx="654918" cy="3274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File:Flag of Ukraine.sv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29824" y="4655467"/>
              <a:ext cx="644980" cy="429717"/>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2" descr="C:\Users\Anthony.Adams\AppData\Local\Microsoft\Windows\Temporary Internet Files\Content.Outlook\D2UXC2EV\stronger-together-drop.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54324" y="4246357"/>
            <a:ext cx="1628759" cy="16360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nthony.Adams\AppData\Local\Microsoft\Windows\Temporary Internet Files\Content.Outlook\D2UXC2EV\Blue-plate.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66373" y="9203"/>
            <a:ext cx="4477626" cy="1187549"/>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816668" y="303570"/>
            <a:ext cx="4276321" cy="646331"/>
          </a:xfrm>
          <a:prstGeom prst="rect">
            <a:avLst/>
          </a:prstGeom>
          <a:noFill/>
        </p:spPr>
        <p:txBody>
          <a:bodyPr wrap="square" rtlCol="0">
            <a:spAutoFit/>
          </a:bodyPr>
          <a:lstStyle/>
          <a:p>
            <a:pPr algn="r"/>
            <a:r>
              <a:rPr lang="en-US" sz="3600" b="1" dirty="0">
                <a:solidFill>
                  <a:schemeClr val="bg1"/>
                </a:solidFill>
              </a:rPr>
              <a:t>EU NEIGHBOURS east</a:t>
            </a:r>
          </a:p>
        </p:txBody>
      </p:sp>
      <p:sp>
        <p:nvSpPr>
          <p:cNvPr id="2" name="TextBox 1"/>
          <p:cNvSpPr txBox="1"/>
          <p:nvPr/>
        </p:nvSpPr>
        <p:spPr>
          <a:xfrm>
            <a:off x="397988" y="359204"/>
            <a:ext cx="3814973" cy="830997"/>
          </a:xfrm>
          <a:prstGeom prst="rect">
            <a:avLst/>
          </a:prstGeom>
          <a:noFill/>
        </p:spPr>
        <p:txBody>
          <a:bodyPr wrap="square" rtlCol="0">
            <a:spAutoFit/>
          </a:bodyPr>
          <a:lstStyle/>
          <a:p>
            <a:pPr algn="ctr"/>
            <a:r>
              <a:rPr lang="en-GB" sz="4800" b="1" dirty="0">
                <a:solidFill>
                  <a:srgbClr val="009444"/>
                </a:solidFill>
              </a:rPr>
              <a:t>THANK YOU!</a:t>
            </a:r>
          </a:p>
        </p:txBody>
      </p:sp>
    </p:spTree>
    <p:extLst>
      <p:ext uri="{BB962C8B-B14F-4D97-AF65-F5344CB8AC3E}">
        <p14:creationId xmlns:p14="http://schemas.microsoft.com/office/powerpoint/2010/main" val="35180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16734" y="2364022"/>
            <a:ext cx="3759722" cy="174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6734" y="4350379"/>
            <a:ext cx="3775028" cy="50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1772816"/>
            <a:ext cx="4406246" cy="3080884"/>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4248" y="116632"/>
            <a:ext cx="2133616" cy="146686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536" y="332656"/>
            <a:ext cx="1440159" cy="965380"/>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59832" y="404664"/>
            <a:ext cx="5645214" cy="783062"/>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5536" y="5013177"/>
            <a:ext cx="8309510" cy="1459156"/>
          </a:xfrm>
          <a:prstGeom prst="rect">
            <a:avLst/>
          </a:prstGeom>
        </p:spPr>
      </p:pic>
    </p:spTree>
    <p:extLst>
      <p:ext uri="{BB962C8B-B14F-4D97-AF65-F5344CB8AC3E}">
        <p14:creationId xmlns:p14="http://schemas.microsoft.com/office/powerpoint/2010/main" val="257254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493EF8-EFF7-4E6F-B56E-D899445C6C15}"/>
              </a:ext>
            </a:extLst>
          </p:cNvPr>
          <p:cNvSpPr>
            <a:spLocks noGrp="1"/>
          </p:cNvSpPr>
          <p:nvPr>
            <p:ph type="title"/>
          </p:nvPr>
        </p:nvSpPr>
        <p:spPr>
          <a:xfrm>
            <a:off x="539552" y="1988840"/>
            <a:ext cx="7772400" cy="1362075"/>
          </a:xfrm>
        </p:spPr>
        <p:txBody>
          <a:bodyPr>
            <a:normAutofit fontScale="90000"/>
          </a:bodyPr>
          <a:lstStyle/>
          <a:p>
            <a:r>
              <a:rPr lang="en-GB" dirty="0"/>
              <a:t>1. </a:t>
            </a:r>
            <a:r>
              <a:rPr lang="en-GB" sz="4000" dirty="0"/>
              <a:t>Disinformation ABOUT COVID-19</a:t>
            </a:r>
            <a:endParaRPr lang="x-none" sz="4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188640"/>
            <a:ext cx="1440159" cy="965380"/>
          </a:xfrm>
          <a:prstGeom prst="rect">
            <a:avLst/>
          </a:prstGeom>
        </p:spPr>
      </p:pic>
    </p:spTree>
    <p:extLst>
      <p:ext uri="{BB962C8B-B14F-4D97-AF65-F5344CB8AC3E}">
        <p14:creationId xmlns:p14="http://schemas.microsoft.com/office/powerpoint/2010/main" val="273232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159364"/>
            <a:ext cx="1440159" cy="965380"/>
          </a:xfrm>
          <a:prstGeom prst="rect">
            <a:avLst/>
          </a:prstGeom>
        </p:spPr>
      </p:pic>
    </p:spTree>
    <p:extLst>
      <p:ext uri="{BB962C8B-B14F-4D97-AF65-F5344CB8AC3E}">
        <p14:creationId xmlns:p14="http://schemas.microsoft.com/office/powerpoint/2010/main" val="227371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600F4-6EA2-42B5-B1B8-F8546C0C0E01}"/>
              </a:ext>
            </a:extLst>
          </p:cNvPr>
          <p:cNvSpPr/>
          <p:nvPr/>
        </p:nvSpPr>
        <p:spPr>
          <a:xfrm>
            <a:off x="0" y="332656"/>
            <a:ext cx="478802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2F2F2"/>
                </a:solidFill>
                <a:latin typeface="Impact"/>
              </a:rPr>
              <a:t>	</a:t>
            </a:r>
            <a:r>
              <a:rPr lang="lv-LV" sz="4000" dirty="0">
                <a:solidFill>
                  <a:srgbClr val="F2F2F2"/>
                </a:solidFill>
                <a:latin typeface="Impact"/>
              </a:rPr>
              <a:t>Disinfo trends</a:t>
            </a:r>
            <a:endParaRPr lang="en-GB" sz="4000" dirty="0">
              <a:solidFill>
                <a:srgbClr val="F2F2F2"/>
              </a:solidFill>
              <a:latin typeface="Impact"/>
            </a:endParaRPr>
          </a:p>
        </p:txBody>
      </p:sp>
      <p:sp>
        <p:nvSpPr>
          <p:cNvPr id="3" name="AutoShape 2" descr="Figure of the Week: 1,152,2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Repeating A Lie Does Not Make It Tr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2060848"/>
            <a:ext cx="7416824" cy="3818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246010"/>
            <a:ext cx="1440159" cy="965380"/>
          </a:xfrm>
          <a:prstGeom prst="rect">
            <a:avLst/>
          </a:prstGeom>
        </p:spPr>
      </p:pic>
    </p:spTree>
    <p:extLst>
      <p:ext uri="{BB962C8B-B14F-4D97-AF65-F5344CB8AC3E}">
        <p14:creationId xmlns:p14="http://schemas.microsoft.com/office/powerpoint/2010/main" val="371773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600F4-6EA2-42B5-B1B8-F8546C0C0E01}"/>
              </a:ext>
            </a:extLst>
          </p:cNvPr>
          <p:cNvSpPr/>
          <p:nvPr/>
        </p:nvSpPr>
        <p:spPr>
          <a:xfrm>
            <a:off x="0" y="332656"/>
            <a:ext cx="478802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2F2F2"/>
                </a:solidFill>
                <a:latin typeface="Impact"/>
              </a:rPr>
              <a:t>	</a:t>
            </a:r>
            <a:r>
              <a:rPr lang="lv-LV" sz="4000" dirty="0">
                <a:solidFill>
                  <a:srgbClr val="F2F2F2"/>
                </a:solidFill>
                <a:latin typeface="Impact"/>
              </a:rPr>
              <a:t>Disinfo trends</a:t>
            </a:r>
            <a:endParaRPr lang="en-GB" sz="4000" dirty="0">
              <a:solidFill>
                <a:srgbClr val="F2F2F2"/>
              </a:solidFill>
              <a:latin typeface="Impact"/>
            </a:endParaRPr>
          </a:p>
        </p:txBody>
      </p:sp>
      <p:sp>
        <p:nvSpPr>
          <p:cNvPr id="3" name="AutoShape 2" descr="Figure of the Week: 1,152,2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Pro-Kremlin Media and the “Gates of He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9356" y="2420888"/>
            <a:ext cx="6777335" cy="3388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6611" y="188640"/>
            <a:ext cx="1440159" cy="965380"/>
          </a:xfrm>
          <a:prstGeom prst="rect">
            <a:avLst/>
          </a:prstGeom>
        </p:spPr>
      </p:pic>
    </p:spTree>
    <p:extLst>
      <p:ext uri="{BB962C8B-B14F-4D97-AF65-F5344CB8AC3E}">
        <p14:creationId xmlns:p14="http://schemas.microsoft.com/office/powerpoint/2010/main" val="94935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600F4-6EA2-42B5-B1B8-F8546C0C0E01}"/>
              </a:ext>
            </a:extLst>
          </p:cNvPr>
          <p:cNvSpPr/>
          <p:nvPr/>
        </p:nvSpPr>
        <p:spPr>
          <a:xfrm>
            <a:off x="0" y="332656"/>
            <a:ext cx="4788024" cy="792088"/>
          </a:xfrm>
          <a:prstGeom prst="rect">
            <a:avLst/>
          </a:prstGeom>
          <a:solidFill>
            <a:srgbClr val="F67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2F2F2"/>
                </a:solidFill>
                <a:latin typeface="Impact"/>
              </a:rPr>
              <a:t>	</a:t>
            </a:r>
            <a:r>
              <a:rPr lang="lv-LV" sz="4000" dirty="0">
                <a:solidFill>
                  <a:srgbClr val="F2F2F2"/>
                </a:solidFill>
                <a:latin typeface="Impact"/>
              </a:rPr>
              <a:t>Disinfo trends</a:t>
            </a:r>
            <a:endParaRPr lang="en-GB" sz="4000" dirty="0">
              <a:solidFill>
                <a:srgbClr val="F2F2F2"/>
              </a:solidFill>
              <a:latin typeface="Impact"/>
            </a:endParaRPr>
          </a:p>
        </p:txBody>
      </p:sp>
      <p:sp>
        <p:nvSpPr>
          <p:cNvPr id="3" name="AutoShape 2" descr="Figure of the Week: 1,152,2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1115616" y="2132856"/>
            <a:ext cx="7037040" cy="351852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180730"/>
            <a:ext cx="1440159" cy="965380"/>
          </a:xfrm>
          <a:prstGeom prst="rect">
            <a:avLst/>
          </a:prstGeom>
        </p:spPr>
      </p:pic>
    </p:spTree>
    <p:extLst>
      <p:ext uri="{BB962C8B-B14F-4D97-AF65-F5344CB8AC3E}">
        <p14:creationId xmlns:p14="http://schemas.microsoft.com/office/powerpoint/2010/main" val="3914634292"/>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6708</TotalTime>
  <Words>3394</Words>
  <Application>Microsoft Macintosh PowerPoint</Application>
  <PresentationFormat>On-screen Show (4:3)</PresentationFormat>
  <Paragraphs>318</Paragraphs>
  <Slides>39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Helvetica</vt:lpstr>
      <vt:lpstr>Helvetica Neue</vt:lpstr>
      <vt:lpstr>Impact</vt:lpstr>
      <vt:lpstr>Segoe Pro Semibold</vt:lpstr>
      <vt:lpstr>Wingdings</vt:lpstr>
      <vt:lpstr>Blank</vt:lpstr>
      <vt:lpstr>Eastern partnership  Youth Engagement Summit </vt:lpstr>
      <vt:lpstr>East Stratcom Task Force AT THE EUROPEAN EXTERNAL ACTION SERVICE</vt:lpstr>
      <vt:lpstr>PowerPoint Presentation</vt:lpstr>
      <vt:lpstr>PowerPoint Presentation</vt:lpstr>
      <vt:lpstr>1. Disinformation ABOUT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Communicating EU policies effectively</vt:lpstr>
      <vt:lpstr>PowerPoint Presentation</vt:lpstr>
      <vt:lpstr>3. Strengthening media environment</vt:lpstr>
      <vt:lpstr>PowerPoint Presentation</vt:lpstr>
      <vt:lpstr>PowerPoint Presentation</vt:lpstr>
      <vt:lpstr>PowerPoint Presentation</vt:lpstr>
      <vt:lpstr>    EU NEIGHBOURS east Communicating for a stronger partnership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RUNGULIS Janis (EEAS)</dc:creator>
  <cp:lastModifiedBy>Paul Beauvillain</cp:lastModifiedBy>
  <cp:revision>177</cp:revision>
  <cp:lastPrinted>2019-04-29T14:07:20Z</cp:lastPrinted>
  <dcterms:created xsi:type="dcterms:W3CDTF">2017-09-07T09:28:33Z</dcterms:created>
  <dcterms:modified xsi:type="dcterms:W3CDTF">2020-07-22T08:15:22Z</dcterms:modified>
</cp:coreProperties>
</file>