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  <p:sldMasterId id="2147483669" r:id="rId4"/>
    <p:sldMasterId id="2147483670" r:id="rId5"/>
    <p:sldMasterId id="2147483671" r:id="rId6"/>
    <p:sldMasterId id="2147483672" r:id="rId7"/>
    <p:sldMasterId id="2147483678" r:id="rId8"/>
    <p:sldMasterId id="2147483680" r:id="rId9"/>
    <p:sldMasterId id="2147483682" r:id="rId10"/>
    <p:sldMasterId id="2147483684" r:id="rId11"/>
    <p:sldMasterId id="2147483688" r:id="rId12"/>
  </p:sldMasterIdLst>
  <p:notesMasterIdLst>
    <p:notesMasterId r:id="rId44"/>
  </p:notesMasterIdLst>
  <p:handoutMasterIdLst>
    <p:handoutMasterId r:id="rId45"/>
  </p:handoutMasterIdLst>
  <p:sldIdLst>
    <p:sldId id="274" r:id="rId13"/>
    <p:sldId id="295" r:id="rId14"/>
    <p:sldId id="268" r:id="rId15"/>
    <p:sldId id="265" r:id="rId16"/>
    <p:sldId id="263" r:id="rId17"/>
    <p:sldId id="266" r:id="rId18"/>
    <p:sldId id="288" r:id="rId19"/>
    <p:sldId id="262" r:id="rId20"/>
    <p:sldId id="307" r:id="rId21"/>
    <p:sldId id="260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8" r:id="rId33"/>
    <p:sldId id="309" r:id="rId34"/>
    <p:sldId id="310" r:id="rId35"/>
    <p:sldId id="280" r:id="rId36"/>
    <p:sldId id="311" r:id="rId37"/>
    <p:sldId id="313" r:id="rId38"/>
    <p:sldId id="312" r:id="rId39"/>
    <p:sldId id="314" r:id="rId40"/>
    <p:sldId id="315" r:id="rId41"/>
    <p:sldId id="293" r:id="rId42"/>
    <p:sldId id="272" r:id="rId43"/>
  </p:sldIdLst>
  <p:sldSz cx="20104100" cy="11309350"/>
  <p:notesSz cx="20104100" cy="11309350"/>
  <p:defaultTextStyle>
    <a:defPPr>
      <a:defRPr lang="es-ES"/>
    </a:defPPr>
    <a:lvl1pPr marL="0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5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9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96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63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27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92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57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23" algn="l" defTabSz="9137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01"/>
    <a:srgbClr val="00BECD"/>
    <a:srgbClr val="E35050"/>
    <a:srgbClr val="00418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81302" autoAdjust="0"/>
  </p:normalViewPr>
  <p:slideViewPr>
    <p:cSldViewPr>
      <p:cViewPr varScale="1">
        <p:scale>
          <a:sx n="34" d="100"/>
          <a:sy n="34" d="100"/>
        </p:scale>
        <p:origin x="1224" y="56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1278" y="-120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49AE864-E69C-154F-92E5-326869B46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346AF6-0F70-1E48-ACED-164B2E6D1D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CD60-D6C8-334D-A185-0D54E2D8EF36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B7BA8B-C926-3B42-AC15-0CCF17632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3A139-4C7E-6540-937C-ECC5E7B01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E201-484B-4249-8FDA-90DC277332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62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01E5-FD02-1F4A-87B1-607CA6092029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086B-432B-2847-9509-AD3E1CD2BC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7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5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9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96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63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27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92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57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23" algn="l" defTabSz="9137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Genreal</a:t>
            </a:r>
            <a:r>
              <a:rPr lang="fr-FR" dirty="0"/>
              <a:t> slide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UeU</a:t>
            </a:r>
            <a:r>
              <a:rPr lang="fr-FR" baseline="0" dirty="0"/>
              <a:t> programme. </a:t>
            </a:r>
            <a:r>
              <a:rPr lang="fr-FR" baseline="0" dirty="0" err="1"/>
              <a:t>Please</a:t>
            </a:r>
            <a:r>
              <a:rPr lang="fr-FR" baseline="0" dirty="0"/>
              <a:t> move the white pin </a:t>
            </a:r>
            <a:r>
              <a:rPr lang="fr-FR" baseline="0" dirty="0" err="1"/>
              <a:t>accordingly</a:t>
            </a:r>
            <a:r>
              <a:rPr lang="fr-FR" baseline="0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15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this</a:t>
            </a:r>
            <a:r>
              <a:rPr lang="fr-FR" baseline="0" dirty="0"/>
              <a:t> slide for </a:t>
            </a:r>
            <a:r>
              <a:rPr lang="fr-FR" baseline="0" dirty="0" err="1"/>
              <a:t>quotes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0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this</a:t>
            </a:r>
            <a:r>
              <a:rPr lang="fr-FR" baseline="0" dirty="0"/>
              <a:t> slide for </a:t>
            </a:r>
            <a:r>
              <a:rPr lang="fr-FR" baseline="0" dirty="0" err="1"/>
              <a:t>quotes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21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9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bias. We have a tendency to think that we’ll be able to act differently in the future.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05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67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this</a:t>
            </a:r>
            <a:r>
              <a:rPr lang="fr-FR" baseline="0" dirty="0"/>
              <a:t> slide for </a:t>
            </a:r>
            <a:r>
              <a:rPr lang="fr-FR" baseline="0" dirty="0" err="1"/>
              <a:t>quotes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7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3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64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51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slide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6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</a:t>
            </a:r>
            <a:r>
              <a:rPr lang="fr-FR" baseline="0" dirty="0" smtClean="0"/>
              <a:t>s 3 to 6: </a:t>
            </a:r>
            <a:r>
              <a:rPr lang="fr-FR" baseline="0" dirty="0" err="1" smtClean="0"/>
              <a:t>introductory</a:t>
            </a:r>
            <a:r>
              <a:rPr lang="fr-FR" baseline="0" dirty="0" smtClean="0"/>
              <a:t> slides</a:t>
            </a:r>
            <a:endParaRPr lang="fr-FR" dirty="0" smtClean="0"/>
          </a:p>
          <a:p>
            <a:r>
              <a:rPr lang="fr-FR" dirty="0" err="1" smtClean="0"/>
              <a:t>Presentation</a:t>
            </a:r>
            <a:r>
              <a:rPr lang="fr-FR" dirty="0" smtClean="0"/>
              <a:t> slide</a:t>
            </a:r>
          </a:p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twitter </a:t>
            </a:r>
            <a:r>
              <a:rPr lang="fr-FR" dirty="0" err="1" smtClean="0"/>
              <a:t>account</a:t>
            </a:r>
            <a:r>
              <a:rPr lang="fr-FR" dirty="0" smtClean="0"/>
              <a:t> if </a:t>
            </a:r>
            <a:r>
              <a:rPr lang="fr-FR" dirty="0" err="1" smtClean="0"/>
              <a:t>you</a:t>
            </a:r>
            <a:r>
              <a:rPr lang="fr-FR" dirty="0" smtClean="0"/>
              <a:t> have one. </a:t>
            </a:r>
            <a:r>
              <a:rPr lang="fr-FR" dirty="0" err="1" smtClean="0"/>
              <a:t>Otherwise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delete</a:t>
            </a:r>
            <a:r>
              <a:rPr lang="fr-FR" baseline="0" dirty="0" smtClean="0"/>
              <a:t> the orange box.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6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329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1086B-432B-2847-9509-AD3E1CD2BCD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90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1086B-432B-2847-9509-AD3E1CD2BCD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9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1086B-432B-2847-9509-AD3E1CD2BCD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slide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29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 Remember that sometimes we miss things in plain sight when we stay just focused on objectives/deadlines. Your APN journey is about bringing change in cities, and surprising elements and contributions will need to be integrated along the way...for example, a global pandemic... </a:t>
            </a:r>
          </a:p>
          <a:p>
            <a:endParaRPr lang="en-GB" dirty="0" smtClean="0"/>
          </a:p>
          <a:p>
            <a:r>
              <a:rPr lang="en-GB" dirty="0" smtClean="0"/>
              <a:t>Point on Story telling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6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slide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2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this</a:t>
            </a:r>
            <a:r>
              <a:rPr lang="fr-FR" baseline="0" dirty="0"/>
              <a:t> slide for </a:t>
            </a:r>
            <a:r>
              <a:rPr lang="fr-FR" baseline="0" dirty="0" err="1"/>
              <a:t>quotes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80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49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05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6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agenda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0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bias. We have a tendency to think that we’ll be able to act differently in the future.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0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this</a:t>
            </a:r>
            <a:r>
              <a:rPr lang="fr-FR" baseline="0" dirty="0"/>
              <a:t> slide for </a:t>
            </a:r>
            <a:r>
              <a:rPr lang="fr-FR" baseline="0" dirty="0" err="1"/>
              <a:t>quotes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086B-432B-2847-9509-AD3E1CD2BCD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49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1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9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808" y="3513231"/>
            <a:ext cx="17088485" cy="24241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9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9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8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85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8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37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274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1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3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085" y="7267313"/>
            <a:ext cx="17088485" cy="2246163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8085" y="4793394"/>
            <a:ext cx="17088485" cy="2473919"/>
          </a:xfrm>
        </p:spPr>
        <p:txBody>
          <a:bodyPr anchor="b"/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89639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9277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68916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5855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4819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37833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27472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1711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7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09358" y="4350962"/>
            <a:ext cx="19723657" cy="12309390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268095" y="4350962"/>
            <a:ext cx="19723659" cy="12309390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6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6392" indent="0">
              <a:buNone/>
              <a:defRPr sz="3900" b="1"/>
            </a:lvl2pPr>
            <a:lvl3pPr marL="1792778" indent="0">
              <a:buNone/>
              <a:defRPr sz="3500" b="1"/>
            </a:lvl3pPr>
            <a:lvl4pPr marL="2689165" indent="0">
              <a:buNone/>
              <a:defRPr sz="3100" b="1"/>
            </a:lvl4pPr>
            <a:lvl5pPr marL="3585555" indent="0">
              <a:buNone/>
              <a:defRPr sz="3100" b="1"/>
            </a:lvl5pPr>
            <a:lvl6pPr marL="4481943" indent="0">
              <a:buNone/>
              <a:defRPr sz="3100" b="1"/>
            </a:lvl6pPr>
            <a:lvl7pPr marL="5378333" indent="0">
              <a:buNone/>
              <a:defRPr sz="3100" b="1"/>
            </a:lvl7pPr>
            <a:lvl8pPr marL="6274722" indent="0">
              <a:buNone/>
              <a:defRPr sz="3100" b="1"/>
            </a:lvl8pPr>
            <a:lvl9pPr marL="7171110" indent="0">
              <a:buNone/>
              <a:defRPr sz="3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212616" y="2531515"/>
            <a:ext cx="8886291" cy="1055015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6392" indent="0">
              <a:buNone/>
              <a:defRPr sz="3900" b="1"/>
            </a:lvl2pPr>
            <a:lvl3pPr marL="1792778" indent="0">
              <a:buNone/>
              <a:defRPr sz="3500" b="1"/>
            </a:lvl3pPr>
            <a:lvl4pPr marL="2689165" indent="0">
              <a:buNone/>
              <a:defRPr sz="3100" b="1"/>
            </a:lvl4pPr>
            <a:lvl5pPr marL="3585555" indent="0">
              <a:buNone/>
              <a:defRPr sz="3100" b="1"/>
            </a:lvl5pPr>
            <a:lvl6pPr marL="4481943" indent="0">
              <a:buNone/>
              <a:defRPr sz="3100" b="1"/>
            </a:lvl6pPr>
            <a:lvl7pPr marL="5378333" indent="0">
              <a:buNone/>
              <a:defRPr sz="3100" b="1"/>
            </a:lvl7pPr>
            <a:lvl8pPr marL="6274722" indent="0">
              <a:buNone/>
              <a:defRPr sz="3100" b="1"/>
            </a:lvl8pPr>
            <a:lvl9pPr marL="7171110" indent="0">
              <a:buNone/>
              <a:defRPr sz="3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212616" y="3586530"/>
            <a:ext cx="8886291" cy="6515967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CCFEE-9754-4858-AD1A-161CC7AD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lIns="150674" tIns="75336" rIns="150674" bIns="75336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31FC1-3A34-4C69-8FBB-DDD30817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lIns="150674" tIns="75336" rIns="150674" bIns="75336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5B7AE-2872-4956-A35D-A6D0B8AA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482096"/>
            <a:ext cx="4523423" cy="602118"/>
          </a:xfrm>
          <a:prstGeom prst="rect">
            <a:avLst/>
          </a:prstGeom>
        </p:spPr>
        <p:txBody>
          <a:bodyPr lIns="150674" tIns="75336" rIns="150674" bIns="75336"/>
          <a:lstStyle/>
          <a:p>
            <a:fld id="{F9DDF2C7-E3FC-4D29-8F25-5FA6D2868A6A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946FA-4519-43E5-AAB5-77E522B6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482096"/>
            <a:ext cx="6785134" cy="602118"/>
          </a:xfrm>
          <a:prstGeom prst="rect">
            <a:avLst/>
          </a:prstGeom>
        </p:spPr>
        <p:txBody>
          <a:bodyPr lIns="150674" tIns="75336" rIns="150674" bIns="75336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E431B5-6769-49DC-AAE8-A4150999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482096"/>
            <a:ext cx="4523423" cy="602118"/>
          </a:xfrm>
          <a:prstGeom prst="rect">
            <a:avLst/>
          </a:prstGeom>
        </p:spPr>
        <p:txBody>
          <a:bodyPr lIns="150674" tIns="75336" rIns="150674" bIns="75336"/>
          <a:lstStyle/>
          <a:p>
            <a:fld id="{92FAE56F-0DAA-41CD-8FBC-4BC8FEADCF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577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0145" y="450289"/>
            <a:ext cx="11238750" cy="9652217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5206" y="2366587"/>
            <a:ext cx="6614110" cy="7735910"/>
          </a:xfrm>
        </p:spPr>
        <p:txBody>
          <a:bodyPr/>
          <a:lstStyle>
            <a:lvl1pPr marL="0" indent="0">
              <a:buNone/>
              <a:defRPr sz="2700"/>
            </a:lvl1pPr>
            <a:lvl2pPr marL="896392" indent="0">
              <a:buNone/>
              <a:defRPr sz="2400"/>
            </a:lvl2pPr>
            <a:lvl3pPr marL="1792778" indent="0">
              <a:buNone/>
              <a:defRPr sz="2000"/>
            </a:lvl3pPr>
            <a:lvl4pPr marL="2689165" indent="0">
              <a:buNone/>
              <a:defRPr sz="1800"/>
            </a:lvl4pPr>
            <a:lvl5pPr marL="3585555" indent="0">
              <a:buNone/>
              <a:defRPr sz="1800"/>
            </a:lvl5pPr>
            <a:lvl6pPr marL="4481943" indent="0">
              <a:buNone/>
              <a:defRPr sz="1800"/>
            </a:lvl6pPr>
            <a:lvl7pPr marL="5378333" indent="0">
              <a:buNone/>
              <a:defRPr sz="1800"/>
            </a:lvl7pPr>
            <a:lvl8pPr marL="6274722" indent="0">
              <a:buNone/>
              <a:defRPr sz="1800"/>
            </a:lvl8pPr>
            <a:lvl9pPr marL="7171110" indent="0">
              <a:buNone/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9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6300"/>
            </a:lvl1pPr>
            <a:lvl2pPr marL="896392" indent="0">
              <a:buNone/>
              <a:defRPr sz="5500"/>
            </a:lvl2pPr>
            <a:lvl3pPr marL="1792778" indent="0">
              <a:buNone/>
              <a:defRPr sz="4700"/>
            </a:lvl3pPr>
            <a:lvl4pPr marL="2689165" indent="0">
              <a:buNone/>
              <a:defRPr sz="3900"/>
            </a:lvl4pPr>
            <a:lvl5pPr marL="3585555" indent="0">
              <a:buNone/>
              <a:defRPr sz="3900"/>
            </a:lvl5pPr>
            <a:lvl6pPr marL="4481943" indent="0">
              <a:buNone/>
              <a:defRPr sz="3900"/>
            </a:lvl6pPr>
            <a:lvl7pPr marL="5378333" indent="0">
              <a:buNone/>
              <a:defRPr sz="3900"/>
            </a:lvl7pPr>
            <a:lvl8pPr marL="6274722" indent="0">
              <a:buNone/>
              <a:defRPr sz="3900"/>
            </a:lvl8pPr>
            <a:lvl9pPr marL="7171110" indent="0">
              <a:buNone/>
              <a:defRPr sz="39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700"/>
            </a:lvl1pPr>
            <a:lvl2pPr marL="896392" indent="0">
              <a:buNone/>
              <a:defRPr sz="2400"/>
            </a:lvl2pPr>
            <a:lvl3pPr marL="1792778" indent="0">
              <a:buNone/>
              <a:defRPr sz="2000"/>
            </a:lvl3pPr>
            <a:lvl4pPr marL="2689165" indent="0">
              <a:buNone/>
              <a:defRPr sz="1800"/>
            </a:lvl4pPr>
            <a:lvl5pPr marL="3585555" indent="0">
              <a:buNone/>
              <a:defRPr sz="1800"/>
            </a:lvl5pPr>
            <a:lvl6pPr marL="4481943" indent="0">
              <a:buNone/>
              <a:defRPr sz="1800"/>
            </a:lvl6pPr>
            <a:lvl7pPr marL="5378333" indent="0">
              <a:buNone/>
              <a:defRPr sz="1800"/>
            </a:lvl7pPr>
            <a:lvl8pPr marL="6274722" indent="0">
              <a:buNone/>
              <a:defRPr sz="1800"/>
            </a:lvl8pPr>
            <a:lvl9pPr marL="7171110" indent="0">
              <a:buNone/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9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047890" y="746104"/>
            <a:ext cx="9943852" cy="15914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09361" y="746104"/>
            <a:ext cx="29503464" cy="15914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6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4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50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6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7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5CE4AF9-6125-5E41-8585-5B6DE19EDFEC}"/>
              </a:ext>
            </a:extLst>
          </p:cNvPr>
          <p:cNvSpPr/>
          <p:nvPr userDrawn="1"/>
        </p:nvSpPr>
        <p:spPr>
          <a:xfrm>
            <a:off x="0" y="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52CFD75-27E4-C841-8C62-DEA162D1AF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7641" y="2454276"/>
            <a:ext cx="7878773" cy="88544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6602690-D737-014B-AFD5-F922F2121A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5" y="640458"/>
            <a:ext cx="3687003" cy="139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6B761BD-2D97-F14B-A319-78B73C331F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3364" y="9005972"/>
            <a:ext cx="7439891" cy="72838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65A8328-4F69-FA43-B43F-16345E6EA1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3155" y="9874228"/>
            <a:ext cx="734501" cy="734499"/>
          </a:xfrm>
          <a:prstGeom prst="rect">
            <a:avLst/>
          </a:prstGeom>
        </p:spPr>
      </p:pic>
      <p:sp>
        <p:nvSpPr>
          <p:cNvPr id="24" name="object 27">
            <a:extLst>
              <a:ext uri="{FF2B5EF4-FFF2-40B4-BE49-F238E27FC236}">
                <a16:creationId xmlns:a16="http://schemas.microsoft.com/office/drawing/2014/main" id="{AF5E4032-5E39-0E40-8199-FDE557120D82}"/>
              </a:ext>
            </a:extLst>
          </p:cNvPr>
          <p:cNvSpPr txBox="1"/>
          <p:nvPr userDrawn="1"/>
        </p:nvSpPr>
        <p:spPr>
          <a:xfrm>
            <a:off x="5251457" y="9083677"/>
            <a:ext cx="2895599" cy="520008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marL="12693" algn="ctr">
              <a:lnSpc>
                <a:spcPct val="100000"/>
              </a:lnSpc>
              <a:spcBef>
                <a:spcPts val="94"/>
              </a:spcBef>
            </a:pPr>
            <a:r>
              <a:rPr lang="es-ES" sz="3300" b="1" spc="-39" dirty="0">
                <a:solidFill>
                  <a:srgbClr val="00BDCD"/>
                </a:solidFill>
                <a:latin typeface="Arial"/>
                <a:cs typeface="Arial"/>
              </a:rPr>
              <a:t>@URBACT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9970F4E2-6078-6B4C-ACB2-E6DF91C79669}"/>
              </a:ext>
            </a:extLst>
          </p:cNvPr>
          <p:cNvSpPr txBox="1"/>
          <p:nvPr userDrawn="1"/>
        </p:nvSpPr>
        <p:spPr>
          <a:xfrm>
            <a:off x="1136652" y="9083676"/>
            <a:ext cx="3733798" cy="520008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marL="12693" algn="ctr">
              <a:lnSpc>
                <a:spcPct val="100000"/>
              </a:lnSpc>
              <a:spcBef>
                <a:spcPts val="94"/>
              </a:spcBef>
            </a:pPr>
            <a:r>
              <a:rPr sz="3300" b="1" spc="-39" dirty="0">
                <a:solidFill>
                  <a:srgbClr val="FFB83B"/>
                </a:solidFill>
                <a:latin typeface="Arial"/>
                <a:cs typeface="Arial"/>
              </a:rPr>
              <a:t>#</a:t>
            </a:r>
            <a:r>
              <a:rPr lang="es-ES" sz="3300" b="1" spc="-39" dirty="0">
                <a:solidFill>
                  <a:srgbClr val="FFB83B"/>
                </a:solidFill>
                <a:latin typeface="Arial"/>
                <a:cs typeface="Arial"/>
              </a:rPr>
              <a:t>eUniversity2020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BB3526-533D-2843-96A8-CD3FADDD876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319254" y="9479473"/>
            <a:ext cx="5426579" cy="1523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65">
        <a:defRPr>
          <a:latin typeface="+mn-lt"/>
          <a:ea typeface="+mn-ea"/>
          <a:cs typeface="+mn-cs"/>
        </a:defRPr>
      </a:lvl2pPr>
      <a:lvl3pPr marL="913729">
        <a:defRPr>
          <a:latin typeface="+mn-lt"/>
          <a:ea typeface="+mn-ea"/>
          <a:cs typeface="+mn-cs"/>
        </a:defRPr>
      </a:lvl3pPr>
      <a:lvl4pPr marL="1370596">
        <a:defRPr>
          <a:latin typeface="+mn-lt"/>
          <a:ea typeface="+mn-ea"/>
          <a:cs typeface="+mn-cs"/>
        </a:defRPr>
      </a:lvl4pPr>
      <a:lvl5pPr marL="1827463">
        <a:defRPr>
          <a:latin typeface="+mn-lt"/>
          <a:ea typeface="+mn-ea"/>
          <a:cs typeface="+mn-cs"/>
        </a:defRPr>
      </a:lvl5pPr>
      <a:lvl6pPr marL="2284327">
        <a:defRPr>
          <a:latin typeface="+mn-lt"/>
          <a:ea typeface="+mn-ea"/>
          <a:cs typeface="+mn-cs"/>
        </a:defRPr>
      </a:lvl6pPr>
      <a:lvl7pPr marL="2741192">
        <a:defRPr>
          <a:latin typeface="+mn-lt"/>
          <a:ea typeface="+mn-ea"/>
          <a:cs typeface="+mn-cs"/>
        </a:defRPr>
      </a:lvl7pPr>
      <a:lvl8pPr marL="3198057">
        <a:defRPr>
          <a:latin typeface="+mn-lt"/>
          <a:ea typeface="+mn-ea"/>
          <a:cs typeface="+mn-cs"/>
        </a:defRPr>
      </a:lvl8pPr>
      <a:lvl9pPr marL="365492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65">
        <a:defRPr>
          <a:latin typeface="+mn-lt"/>
          <a:ea typeface="+mn-ea"/>
          <a:cs typeface="+mn-cs"/>
        </a:defRPr>
      </a:lvl2pPr>
      <a:lvl3pPr marL="913729">
        <a:defRPr>
          <a:latin typeface="+mn-lt"/>
          <a:ea typeface="+mn-ea"/>
          <a:cs typeface="+mn-cs"/>
        </a:defRPr>
      </a:lvl3pPr>
      <a:lvl4pPr marL="1370596">
        <a:defRPr>
          <a:latin typeface="+mn-lt"/>
          <a:ea typeface="+mn-ea"/>
          <a:cs typeface="+mn-cs"/>
        </a:defRPr>
      </a:lvl4pPr>
      <a:lvl5pPr marL="1827463">
        <a:defRPr>
          <a:latin typeface="+mn-lt"/>
          <a:ea typeface="+mn-ea"/>
          <a:cs typeface="+mn-cs"/>
        </a:defRPr>
      </a:lvl5pPr>
      <a:lvl6pPr marL="2284327">
        <a:defRPr>
          <a:latin typeface="+mn-lt"/>
          <a:ea typeface="+mn-ea"/>
          <a:cs typeface="+mn-cs"/>
        </a:defRPr>
      </a:lvl6pPr>
      <a:lvl7pPr marL="2741192">
        <a:defRPr>
          <a:latin typeface="+mn-lt"/>
          <a:ea typeface="+mn-ea"/>
          <a:cs typeface="+mn-cs"/>
        </a:defRPr>
      </a:lvl7pPr>
      <a:lvl8pPr marL="3198057">
        <a:defRPr>
          <a:latin typeface="+mn-lt"/>
          <a:ea typeface="+mn-ea"/>
          <a:cs typeface="+mn-cs"/>
        </a:defRPr>
      </a:lvl8pPr>
      <a:lvl9pPr marL="3654923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267C469-E683-6C47-A772-0F143631D6B6}"/>
              </a:ext>
            </a:extLst>
          </p:cNvPr>
          <p:cNvSpPr/>
          <p:nvPr userDrawn="1"/>
        </p:nvSpPr>
        <p:spPr>
          <a:xfrm>
            <a:off x="0" y="639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6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3BDE20D-84B6-A441-9C2D-DDB5B4CEF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0128" y="3592787"/>
            <a:ext cx="8903977" cy="7711201"/>
          </a:xfrm>
          <a:prstGeom prst="rect">
            <a:avLst/>
          </a:prstGeom>
        </p:spPr>
      </p:pic>
      <p:grpSp>
        <p:nvGrpSpPr>
          <p:cNvPr id="8" name="object 15">
            <a:extLst>
              <a:ext uri="{FF2B5EF4-FFF2-40B4-BE49-F238E27FC236}">
                <a16:creationId xmlns:a16="http://schemas.microsoft.com/office/drawing/2014/main" id="{A9E7EF69-F643-C84E-A5F3-1068A7EDC18F}"/>
              </a:ext>
            </a:extLst>
          </p:cNvPr>
          <p:cNvGrpSpPr/>
          <p:nvPr userDrawn="1"/>
        </p:nvGrpSpPr>
        <p:grpSpPr>
          <a:xfrm>
            <a:off x="1" y="617783"/>
            <a:ext cx="6623050" cy="1424305"/>
            <a:chOff x="0" y="617782"/>
            <a:chExt cx="5008245" cy="1424305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F622AFA2-3A0E-DF42-B60B-4E8624163D8D}"/>
                </a:ext>
              </a:extLst>
            </p:cNvPr>
            <p:cNvSpPr/>
            <p:nvPr/>
          </p:nvSpPr>
          <p:spPr>
            <a:xfrm>
              <a:off x="0" y="617782"/>
              <a:ext cx="4903470" cy="1424305"/>
            </a:xfrm>
            <a:custGeom>
              <a:avLst/>
              <a:gdLst/>
              <a:ahLst/>
              <a:cxnLst/>
              <a:rect l="l" t="t" r="r" b="b"/>
              <a:pathLst>
                <a:path w="4903470" h="1424305">
                  <a:moveTo>
                    <a:pt x="4551997" y="0"/>
                  </a:moveTo>
                  <a:lnTo>
                    <a:pt x="0" y="0"/>
                  </a:lnTo>
                  <a:lnTo>
                    <a:pt x="0" y="1424040"/>
                  </a:lnTo>
                  <a:lnTo>
                    <a:pt x="4551997" y="1424040"/>
                  </a:lnTo>
                  <a:lnTo>
                    <a:pt x="4903442" y="712009"/>
                  </a:lnTo>
                  <a:lnTo>
                    <a:pt x="455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49C6D51A-3179-3744-91A3-15A277B1618B}"/>
                </a:ext>
              </a:extLst>
            </p:cNvPr>
            <p:cNvSpPr/>
            <p:nvPr/>
          </p:nvSpPr>
          <p:spPr>
            <a:xfrm>
              <a:off x="4438669" y="618646"/>
              <a:ext cx="569595" cy="1423670"/>
            </a:xfrm>
            <a:custGeom>
              <a:avLst/>
              <a:gdLst/>
              <a:ahLst/>
              <a:cxnLst/>
              <a:rect l="l" t="t" r="r" b="b"/>
              <a:pathLst>
                <a:path w="569595" h="1423670">
                  <a:moveTo>
                    <a:pt x="124864" y="0"/>
                  </a:moveTo>
                  <a:lnTo>
                    <a:pt x="82118" y="2932"/>
                  </a:lnTo>
                  <a:lnTo>
                    <a:pt x="43586" y="21682"/>
                  </a:lnTo>
                  <a:lnTo>
                    <a:pt x="14189" y="54945"/>
                  </a:lnTo>
                  <a:lnTo>
                    <a:pt x="0" y="97002"/>
                  </a:lnTo>
                  <a:lnTo>
                    <a:pt x="2939" y="139750"/>
                  </a:lnTo>
                  <a:lnTo>
                    <a:pt x="21697" y="178274"/>
                  </a:lnTo>
                  <a:lnTo>
                    <a:pt x="54963" y="207663"/>
                  </a:lnTo>
                  <a:lnTo>
                    <a:pt x="95103" y="233148"/>
                  </a:lnTo>
                  <a:lnTo>
                    <a:pt x="132714" y="261596"/>
                  </a:lnTo>
                  <a:lnTo>
                    <a:pt x="167677" y="292799"/>
                  </a:lnTo>
                  <a:lnTo>
                    <a:pt x="199873" y="326553"/>
                  </a:lnTo>
                  <a:lnTo>
                    <a:pt x="229184" y="362651"/>
                  </a:lnTo>
                  <a:lnTo>
                    <a:pt x="255491" y="400889"/>
                  </a:lnTo>
                  <a:lnTo>
                    <a:pt x="278675" y="441059"/>
                  </a:lnTo>
                  <a:lnTo>
                    <a:pt x="298618" y="482957"/>
                  </a:lnTo>
                  <a:lnTo>
                    <a:pt x="315201" y="526378"/>
                  </a:lnTo>
                  <a:lnTo>
                    <a:pt x="328306" y="571114"/>
                  </a:lnTo>
                  <a:lnTo>
                    <a:pt x="337813" y="616962"/>
                  </a:lnTo>
                  <a:lnTo>
                    <a:pt x="343604" y="663714"/>
                  </a:lnTo>
                  <a:lnTo>
                    <a:pt x="345561" y="711166"/>
                  </a:lnTo>
                  <a:lnTo>
                    <a:pt x="343604" y="758612"/>
                  </a:lnTo>
                  <a:lnTo>
                    <a:pt x="337812" y="805361"/>
                  </a:lnTo>
                  <a:lnTo>
                    <a:pt x="328304" y="851204"/>
                  </a:lnTo>
                  <a:lnTo>
                    <a:pt x="315199" y="895937"/>
                  </a:lnTo>
                  <a:lnTo>
                    <a:pt x="298614" y="939355"/>
                  </a:lnTo>
                  <a:lnTo>
                    <a:pt x="278670" y="981251"/>
                  </a:lnTo>
                  <a:lnTo>
                    <a:pt x="255484" y="1021419"/>
                  </a:lnTo>
                  <a:lnTo>
                    <a:pt x="229175" y="1059655"/>
                  </a:lnTo>
                  <a:lnTo>
                    <a:pt x="199862" y="1095753"/>
                  </a:lnTo>
                  <a:lnTo>
                    <a:pt x="167663" y="1129507"/>
                  </a:lnTo>
                  <a:lnTo>
                    <a:pt x="132698" y="1160711"/>
                  </a:lnTo>
                  <a:lnTo>
                    <a:pt x="95085" y="1189160"/>
                  </a:lnTo>
                  <a:lnTo>
                    <a:pt x="54942" y="1214648"/>
                  </a:lnTo>
                  <a:lnTo>
                    <a:pt x="21688" y="1244036"/>
                  </a:lnTo>
                  <a:lnTo>
                    <a:pt x="2937" y="1282562"/>
                  </a:lnTo>
                  <a:lnTo>
                    <a:pt x="0" y="1325312"/>
                  </a:lnTo>
                  <a:lnTo>
                    <a:pt x="14189" y="1367376"/>
                  </a:lnTo>
                  <a:lnTo>
                    <a:pt x="32633" y="1391198"/>
                  </a:lnTo>
                  <a:lnTo>
                    <a:pt x="55909" y="1408701"/>
                  </a:lnTo>
                  <a:lnTo>
                    <a:pt x="82537" y="1419491"/>
                  </a:lnTo>
                  <a:lnTo>
                    <a:pt x="111034" y="1423175"/>
                  </a:lnTo>
                  <a:lnTo>
                    <a:pt x="125305" y="1422258"/>
                  </a:lnTo>
                  <a:lnTo>
                    <a:pt x="166917" y="1408129"/>
                  </a:lnTo>
                  <a:lnTo>
                    <a:pt x="209710" y="1381534"/>
                  </a:lnTo>
                  <a:lnTo>
                    <a:pt x="250477" y="1352503"/>
                  </a:lnTo>
                  <a:lnTo>
                    <a:pt x="289147" y="1321163"/>
                  </a:lnTo>
                  <a:lnTo>
                    <a:pt x="325646" y="1287640"/>
                  </a:lnTo>
                  <a:lnTo>
                    <a:pt x="359899" y="1252062"/>
                  </a:lnTo>
                  <a:lnTo>
                    <a:pt x="391834" y="1214556"/>
                  </a:lnTo>
                  <a:lnTo>
                    <a:pt x="421378" y="1175250"/>
                  </a:lnTo>
                  <a:lnTo>
                    <a:pt x="448457" y="1134271"/>
                  </a:lnTo>
                  <a:lnTo>
                    <a:pt x="472997" y="1091746"/>
                  </a:lnTo>
                  <a:lnTo>
                    <a:pt x="494924" y="1047802"/>
                  </a:lnTo>
                  <a:lnTo>
                    <a:pt x="514167" y="1002567"/>
                  </a:lnTo>
                  <a:lnTo>
                    <a:pt x="530650" y="956168"/>
                  </a:lnTo>
                  <a:lnTo>
                    <a:pt x="544302" y="908732"/>
                  </a:lnTo>
                  <a:lnTo>
                    <a:pt x="555047" y="860386"/>
                  </a:lnTo>
                  <a:lnTo>
                    <a:pt x="562813" y="811259"/>
                  </a:lnTo>
                  <a:lnTo>
                    <a:pt x="567527" y="761476"/>
                  </a:lnTo>
                  <a:lnTo>
                    <a:pt x="569115" y="711166"/>
                  </a:lnTo>
                  <a:lnTo>
                    <a:pt x="567527" y="660851"/>
                  </a:lnTo>
                  <a:lnTo>
                    <a:pt x="562813" y="611065"/>
                  </a:lnTo>
                  <a:lnTo>
                    <a:pt x="555047" y="561935"/>
                  </a:lnTo>
                  <a:lnTo>
                    <a:pt x="544302" y="513586"/>
                  </a:lnTo>
                  <a:lnTo>
                    <a:pt x="530650" y="466148"/>
                  </a:lnTo>
                  <a:lnTo>
                    <a:pt x="514166" y="419747"/>
                  </a:lnTo>
                  <a:lnTo>
                    <a:pt x="494924" y="374510"/>
                  </a:lnTo>
                  <a:lnTo>
                    <a:pt x="472995" y="330565"/>
                  </a:lnTo>
                  <a:lnTo>
                    <a:pt x="448455" y="288039"/>
                  </a:lnTo>
                  <a:lnTo>
                    <a:pt x="421376" y="247059"/>
                  </a:lnTo>
                  <a:lnTo>
                    <a:pt x="391832" y="207753"/>
                  </a:lnTo>
                  <a:lnTo>
                    <a:pt x="359895" y="170248"/>
                  </a:lnTo>
                  <a:lnTo>
                    <a:pt x="325641" y="134671"/>
                  </a:lnTo>
                  <a:lnTo>
                    <a:pt x="289141" y="101150"/>
                  </a:lnTo>
                  <a:lnTo>
                    <a:pt x="250470" y="69811"/>
                  </a:lnTo>
                  <a:lnTo>
                    <a:pt x="209701" y="40783"/>
                  </a:lnTo>
                  <a:lnTo>
                    <a:pt x="166907" y="14192"/>
                  </a:lnTo>
                  <a:lnTo>
                    <a:pt x="124864" y="0"/>
                  </a:lnTo>
                  <a:close/>
                </a:path>
              </a:pathLst>
            </a:custGeom>
            <a:solidFill>
              <a:srgbClr val="00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8">
            <a:extLst>
              <a:ext uri="{FF2B5EF4-FFF2-40B4-BE49-F238E27FC236}">
                <a16:creationId xmlns:a16="http://schemas.microsoft.com/office/drawing/2014/main" id="{C01895E8-7EB5-7B47-BAFE-8109555A23B6}"/>
              </a:ext>
            </a:extLst>
          </p:cNvPr>
          <p:cNvSpPr txBox="1">
            <a:spLocks/>
          </p:cNvSpPr>
          <p:nvPr userDrawn="1"/>
        </p:nvSpPr>
        <p:spPr>
          <a:xfrm>
            <a:off x="948581" y="549913"/>
            <a:ext cx="4921250" cy="1397171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94"/>
              </a:spcBef>
            </a:pPr>
            <a:r>
              <a:rPr lang="es-ES" sz="9000" b="1" spc="-6" dirty="0" err="1">
                <a:solidFill>
                  <a:srgbClr val="00BDC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Exercise</a:t>
            </a:r>
            <a:endParaRPr lang="es-ES" sz="9000" b="1" spc="-6" dirty="0">
              <a:solidFill>
                <a:srgbClr val="00BDC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91B8C46-C9C9-8940-A573-7375B379A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90850" y="9383858"/>
            <a:ext cx="3505202" cy="15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48B7B60-0C6B-8E46-9984-6CFBE0D2440C}"/>
              </a:ext>
            </a:extLst>
          </p:cNvPr>
          <p:cNvSpPr/>
          <p:nvPr userDrawn="1"/>
        </p:nvSpPr>
        <p:spPr>
          <a:xfrm>
            <a:off x="0" y="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45F5AFC-3557-7441-8CA7-0084E48B3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0128" y="3590389"/>
            <a:ext cx="8903977" cy="7711201"/>
          </a:xfrm>
          <a:prstGeom prst="rect">
            <a:avLst/>
          </a:prstGeom>
        </p:spPr>
      </p:pic>
      <p:grpSp>
        <p:nvGrpSpPr>
          <p:cNvPr id="20" name="object 14">
            <a:extLst>
              <a:ext uri="{FF2B5EF4-FFF2-40B4-BE49-F238E27FC236}">
                <a16:creationId xmlns:a16="http://schemas.microsoft.com/office/drawing/2014/main" id="{C785EED6-41FE-4747-B3B9-7FD6DEEA389F}"/>
              </a:ext>
            </a:extLst>
          </p:cNvPr>
          <p:cNvGrpSpPr/>
          <p:nvPr userDrawn="1"/>
        </p:nvGrpSpPr>
        <p:grpSpPr>
          <a:xfrm>
            <a:off x="0" y="617783"/>
            <a:ext cx="5007609" cy="1424305"/>
            <a:chOff x="0" y="617782"/>
            <a:chExt cx="5007610" cy="1424305"/>
          </a:xfrm>
        </p:grpSpPr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C72CC8FD-C0C5-0441-BEC4-1559F819AC5B}"/>
                </a:ext>
              </a:extLst>
            </p:cNvPr>
            <p:cNvSpPr/>
            <p:nvPr/>
          </p:nvSpPr>
          <p:spPr>
            <a:xfrm>
              <a:off x="0" y="617782"/>
              <a:ext cx="4900930" cy="1424305"/>
            </a:xfrm>
            <a:custGeom>
              <a:avLst/>
              <a:gdLst/>
              <a:ahLst/>
              <a:cxnLst/>
              <a:rect l="l" t="t" r="r" b="b"/>
              <a:pathLst>
                <a:path w="4900930" h="1424305">
                  <a:moveTo>
                    <a:pt x="4900374" y="0"/>
                  </a:moveTo>
                  <a:lnTo>
                    <a:pt x="0" y="0"/>
                  </a:lnTo>
                  <a:lnTo>
                    <a:pt x="0" y="1424040"/>
                  </a:lnTo>
                  <a:lnTo>
                    <a:pt x="4303533" y="1424040"/>
                  </a:lnTo>
                  <a:lnTo>
                    <a:pt x="490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6CA076E7-3812-C74F-BC45-4FF253A38A0B}"/>
                </a:ext>
              </a:extLst>
            </p:cNvPr>
            <p:cNvSpPr/>
            <p:nvPr/>
          </p:nvSpPr>
          <p:spPr>
            <a:xfrm>
              <a:off x="4188289" y="617980"/>
              <a:ext cx="819785" cy="1424305"/>
            </a:xfrm>
            <a:custGeom>
              <a:avLst/>
              <a:gdLst/>
              <a:ahLst/>
              <a:cxnLst/>
              <a:rect l="l" t="t" r="r" b="b"/>
              <a:pathLst>
                <a:path w="819785" h="1424305">
                  <a:moveTo>
                    <a:pt x="714532" y="0"/>
                  </a:moveTo>
                  <a:lnTo>
                    <a:pt x="672056" y="5662"/>
                  </a:lnTo>
                  <a:lnTo>
                    <a:pt x="634804" y="26838"/>
                  </a:lnTo>
                  <a:lnTo>
                    <a:pt x="607585" y="61893"/>
                  </a:lnTo>
                  <a:lnTo>
                    <a:pt x="11478" y="1262328"/>
                  </a:lnTo>
                  <a:lnTo>
                    <a:pt x="0" y="1305200"/>
                  </a:lnTo>
                  <a:lnTo>
                    <a:pt x="5653" y="1347675"/>
                  </a:lnTo>
                  <a:lnTo>
                    <a:pt x="26821" y="1384933"/>
                  </a:lnTo>
                  <a:lnTo>
                    <a:pt x="61884" y="1412156"/>
                  </a:lnTo>
                  <a:lnTo>
                    <a:pt x="98958" y="1423132"/>
                  </a:lnTo>
                  <a:lnTo>
                    <a:pt x="111506" y="1423841"/>
                  </a:lnTo>
                  <a:lnTo>
                    <a:pt x="141763" y="1419668"/>
                  </a:lnTo>
                  <a:lnTo>
                    <a:pt x="193590" y="1388038"/>
                  </a:lnTo>
                  <a:lnTo>
                    <a:pt x="807809" y="161325"/>
                  </a:lnTo>
                  <a:lnTo>
                    <a:pt x="819294" y="118451"/>
                  </a:lnTo>
                  <a:lnTo>
                    <a:pt x="813644" y="75973"/>
                  </a:lnTo>
                  <a:lnTo>
                    <a:pt x="792481" y="38711"/>
                  </a:lnTo>
                  <a:lnTo>
                    <a:pt x="757423" y="11486"/>
                  </a:lnTo>
                  <a:lnTo>
                    <a:pt x="71453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8BBF0E87-D1D3-FB41-B6C8-272965502CDB}"/>
              </a:ext>
            </a:extLst>
          </p:cNvPr>
          <p:cNvSpPr txBox="1">
            <a:spLocks/>
          </p:cNvSpPr>
          <p:nvPr userDrawn="1"/>
        </p:nvSpPr>
        <p:spPr>
          <a:xfrm>
            <a:off x="948581" y="549912"/>
            <a:ext cx="3540874" cy="1397171"/>
          </a:xfrm>
          <a:prstGeom prst="rect">
            <a:avLst/>
          </a:prstGeom>
          <a:noFill/>
        </p:spPr>
        <p:txBody>
          <a:bodyPr vert="horz" wrap="square" lIns="0" tIns="1205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94"/>
              </a:spcBef>
            </a:pPr>
            <a:r>
              <a:rPr lang="es-ES" sz="9000" b="1" spc="-6" dirty="0" err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Quiz</a:t>
            </a:r>
            <a:endParaRPr lang="es-ES" sz="9000" b="1" spc="-6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8F9B7F0-DBF7-874B-8517-7F58D8FB4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92400" y="9385201"/>
            <a:ext cx="3505457" cy="15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179281" tIns="89640" rIns="179281" bIns="896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</p:spPr>
        <p:txBody>
          <a:bodyPr vert="horz" lIns="179281" tIns="89640" rIns="179281" bIns="896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</p:spPr>
        <p:txBody>
          <a:bodyPr vert="horz" lIns="179281" tIns="89640" rIns="179281" bIns="896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3237-38D3-442F-943E-3B2DB0AE153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</p:spPr>
        <p:txBody>
          <a:bodyPr vert="horz" lIns="179281" tIns="89640" rIns="179281" bIns="896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</p:spPr>
        <p:txBody>
          <a:bodyPr vert="horz" lIns="179281" tIns="89640" rIns="179281" bIns="896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132F-CDDF-407B-88F6-8F1CDAAE09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B1F7FB9A-2ABA-B544-B614-40F29B45A5C2}"/>
              </a:ext>
            </a:extLst>
          </p:cNvPr>
          <p:cNvSpPr/>
          <p:nvPr userDrawn="1"/>
        </p:nvSpPr>
        <p:spPr>
          <a:xfrm>
            <a:off x="963327" y="1047088"/>
            <a:ext cx="10502899" cy="0"/>
          </a:xfrm>
          <a:custGeom>
            <a:avLst/>
            <a:gdLst/>
            <a:ahLst/>
            <a:cxnLst/>
            <a:rect l="l" t="t" r="r" b="b"/>
            <a:pathLst>
              <a:path w="10502900">
                <a:moveTo>
                  <a:pt x="0" y="0"/>
                </a:moveTo>
                <a:lnTo>
                  <a:pt x="10502298" y="0"/>
                </a:lnTo>
              </a:path>
            </a:pathLst>
          </a:custGeom>
          <a:ln w="10470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15">
            <a:extLst>
              <a:ext uri="{FF2B5EF4-FFF2-40B4-BE49-F238E27FC236}">
                <a16:creationId xmlns:a16="http://schemas.microsoft.com/office/drawing/2014/main" id="{F718664C-02B3-8E47-9716-2AEA3DC3090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692400" y="9385201"/>
            <a:ext cx="3505457" cy="1526399"/>
          </a:xfrm>
          <a:prstGeom prst="rect">
            <a:avLst/>
          </a:prstGeom>
        </p:spPr>
      </p:pic>
      <p:pic>
        <p:nvPicPr>
          <p:cNvPr id="9" name="Imagen 25">
            <a:extLst>
              <a:ext uri="{FF2B5EF4-FFF2-40B4-BE49-F238E27FC236}">
                <a16:creationId xmlns:a16="http://schemas.microsoft.com/office/drawing/2014/main" id="{F52CFD75-27E4-C841-8C62-DEA162D1AF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225332" y="2454911"/>
            <a:ext cx="7878773" cy="8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1792778" rtl="0" eaLnBrk="1" latinLnBrk="0" hangingPunct="1">
        <a:spcBef>
          <a:spcPct val="0"/>
        </a:spcBef>
        <a:buNone/>
        <a:defRPr sz="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2288" indent="-672288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56634" indent="-560242" algn="l" defTabSz="1792778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40971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7361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33749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»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0139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826526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722916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619306" indent="-448192" algn="l" defTabSz="17927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392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92778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89165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85555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81943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78333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274722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171110" algn="l" defTabSz="179277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8">
            <a:extLst>
              <a:ext uri="{FF2B5EF4-FFF2-40B4-BE49-F238E27FC236}">
                <a16:creationId xmlns:a16="http://schemas.microsoft.com/office/drawing/2014/main" id="{B1F7FB9A-2ABA-B544-B614-40F29B45A5C2}"/>
              </a:ext>
            </a:extLst>
          </p:cNvPr>
          <p:cNvSpPr/>
          <p:nvPr userDrawn="1"/>
        </p:nvSpPr>
        <p:spPr>
          <a:xfrm>
            <a:off x="963327" y="1047088"/>
            <a:ext cx="10502899" cy="0"/>
          </a:xfrm>
          <a:custGeom>
            <a:avLst/>
            <a:gdLst/>
            <a:ahLst/>
            <a:cxnLst/>
            <a:rect l="l" t="t" r="r" b="b"/>
            <a:pathLst>
              <a:path w="10502900">
                <a:moveTo>
                  <a:pt x="0" y="0"/>
                </a:moveTo>
                <a:lnTo>
                  <a:pt x="10502298" y="0"/>
                </a:lnTo>
              </a:path>
            </a:pathLst>
          </a:custGeom>
          <a:ln w="10470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718664C-02B3-8E47-9716-2AEA3DC30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92400" y="9385201"/>
            <a:ext cx="3505457" cy="1526399"/>
          </a:xfrm>
          <a:prstGeom prst="rect">
            <a:avLst/>
          </a:prstGeom>
        </p:spPr>
      </p:pic>
      <p:pic>
        <p:nvPicPr>
          <p:cNvPr id="7" name="Imagen 25">
            <a:extLst>
              <a:ext uri="{FF2B5EF4-FFF2-40B4-BE49-F238E27FC236}">
                <a16:creationId xmlns:a16="http://schemas.microsoft.com/office/drawing/2014/main" id="{F52CFD75-27E4-C841-8C62-DEA162D1AF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5332" y="2454911"/>
            <a:ext cx="7878773" cy="8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77F7C7-C6AB-C046-A689-94FCCA61D2CA}"/>
              </a:ext>
            </a:extLst>
          </p:cNvPr>
          <p:cNvSpPr/>
          <p:nvPr userDrawn="1"/>
        </p:nvSpPr>
        <p:spPr>
          <a:xfrm>
            <a:off x="10052050" y="4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B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B7C7A8-4DB4-8849-B0F9-0099F9C66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1" y="10098002"/>
            <a:ext cx="3952799" cy="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5793231-3DE2-0F48-B2A8-0C78ABD47163}"/>
              </a:ext>
            </a:extLst>
          </p:cNvPr>
          <p:cNvSpPr/>
          <p:nvPr userDrawn="1"/>
        </p:nvSpPr>
        <p:spPr>
          <a:xfrm>
            <a:off x="10052050" y="4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C6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0B2738-C16B-6D40-8683-2BAE4E314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1" y="10098002"/>
            <a:ext cx="3952799" cy="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66056BF-773A-2F4B-B8D1-005DB7810D63}"/>
              </a:ext>
            </a:extLst>
          </p:cNvPr>
          <p:cNvSpPr/>
          <p:nvPr userDrawn="1"/>
        </p:nvSpPr>
        <p:spPr>
          <a:xfrm>
            <a:off x="10052050" y="4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79D85F-03AE-E942-9788-8B6E63CF0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1" y="10098002"/>
            <a:ext cx="3952799" cy="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29AB0F4-E300-8841-8D40-E9F6FA17675A}"/>
              </a:ext>
            </a:extLst>
          </p:cNvPr>
          <p:cNvSpPr/>
          <p:nvPr userDrawn="1"/>
        </p:nvSpPr>
        <p:spPr>
          <a:xfrm>
            <a:off x="10052050" y="4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5FC23-1C2B-4241-9969-D6928B77A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1" y="10098002"/>
            <a:ext cx="3952799" cy="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67321F6-E14E-4540-8E27-D836DEBD0F78}"/>
              </a:ext>
            </a:extLst>
          </p:cNvPr>
          <p:cNvSpPr/>
          <p:nvPr userDrawn="1"/>
        </p:nvSpPr>
        <p:spPr>
          <a:xfrm>
            <a:off x="10052050" y="4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3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DFBED5-8AA5-514A-90DF-0E903C9FD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1" y="10098002"/>
            <a:ext cx="3952799" cy="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19D0806-8488-2448-B062-DC67EC55FD0C}"/>
              </a:ext>
            </a:extLst>
          </p:cNvPr>
          <p:cNvSpPr/>
          <p:nvPr userDrawn="1"/>
        </p:nvSpPr>
        <p:spPr>
          <a:xfrm>
            <a:off x="0" y="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6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6C4671DA-B7AF-BD44-A623-CC85EEBA02BE}"/>
              </a:ext>
            </a:extLst>
          </p:cNvPr>
          <p:cNvSpPr/>
          <p:nvPr userDrawn="1"/>
        </p:nvSpPr>
        <p:spPr>
          <a:xfrm rot="10800000">
            <a:off x="0" y="629320"/>
            <a:ext cx="4020820" cy="1410334"/>
          </a:xfrm>
          <a:custGeom>
            <a:avLst/>
            <a:gdLst/>
            <a:ahLst/>
            <a:cxnLst/>
            <a:rect l="l" t="t" r="r" b="b"/>
            <a:pathLst>
              <a:path w="4020819" h="1410334">
                <a:moveTo>
                  <a:pt x="4020819" y="0"/>
                </a:moveTo>
                <a:lnTo>
                  <a:pt x="657068" y="0"/>
                </a:lnTo>
                <a:lnTo>
                  <a:pt x="656828" y="324"/>
                </a:lnTo>
                <a:lnTo>
                  <a:pt x="633993" y="2219"/>
                </a:lnTo>
                <a:lnTo>
                  <a:pt x="591422" y="19915"/>
                </a:lnTo>
                <a:lnTo>
                  <a:pt x="29056" y="630169"/>
                </a:lnTo>
                <a:lnTo>
                  <a:pt x="7264" y="665423"/>
                </a:lnTo>
                <a:lnTo>
                  <a:pt x="0" y="704909"/>
                </a:lnTo>
                <a:lnTo>
                  <a:pt x="7264" y="744393"/>
                </a:lnTo>
                <a:lnTo>
                  <a:pt x="29056" y="779641"/>
                </a:lnTo>
                <a:lnTo>
                  <a:pt x="573270" y="1374020"/>
                </a:lnTo>
                <a:lnTo>
                  <a:pt x="611049" y="1400924"/>
                </a:lnTo>
                <a:lnTo>
                  <a:pt x="654922" y="1409946"/>
                </a:lnTo>
                <a:lnTo>
                  <a:pt x="4020819" y="1409946"/>
                </a:lnTo>
                <a:lnTo>
                  <a:pt x="4020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E4EF95-429D-7A4B-A831-41B225BDE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405" y="901904"/>
            <a:ext cx="2485631" cy="874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A48FD4-251D-204D-B8F2-59BBC86C5B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6855" y="10150724"/>
            <a:ext cx="5334000" cy="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551F284-B50F-AC4B-B94B-FC1EC5757BBA}"/>
              </a:ext>
            </a:extLst>
          </p:cNvPr>
          <p:cNvSpPr/>
          <p:nvPr userDrawn="1"/>
        </p:nvSpPr>
        <p:spPr>
          <a:xfrm>
            <a:off x="0" y="639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0B794A7-ACCD-BD4E-B3B0-1F5CEFB88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1334" y="3589419"/>
            <a:ext cx="8902766" cy="7710150"/>
          </a:xfrm>
          <a:prstGeom prst="rect">
            <a:avLst/>
          </a:prstGeom>
        </p:spPr>
      </p:pic>
      <p:grpSp>
        <p:nvGrpSpPr>
          <p:cNvPr id="8" name="object 14">
            <a:extLst>
              <a:ext uri="{FF2B5EF4-FFF2-40B4-BE49-F238E27FC236}">
                <a16:creationId xmlns:a16="http://schemas.microsoft.com/office/drawing/2014/main" id="{D789BF89-C13E-9649-8B14-486AE1DB0810}"/>
              </a:ext>
            </a:extLst>
          </p:cNvPr>
          <p:cNvGrpSpPr/>
          <p:nvPr userDrawn="1"/>
        </p:nvGrpSpPr>
        <p:grpSpPr>
          <a:xfrm>
            <a:off x="5" y="617783"/>
            <a:ext cx="5008245" cy="1424305"/>
            <a:chOff x="0" y="617782"/>
            <a:chExt cx="5008245" cy="1424305"/>
          </a:xfrm>
        </p:grpSpPr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2A697E04-F3A6-284F-9685-CF55782EF83A}"/>
                </a:ext>
              </a:extLst>
            </p:cNvPr>
            <p:cNvSpPr/>
            <p:nvPr/>
          </p:nvSpPr>
          <p:spPr>
            <a:xfrm>
              <a:off x="0" y="617782"/>
              <a:ext cx="4903470" cy="1424305"/>
            </a:xfrm>
            <a:custGeom>
              <a:avLst/>
              <a:gdLst/>
              <a:ahLst/>
              <a:cxnLst/>
              <a:rect l="l" t="t" r="r" b="b"/>
              <a:pathLst>
                <a:path w="4903470" h="1424305">
                  <a:moveTo>
                    <a:pt x="4332098" y="0"/>
                  </a:moveTo>
                  <a:lnTo>
                    <a:pt x="0" y="0"/>
                  </a:lnTo>
                  <a:lnTo>
                    <a:pt x="0" y="1424040"/>
                  </a:lnTo>
                  <a:lnTo>
                    <a:pt x="4332098" y="1424040"/>
                  </a:lnTo>
                  <a:lnTo>
                    <a:pt x="4903442" y="712009"/>
                  </a:lnTo>
                  <a:lnTo>
                    <a:pt x="4332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9CC27587-2215-4B4B-87A3-D55D2BB18047}"/>
                </a:ext>
              </a:extLst>
            </p:cNvPr>
            <p:cNvSpPr/>
            <p:nvPr/>
          </p:nvSpPr>
          <p:spPr>
            <a:xfrm>
              <a:off x="4236195" y="617889"/>
              <a:ext cx="772160" cy="1421765"/>
            </a:xfrm>
            <a:custGeom>
              <a:avLst/>
              <a:gdLst/>
              <a:ahLst/>
              <a:cxnLst/>
              <a:rect l="l" t="t" r="r" b="b"/>
              <a:pathLst>
                <a:path w="772160" h="1421764">
                  <a:moveTo>
                    <a:pt x="116353" y="0"/>
                  </a:moveTo>
                  <a:lnTo>
                    <a:pt x="74057" y="6317"/>
                  </a:lnTo>
                  <a:lnTo>
                    <a:pt x="36124" y="29190"/>
                  </a:lnTo>
                  <a:lnTo>
                    <a:pt x="10010" y="64977"/>
                  </a:lnTo>
                  <a:lnTo>
                    <a:pt x="0" y="106556"/>
                  </a:lnTo>
                  <a:lnTo>
                    <a:pt x="6315" y="148854"/>
                  </a:lnTo>
                  <a:lnTo>
                    <a:pt x="29182" y="186797"/>
                  </a:lnTo>
                  <a:lnTo>
                    <a:pt x="508759" y="710572"/>
                  </a:lnTo>
                  <a:lnTo>
                    <a:pt x="29182" y="1234347"/>
                  </a:lnTo>
                  <a:lnTo>
                    <a:pt x="6315" y="1272290"/>
                  </a:lnTo>
                  <a:lnTo>
                    <a:pt x="0" y="1314588"/>
                  </a:lnTo>
                  <a:lnTo>
                    <a:pt x="10010" y="1356167"/>
                  </a:lnTo>
                  <a:lnTo>
                    <a:pt x="36124" y="1391954"/>
                  </a:lnTo>
                  <a:lnTo>
                    <a:pt x="71712" y="1413953"/>
                  </a:lnTo>
                  <a:lnTo>
                    <a:pt x="111431" y="1421242"/>
                  </a:lnTo>
                  <a:lnTo>
                    <a:pt x="133938" y="1418962"/>
                  </a:lnTo>
                  <a:lnTo>
                    <a:pt x="175842" y="1400815"/>
                  </a:lnTo>
                  <a:lnTo>
                    <a:pt x="742302" y="785900"/>
                  </a:lnTo>
                  <a:lnTo>
                    <a:pt x="764265" y="750366"/>
                  </a:lnTo>
                  <a:lnTo>
                    <a:pt x="771586" y="710567"/>
                  </a:lnTo>
                  <a:lnTo>
                    <a:pt x="764265" y="670767"/>
                  </a:lnTo>
                  <a:lnTo>
                    <a:pt x="742302" y="635234"/>
                  </a:lnTo>
                  <a:lnTo>
                    <a:pt x="193732" y="36132"/>
                  </a:lnTo>
                  <a:lnTo>
                    <a:pt x="157937" y="10012"/>
                  </a:lnTo>
                  <a:lnTo>
                    <a:pt x="116353" y="0"/>
                  </a:lnTo>
                  <a:close/>
                </a:path>
              </a:pathLst>
            </a:custGeom>
            <a:solidFill>
              <a:srgbClr val="FFB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7">
            <a:extLst>
              <a:ext uri="{FF2B5EF4-FFF2-40B4-BE49-F238E27FC236}">
                <a16:creationId xmlns:a16="http://schemas.microsoft.com/office/drawing/2014/main" id="{C7D0E3D5-D66D-D94F-ADD8-DCC8674E1857}"/>
              </a:ext>
            </a:extLst>
          </p:cNvPr>
          <p:cNvSpPr txBox="1">
            <a:spLocks/>
          </p:cNvSpPr>
          <p:nvPr userDrawn="1"/>
        </p:nvSpPr>
        <p:spPr>
          <a:xfrm>
            <a:off x="948581" y="549916"/>
            <a:ext cx="3004184" cy="1397171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94"/>
              </a:spcBef>
            </a:pPr>
            <a:r>
              <a:rPr lang="es-ES" sz="9000" b="1" spc="-679" dirty="0">
                <a:solidFill>
                  <a:srgbClr val="FFB83B"/>
                </a:solidFill>
                <a:latin typeface="Century Gothic" panose="020B0502020202020204" pitchFamily="34" charset="0"/>
              </a:rPr>
              <a:t>T</a:t>
            </a:r>
            <a:r>
              <a:rPr lang="es-ES" sz="9000" b="1" spc="-6" dirty="0">
                <a:solidFill>
                  <a:srgbClr val="FFB83B"/>
                </a:solidFill>
                <a:latin typeface="Century Gothic" panose="020B0502020202020204" pitchFamily="34" charset="0"/>
              </a:rPr>
              <a:t>ools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48633F-3135-0F4B-92B4-1F89DE71FF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90850" y="9383858"/>
            <a:ext cx="3505202" cy="15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372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0" indent="-228430" algn="l" defTabSz="913729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9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8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3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0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24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91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56" indent="-228430" algn="l" defTabSz="91372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9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6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2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92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57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23" algn="l" defTabSz="913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>
            <a:extLst>
              <a:ext uri="{FF2B5EF4-FFF2-40B4-BE49-F238E27FC236}">
                <a16:creationId xmlns:a16="http://schemas.microsoft.com/office/drawing/2014/main" id="{01FB1786-4053-4EE1-9048-E21BA8AA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 rot="10800000">
            <a:off x="6" y="4307"/>
            <a:ext cx="17577779" cy="113093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7493BB-871F-4072-979C-CDDDF9A91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91" y="0"/>
            <a:ext cx="17890510" cy="113136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620FC56-CB19-43B2-BCFF-DFDF7C4C4723}"/>
              </a:ext>
            </a:extLst>
          </p:cNvPr>
          <p:cNvSpPr txBox="1"/>
          <p:nvPr/>
        </p:nvSpPr>
        <p:spPr>
          <a:xfrm>
            <a:off x="2213590" y="1572675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15/09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5D9383-1FCD-4C98-B8EA-0A091BA9ED77}"/>
              </a:ext>
            </a:extLst>
          </p:cNvPr>
          <p:cNvSpPr txBox="1"/>
          <p:nvPr/>
        </p:nvSpPr>
        <p:spPr>
          <a:xfrm>
            <a:off x="11158844" y="1572675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17/09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19D2E0-9542-4EB1-BD62-BD9781034D74}"/>
              </a:ext>
            </a:extLst>
          </p:cNvPr>
          <p:cNvSpPr txBox="1"/>
          <p:nvPr/>
        </p:nvSpPr>
        <p:spPr>
          <a:xfrm>
            <a:off x="2213590" y="3939711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22/09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D4CCAE4-67BD-40F5-A696-94DCA5D7E232}"/>
              </a:ext>
            </a:extLst>
          </p:cNvPr>
          <p:cNvSpPr txBox="1"/>
          <p:nvPr/>
        </p:nvSpPr>
        <p:spPr>
          <a:xfrm>
            <a:off x="11158844" y="3843430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24/09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58DB2C-5A74-47D1-9818-4CB1FE81FEE2}"/>
              </a:ext>
            </a:extLst>
          </p:cNvPr>
          <p:cNvSpPr txBox="1"/>
          <p:nvPr/>
        </p:nvSpPr>
        <p:spPr>
          <a:xfrm>
            <a:off x="2213590" y="6411068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29/09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09FF52-6A9A-4278-B07A-E8BE18795005}"/>
              </a:ext>
            </a:extLst>
          </p:cNvPr>
          <p:cNvSpPr txBox="1"/>
          <p:nvPr/>
        </p:nvSpPr>
        <p:spPr>
          <a:xfrm>
            <a:off x="11158844" y="6411068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01/10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F212AF2-F952-45B1-8F9A-FC14C0BD9265}"/>
              </a:ext>
            </a:extLst>
          </p:cNvPr>
          <p:cNvSpPr txBox="1"/>
          <p:nvPr/>
        </p:nvSpPr>
        <p:spPr>
          <a:xfrm>
            <a:off x="2213590" y="8778101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06/10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04400E3-9E56-4347-856B-483149B1F33C}"/>
              </a:ext>
            </a:extLst>
          </p:cNvPr>
          <p:cNvSpPr txBox="1"/>
          <p:nvPr/>
        </p:nvSpPr>
        <p:spPr>
          <a:xfrm>
            <a:off x="11158844" y="8746007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08/10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F066A73-F19E-44A0-BAA3-23100EBD277C}"/>
              </a:ext>
            </a:extLst>
          </p:cNvPr>
          <p:cNvSpPr txBox="1"/>
          <p:nvPr/>
        </p:nvSpPr>
        <p:spPr>
          <a:xfrm>
            <a:off x="3607179" y="1674382"/>
            <a:ext cx="7290218" cy="253741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Grand Opening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key content on Sustainable Urban Development and on participatory &amp; integrated Action-Planning</a:t>
            </a:r>
          </a:p>
          <a:p>
            <a:pPr algn="just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URBACT community and meet peers from other Networks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A058DDE-68B9-4B0A-A0C5-04851C75CE54}"/>
              </a:ext>
            </a:extLst>
          </p:cNvPr>
          <p:cNvSpPr txBox="1"/>
          <p:nvPr/>
        </p:nvSpPr>
        <p:spPr>
          <a:xfrm>
            <a:off x="12578371" y="1837463"/>
            <a:ext cx="7160199" cy="179874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Engaging Stakeholders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method and tools for identifying relevant stakeholders, reaching them and building a collaborative group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63B8E07-0FCA-4AA6-A584-38F94F1826CF}"/>
              </a:ext>
            </a:extLst>
          </p:cNvPr>
          <p:cNvSpPr txBox="1"/>
          <p:nvPr/>
        </p:nvSpPr>
        <p:spPr>
          <a:xfrm>
            <a:off x="3633119" y="4088456"/>
            <a:ext cx="7264273" cy="213730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Analysing problems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knowledge on how to properly analyse a problem, get the right diagnosis and develop adequate and integrated solutions, in a collaborative way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69ED25F-97CC-40DD-B6B9-AC901B13275B}"/>
              </a:ext>
            </a:extLst>
          </p:cNvPr>
          <p:cNvSpPr txBox="1"/>
          <p:nvPr/>
        </p:nvSpPr>
        <p:spPr>
          <a:xfrm>
            <a:off x="12578374" y="4204502"/>
            <a:ext cx="7039880" cy="179874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 Actions #1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Try your hand at creating a shared vision in the group by combining stakeholders’ perspectives</a:t>
            </a:r>
            <a:endParaRPr lang="en-GB" sz="3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D716CC4-B2D7-41C3-B4A0-DB1AC1D0CB25}"/>
              </a:ext>
            </a:extLst>
          </p:cNvPr>
          <p:cNvSpPr txBox="1"/>
          <p:nvPr/>
        </p:nvSpPr>
        <p:spPr>
          <a:xfrm>
            <a:off x="2213591" y="105134"/>
            <a:ext cx="8945254" cy="135247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en-GB" sz="3900" b="1" dirty="0">
                <a:solidFill>
                  <a:srgbClr val="024183"/>
                </a:solidFill>
                <a:latin typeface="Century Gothic" panose="020B0502020202020204" pitchFamily="34" charset="0"/>
              </a:rPr>
              <a:t>Tuesdays</a:t>
            </a:r>
          </a:p>
          <a:p>
            <a:pPr algn="ctr"/>
            <a:r>
              <a:rPr lang="en-GB" sz="3900" b="1" dirty="0">
                <a:solidFill>
                  <a:srgbClr val="024183"/>
                </a:solidFill>
                <a:latin typeface="Century Gothic" panose="020B0502020202020204" pitchFamily="34" charset="0"/>
              </a:rPr>
              <a:t>From 10:00 to 12:00 CET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84B7DFD-96AD-4364-9B66-F46DAB436CD6}"/>
              </a:ext>
            </a:extLst>
          </p:cNvPr>
          <p:cNvSpPr txBox="1"/>
          <p:nvPr/>
        </p:nvSpPr>
        <p:spPr>
          <a:xfrm>
            <a:off x="11158845" y="129963"/>
            <a:ext cx="8945254" cy="135247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en-GB" sz="3900" b="1" dirty="0">
                <a:solidFill>
                  <a:srgbClr val="024183"/>
                </a:solidFill>
                <a:latin typeface="Century Gothic" panose="020B0502020202020204" pitchFamily="34" charset="0"/>
              </a:rPr>
              <a:t>Thursdays</a:t>
            </a:r>
          </a:p>
          <a:p>
            <a:pPr algn="ctr"/>
            <a:r>
              <a:rPr lang="en-GB" sz="3900" b="1" dirty="0">
                <a:solidFill>
                  <a:srgbClr val="024183"/>
                </a:solidFill>
                <a:latin typeface="Century Gothic" panose="020B0502020202020204" pitchFamily="34" charset="0"/>
              </a:rPr>
              <a:t>From 10:00 to 12:00 CET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B0E0A91-B2DD-438E-985B-DA6E55FB661D}"/>
              </a:ext>
            </a:extLst>
          </p:cNvPr>
          <p:cNvSpPr txBox="1"/>
          <p:nvPr/>
        </p:nvSpPr>
        <p:spPr>
          <a:xfrm>
            <a:off x="3633119" y="6502993"/>
            <a:ext cx="7264273" cy="2208816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Generating &amp; Co-creating ideas -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Learn to build effective and efficient group collaboration, creating a safe space for stakeholders to come to an agreement about the actions to be implemented</a:t>
            </a:r>
            <a:endParaRPr lang="en-GB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3F4E679-1DD9-4F3B-8F1A-8C1DE4062457}"/>
              </a:ext>
            </a:extLst>
          </p:cNvPr>
          <p:cNvSpPr txBox="1"/>
          <p:nvPr/>
        </p:nvSpPr>
        <p:spPr>
          <a:xfrm>
            <a:off x="12578376" y="6571540"/>
            <a:ext cx="6680390" cy="139863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 Actions #2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Try your hand at designing a meaningful set of actions thanks to practical tools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8B9360D-45BF-4554-8463-1E2F542DB842}"/>
              </a:ext>
            </a:extLst>
          </p:cNvPr>
          <p:cNvSpPr txBox="1"/>
          <p:nvPr/>
        </p:nvSpPr>
        <p:spPr>
          <a:xfrm>
            <a:off x="3633117" y="9042895"/>
            <a:ext cx="7073842" cy="139863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Making results visible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key content on indicators, in order to assess the progress and results of an action.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95A6414-790F-48F6-91ED-176FE1A795C2}"/>
              </a:ext>
            </a:extLst>
          </p:cNvPr>
          <p:cNvSpPr txBox="1"/>
          <p:nvPr/>
        </p:nvSpPr>
        <p:spPr>
          <a:xfrm>
            <a:off x="12578376" y="8907570"/>
            <a:ext cx="7483665" cy="1767970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Grand Finale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Reflect on how to make sense of everything experienced during the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UeU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and on how to apply this knowledge. </a:t>
            </a: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3F1F0868-F6E7-4790-95FF-D1BB96B3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49" y="1476027"/>
            <a:ext cx="1499431" cy="9217823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fr-FR" sz="8800" b="1" dirty="0">
                <a:solidFill>
                  <a:srgbClr val="FEB841"/>
                </a:solidFill>
                <a:latin typeface="Century Gothic" panose="020B0502020202020204" pitchFamily="34" charset="0"/>
              </a:rPr>
              <a:t>(</a:t>
            </a:r>
            <a:r>
              <a:rPr lang="fr-FR" sz="9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r>
              <a:rPr lang="fr-FR" sz="8800" b="1" dirty="0">
                <a:latin typeface="Century Gothic" panose="020B0502020202020204" pitchFamily="34" charset="0"/>
              </a:rPr>
              <a:t> </a:t>
            </a:r>
            <a:r>
              <a:rPr lang="fr-FR" sz="8800" b="1" dirty="0">
                <a:solidFill>
                  <a:srgbClr val="FEB841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7A6E147-2A21-488A-8B6F-8B7AAB0F2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381" y="10159704"/>
            <a:ext cx="887573" cy="8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EC8198A-813D-5C47-A930-57E03AD3CEC7}"/>
              </a:ext>
            </a:extLst>
          </p:cNvPr>
          <p:cNvSpPr txBox="1">
            <a:spLocks/>
          </p:cNvSpPr>
          <p:nvPr/>
        </p:nvSpPr>
        <p:spPr>
          <a:xfrm>
            <a:off x="948576" y="1721330"/>
            <a:ext cx="12227674" cy="2046703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challenge: The local IAP co-creation process failed to take into account the COVID-19 pandemic.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95D76D-8207-D047-ACD2-3A4D5C6EBD85}"/>
              </a:ext>
            </a:extLst>
          </p:cNvPr>
          <p:cNvSpPr txBox="1"/>
          <p:nvPr/>
        </p:nvSpPr>
        <p:spPr>
          <a:xfrm>
            <a:off x="948576" y="4054475"/>
            <a:ext cx="11084674" cy="4875495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246197">
              <a:lnSpc>
                <a:spcPct val="101099"/>
              </a:lnSpc>
              <a:spcBef>
                <a:spcPts val="90"/>
              </a:spcBef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(Present) Ways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of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tackling: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Acknowledge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and make uncertainty part of the narrative. </a:t>
            </a:r>
            <a:r>
              <a:rPr lang="en-GB" sz="2800" b="1" spc="10" dirty="0">
                <a:solidFill>
                  <a:srgbClr val="004182"/>
                </a:solidFill>
                <a:latin typeface="Arial"/>
                <a:cs typeface="Arial"/>
              </a:rPr>
              <a:t>No superheroes.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Consider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new connections for your thematic focus with areas that were not on your radar before (safety, urban design, emergency response preparedness etc.)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Build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regular check-in moments to integrate updates in the IAP development and APN plan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Use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Small Scale Actions to allow ULG members to test ideas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Communicate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how you have integrated feedback received</a:t>
            </a:r>
          </a:p>
        </p:txBody>
      </p:sp>
      <p:sp>
        <p:nvSpPr>
          <p:cNvPr id="8" name="Organigramme : Terminateur 15">
            <a:extLst>
              <a:ext uri="{FF2B5EF4-FFF2-40B4-BE49-F238E27FC236}">
                <a16:creationId xmlns:a16="http://schemas.microsoft.com/office/drawing/2014/main" id="{59415EC3-D197-4C99-9094-43808FC3B9C2}"/>
              </a:ext>
            </a:extLst>
          </p:cNvPr>
          <p:cNvSpPr/>
          <p:nvPr/>
        </p:nvSpPr>
        <p:spPr>
          <a:xfrm>
            <a:off x="755651" y="938396"/>
            <a:ext cx="2209800" cy="862829"/>
          </a:xfrm>
          <a:prstGeom prst="flowChartTerminator">
            <a:avLst/>
          </a:prstGeom>
          <a:solidFill>
            <a:srgbClr val="E3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ADEFCF8-AA54-4884-AF71-6ABFDD6C899C}"/>
              </a:ext>
            </a:extLst>
          </p:cNvPr>
          <p:cNvSpPr txBox="1"/>
          <p:nvPr/>
        </p:nvSpPr>
        <p:spPr>
          <a:xfrm>
            <a:off x="1805306" y="885318"/>
            <a:ext cx="1988866" cy="844641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ro-RO" sz="4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#1</a:t>
            </a:r>
            <a:endParaRPr lang="fr-FR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0" y="2827814"/>
            <a:ext cx="4038600" cy="36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EC8198A-813D-5C47-A930-57E03AD3CEC7}"/>
              </a:ext>
            </a:extLst>
          </p:cNvPr>
          <p:cNvSpPr txBox="1">
            <a:spLocks/>
          </p:cNvSpPr>
          <p:nvPr/>
        </p:nvSpPr>
        <p:spPr>
          <a:xfrm>
            <a:off x="948576" y="1721330"/>
            <a:ext cx="12227674" cy="2046703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challenge: There was little inspiration from transnational exchange and learning, because of the COVID-19 pandemic.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95D76D-8207-D047-ACD2-3A4D5C6EBD85}"/>
              </a:ext>
            </a:extLst>
          </p:cNvPr>
          <p:cNvSpPr txBox="1"/>
          <p:nvPr/>
        </p:nvSpPr>
        <p:spPr>
          <a:xfrm>
            <a:off x="948576" y="4054475"/>
            <a:ext cx="11084674" cy="531067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246197">
              <a:lnSpc>
                <a:spcPct val="101099"/>
              </a:lnSpc>
              <a:spcBef>
                <a:spcPts val="90"/>
              </a:spcBef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(Present) Ways of tackling: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Mix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online and physical meetings and activities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Capitalize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on the power of your APN networks to offer peer support and expertise. 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Arrange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more 1:1 meetings or in small groups with cities in your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network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Make use of the URBACT tools to animate digital meetings and the Digital Support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Expertise</a:t>
            </a: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Hold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the space for emotional wellbeing and psychological safety: talk about frustrations and remember that laughter is a good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medicine</a:t>
            </a: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</p:txBody>
      </p:sp>
      <p:sp>
        <p:nvSpPr>
          <p:cNvPr id="8" name="Organigramme : Terminateur 15">
            <a:extLst>
              <a:ext uri="{FF2B5EF4-FFF2-40B4-BE49-F238E27FC236}">
                <a16:creationId xmlns:a16="http://schemas.microsoft.com/office/drawing/2014/main" id="{59415EC3-D197-4C99-9094-43808FC3B9C2}"/>
              </a:ext>
            </a:extLst>
          </p:cNvPr>
          <p:cNvSpPr/>
          <p:nvPr/>
        </p:nvSpPr>
        <p:spPr>
          <a:xfrm>
            <a:off x="755651" y="938396"/>
            <a:ext cx="2209800" cy="862829"/>
          </a:xfrm>
          <a:prstGeom prst="flowChartTerminator">
            <a:avLst/>
          </a:prstGeom>
          <a:solidFill>
            <a:srgbClr val="E3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ADEFCF8-AA54-4884-AF71-6ABFDD6C899C}"/>
              </a:ext>
            </a:extLst>
          </p:cNvPr>
          <p:cNvSpPr txBox="1"/>
          <p:nvPr/>
        </p:nvSpPr>
        <p:spPr>
          <a:xfrm>
            <a:off x="1805306" y="885318"/>
            <a:ext cx="1988866" cy="844641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ro-RO" sz="4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#2</a:t>
            </a:r>
            <a:endParaRPr lang="fr-FR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0" y="3942239"/>
            <a:ext cx="7559214" cy="54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EC8198A-813D-5C47-A930-57E03AD3CEC7}"/>
              </a:ext>
            </a:extLst>
          </p:cNvPr>
          <p:cNvSpPr txBox="1">
            <a:spLocks/>
          </p:cNvSpPr>
          <p:nvPr/>
        </p:nvSpPr>
        <p:spPr>
          <a:xfrm>
            <a:off x="948576" y="1721330"/>
            <a:ext cx="12227674" cy="3400920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challenge: Actions in the IAP did not have a clear financing plan </a:t>
            </a:r>
            <a:r>
              <a:rPr lang="en-GB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did not address all three pillars of sustainable development in terms of economic, social </a:t>
            </a:r>
            <a:endParaRPr lang="en-GB" spc="6" dirty="0" smtClean="0">
              <a:solidFill>
                <a:srgbClr val="004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spc="6" dirty="0" smtClean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objectives.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95D76D-8207-D047-ACD2-3A4D5C6EBD85}"/>
              </a:ext>
            </a:extLst>
          </p:cNvPr>
          <p:cNvSpPr txBox="1"/>
          <p:nvPr/>
        </p:nvSpPr>
        <p:spPr>
          <a:xfrm>
            <a:off x="755651" y="5502275"/>
            <a:ext cx="11084674" cy="4440311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246197">
              <a:lnSpc>
                <a:spcPct val="101099"/>
              </a:lnSpc>
              <a:spcBef>
                <a:spcPts val="90"/>
              </a:spcBef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(Present) Ways of tackling: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Host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trainings and workshops, with key stakeholders that can explain the new EU funds, priorities and buzz words.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Involve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your local budget team in the IAP development </a:t>
            </a:r>
            <a:endParaRPr lang="en-GB" sz="2800" spc="10" dirty="0" smtClean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Invite potential funders to your meetings, involve them in the process, </a:t>
            </a:r>
            <a:r>
              <a:rPr lang="en-GB" sz="2800" spc="10" dirty="0" err="1">
                <a:solidFill>
                  <a:srgbClr val="004182"/>
                </a:solidFill>
                <a:latin typeface="Arial"/>
                <a:cs typeface="Arial"/>
              </a:rPr>
              <a:t>eg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 Managing Authorities of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ERDF/ESF.</a:t>
            </a: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Publicize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criteria and prioritized list of projects as soon as possible; plan for integrating feedback. 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</p:txBody>
      </p:sp>
      <p:sp>
        <p:nvSpPr>
          <p:cNvPr id="8" name="Organigramme : Terminateur 15">
            <a:extLst>
              <a:ext uri="{FF2B5EF4-FFF2-40B4-BE49-F238E27FC236}">
                <a16:creationId xmlns:a16="http://schemas.microsoft.com/office/drawing/2014/main" id="{59415EC3-D197-4C99-9094-43808FC3B9C2}"/>
              </a:ext>
            </a:extLst>
          </p:cNvPr>
          <p:cNvSpPr/>
          <p:nvPr/>
        </p:nvSpPr>
        <p:spPr>
          <a:xfrm>
            <a:off x="755651" y="938396"/>
            <a:ext cx="2209800" cy="862829"/>
          </a:xfrm>
          <a:prstGeom prst="flowChartTerminator">
            <a:avLst/>
          </a:prstGeom>
          <a:solidFill>
            <a:srgbClr val="E3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ADEFCF8-AA54-4884-AF71-6ABFDD6C899C}"/>
              </a:ext>
            </a:extLst>
          </p:cNvPr>
          <p:cNvSpPr txBox="1"/>
          <p:nvPr/>
        </p:nvSpPr>
        <p:spPr>
          <a:xfrm>
            <a:off x="1805306" y="885318"/>
            <a:ext cx="1988866" cy="844641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ro-RO" sz="4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#3</a:t>
            </a:r>
            <a:endParaRPr lang="fr-FR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425" y="2663861"/>
            <a:ext cx="4379074" cy="64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EC8198A-813D-5C47-A930-57E03AD3CEC7}"/>
              </a:ext>
            </a:extLst>
          </p:cNvPr>
          <p:cNvSpPr txBox="1">
            <a:spLocks/>
          </p:cNvSpPr>
          <p:nvPr/>
        </p:nvSpPr>
        <p:spPr>
          <a:xfrm>
            <a:off x="948576" y="1721330"/>
            <a:ext cx="12227674" cy="1369595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challenge: There was no strategic local support for the actions in the IAP.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95D76D-8207-D047-ACD2-3A4D5C6EBD85}"/>
              </a:ext>
            </a:extLst>
          </p:cNvPr>
          <p:cNvSpPr txBox="1"/>
          <p:nvPr/>
        </p:nvSpPr>
        <p:spPr>
          <a:xfrm>
            <a:off x="755651" y="4359275"/>
            <a:ext cx="11084674" cy="619386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246197">
              <a:lnSpc>
                <a:spcPct val="101099"/>
              </a:lnSpc>
              <a:spcBef>
                <a:spcPts val="90"/>
              </a:spcBef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(Present) Ways of tackling: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Leverage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your APN and local communication forums/channels (e.g. ULG meeting takeaways, ULG- meet the press/community events, press releases, newsletters, mayoral addresses, all hands meetings) to build an audience and attention on the topic and the process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Increase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capacity of the ULG to act as a main body to advocate changes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Cultivate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relationships and teamwork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Make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sure your APN project is associated with a diverse team and group of stakeholders, not a single person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</p:txBody>
      </p:sp>
      <p:sp>
        <p:nvSpPr>
          <p:cNvPr id="8" name="Organigramme : Terminateur 15">
            <a:extLst>
              <a:ext uri="{FF2B5EF4-FFF2-40B4-BE49-F238E27FC236}">
                <a16:creationId xmlns:a16="http://schemas.microsoft.com/office/drawing/2014/main" id="{59415EC3-D197-4C99-9094-43808FC3B9C2}"/>
              </a:ext>
            </a:extLst>
          </p:cNvPr>
          <p:cNvSpPr/>
          <p:nvPr/>
        </p:nvSpPr>
        <p:spPr>
          <a:xfrm>
            <a:off x="755651" y="938396"/>
            <a:ext cx="2209800" cy="862829"/>
          </a:xfrm>
          <a:prstGeom prst="flowChartTerminator">
            <a:avLst/>
          </a:prstGeom>
          <a:solidFill>
            <a:srgbClr val="E3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ADEFCF8-AA54-4884-AF71-6ABFDD6C899C}"/>
              </a:ext>
            </a:extLst>
          </p:cNvPr>
          <p:cNvSpPr txBox="1"/>
          <p:nvPr/>
        </p:nvSpPr>
        <p:spPr>
          <a:xfrm>
            <a:off x="1805306" y="885318"/>
            <a:ext cx="1988866" cy="844641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ro-RO" sz="4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#4</a:t>
            </a:r>
            <a:endParaRPr lang="fr-FR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0" y="4359275"/>
            <a:ext cx="7010400" cy="38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EC8198A-813D-5C47-A930-57E03AD3CEC7}"/>
              </a:ext>
            </a:extLst>
          </p:cNvPr>
          <p:cNvSpPr txBox="1">
            <a:spLocks/>
          </p:cNvSpPr>
          <p:nvPr/>
        </p:nvSpPr>
        <p:spPr>
          <a:xfrm>
            <a:off x="948576" y="1721330"/>
            <a:ext cx="12227674" cy="2046703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challenge: There was strong </a:t>
            </a:r>
            <a:endParaRPr lang="en-GB" b="1" spc="6" dirty="0" smtClean="0">
              <a:solidFill>
                <a:srgbClr val="004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n-GB" b="1" spc="6" dirty="0" smtClean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criticism </a:t>
            </a:r>
            <a:r>
              <a:rPr lang="en-GB" b="1" spc="6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IAP did not involve key relevant </a:t>
            </a:r>
            <a:r>
              <a:rPr lang="en-GB" b="1" spc="6" dirty="0" smtClean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ro-RO" b="1" spc="6" dirty="0" smtClean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295D76D-8207-D047-ACD2-3A4D5C6EBD85}"/>
              </a:ext>
            </a:extLst>
          </p:cNvPr>
          <p:cNvSpPr txBox="1"/>
          <p:nvPr/>
        </p:nvSpPr>
        <p:spPr>
          <a:xfrm>
            <a:off x="755651" y="4359275"/>
            <a:ext cx="11084674" cy="5771509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246197">
              <a:lnSpc>
                <a:spcPct val="101099"/>
              </a:lnSpc>
              <a:spcBef>
                <a:spcPts val="90"/>
              </a:spcBef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(Present) Ways of tackling: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Make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information easy to find about your APN ULG’s work at local level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Create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the space for new members to join the local </a:t>
            </a: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ULG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Remember the Guide to Multi Stakeholder working, and the ULG assessment tools </a:t>
            </a: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Make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tools and rules available on how to: respect the process and decisions taken previously in the ULG, give feedback and bring a constructive proposal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2800" spc="10" dirty="0" smtClean="0">
                <a:solidFill>
                  <a:srgbClr val="004182"/>
                </a:solidFill>
                <a:latin typeface="Arial"/>
                <a:cs typeface="Arial"/>
              </a:rPr>
              <a:t>Build </a:t>
            </a:r>
            <a:r>
              <a:rPr lang="en-GB" sz="2800" spc="10" dirty="0">
                <a:solidFill>
                  <a:srgbClr val="004182"/>
                </a:solidFill>
                <a:latin typeface="Arial"/>
                <a:cs typeface="Arial"/>
              </a:rPr>
              <a:t>milestones for celebrating small successes within the ULG</a:t>
            </a: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  <a:p>
            <a:pPr marL="469893" marR="246197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en-GB" sz="2800" spc="10" dirty="0">
              <a:solidFill>
                <a:srgbClr val="004182"/>
              </a:solidFill>
              <a:latin typeface="Arial"/>
              <a:cs typeface="Arial"/>
            </a:endParaRPr>
          </a:p>
        </p:txBody>
      </p:sp>
      <p:sp>
        <p:nvSpPr>
          <p:cNvPr id="8" name="Organigramme : Terminateur 15">
            <a:extLst>
              <a:ext uri="{FF2B5EF4-FFF2-40B4-BE49-F238E27FC236}">
                <a16:creationId xmlns:a16="http://schemas.microsoft.com/office/drawing/2014/main" id="{59415EC3-D197-4C99-9094-43808FC3B9C2}"/>
              </a:ext>
            </a:extLst>
          </p:cNvPr>
          <p:cNvSpPr/>
          <p:nvPr/>
        </p:nvSpPr>
        <p:spPr>
          <a:xfrm>
            <a:off x="755651" y="938396"/>
            <a:ext cx="2209800" cy="862829"/>
          </a:xfrm>
          <a:prstGeom prst="flowChartTerminator">
            <a:avLst/>
          </a:prstGeom>
          <a:solidFill>
            <a:srgbClr val="E3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ADEFCF8-AA54-4884-AF71-6ABFDD6C899C}"/>
              </a:ext>
            </a:extLst>
          </p:cNvPr>
          <p:cNvSpPr txBox="1"/>
          <p:nvPr/>
        </p:nvSpPr>
        <p:spPr>
          <a:xfrm>
            <a:off x="1805306" y="885318"/>
            <a:ext cx="1988866" cy="844641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ro-RO" sz="4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#5</a:t>
            </a:r>
            <a:endParaRPr lang="fr-FR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0" y="2987675"/>
            <a:ext cx="5106734" cy="64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70ECD81-4D78-684E-A0F2-AFA0FE298447}"/>
              </a:ext>
            </a:extLst>
          </p:cNvPr>
          <p:cNvSpPr txBox="1">
            <a:spLocks/>
          </p:cNvSpPr>
          <p:nvPr/>
        </p:nvSpPr>
        <p:spPr>
          <a:xfrm>
            <a:off x="948575" y="3090035"/>
            <a:ext cx="18328260" cy="2718046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in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es-ES" sz="9000" b="1" spc="-6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9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70ECD81-4D78-684E-A0F2-AFA0FE298447}"/>
              </a:ext>
            </a:extLst>
          </p:cNvPr>
          <p:cNvSpPr txBox="1">
            <a:spLocks/>
          </p:cNvSpPr>
          <p:nvPr/>
        </p:nvSpPr>
        <p:spPr>
          <a:xfrm>
            <a:off x="948575" y="3090035"/>
            <a:ext cx="18328260" cy="2718046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endParaRPr lang="es-ES" sz="9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B2C0C97-CAE8-B445-9B66-EB00CAF14C84}"/>
              </a:ext>
            </a:extLst>
          </p:cNvPr>
          <p:cNvSpPr txBox="1">
            <a:spLocks/>
          </p:cNvSpPr>
          <p:nvPr/>
        </p:nvSpPr>
        <p:spPr>
          <a:xfrm>
            <a:off x="10929381" y="5783931"/>
            <a:ext cx="8008619" cy="88869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s-ES" sz="5700" b="1" spc="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Fence</a:t>
            </a:r>
            <a:r>
              <a:rPr lang="es-ES" sz="5700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700" b="1" spc="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sitters</a:t>
            </a:r>
            <a:endParaRPr lang="es-ES" sz="5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2378075"/>
            <a:ext cx="8734426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486904-D42C-C149-A07E-2FC74B780BFC}"/>
              </a:ext>
            </a:extLst>
          </p:cNvPr>
          <p:cNvSpPr txBox="1"/>
          <p:nvPr/>
        </p:nvSpPr>
        <p:spPr>
          <a:xfrm>
            <a:off x="10052050" y="6797675"/>
            <a:ext cx="8296274" cy="842403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GB" sz="5700" b="1" spc="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Champions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844675"/>
            <a:ext cx="69741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DBBB12-A7C7-E44B-931E-C2F64FC55DFA}"/>
              </a:ext>
            </a:extLst>
          </p:cNvPr>
          <p:cNvSpPr txBox="1"/>
          <p:nvPr/>
        </p:nvSpPr>
        <p:spPr>
          <a:xfrm>
            <a:off x="10814050" y="4892675"/>
            <a:ext cx="8296274" cy="652929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Cynics</a:t>
            </a:r>
            <a:endParaRPr sz="31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2888129"/>
            <a:ext cx="82962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5">
            <a:extLst>
              <a:ext uri="{FF2B5EF4-FFF2-40B4-BE49-F238E27FC236}">
                <a16:creationId xmlns:a16="http://schemas.microsoft.com/office/drawing/2014/main" id="{9E6A01E1-E3C2-614D-AEEF-371EA8612CA8}"/>
              </a:ext>
            </a:extLst>
          </p:cNvPr>
          <p:cNvSpPr txBox="1">
            <a:spLocks/>
          </p:cNvSpPr>
          <p:nvPr/>
        </p:nvSpPr>
        <p:spPr>
          <a:xfrm>
            <a:off x="783358" y="3111707"/>
            <a:ext cx="17803092" cy="4733347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1540"/>
              </a:lnSpc>
              <a:spcBef>
                <a:spcPts val="2410"/>
              </a:spcBef>
            </a:pPr>
            <a:r>
              <a:rPr lang="en-GB" sz="11550" b="1" kern="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on the future for better decisions in the present </a:t>
            </a:r>
            <a:endParaRPr lang="es-ES" sz="11550" b="1" kern="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74120E-D553-9948-9759-EBFAEFE459D7}"/>
              </a:ext>
            </a:extLst>
          </p:cNvPr>
          <p:cNvSpPr/>
          <p:nvPr/>
        </p:nvSpPr>
        <p:spPr>
          <a:xfrm>
            <a:off x="796058" y="7845054"/>
            <a:ext cx="7842532" cy="85408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5875">
              <a:spcBef>
                <a:spcPts val="1270"/>
              </a:spcBef>
              <a:tabLst>
                <a:tab pos="2996565" algn="l"/>
              </a:tabLst>
            </a:pPr>
            <a:r>
              <a:rPr lang="es-ES" sz="4950" kern="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Anamaria Vrabie</a:t>
            </a:r>
            <a:endParaRPr lang="es-ES" sz="495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70ECD81-4D78-684E-A0F2-AFA0FE298447}"/>
              </a:ext>
            </a:extLst>
          </p:cNvPr>
          <p:cNvSpPr txBox="1">
            <a:spLocks/>
          </p:cNvSpPr>
          <p:nvPr/>
        </p:nvSpPr>
        <p:spPr>
          <a:xfrm>
            <a:off x="948575" y="3090035"/>
            <a:ext cx="18328260" cy="2718046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endParaRPr lang="es-ES" sz="9000" b="1" spc="-6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endParaRPr lang="es-ES" sz="9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B2C0C97-CAE8-B445-9B66-EB00CAF14C84}"/>
              </a:ext>
            </a:extLst>
          </p:cNvPr>
          <p:cNvSpPr txBox="1">
            <a:spLocks/>
          </p:cNvSpPr>
          <p:nvPr/>
        </p:nvSpPr>
        <p:spPr>
          <a:xfrm>
            <a:off x="10433050" y="4054475"/>
            <a:ext cx="8008619" cy="5259125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implies also LOSS</a:t>
            </a: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endParaRPr lang="en-GB" sz="4800" b="1" spc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</a:t>
            </a:r>
          </a:p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n-GB" sz="4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Familiarity </a:t>
            </a:r>
            <a:endParaRPr lang="en-GB" sz="4800" b="1" spc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2530475"/>
            <a:ext cx="7793816" cy="62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92" y="2254250"/>
            <a:ext cx="7793816" cy="629602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12130"/>
              </p:ext>
            </p:extLst>
          </p:nvPr>
        </p:nvGraphicFramePr>
        <p:xfrm>
          <a:off x="10966450" y="2682875"/>
          <a:ext cx="8153400" cy="705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69250711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040832568"/>
                    </a:ext>
                  </a:extLst>
                </a:gridCol>
              </a:tblGrid>
              <a:tr h="1411676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GB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Delegate decisions</a:t>
                      </a:r>
                      <a:endParaRPr lang="en-GB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13110"/>
                  </a:ext>
                </a:extLst>
              </a:tr>
              <a:tr h="1411676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Narrative</a:t>
                      </a:r>
                      <a:endParaRPr lang="en-GB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the </a:t>
                      </a:r>
                      <a:r>
                        <a:rPr lang="en-GB" sz="4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endParaRPr lang="en-GB" sz="40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4753"/>
                  </a:ext>
                </a:extLst>
              </a:tr>
              <a:tr h="1411676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GB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Deprioritize</a:t>
                      </a:r>
                      <a:endParaRPr lang="en-GB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3805"/>
                  </a:ext>
                </a:extLst>
              </a:tr>
              <a:tr h="1411676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Competence</a:t>
                      </a:r>
                      <a:endParaRPr lang="en-GB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learning opportunities</a:t>
                      </a:r>
                      <a:endParaRPr lang="en-GB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70353"/>
                  </a:ext>
                </a:extLst>
              </a:tr>
              <a:tr h="1411676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Familiarity</a:t>
                      </a:r>
                      <a:endParaRPr lang="en-GB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what’s staying the same</a:t>
                      </a:r>
                      <a:endParaRPr lang="en-GB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4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DBBB12-A7C7-E44B-931E-C2F64FC55DFA}"/>
              </a:ext>
            </a:extLst>
          </p:cNvPr>
          <p:cNvSpPr txBox="1"/>
          <p:nvPr/>
        </p:nvSpPr>
        <p:spPr>
          <a:xfrm>
            <a:off x="10814050" y="4892675"/>
            <a:ext cx="8915400" cy="3976979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Familiarity</a:t>
            </a: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endParaRPr lang="en-GB" sz="4400" b="1" spc="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URBACT community</a:t>
            </a: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URBACT method</a:t>
            </a: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All of us experiencing change</a:t>
            </a: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endParaRPr sz="3100" dirty="0">
              <a:latin typeface="Arial"/>
              <a:cs typeface="Arial"/>
            </a:endParaRPr>
          </a:p>
        </p:txBody>
      </p:sp>
      <p:pic>
        <p:nvPicPr>
          <p:cNvPr id="4" name="Picture 4" descr="N:\URBACT\URBACT III\C) Capacity Building\Trainings\LP-LE Meetings\2019\APN II_Phase 1_Kick off meeting\Follow up\Photos\IMG_058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50" y="854075"/>
            <a:ext cx="74295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41AE1A-32B5-4D48-A1EB-B9CA87B9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Organigramme : Terminateur 13">
            <a:extLst>
              <a:ext uri="{FF2B5EF4-FFF2-40B4-BE49-F238E27FC236}">
                <a16:creationId xmlns:a16="http://schemas.microsoft.com/office/drawing/2014/main" id="{AAC850D4-E5A2-4999-98E1-29550B722BD9}"/>
              </a:ext>
            </a:extLst>
          </p:cNvPr>
          <p:cNvSpPr/>
          <p:nvPr/>
        </p:nvSpPr>
        <p:spPr>
          <a:xfrm>
            <a:off x="6859987" y="7635880"/>
            <a:ext cx="11760927" cy="2910967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7891BD-A02E-4A8D-82FE-67035321C303}"/>
              </a:ext>
            </a:extLst>
          </p:cNvPr>
          <p:cNvSpPr txBox="1"/>
          <p:nvPr/>
        </p:nvSpPr>
        <p:spPr>
          <a:xfrm>
            <a:off x="7481588" y="8330037"/>
            <a:ext cx="10437730" cy="1506360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00BECD"/>
                </a:solidFill>
                <a:latin typeface="Century Gothic" panose="020B0502020202020204" pitchFamily="34" charset="0"/>
              </a:rPr>
              <a:t>Quick </a:t>
            </a:r>
            <a:r>
              <a:rPr lang="fr-FR" sz="8800" b="1" dirty="0" err="1" smtClean="0">
                <a:solidFill>
                  <a:srgbClr val="00BECD"/>
                </a:solidFill>
                <a:latin typeface="Century Gothic" panose="020B0502020202020204" pitchFamily="34" charset="0"/>
              </a:rPr>
              <a:t>Recap</a:t>
            </a:r>
            <a:endParaRPr lang="fr-FR" sz="8800" b="1" dirty="0">
              <a:solidFill>
                <a:srgbClr val="00BEC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6B9419-7D7F-460C-B81A-DB09A151F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17968"/>
            <a:ext cx="4429122" cy="24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>
            <a:extLst>
              <a:ext uri="{FF2B5EF4-FFF2-40B4-BE49-F238E27FC236}">
                <a16:creationId xmlns:a16="http://schemas.microsoft.com/office/drawing/2014/main" id="{01FB1786-4053-4EE1-9048-E21BA8AA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 rot="10800000">
            <a:off x="6" y="4307"/>
            <a:ext cx="17577779" cy="113093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7493BB-871F-4072-979C-CDDDF9A91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91" y="0"/>
            <a:ext cx="17890510" cy="113136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620FC56-CB19-43B2-BCFF-DFDF7C4C4723}"/>
              </a:ext>
            </a:extLst>
          </p:cNvPr>
          <p:cNvSpPr txBox="1"/>
          <p:nvPr/>
        </p:nvSpPr>
        <p:spPr>
          <a:xfrm>
            <a:off x="2213590" y="1572675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15/09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5D9383-1FCD-4C98-B8EA-0A091BA9ED77}"/>
              </a:ext>
            </a:extLst>
          </p:cNvPr>
          <p:cNvSpPr txBox="1"/>
          <p:nvPr/>
        </p:nvSpPr>
        <p:spPr>
          <a:xfrm>
            <a:off x="11158844" y="1572675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17/09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19D2E0-9542-4EB1-BD62-BD9781034D74}"/>
              </a:ext>
            </a:extLst>
          </p:cNvPr>
          <p:cNvSpPr txBox="1"/>
          <p:nvPr/>
        </p:nvSpPr>
        <p:spPr>
          <a:xfrm>
            <a:off x="2213590" y="3939711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22/09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D4CCAE4-67BD-40F5-A696-94DCA5D7E232}"/>
              </a:ext>
            </a:extLst>
          </p:cNvPr>
          <p:cNvSpPr txBox="1"/>
          <p:nvPr/>
        </p:nvSpPr>
        <p:spPr>
          <a:xfrm>
            <a:off x="11158844" y="3843430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24/09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058DB2C-5A74-47D1-9818-4CB1FE81FEE2}"/>
              </a:ext>
            </a:extLst>
          </p:cNvPr>
          <p:cNvSpPr txBox="1"/>
          <p:nvPr/>
        </p:nvSpPr>
        <p:spPr>
          <a:xfrm>
            <a:off x="2213590" y="6411068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29/09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809FF52-6A9A-4278-B07A-E8BE18795005}"/>
              </a:ext>
            </a:extLst>
          </p:cNvPr>
          <p:cNvSpPr txBox="1"/>
          <p:nvPr/>
        </p:nvSpPr>
        <p:spPr>
          <a:xfrm>
            <a:off x="11158844" y="6411068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01/10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F212AF2-F952-45B1-8F9A-FC14C0BD9265}"/>
              </a:ext>
            </a:extLst>
          </p:cNvPr>
          <p:cNvSpPr txBox="1"/>
          <p:nvPr/>
        </p:nvSpPr>
        <p:spPr>
          <a:xfrm>
            <a:off x="2213590" y="8778101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06/10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04400E3-9E56-4347-856B-483149B1F33C}"/>
              </a:ext>
            </a:extLst>
          </p:cNvPr>
          <p:cNvSpPr txBox="1"/>
          <p:nvPr/>
        </p:nvSpPr>
        <p:spPr>
          <a:xfrm>
            <a:off x="11158844" y="8746007"/>
            <a:ext cx="1119899" cy="2631828"/>
          </a:xfrm>
          <a:prstGeom prst="rect">
            <a:avLst/>
          </a:prstGeom>
          <a:noFill/>
        </p:spPr>
        <p:txBody>
          <a:bodyPr vert="vert270" wrap="square" lIns="150674" tIns="75336" rIns="150674" bIns="75336" rtlCol="0">
            <a:spAutoFit/>
          </a:bodyPr>
          <a:lstStyle/>
          <a:p>
            <a:pPr algn="ctr"/>
            <a:r>
              <a:rPr lang="fr-FR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08/10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F066A73-F19E-44A0-BAA3-23100EBD277C}"/>
              </a:ext>
            </a:extLst>
          </p:cNvPr>
          <p:cNvSpPr txBox="1"/>
          <p:nvPr/>
        </p:nvSpPr>
        <p:spPr>
          <a:xfrm>
            <a:off x="3607179" y="1674382"/>
            <a:ext cx="7290218" cy="253741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Grand Opening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key content on Sustainable Urban Development and on participatory &amp; integrated Action-Planning</a:t>
            </a:r>
          </a:p>
          <a:p>
            <a:pPr algn="just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URBACT community and meet peers from other Networks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A058DDE-68B9-4B0A-A0C5-04851C75CE54}"/>
              </a:ext>
            </a:extLst>
          </p:cNvPr>
          <p:cNvSpPr txBox="1"/>
          <p:nvPr/>
        </p:nvSpPr>
        <p:spPr>
          <a:xfrm>
            <a:off x="12578371" y="1837463"/>
            <a:ext cx="7160199" cy="179874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Engaging Stakeholders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method and tools for identifying relevant stakeholders, reaching them and building a collaborative group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63B8E07-0FCA-4AA6-A584-38F94F1826CF}"/>
              </a:ext>
            </a:extLst>
          </p:cNvPr>
          <p:cNvSpPr txBox="1"/>
          <p:nvPr/>
        </p:nvSpPr>
        <p:spPr>
          <a:xfrm>
            <a:off x="3633119" y="4088456"/>
            <a:ext cx="7264273" cy="2137302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Analysing problems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knowledge on how to properly analyse a problem, get the right diagnosis and develop adequate and integrated solutions, in a collaborative way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69ED25F-97CC-40DD-B6B9-AC901B13275B}"/>
              </a:ext>
            </a:extLst>
          </p:cNvPr>
          <p:cNvSpPr txBox="1"/>
          <p:nvPr/>
        </p:nvSpPr>
        <p:spPr>
          <a:xfrm>
            <a:off x="12578374" y="4204502"/>
            <a:ext cx="7039880" cy="179874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 Actions #1 </a:t>
            </a:r>
            <a:r>
              <a:rPr lang="en-GB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Try your hand at creating a shared vision in the group by combining stakeholders’ perspectives</a:t>
            </a:r>
            <a:endParaRPr lang="en-GB" sz="3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D716CC4-B2D7-41C3-B4A0-DB1AC1D0CB25}"/>
              </a:ext>
            </a:extLst>
          </p:cNvPr>
          <p:cNvSpPr txBox="1"/>
          <p:nvPr/>
        </p:nvSpPr>
        <p:spPr>
          <a:xfrm>
            <a:off x="2213591" y="105134"/>
            <a:ext cx="8945254" cy="75230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en-GB" sz="3900" b="1" dirty="0" err="1" smtClean="0">
                <a:solidFill>
                  <a:srgbClr val="024183"/>
                </a:solidFill>
                <a:latin typeface="Century Gothic" panose="020B0502020202020204" pitchFamily="34" charset="0"/>
              </a:rPr>
              <a:t>Ue</a:t>
            </a:r>
            <a:r>
              <a:rPr lang="en-GB" sz="3900" b="1" dirty="0" smtClean="0">
                <a:solidFill>
                  <a:srgbClr val="024183"/>
                </a:solidFill>
                <a:latin typeface="Century Gothic" panose="020B0502020202020204" pitchFamily="34" charset="0"/>
              </a:rPr>
              <a:t>-U was a TRAILER</a:t>
            </a:r>
            <a:endParaRPr lang="en-GB" sz="3900" b="1" dirty="0">
              <a:solidFill>
                <a:srgbClr val="024183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84B7DFD-96AD-4364-9B66-F46DAB436CD6}"/>
              </a:ext>
            </a:extLst>
          </p:cNvPr>
          <p:cNvSpPr txBox="1"/>
          <p:nvPr/>
        </p:nvSpPr>
        <p:spPr>
          <a:xfrm>
            <a:off x="11158845" y="129963"/>
            <a:ext cx="8945254" cy="75230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en-GB" sz="3900" b="1" dirty="0">
                <a:solidFill>
                  <a:srgbClr val="024183"/>
                </a:solidFill>
                <a:latin typeface="Century Gothic" panose="020B0502020202020204" pitchFamily="34" charset="0"/>
              </a:rPr>
              <a:t>f</a:t>
            </a:r>
            <a:r>
              <a:rPr lang="en-GB" sz="3900" b="1" dirty="0" smtClean="0">
                <a:solidFill>
                  <a:srgbClr val="024183"/>
                </a:solidFill>
                <a:latin typeface="Century Gothic" panose="020B0502020202020204" pitchFamily="34" charset="0"/>
              </a:rPr>
              <a:t>or the next 22 months</a:t>
            </a:r>
            <a:endParaRPr lang="en-GB" sz="3900" b="1" dirty="0">
              <a:solidFill>
                <a:srgbClr val="024183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B0E0A91-B2DD-438E-985B-DA6E55FB661D}"/>
              </a:ext>
            </a:extLst>
          </p:cNvPr>
          <p:cNvSpPr txBox="1"/>
          <p:nvPr/>
        </p:nvSpPr>
        <p:spPr>
          <a:xfrm>
            <a:off x="3633119" y="6502993"/>
            <a:ext cx="7264273" cy="2208816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Generating &amp; Co-creating ideas -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Learn to build effective and efficient group collaboration, creating a safe space for stakeholders to come to an agreement about the actions to be implemented</a:t>
            </a:r>
            <a:endParaRPr lang="en-GB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3F4E679-1DD9-4F3B-8F1A-8C1DE4062457}"/>
              </a:ext>
            </a:extLst>
          </p:cNvPr>
          <p:cNvSpPr txBox="1"/>
          <p:nvPr/>
        </p:nvSpPr>
        <p:spPr>
          <a:xfrm>
            <a:off x="12578376" y="6571540"/>
            <a:ext cx="6680390" cy="139863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 Actions #2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Try your hand at designing a meaningful set of actions thanks to practical tools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8B9360D-45BF-4554-8463-1E2F542DB842}"/>
              </a:ext>
            </a:extLst>
          </p:cNvPr>
          <p:cNvSpPr txBox="1"/>
          <p:nvPr/>
        </p:nvSpPr>
        <p:spPr>
          <a:xfrm>
            <a:off x="3633117" y="9042895"/>
            <a:ext cx="7073842" cy="1398638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Making results visible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Get key content on indicators, in order to assess the progress and results of an action.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95A6414-790F-48F6-91ED-176FE1A795C2}"/>
              </a:ext>
            </a:extLst>
          </p:cNvPr>
          <p:cNvSpPr txBox="1"/>
          <p:nvPr/>
        </p:nvSpPr>
        <p:spPr>
          <a:xfrm>
            <a:off x="12578376" y="8907570"/>
            <a:ext cx="7483665" cy="1767970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Grand Finale – 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Reflect on how to make sense of everything experienced during the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UeU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and on how to apply this knowledge. </a:t>
            </a: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3F1F0868-F6E7-4790-95FF-D1BB96B3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49" y="1476027"/>
            <a:ext cx="1499431" cy="9217823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fr-FR" sz="8800" b="1" dirty="0" smtClean="0">
                <a:solidFill>
                  <a:srgbClr val="FEB841"/>
                </a:solidFill>
                <a:latin typeface="Century Gothic" panose="020B0502020202020204" pitchFamily="34" charset="0"/>
              </a:rPr>
              <a:t>(</a:t>
            </a:r>
            <a:r>
              <a:rPr lang="fr-FR" sz="98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Ue</a:t>
            </a:r>
            <a:r>
              <a:rPr lang="fr-FR" sz="9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-U 2020</a:t>
            </a:r>
            <a:r>
              <a:rPr lang="fr-FR" sz="8800" b="1" dirty="0" smtClean="0">
                <a:latin typeface="Century Gothic" panose="020B0502020202020204" pitchFamily="34" charset="0"/>
              </a:rPr>
              <a:t> </a:t>
            </a:r>
            <a:r>
              <a:rPr lang="fr-FR" sz="8800" b="1" dirty="0" smtClean="0">
                <a:solidFill>
                  <a:srgbClr val="FEB841"/>
                </a:solidFill>
                <a:latin typeface="Century Gothic" panose="020B0502020202020204" pitchFamily="34" charset="0"/>
              </a:rPr>
              <a:t>)</a:t>
            </a:r>
            <a:endParaRPr lang="fr-FR" sz="8800" b="1" dirty="0">
              <a:solidFill>
                <a:srgbClr val="FEB84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F7DE108E-A6E7-0943-AB1E-8B0D1CF5E8CA}"/>
              </a:ext>
            </a:extLst>
          </p:cNvPr>
          <p:cNvSpPr txBox="1">
            <a:spLocks/>
          </p:cNvSpPr>
          <p:nvPr/>
        </p:nvSpPr>
        <p:spPr>
          <a:xfrm>
            <a:off x="10661650" y="2677750"/>
            <a:ext cx="8008619" cy="6177325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 lvl="0" indent="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70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kumimoji="0" lang="es-ES" sz="5700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s-ES" sz="570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endParaRPr kumimoji="0" lang="es-ES" sz="5700" i="0" u="none" strike="noStrike" kern="1200" cap="none" spc="1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3" marR="5074" lvl="0" indent="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5700" spc="1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3" marR="5074" lvl="0" indent="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70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kumimoji="0" lang="es-ES" sz="5700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570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kumimoji="0" lang="es-ES" sz="5700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570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kumimoji="0" lang="es-ES" sz="5700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s-ES" sz="57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IAP </a:t>
            </a:r>
            <a:r>
              <a:rPr kumimoji="0" lang="es-ES" sz="5700" b="1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kumimoji="0" lang="es-ES" sz="57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ES" sz="5700" b="1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kumimoji="0" lang="es-ES" sz="57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kumimoji="0" lang="es-ES" sz="5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6" y="8855075"/>
            <a:ext cx="9798612" cy="1665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8" y="1082675"/>
            <a:ext cx="9753600" cy="184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69" y="3216275"/>
            <a:ext cx="3910126" cy="48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B2C0C97-CAE8-B445-9B66-EB00CAF14C84}"/>
              </a:ext>
            </a:extLst>
          </p:cNvPr>
          <p:cNvSpPr txBox="1">
            <a:spLocks/>
          </p:cNvSpPr>
          <p:nvPr/>
        </p:nvSpPr>
        <p:spPr>
          <a:xfrm>
            <a:off x="10890250" y="3444875"/>
            <a:ext cx="8008619" cy="6202973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 lvl="0" indent="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700" b="1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Limitations</a:t>
            </a:r>
            <a:r>
              <a:rPr kumimoji="0" lang="es-ES" sz="5700" b="1" i="0" u="none" strike="noStrike" kern="1200" cap="none" spc="1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kumimoji="0" lang="es-ES" sz="5700" b="1" i="0" u="none" strike="noStrike" kern="1200" cap="none" spc="1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tools</a:t>
            </a:r>
            <a:r>
              <a:rPr kumimoji="0" lang="es-ES" sz="5700" b="1" i="0" u="none" strike="noStrike" kern="1200" cap="none" spc="1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12693" marR="5074" lvl="0" indent="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700" b="1" i="0" u="none" strike="noStrike" kern="1200" cap="none" spc="1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69943" marR="5074" lvl="0" indent="-85725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5700" b="1" spc="10" baseline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700" b="1" spc="1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869943" marR="5074" lvl="0" indent="-85725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5700" b="1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Change</a:t>
            </a:r>
            <a:r>
              <a:rPr kumimoji="0" lang="es-ES" sz="5700" b="1" i="0" u="none" strike="noStrike" kern="1200" cap="none" spc="1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5700" b="1" i="0" u="none" strike="noStrike" kern="1200" cap="none" spc="1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kumimoji="0" lang="es-ES" sz="5700" b="1" i="0" u="none" strike="noStrike" kern="1200" cap="none" spc="1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EMOTIONAL</a:t>
            </a:r>
          </a:p>
          <a:p>
            <a:pPr marL="869943" marR="5074" lvl="0" indent="-857250" algn="l" defTabSz="914400" rtl="0" eaLnBrk="1" fontAlgn="auto" latinLnBrk="0" hangingPunct="1">
              <a:lnSpc>
                <a:spcPct val="100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5700" b="1" spc="10" baseline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E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5700" b="1" spc="1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s-E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700" b="1" spc="1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diplomacy</a:t>
            </a:r>
            <a:r>
              <a:rPr lang="es-ES" sz="5700" b="1" spc="1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es-ES" sz="5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1" y="2613173"/>
            <a:ext cx="8601074" cy="54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DBBB12-A7C7-E44B-931E-C2F64FC55DFA}"/>
              </a:ext>
            </a:extLst>
          </p:cNvPr>
          <p:cNvSpPr txBox="1"/>
          <p:nvPr/>
        </p:nvSpPr>
        <p:spPr>
          <a:xfrm>
            <a:off x="10737850" y="2606675"/>
            <a:ext cx="8372474" cy="4140614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 lvl="0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>
                <a:solidFill>
                  <a:srgbClr val="FFFFFF"/>
                </a:solidFill>
                <a:latin typeface="Arial"/>
                <a:cs typeface="Arial"/>
              </a:rPr>
              <a:t>Importance of diversity of your </a:t>
            </a: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ULG groups</a:t>
            </a:r>
          </a:p>
          <a:p>
            <a:pPr marL="12693" marR="846471" lvl="0">
              <a:lnSpc>
                <a:spcPct val="101099"/>
              </a:lnSpc>
              <a:spcBef>
                <a:spcPts val="90"/>
              </a:spcBef>
            </a:pPr>
            <a:endParaRPr lang="en-GB" sz="4400" b="1" spc="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193" marR="846471" lvl="0" indent="-5715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GB" sz="4400" b="1" spc="10" dirty="0">
                <a:solidFill>
                  <a:srgbClr val="FFFFFF"/>
                </a:solidFill>
                <a:latin typeface="Arial"/>
                <a:cs typeface="Arial"/>
              </a:rPr>
              <a:t>group is as </a:t>
            </a: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capable </a:t>
            </a:r>
            <a:r>
              <a:rPr lang="en-GB" sz="4400" b="1" spc="10" dirty="0">
                <a:solidFill>
                  <a:srgbClr val="FFFFFF"/>
                </a:solidFill>
                <a:latin typeface="Arial"/>
                <a:cs typeface="Arial"/>
              </a:rPr>
              <a:t>as the people around the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606675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41AE1A-32B5-4D48-A1EB-B9CA87B9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Organigramme : Terminateur 13">
            <a:extLst>
              <a:ext uri="{FF2B5EF4-FFF2-40B4-BE49-F238E27FC236}">
                <a16:creationId xmlns:a16="http://schemas.microsoft.com/office/drawing/2014/main" id="{AAC850D4-E5A2-4999-98E1-29550B722BD9}"/>
              </a:ext>
            </a:extLst>
          </p:cNvPr>
          <p:cNvSpPr/>
          <p:nvPr/>
        </p:nvSpPr>
        <p:spPr>
          <a:xfrm>
            <a:off x="6859987" y="7635880"/>
            <a:ext cx="11760927" cy="2910967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674" tIns="75336" rIns="150674" bIns="75336"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7891BD-A02E-4A8D-82FE-67035321C303}"/>
              </a:ext>
            </a:extLst>
          </p:cNvPr>
          <p:cNvSpPr txBox="1"/>
          <p:nvPr/>
        </p:nvSpPr>
        <p:spPr>
          <a:xfrm>
            <a:off x="7481588" y="8330037"/>
            <a:ext cx="10437730" cy="1506360"/>
          </a:xfrm>
          <a:prstGeom prst="rect">
            <a:avLst/>
          </a:prstGeom>
          <a:noFill/>
        </p:spPr>
        <p:txBody>
          <a:bodyPr wrap="square" lIns="150674" tIns="75336" rIns="150674" bIns="75336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00BECD"/>
                </a:solidFill>
                <a:latin typeface="Century Gothic" panose="020B0502020202020204" pitchFamily="34" charset="0"/>
              </a:rPr>
              <a:t>Our </a:t>
            </a:r>
            <a:r>
              <a:rPr lang="fr-FR" sz="8800" b="1" dirty="0" err="1" smtClean="0">
                <a:solidFill>
                  <a:srgbClr val="00BECD"/>
                </a:solidFill>
                <a:latin typeface="Century Gothic" panose="020B0502020202020204" pitchFamily="34" charset="0"/>
              </a:rPr>
              <a:t>work</a:t>
            </a:r>
            <a:r>
              <a:rPr lang="fr-FR" sz="8800" b="1" dirty="0" smtClean="0">
                <a:solidFill>
                  <a:srgbClr val="00BECD"/>
                </a:solidFill>
                <a:latin typeface="Century Gothic" panose="020B0502020202020204" pitchFamily="34" charset="0"/>
              </a:rPr>
              <a:t> </a:t>
            </a:r>
            <a:r>
              <a:rPr lang="fr-FR" sz="8800" b="1" dirty="0" err="1" smtClean="0">
                <a:solidFill>
                  <a:srgbClr val="00BECD"/>
                </a:solidFill>
                <a:latin typeface="Century Gothic" panose="020B0502020202020204" pitchFamily="34" charset="0"/>
              </a:rPr>
              <a:t>together</a:t>
            </a:r>
            <a:endParaRPr lang="fr-FR" sz="8800" b="1" dirty="0">
              <a:solidFill>
                <a:srgbClr val="00BEC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6B9419-7D7F-460C-B81A-DB09A151F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17968"/>
            <a:ext cx="4429122" cy="24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70ECD81-4D78-684E-A0F2-AFA0FE298447}"/>
              </a:ext>
            </a:extLst>
          </p:cNvPr>
          <p:cNvSpPr txBox="1">
            <a:spLocks/>
          </p:cNvSpPr>
          <p:nvPr/>
        </p:nvSpPr>
        <p:spPr>
          <a:xfrm>
            <a:off x="948575" y="3090035"/>
            <a:ext cx="18328260" cy="1358699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sz="9000" b="1" spc="-6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</a:t>
            </a:r>
            <a:endParaRPr lang="es-ES" sz="9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DBBB12-A7C7-E44B-931E-C2F64FC55DFA}"/>
              </a:ext>
            </a:extLst>
          </p:cNvPr>
          <p:cNvSpPr txBox="1"/>
          <p:nvPr/>
        </p:nvSpPr>
        <p:spPr>
          <a:xfrm>
            <a:off x="10814050" y="4511675"/>
            <a:ext cx="8296274" cy="503662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469893" marR="846471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We are biased ;)</a:t>
            </a:r>
          </a:p>
          <a:p>
            <a:pPr marL="469893" marR="846471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Sometimes we miss things in plain sight when we only stat focused on objectives and deadlines. </a:t>
            </a:r>
          </a:p>
          <a:p>
            <a:pPr marL="469893" marR="846471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Action Planning Networks </a:t>
            </a: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journey is about bringing change in cities</a:t>
            </a:r>
          </a:p>
          <a:p>
            <a:pPr marL="469893" marR="846471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Embrace change in your storytelling.</a:t>
            </a:r>
          </a:p>
          <a:p>
            <a:pPr marL="469893" marR="846471" indent="-457200">
              <a:lnSpc>
                <a:spcPct val="101099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3200" b="1" spc="10" dirty="0" smtClean="0">
                <a:solidFill>
                  <a:srgbClr val="FFFFFF"/>
                </a:solidFill>
                <a:latin typeface="Arial"/>
                <a:cs typeface="Arial"/>
              </a:rPr>
              <a:t>Enjoy the ride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B6C903-CD47-C949-9841-378AC2A9CC6A}"/>
              </a:ext>
            </a:extLst>
          </p:cNvPr>
          <p:cNvSpPr txBox="1"/>
          <p:nvPr/>
        </p:nvSpPr>
        <p:spPr>
          <a:xfrm>
            <a:off x="2355850" y="4997187"/>
            <a:ext cx="3953351" cy="573584"/>
          </a:xfrm>
          <a:prstGeom prst="rect">
            <a:avLst/>
          </a:prstGeom>
          <a:noFill/>
        </p:spPr>
        <p:txBody>
          <a:bodyPr wrap="square" lIns="91372" tIns="45685" rIns="91372" bIns="45685" rtlCol="0">
            <a:noAutofit/>
          </a:bodyPr>
          <a:lstStyle/>
          <a:p>
            <a:pPr algn="ctr"/>
            <a:r>
              <a:rPr lang="es-ES" sz="3200" dirty="0" smtClean="0">
                <a:solidFill>
                  <a:srgbClr val="0070C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URBACT video </a:t>
            </a:r>
            <a:r>
              <a:rPr lang="es-E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snapshot</a:t>
            </a:r>
            <a:r>
              <a:rPr lang="es-ES" sz="3200" dirty="0" smtClean="0">
                <a:solidFill>
                  <a:srgbClr val="0070C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&gt;</a:t>
            </a:r>
            <a:endParaRPr lang="es-ES" sz="3200" dirty="0">
              <a:solidFill>
                <a:srgbClr val="0070C0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515067"/>
            <a:ext cx="8908990" cy="61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5">
            <a:extLst>
              <a:ext uri="{FF2B5EF4-FFF2-40B4-BE49-F238E27FC236}">
                <a16:creationId xmlns:a16="http://schemas.microsoft.com/office/drawing/2014/main" id="{77FDDA7A-D477-7B43-B5E4-BEC4DB0457CB}"/>
              </a:ext>
            </a:extLst>
          </p:cNvPr>
          <p:cNvSpPr txBox="1">
            <a:spLocks/>
          </p:cNvSpPr>
          <p:nvPr/>
        </p:nvSpPr>
        <p:spPr>
          <a:xfrm>
            <a:off x="783364" y="3844671"/>
            <a:ext cx="8811486" cy="1796639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693">
              <a:spcBef>
                <a:spcPts val="90"/>
              </a:spcBef>
            </a:pPr>
            <a:r>
              <a:rPr lang="es-ES" sz="11600" b="1" kern="0" spc="-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sz="11600" b="1" kern="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600" b="1" kern="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1600" b="1" kern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1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8C6111AE-805D-D548-BADD-B0F449BEB5C0}"/>
              </a:ext>
            </a:extLst>
          </p:cNvPr>
          <p:cNvSpPr txBox="1"/>
          <p:nvPr/>
        </p:nvSpPr>
        <p:spPr>
          <a:xfrm>
            <a:off x="1060450" y="6263756"/>
            <a:ext cx="11859486" cy="2178411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marL="12693">
              <a:lnSpc>
                <a:spcPts val="5814"/>
              </a:lnSpc>
              <a:spcBef>
                <a:spcPts val="94"/>
              </a:spcBef>
              <a:tabLst>
                <a:tab pos="3350344" algn="l"/>
              </a:tabLst>
            </a:pPr>
            <a:r>
              <a:rPr lang="en-GB" sz="4900" b="1" spc="-20" dirty="0">
                <a:solidFill>
                  <a:srgbClr val="FFFFFF"/>
                </a:solidFill>
                <a:latin typeface="Arial"/>
                <a:cs typeface="Arial"/>
              </a:rPr>
              <a:t>Reflecting on the future for better decisions in the present </a:t>
            </a:r>
            <a:endParaRPr lang="en-GB" sz="4900" b="1" spc="-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693">
              <a:lnSpc>
                <a:spcPts val="5814"/>
              </a:lnSpc>
              <a:spcBef>
                <a:spcPts val="94"/>
              </a:spcBef>
              <a:tabLst>
                <a:tab pos="3350344" algn="l"/>
              </a:tabLst>
            </a:pPr>
            <a:r>
              <a:rPr lang="en-US" sz="3700" spc="10" dirty="0" smtClean="0">
                <a:solidFill>
                  <a:srgbClr val="FFFFFF"/>
                </a:solidFill>
                <a:latin typeface="Arial"/>
                <a:cs typeface="Arial"/>
              </a:rPr>
              <a:t>Anamaria Vrabie</a:t>
            </a:r>
            <a:endParaRPr sz="3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B2C0C97-CAE8-B445-9B66-EB00CAF14C84}"/>
              </a:ext>
            </a:extLst>
          </p:cNvPr>
          <p:cNvSpPr txBox="1">
            <a:spLocks/>
          </p:cNvSpPr>
          <p:nvPr/>
        </p:nvSpPr>
        <p:spPr>
          <a:xfrm>
            <a:off x="10929381" y="5783931"/>
            <a:ext cx="8008619" cy="88869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s-ES" sz="57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URBACT </a:t>
            </a:r>
            <a:r>
              <a:rPr lang="es-ES" sz="5700" b="1" spc="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es-ES" sz="5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C7A114-FF03-304A-92ED-A448A70645BA}"/>
              </a:ext>
            </a:extLst>
          </p:cNvPr>
          <p:cNvSpPr txBox="1"/>
          <p:nvPr/>
        </p:nvSpPr>
        <p:spPr>
          <a:xfrm>
            <a:off x="3049356" y="5080773"/>
            <a:ext cx="3953351" cy="573584"/>
          </a:xfrm>
          <a:prstGeom prst="rect">
            <a:avLst/>
          </a:prstGeom>
          <a:noFill/>
        </p:spPr>
        <p:txBody>
          <a:bodyPr wrap="square" lIns="91372" tIns="45685" rIns="91372" bIns="45685" rtlCol="0">
            <a:noAutofit/>
          </a:bodyPr>
          <a:lstStyle/>
          <a:p>
            <a:pPr algn="ctr"/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insert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image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here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945"/>
            <a:ext cx="3670300" cy="457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1" y="2822220"/>
            <a:ext cx="3657600" cy="475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6228280"/>
            <a:ext cx="33591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F7DE108E-A6E7-0943-AB1E-8B0D1CF5E8CA}"/>
              </a:ext>
            </a:extLst>
          </p:cNvPr>
          <p:cNvSpPr txBox="1">
            <a:spLocks/>
          </p:cNvSpPr>
          <p:nvPr/>
        </p:nvSpPr>
        <p:spPr>
          <a:xfrm>
            <a:off x="10929381" y="5783931"/>
            <a:ext cx="8008619" cy="1765861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 marR="5074">
              <a:lnSpc>
                <a:spcPct val="100400"/>
              </a:lnSpc>
              <a:spcBef>
                <a:spcPts val="90"/>
              </a:spcBef>
            </a:pPr>
            <a:r>
              <a:rPr lang="es-ES" sz="5700" b="1" spc="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es-ES" sz="57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5700" b="1" spc="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endParaRPr lang="es-ES" sz="5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8" y="6717152"/>
            <a:ext cx="9798612" cy="1665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806670"/>
            <a:ext cx="9753600" cy="18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DBBB12-A7C7-E44B-931E-C2F64FC55DFA}"/>
              </a:ext>
            </a:extLst>
          </p:cNvPr>
          <p:cNvSpPr txBox="1"/>
          <p:nvPr/>
        </p:nvSpPr>
        <p:spPr>
          <a:xfrm>
            <a:off x="10890250" y="3521075"/>
            <a:ext cx="8296274" cy="578907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GB" sz="5400" b="1" spc="10" dirty="0" smtClean="0">
                <a:solidFill>
                  <a:srgbClr val="FFFFFF"/>
                </a:solidFill>
                <a:latin typeface="Arial"/>
                <a:cs typeface="Arial"/>
              </a:rPr>
              <a:t>big picture </a:t>
            </a: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lang="en-GB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Action Planning Networks (APN): </a:t>
            </a:r>
            <a:endParaRPr lang="en-GB" sz="4400" b="1" spc="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endParaRPr lang="en-GB" sz="4400" b="1" spc="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846471">
              <a:lnSpc>
                <a:spcPct val="101099"/>
              </a:lnSpc>
              <a:spcBef>
                <a:spcPts val="90"/>
              </a:spcBef>
            </a:pPr>
            <a:r>
              <a:rPr lang="en-GB" sz="3100" b="1" spc="10" dirty="0" smtClean="0">
                <a:solidFill>
                  <a:srgbClr val="FFFFFF"/>
                </a:solidFill>
                <a:latin typeface="Arial"/>
                <a:cs typeface="Arial"/>
              </a:rPr>
              <a:t>driving </a:t>
            </a:r>
            <a:r>
              <a:rPr lang="en-GB" sz="3100" b="1" spc="10" dirty="0">
                <a:solidFill>
                  <a:srgbClr val="FFFFFF"/>
                </a:solidFill>
                <a:latin typeface="Arial"/>
                <a:cs typeface="Arial"/>
              </a:rPr>
              <a:t>change in our cities, using the </a:t>
            </a:r>
            <a:r>
              <a:rPr lang="en-GB" sz="3100" b="1" spc="10" dirty="0" smtClean="0">
                <a:solidFill>
                  <a:srgbClr val="FFFFFF"/>
                </a:solidFill>
                <a:latin typeface="Arial"/>
                <a:cs typeface="Arial"/>
              </a:rPr>
              <a:t>Integrated Action Plan (IAP) </a:t>
            </a:r>
            <a:r>
              <a:rPr lang="en-GB" sz="3100" b="1" spc="10" dirty="0">
                <a:solidFill>
                  <a:srgbClr val="FFFFFF"/>
                </a:solidFill>
                <a:latin typeface="Arial"/>
                <a:cs typeface="Arial"/>
              </a:rPr>
              <a:t>as a TOOL and a PROCESS for co-producing with local stakeholders a concrete and coherent set of actions to address a local policy challenge.</a:t>
            </a:r>
            <a:endParaRPr sz="31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6" y="3090250"/>
            <a:ext cx="8659872" cy="57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486904-D42C-C149-A07E-2FC74B780BFC}"/>
              </a:ext>
            </a:extLst>
          </p:cNvPr>
          <p:cNvSpPr txBox="1"/>
          <p:nvPr/>
        </p:nvSpPr>
        <p:spPr>
          <a:xfrm>
            <a:off x="10929375" y="5879099"/>
            <a:ext cx="8296274" cy="945188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5074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Breakout rooms discussions- focused on things to do in the present</a:t>
            </a:r>
            <a:endParaRPr sz="3100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3C44C2-49A1-6445-A73B-7E524098CA89}"/>
              </a:ext>
            </a:extLst>
          </p:cNvPr>
          <p:cNvSpPr txBox="1"/>
          <p:nvPr/>
        </p:nvSpPr>
        <p:spPr>
          <a:xfrm>
            <a:off x="3049356" y="5080773"/>
            <a:ext cx="3953351" cy="573584"/>
          </a:xfrm>
          <a:prstGeom prst="rect">
            <a:avLst/>
          </a:prstGeom>
          <a:noFill/>
        </p:spPr>
        <p:txBody>
          <a:bodyPr wrap="square" lIns="91372" tIns="45685" rIns="91372" bIns="45685" rtlCol="0">
            <a:noAutofit/>
          </a:bodyPr>
          <a:lstStyle/>
          <a:p>
            <a:pPr algn="ctr"/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insert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image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here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B6FB70-2FC4-4097-9F4A-BDD2BC4A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3"/>
          <a:stretch/>
        </p:blipFill>
        <p:spPr>
          <a:xfrm>
            <a:off x="0" y="0"/>
            <a:ext cx="10052050" cy="11309350"/>
          </a:xfrm>
          <a:prstGeom prst="rect">
            <a:avLst/>
          </a:prstGeom>
        </p:spPr>
      </p:pic>
      <p:pic>
        <p:nvPicPr>
          <p:cNvPr id="5" name="Imagen 18">
            <a:extLst>
              <a:ext uri="{FF2B5EF4-FFF2-40B4-BE49-F238E27FC236}">
                <a16:creationId xmlns:a16="http://schemas.microsoft.com/office/drawing/2014/main" id="{66602690-D737-014B-AFD5-F922F2121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4" y="244479"/>
            <a:ext cx="3687003" cy="1390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ED06B6D-DD9E-41B7-B916-EA04377336BD}"/>
              </a:ext>
            </a:extLst>
          </p:cNvPr>
          <p:cNvSpPr txBox="1">
            <a:spLocks/>
          </p:cNvSpPr>
          <p:nvPr/>
        </p:nvSpPr>
        <p:spPr>
          <a:xfrm>
            <a:off x="862768" y="2825521"/>
            <a:ext cx="8655883" cy="1152757"/>
          </a:xfrm>
          <a:prstGeom prst="rect">
            <a:avLst/>
          </a:prstGeom>
        </p:spPr>
        <p:txBody>
          <a:bodyPr vert="horz" lIns="91372" tIns="45685" rIns="91372" bIns="45685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100" b="1" dirty="0">
                <a:solidFill>
                  <a:srgbClr val="FEB841"/>
                </a:solidFill>
                <a:latin typeface="Century Gothic" panose="020B0502020202020204" pitchFamily="34" charset="0"/>
              </a:rPr>
              <a:t>(</a:t>
            </a:r>
            <a:r>
              <a:rPr lang="fr-FR" sz="6100" b="1" dirty="0">
                <a:latin typeface="Century Gothic" panose="020B0502020202020204" pitchFamily="34" charset="0"/>
              </a:rPr>
              <a:t> </a:t>
            </a:r>
            <a:r>
              <a:rPr lang="fr-FR" sz="61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Making</a:t>
            </a:r>
            <a:r>
              <a:rPr lang="fr-FR" sz="6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guidelines </a:t>
            </a:r>
            <a:r>
              <a:rPr lang="fr-FR" sz="61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work</a:t>
            </a:r>
            <a:r>
              <a:rPr lang="fr-FR" sz="6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for</a:t>
            </a:r>
            <a:endParaRPr lang="fr-FR" sz="6100" b="1" dirty="0">
              <a:solidFill>
                <a:srgbClr val="FEB84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5A38870-A59C-CA43-AF1B-28CFEEC37FA1}"/>
              </a:ext>
            </a:extLst>
          </p:cNvPr>
          <p:cNvSpPr txBox="1">
            <a:spLocks/>
          </p:cNvSpPr>
          <p:nvPr/>
        </p:nvSpPr>
        <p:spPr>
          <a:xfrm>
            <a:off x="10927287" y="4816475"/>
            <a:ext cx="8725969" cy="892541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s-ES" sz="5700" b="1" spc="-1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sz="5700" b="1" spc="-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700" b="1" spc="-1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es-ES" sz="5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5A38870-A59C-CA43-AF1B-28CFEEC37FA1}"/>
              </a:ext>
            </a:extLst>
          </p:cNvPr>
          <p:cNvSpPr txBox="1">
            <a:spLocks/>
          </p:cNvSpPr>
          <p:nvPr/>
        </p:nvSpPr>
        <p:spPr>
          <a:xfrm>
            <a:off x="862768" y="4816475"/>
            <a:ext cx="7208082" cy="754041"/>
          </a:xfrm>
          <a:prstGeom prst="rect">
            <a:avLst/>
          </a:prstGeom>
        </p:spPr>
        <p:txBody>
          <a:bodyPr vert="horz" wrap="square" lIns="0" tIns="1522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3">
              <a:lnSpc>
                <a:spcPct val="100000"/>
              </a:lnSpc>
              <a:spcBef>
                <a:spcPts val="120"/>
              </a:spcBef>
            </a:pP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Premortem</a:t>
            </a:r>
            <a:r>
              <a:rPr lang="es-E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2486904-D42C-C149-A07E-2FC74B780BFC}"/>
              </a:ext>
            </a:extLst>
          </p:cNvPr>
          <p:cNvSpPr txBox="1"/>
          <p:nvPr/>
        </p:nvSpPr>
        <p:spPr>
          <a:xfrm>
            <a:off x="831851" y="5958034"/>
            <a:ext cx="8296274" cy="3409773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5074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Guidelines for co-producing an IAP: turning checklists into 5 major challenges formulated as failure scenarios</a:t>
            </a: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2693" marR="5074">
              <a:lnSpc>
                <a:spcPct val="101099"/>
              </a:lnSpc>
              <a:spcBef>
                <a:spcPts val="90"/>
              </a:spcBef>
            </a:pPr>
            <a:endParaRPr lang="en-GB" sz="3100" spc="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5074">
              <a:lnSpc>
                <a:spcPct val="101099"/>
              </a:lnSpc>
              <a:spcBef>
                <a:spcPts val="90"/>
              </a:spcBef>
            </a:pPr>
            <a:r>
              <a:rPr lang="en-GB" sz="3100" b="1" spc="10" dirty="0" smtClean="0">
                <a:solidFill>
                  <a:srgbClr val="FFFFFF"/>
                </a:solidFill>
                <a:latin typeface="Arial"/>
                <a:cs typeface="Arial"/>
              </a:rPr>
              <a:t>Table 4- Checklist of the 14 identified elements of integrated action planning</a:t>
            </a: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, pp 17 ,IAP co-creation guidelines</a:t>
            </a:r>
            <a:endParaRPr sz="3100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ED06B6D-DD9E-41B7-B916-EA04377336BD}"/>
              </a:ext>
            </a:extLst>
          </p:cNvPr>
          <p:cNvSpPr txBox="1">
            <a:spLocks/>
          </p:cNvSpPr>
          <p:nvPr/>
        </p:nvSpPr>
        <p:spPr>
          <a:xfrm>
            <a:off x="10083800" y="2717342"/>
            <a:ext cx="7467600" cy="1152757"/>
          </a:xfrm>
          <a:prstGeom prst="rect">
            <a:avLst/>
          </a:prstGeom>
        </p:spPr>
        <p:txBody>
          <a:bodyPr vert="horz" lIns="91372" tIns="45685" rIns="91372" bIns="45685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fr-FR" sz="67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big</a:t>
            </a:r>
            <a:r>
              <a:rPr lang="fr-FR" sz="6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67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picture</a:t>
            </a:r>
            <a:r>
              <a:rPr lang="fr-FR" sz="6100" b="1" dirty="0" smtClean="0">
                <a:latin typeface="Century Gothic" panose="020B0502020202020204" pitchFamily="34" charset="0"/>
              </a:rPr>
              <a:t> </a:t>
            </a:r>
            <a:r>
              <a:rPr lang="fr-FR" sz="6100" b="1" dirty="0">
                <a:solidFill>
                  <a:srgbClr val="FEB841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00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486904-D42C-C149-A07E-2FC74B780BFC}"/>
              </a:ext>
            </a:extLst>
          </p:cNvPr>
          <p:cNvSpPr txBox="1"/>
          <p:nvPr/>
        </p:nvSpPr>
        <p:spPr>
          <a:xfrm>
            <a:off x="11118850" y="2239675"/>
            <a:ext cx="8296274" cy="7323986"/>
          </a:xfrm>
          <a:prstGeom prst="rect">
            <a:avLst/>
          </a:prstGeom>
        </p:spPr>
        <p:txBody>
          <a:bodyPr vert="horz" wrap="square" lIns="0" tIns="11423" rIns="0" bIns="0" rtlCol="0">
            <a:spAutoFit/>
          </a:bodyPr>
          <a:lstStyle/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as humans, do not take decisions based on </a:t>
            </a: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efficacy. </a:t>
            </a: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We are high </a:t>
            </a: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subjective </a:t>
            </a: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and irrational. </a:t>
            </a:r>
            <a:endParaRPr lang="en-GB" sz="3100" spc="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endParaRPr lang="en-GB" sz="3100" spc="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 “A list of biases”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lang="en-GB" sz="3100" b="1" spc="10" dirty="0" smtClean="0">
                <a:solidFill>
                  <a:srgbClr val="FFFFFF"/>
                </a:solidFill>
                <a:latin typeface="Arial"/>
                <a:cs typeface="Arial"/>
              </a:rPr>
              <a:t>We are present biased.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	We suffer more from losses than we enjoy equivalent gains.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•	We evaluate riskiness based on how easy examples come to our mind. 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•	We stick to the status quo.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•	We have a preference for fairness.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•	Our emotions and visceral states influence our decisions. </a:t>
            </a:r>
          </a:p>
          <a:p>
            <a:pPr marL="12693" marR="846471" algn="just">
              <a:lnSpc>
                <a:spcPct val="101099"/>
              </a:lnSpc>
              <a:spcBef>
                <a:spcPts val="90"/>
              </a:spcBef>
            </a:pPr>
            <a:r>
              <a:rPr lang="en-GB" sz="3100" spc="10" dirty="0">
                <a:solidFill>
                  <a:srgbClr val="FFFFFF"/>
                </a:solidFill>
                <a:latin typeface="Arial"/>
                <a:cs typeface="Arial"/>
              </a:rPr>
              <a:t>•	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2236500"/>
            <a:ext cx="8515350" cy="659026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ED06B6D-DD9E-41B7-B916-EA04377336BD}"/>
              </a:ext>
            </a:extLst>
          </p:cNvPr>
          <p:cNvSpPr txBox="1">
            <a:spLocks/>
          </p:cNvSpPr>
          <p:nvPr/>
        </p:nvSpPr>
        <p:spPr>
          <a:xfrm>
            <a:off x="5480050" y="473075"/>
            <a:ext cx="7467600" cy="1152757"/>
          </a:xfrm>
          <a:prstGeom prst="rect">
            <a:avLst/>
          </a:prstGeom>
        </p:spPr>
        <p:txBody>
          <a:bodyPr vert="horz" lIns="91372" tIns="45685" rIns="91372" bIns="45685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700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</a:t>
            </a:r>
            <a:r>
              <a:rPr lang="fr-FR" sz="6700" b="1" i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Present</a:t>
            </a:r>
            <a:r>
              <a:rPr lang="fr-FR" sz="6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fr-FR" sz="67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bias</a:t>
            </a:r>
            <a:r>
              <a:rPr lang="fr-FR" sz="6100" b="1" dirty="0" smtClean="0">
                <a:solidFill>
                  <a:srgbClr val="FEB841"/>
                </a:solidFill>
                <a:latin typeface="Century Gothic" panose="020B0502020202020204" pitchFamily="34" charset="0"/>
              </a:rPr>
              <a:t>)</a:t>
            </a:r>
            <a:endParaRPr lang="fr-FR" sz="6100" b="1" dirty="0">
              <a:solidFill>
                <a:srgbClr val="FEB84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70ECD81-4D78-684E-A0F2-AFA0FE298447}"/>
              </a:ext>
            </a:extLst>
          </p:cNvPr>
          <p:cNvSpPr txBox="1">
            <a:spLocks/>
          </p:cNvSpPr>
          <p:nvPr/>
        </p:nvSpPr>
        <p:spPr>
          <a:xfrm>
            <a:off x="948575" y="3090035"/>
            <a:ext cx="18328260" cy="5398267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514"/>
              </a:lnSpc>
              <a:spcBef>
                <a:spcPts val="94"/>
              </a:spcBef>
              <a:buNone/>
            </a:pPr>
            <a:r>
              <a:rPr lang="en-GB" sz="9000" b="1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imagining and talking </a:t>
            </a:r>
            <a:r>
              <a:rPr lang="en-GB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possible failure in the future </a:t>
            </a:r>
            <a:r>
              <a:rPr lang="en-GB" sz="9000" b="1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better decisions in the </a:t>
            </a:r>
            <a:r>
              <a:rPr lang="en-GB" sz="9000" b="1" spc="-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es-ES" sz="9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QUIZ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AS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UTRAL +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BLU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 BLU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BLU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ANG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ED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QU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OO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1495</Words>
  <Application>Microsoft Office PowerPoint</Application>
  <PresentationFormat>Custom</PresentationFormat>
  <Paragraphs>226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Century Gothic</vt:lpstr>
      <vt:lpstr>Roboto Medium</vt:lpstr>
      <vt:lpstr>Wingdings</vt:lpstr>
      <vt:lpstr>COVER</vt:lpstr>
      <vt:lpstr>NEUTRAL + TEXT</vt:lpstr>
      <vt:lpstr>LIGHT BLUE + IMAGE</vt:lpstr>
      <vt:lpstr>PURPLE BLUE + IMAGE</vt:lpstr>
      <vt:lpstr>DARK BLUE + IMAGE</vt:lpstr>
      <vt:lpstr>ORANGE + IMAGE</vt:lpstr>
      <vt:lpstr>RED + IMAGE</vt:lpstr>
      <vt:lpstr>QUOTES</vt:lpstr>
      <vt:lpstr>TOOLS</vt:lpstr>
      <vt:lpstr>QUIZZ</vt:lpstr>
      <vt:lpstr>TASKS</vt:lpstr>
      <vt:lpstr>Thème Office</vt:lpstr>
      <vt:lpstr>(Agenda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(Ue-U 2020 )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E-University_SlidesPPT_V2</dc:title>
  <dc:creator>WEBER Stefanie</dc:creator>
  <cp:lastModifiedBy>Anamaria Vrabie</cp:lastModifiedBy>
  <cp:revision>105</cp:revision>
  <dcterms:created xsi:type="dcterms:W3CDTF">2020-08-13T12:15:06Z</dcterms:created>
  <dcterms:modified xsi:type="dcterms:W3CDTF">2020-10-07T07:51:15Z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2020-08-13T00:00:00Z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2020-08-13T00:00:00Z</vt:filetime>
  </property>
</Properties>
</file>