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20" r:id="rId4"/>
    <p:sldMasterId id="2147483734" r:id="rId5"/>
  </p:sldMasterIdLst>
  <p:notesMasterIdLst>
    <p:notesMasterId r:id="rId14"/>
  </p:notesMasterIdLst>
  <p:sldIdLst>
    <p:sldId id="303" r:id="rId6"/>
    <p:sldId id="301" r:id="rId7"/>
    <p:sldId id="298" r:id="rId8"/>
    <p:sldId id="304" r:id="rId9"/>
    <p:sldId id="299" r:id="rId10"/>
    <p:sldId id="308" r:id="rId11"/>
    <p:sldId id="297" r:id="rId12"/>
    <p:sldId id="30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C7A969E-4AB5-D94C-9692-308BEC437324}">
          <p14:sldIdLst>
            <p14:sldId id="303"/>
          </p14:sldIdLst>
        </p14:section>
        <p14:section name="divider" id="{BF5A0E5C-FE7F-5948-95BA-8571BAE9D2D3}">
          <p14:sldIdLst/>
        </p14:section>
        <p14:section name="intro" id="{E63FB919-40B3-5A44-934B-0E3EBBAD0C6C}">
          <p14:sldIdLst>
            <p14:sldId id="301"/>
          </p14:sldIdLst>
        </p14:section>
        <p14:section name="standard (inc bullets &amp; numbering)" id="{7EAEEBD8-3545-FF45-996F-1785268CCA14}">
          <p14:sldIdLst>
            <p14:sldId id="298"/>
            <p14:sldId id="304"/>
            <p14:sldId id="299"/>
            <p14:sldId id="308"/>
            <p14:sldId id="297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Navas-Sabater" initials="JN" lastIdx="11" clrIdx="0">
    <p:extLst>
      <p:ext uri="{19B8F6BF-5375-455C-9EA6-DF929625EA0E}">
        <p15:presenceInfo xmlns:p15="http://schemas.microsoft.com/office/powerpoint/2012/main" userId="S::jnavassabater@worldbank.org::50e82ca8-94b9-46ce-9bc0-ad3b6a905b99" providerId="AD"/>
      </p:ext>
    </p:extLst>
  </p:cmAuthor>
  <p:cmAuthor id="2" name="Valeria Dessolis" initials="VD" lastIdx="4" clrIdx="1">
    <p:extLst>
      <p:ext uri="{19B8F6BF-5375-455C-9EA6-DF929625EA0E}">
        <p15:presenceInfo xmlns:p15="http://schemas.microsoft.com/office/powerpoint/2012/main" userId="S::vdessolis@worldbank.org::ada6c3c2-49d7-453b-bfea-9aef78e01c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CD7"/>
    <a:srgbClr val="174489"/>
    <a:srgbClr val="00A08B"/>
    <a:srgbClr val="8CC57F"/>
    <a:srgbClr val="813E86"/>
    <a:srgbClr val="2272AC"/>
    <a:srgbClr val="96C53E"/>
    <a:srgbClr val="00A3DB"/>
    <a:srgbClr val="42804A"/>
    <a:srgbClr val="A58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356EB-DB05-4158-AE3B-BC682D003A1B}" v="546" dt="2020-12-01T18:05:36.741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/>
    <p:restoredTop sz="94537" autoAdjust="0"/>
  </p:normalViewPr>
  <p:slideViewPr>
    <p:cSldViewPr snapToGrid="0" snapToObjects="1">
      <p:cViewPr varScale="1">
        <p:scale>
          <a:sx n="107" d="100"/>
          <a:sy n="107" d="100"/>
        </p:scale>
        <p:origin x="35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BBB2E-66DE-410F-8F37-FBFBFC00DE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0CCEF-5642-49DF-A652-ED72A4D927D9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Quicksand"/>
              <a:ea typeface="+mn-ea"/>
              <a:cs typeface="+mn-cs"/>
            </a:rPr>
            <a:t>Final steps on broadband mapping</a:t>
          </a:r>
        </a:p>
      </dgm:t>
    </dgm:pt>
    <dgm:pt modelId="{2489B8FB-EA33-4CA4-B2B8-1D60F6208497}" type="parTrans" cxnId="{9C8EBEF3-FCEC-4A97-B991-0567B1DE2A88}">
      <dgm:prSet/>
      <dgm:spPr/>
      <dgm:t>
        <a:bodyPr/>
        <a:lstStyle/>
        <a:p>
          <a:endParaRPr lang="en-US" sz="1800"/>
        </a:p>
      </dgm:t>
    </dgm:pt>
    <dgm:pt modelId="{B3C16C82-3B30-4F03-9661-3836412F2F4B}" type="sibTrans" cxnId="{9C8EBEF3-FCEC-4A97-B991-0567B1DE2A88}">
      <dgm:prSet/>
      <dgm:spPr/>
      <dgm:t>
        <a:bodyPr/>
        <a:lstStyle/>
        <a:p>
          <a:endParaRPr lang="en-US" sz="1800"/>
        </a:p>
      </dgm:t>
    </dgm:pt>
    <dgm:pt modelId="{DE38761A-3165-4143-9D46-B478C68C8946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A couple of remaining bilateral discussions with NRAs and NPs are being scheduled</a:t>
          </a:r>
        </a:p>
      </dgm:t>
    </dgm:pt>
    <dgm:pt modelId="{4592233F-1352-464C-9326-BA3FDFEAFACF}" type="parTrans" cxnId="{F5DFEA09-05D6-48FB-84DB-830E7C8940DB}">
      <dgm:prSet/>
      <dgm:spPr/>
      <dgm:t>
        <a:bodyPr/>
        <a:lstStyle/>
        <a:p>
          <a:endParaRPr lang="en-US" sz="1800"/>
        </a:p>
      </dgm:t>
    </dgm:pt>
    <dgm:pt modelId="{AD8C4674-C72A-4F2C-87D0-8B0C012AFD08}" type="sibTrans" cxnId="{F5DFEA09-05D6-48FB-84DB-830E7C8940DB}">
      <dgm:prSet/>
      <dgm:spPr/>
      <dgm:t>
        <a:bodyPr/>
        <a:lstStyle/>
        <a:p>
          <a:endParaRPr lang="en-US" sz="1800"/>
        </a:p>
      </dgm:t>
    </dgm:pt>
    <dgm:pt modelId="{32727B48-88B2-41DB-85C1-90774053328D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Final report including key recommendations for implementation of mapping to be delivered by mid-December</a:t>
          </a:r>
        </a:p>
      </dgm:t>
    </dgm:pt>
    <dgm:pt modelId="{E159034F-9374-483B-BDA7-C3676A31ADEF}" type="parTrans" cxnId="{697C2F17-EF6F-4E7D-B4FC-0D23DAA10B08}">
      <dgm:prSet/>
      <dgm:spPr/>
      <dgm:t>
        <a:bodyPr/>
        <a:lstStyle/>
        <a:p>
          <a:endParaRPr lang="en-US" sz="1800"/>
        </a:p>
      </dgm:t>
    </dgm:pt>
    <dgm:pt modelId="{03EBCCFC-B5E5-4136-89D4-B3AFAD643A55}" type="sibTrans" cxnId="{697C2F17-EF6F-4E7D-B4FC-0D23DAA10B08}">
      <dgm:prSet/>
      <dgm:spPr/>
      <dgm:t>
        <a:bodyPr/>
        <a:lstStyle/>
        <a:p>
          <a:endParaRPr lang="en-US" sz="1800"/>
        </a:p>
      </dgm:t>
    </dgm:pt>
    <dgm:pt modelId="{EBC82C9E-BD14-48F0-B0BA-1A13E80D6BAC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Quicksand"/>
              <a:ea typeface="+mn-ea"/>
              <a:cs typeface="+mn-cs"/>
            </a:rPr>
            <a:t>Final knowledge sharing activities</a:t>
          </a:r>
        </a:p>
      </dgm:t>
    </dgm:pt>
    <dgm:pt modelId="{00369969-0F81-47D0-B64A-B89041807B4F}" type="parTrans" cxnId="{0DB78FA2-0244-4F5D-9C69-03976E6F5A6F}">
      <dgm:prSet/>
      <dgm:spPr/>
      <dgm:t>
        <a:bodyPr/>
        <a:lstStyle/>
        <a:p>
          <a:endParaRPr lang="en-US" sz="1800"/>
        </a:p>
      </dgm:t>
    </dgm:pt>
    <dgm:pt modelId="{F9C241C2-A8AC-40CD-99EB-E381AFE802B1}" type="sibTrans" cxnId="{0DB78FA2-0244-4F5D-9C69-03976E6F5A6F}">
      <dgm:prSet/>
      <dgm:spPr/>
      <dgm:t>
        <a:bodyPr/>
        <a:lstStyle/>
        <a:p>
          <a:endParaRPr lang="en-US" sz="1800"/>
        </a:p>
      </dgm:t>
    </dgm:pt>
    <dgm:pt modelId="{7A54D936-D336-4D8E-B65E-C0CAA6703709}">
      <dgm:prSet custT="1"/>
      <dgm:spPr/>
      <dgm:t>
        <a:bodyPr/>
        <a:lstStyle/>
        <a:p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Proposed final webinar on </a:t>
          </a:r>
          <a:r>
            <a:rPr lang="en-US" sz="1400" b="1" kern="1200" dirty="0">
              <a:latin typeface="Quicksand" pitchFamily="2" charset="77"/>
            </a:rPr>
            <a:t>enabling private investment in broadband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 tentatively on Dec. 17</a:t>
          </a:r>
        </a:p>
      </dgm:t>
    </dgm:pt>
    <dgm:pt modelId="{307CBDD2-4A65-42C7-9AA2-24FE5047102E}" type="parTrans" cxnId="{00C145FD-DC4B-411E-AA89-C30F9A6C8970}">
      <dgm:prSet/>
      <dgm:spPr/>
      <dgm:t>
        <a:bodyPr/>
        <a:lstStyle/>
        <a:p>
          <a:endParaRPr lang="en-US" sz="1800"/>
        </a:p>
      </dgm:t>
    </dgm:pt>
    <dgm:pt modelId="{89492FFA-8356-47B1-8B7B-55978C4D709D}" type="sibTrans" cxnId="{00C145FD-DC4B-411E-AA89-C30F9A6C8970}">
      <dgm:prSet/>
      <dgm:spPr/>
      <dgm:t>
        <a:bodyPr/>
        <a:lstStyle/>
        <a:p>
          <a:endParaRPr lang="en-US" sz="1800"/>
        </a:p>
      </dgm:t>
    </dgm:pt>
    <dgm:pt modelId="{5AD8EB5D-09A8-48F4-80DA-E120D665C099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Quicksand"/>
              <a:ea typeface="+mn-ea"/>
              <a:cs typeface="+mn-cs"/>
            </a:rPr>
            <a:t>Finalize country-specific work on broadband strategies</a:t>
          </a:r>
        </a:p>
      </dgm:t>
    </dgm:pt>
    <dgm:pt modelId="{C41D1729-A106-47BA-BA9E-04015D0D00ED}" type="parTrans" cxnId="{571918EF-0C10-4D0A-81A9-6024AF0B8C32}">
      <dgm:prSet/>
      <dgm:spPr/>
      <dgm:t>
        <a:bodyPr/>
        <a:lstStyle/>
        <a:p>
          <a:endParaRPr lang="en-US" sz="1800"/>
        </a:p>
      </dgm:t>
    </dgm:pt>
    <dgm:pt modelId="{A95895E3-CFB6-4E11-BD80-42F930E9B1D6}" type="sibTrans" cxnId="{571918EF-0C10-4D0A-81A9-6024AF0B8C32}">
      <dgm:prSet/>
      <dgm:spPr/>
      <dgm:t>
        <a:bodyPr/>
        <a:lstStyle/>
        <a:p>
          <a:endParaRPr lang="en-US" sz="1800"/>
        </a:p>
      </dgm:t>
    </dgm:pt>
    <dgm:pt modelId="{38C4A10C-8226-49F3-8F42-B23D522DEDB6}">
      <dgm:prSet custT="1"/>
      <dgm:spPr/>
      <dgm:t>
        <a:bodyPr/>
        <a:lstStyle/>
        <a:p>
          <a:r>
            <a:rPr lang="en-US" sz="1400" dirty="0">
              <a:latin typeface="Quicksand"/>
            </a:rPr>
            <a:t>Armenia: Finalize strategy recommendations</a:t>
          </a:r>
        </a:p>
      </dgm:t>
    </dgm:pt>
    <dgm:pt modelId="{47DCBB8C-2FBA-45F9-9085-4A601D6FB39E}" type="parTrans" cxnId="{3C14E442-037E-4084-922D-DD0075635AE1}">
      <dgm:prSet/>
      <dgm:spPr/>
      <dgm:t>
        <a:bodyPr/>
        <a:lstStyle/>
        <a:p>
          <a:endParaRPr lang="en-US" sz="1800"/>
        </a:p>
      </dgm:t>
    </dgm:pt>
    <dgm:pt modelId="{D0820927-3A88-4770-850F-2217B1F06F4A}" type="sibTrans" cxnId="{3C14E442-037E-4084-922D-DD0075635AE1}">
      <dgm:prSet/>
      <dgm:spPr/>
      <dgm:t>
        <a:bodyPr/>
        <a:lstStyle/>
        <a:p>
          <a:endParaRPr lang="en-US" sz="1800"/>
        </a:p>
      </dgm:t>
    </dgm:pt>
    <dgm:pt modelId="{77BD1C63-F618-4DC9-A74C-F5E06D857FB7}">
      <dgm:prSet custT="1"/>
      <dgm:spPr/>
      <dgm:t>
        <a:bodyPr/>
        <a:lstStyle/>
        <a:p>
          <a:r>
            <a:rPr lang="en-US" sz="1400" dirty="0">
              <a:latin typeface="Quicksand"/>
            </a:rPr>
            <a:t>Azerbaijan: Finalize strategy recommendations, including focus on rural broadband</a:t>
          </a:r>
        </a:p>
      </dgm:t>
    </dgm:pt>
    <dgm:pt modelId="{C51B8638-FBA5-4040-9238-EC281F8A5353}" type="parTrans" cxnId="{F268C781-BD7A-4882-BA7F-B7CEF04AFBEB}">
      <dgm:prSet/>
      <dgm:spPr/>
      <dgm:t>
        <a:bodyPr/>
        <a:lstStyle/>
        <a:p>
          <a:endParaRPr lang="en-US" sz="1800"/>
        </a:p>
      </dgm:t>
    </dgm:pt>
    <dgm:pt modelId="{ABF6B98B-39A9-4778-A51A-063F4B1D64DB}" type="sibTrans" cxnId="{F268C781-BD7A-4882-BA7F-B7CEF04AFBEB}">
      <dgm:prSet/>
      <dgm:spPr/>
      <dgm:t>
        <a:bodyPr/>
        <a:lstStyle/>
        <a:p>
          <a:endParaRPr lang="en-US" sz="1800"/>
        </a:p>
      </dgm:t>
    </dgm:pt>
    <dgm:pt modelId="{6DE35D39-CEC1-4AD6-B8A5-A3BF013EAD43}">
      <dgm:prSet custT="1"/>
      <dgm:spPr/>
      <dgm:t>
        <a:bodyPr/>
        <a:lstStyle/>
        <a:p>
          <a:r>
            <a:rPr lang="en-US" sz="1400" dirty="0">
              <a:latin typeface="Quicksand"/>
            </a:rPr>
            <a:t>Belarus: Finalize strategy recommendations, including focus on 5G deployment</a:t>
          </a:r>
        </a:p>
      </dgm:t>
    </dgm:pt>
    <dgm:pt modelId="{CBF7516B-C3EC-4610-8ABF-31FFBC61BC11}" type="parTrans" cxnId="{A52B5915-A974-4562-84D4-6C02EAA8FA01}">
      <dgm:prSet/>
      <dgm:spPr/>
      <dgm:t>
        <a:bodyPr/>
        <a:lstStyle/>
        <a:p>
          <a:endParaRPr lang="en-US" sz="1800"/>
        </a:p>
      </dgm:t>
    </dgm:pt>
    <dgm:pt modelId="{978B5C2F-639F-4DBC-9AE0-13AAFAB1AF6A}" type="sibTrans" cxnId="{A52B5915-A974-4562-84D4-6C02EAA8FA01}">
      <dgm:prSet/>
      <dgm:spPr/>
      <dgm:t>
        <a:bodyPr/>
        <a:lstStyle/>
        <a:p>
          <a:endParaRPr lang="en-US" sz="1800"/>
        </a:p>
      </dgm:t>
    </dgm:pt>
    <dgm:pt modelId="{B857EB79-F9C2-4FF7-8CC4-F1ED753D692D}">
      <dgm:prSet custT="1"/>
      <dgm:spPr/>
      <dgm:t>
        <a:bodyPr/>
        <a:lstStyle/>
        <a:p>
          <a:r>
            <a:rPr lang="en-US" sz="1400" dirty="0">
              <a:latin typeface="Quicksand"/>
            </a:rPr>
            <a:t>Georgia: Continue to support strategy implementation (legal reforms, financing of rural broadband)</a:t>
          </a:r>
        </a:p>
      </dgm:t>
    </dgm:pt>
    <dgm:pt modelId="{148D1E8F-F4B6-4AB7-BE49-E79F53F89883}" type="parTrans" cxnId="{5A59A8BA-208B-4201-89C8-7B9985AF5D2C}">
      <dgm:prSet/>
      <dgm:spPr/>
      <dgm:t>
        <a:bodyPr/>
        <a:lstStyle/>
        <a:p>
          <a:endParaRPr lang="en-US" sz="1800"/>
        </a:p>
      </dgm:t>
    </dgm:pt>
    <dgm:pt modelId="{118DAC8C-C288-4F49-ABD1-5B82C2891FF8}" type="sibTrans" cxnId="{5A59A8BA-208B-4201-89C8-7B9985AF5D2C}">
      <dgm:prSet/>
      <dgm:spPr/>
      <dgm:t>
        <a:bodyPr/>
        <a:lstStyle/>
        <a:p>
          <a:endParaRPr lang="en-US" sz="1800"/>
        </a:p>
      </dgm:t>
    </dgm:pt>
    <dgm:pt modelId="{9C1EF1D0-93E0-4E72-AB3A-DBA3D2834CBE}">
      <dgm:prSet custT="1"/>
      <dgm:spPr/>
      <dgm:t>
        <a:bodyPr/>
        <a:lstStyle/>
        <a:p>
          <a:r>
            <a:rPr lang="en-US" sz="1400" dirty="0">
              <a:latin typeface="Quicksand"/>
            </a:rPr>
            <a:t>Moldova: Continue to support strategy implementation (especially BCRD)</a:t>
          </a:r>
        </a:p>
      </dgm:t>
    </dgm:pt>
    <dgm:pt modelId="{0FCD0018-8107-4333-B29D-555185D966EE}" type="parTrans" cxnId="{6D4AD540-764A-41DD-8890-2733612C732C}">
      <dgm:prSet/>
      <dgm:spPr/>
      <dgm:t>
        <a:bodyPr/>
        <a:lstStyle/>
        <a:p>
          <a:endParaRPr lang="en-US" sz="1800"/>
        </a:p>
      </dgm:t>
    </dgm:pt>
    <dgm:pt modelId="{3517E23D-B9CA-4316-AA5B-0C87C3D5B9BB}" type="sibTrans" cxnId="{6D4AD540-764A-41DD-8890-2733612C732C}">
      <dgm:prSet/>
      <dgm:spPr/>
      <dgm:t>
        <a:bodyPr/>
        <a:lstStyle/>
        <a:p>
          <a:endParaRPr lang="en-US" sz="1800"/>
        </a:p>
      </dgm:t>
    </dgm:pt>
    <dgm:pt modelId="{DC80C9E2-FFAD-47C4-AA56-A292FE847705}">
      <dgm:prSet custT="1"/>
      <dgm:spPr/>
      <dgm:t>
        <a:bodyPr/>
        <a:lstStyle/>
        <a:p>
          <a:r>
            <a:rPr lang="en-US" sz="1400" dirty="0">
              <a:latin typeface="Quicksand"/>
            </a:rPr>
            <a:t>Ukraine: Finalize work on strategy recommendations</a:t>
          </a:r>
        </a:p>
      </dgm:t>
    </dgm:pt>
    <dgm:pt modelId="{B5F071DB-FB64-42C3-9C78-22E8E621111E}" type="parTrans" cxnId="{2BAFF8B1-62DD-4A5F-8C39-4C9E368B3E02}">
      <dgm:prSet/>
      <dgm:spPr/>
      <dgm:t>
        <a:bodyPr/>
        <a:lstStyle/>
        <a:p>
          <a:endParaRPr lang="en-US" sz="1800"/>
        </a:p>
      </dgm:t>
    </dgm:pt>
    <dgm:pt modelId="{74650032-0DC1-427F-B7EC-3E0FAE1EFB8D}" type="sibTrans" cxnId="{2BAFF8B1-62DD-4A5F-8C39-4C9E368B3E02}">
      <dgm:prSet/>
      <dgm:spPr/>
      <dgm:t>
        <a:bodyPr/>
        <a:lstStyle/>
        <a:p>
          <a:endParaRPr lang="en-US" sz="1800"/>
        </a:p>
      </dgm:t>
    </dgm:pt>
    <dgm:pt modelId="{DF48ABF1-7CD9-4CE8-9F14-453D687B1C9A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Final Virtual Regional Workshop on BB mapping on December 9, 2020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Quicksand"/>
            <a:ea typeface="+mn-ea"/>
            <a:cs typeface="+mn-cs"/>
          </a:endParaRPr>
        </a:p>
      </dgm:t>
    </dgm:pt>
    <dgm:pt modelId="{98FEEDA4-924F-4517-BCA0-C682C3A7213D}" type="parTrans" cxnId="{10EA435D-1C9C-4656-BE19-646C802B63CD}">
      <dgm:prSet/>
      <dgm:spPr/>
      <dgm:t>
        <a:bodyPr/>
        <a:lstStyle/>
        <a:p>
          <a:endParaRPr lang="en-US"/>
        </a:p>
      </dgm:t>
    </dgm:pt>
    <dgm:pt modelId="{E08AF82E-51D4-4A25-8604-125C38B447C6}" type="sibTrans" cxnId="{10EA435D-1C9C-4656-BE19-646C802B63CD}">
      <dgm:prSet/>
      <dgm:spPr/>
      <dgm:t>
        <a:bodyPr/>
        <a:lstStyle/>
        <a:p>
          <a:endParaRPr lang="en-US"/>
        </a:p>
      </dgm:t>
    </dgm:pt>
    <dgm:pt modelId="{3B63894F-6652-401E-9447-71A3D8CBC589}">
      <dgm:prSet custT="1"/>
      <dgm:spPr/>
      <dgm:t>
        <a:bodyPr/>
        <a:lstStyle/>
        <a:p>
          <a:r>
            <a:rPr lang="it-IT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Webinar on 5G (December 9, 2020)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Quicksand"/>
            <a:ea typeface="+mn-ea"/>
            <a:cs typeface="+mn-cs"/>
          </a:endParaRPr>
        </a:p>
      </dgm:t>
    </dgm:pt>
    <dgm:pt modelId="{01375F59-9A3E-4CF8-B05F-DA7BB8745EA3}" type="parTrans" cxnId="{8B3FC091-46DE-4E4C-A9A3-123EC529D7A5}">
      <dgm:prSet/>
      <dgm:spPr/>
      <dgm:t>
        <a:bodyPr/>
        <a:lstStyle/>
        <a:p>
          <a:endParaRPr lang="en-US"/>
        </a:p>
      </dgm:t>
    </dgm:pt>
    <dgm:pt modelId="{97A79C49-3021-4814-BDEA-DE29DC557BB7}" type="sibTrans" cxnId="{8B3FC091-46DE-4E4C-A9A3-123EC529D7A5}">
      <dgm:prSet/>
      <dgm:spPr/>
      <dgm:t>
        <a:bodyPr/>
        <a:lstStyle/>
        <a:p>
          <a:endParaRPr lang="en-US"/>
        </a:p>
      </dgm:t>
    </dgm:pt>
    <dgm:pt modelId="{A3600864-DA03-415B-A8E0-1808230058AB}" type="pres">
      <dgm:prSet presAssocID="{1F9BBB2E-66DE-410F-8F37-FBFBFC00DE86}" presName="linear" presStyleCnt="0">
        <dgm:presLayoutVars>
          <dgm:animLvl val="lvl"/>
          <dgm:resizeHandles val="exact"/>
        </dgm:presLayoutVars>
      </dgm:prSet>
      <dgm:spPr/>
    </dgm:pt>
    <dgm:pt modelId="{612D243F-4DAD-47AF-B3AB-B1A169263188}" type="pres">
      <dgm:prSet presAssocID="{AD30CCEF-5642-49DF-A652-ED72A4D927D9}" presName="parentText" presStyleLbl="node1" presStyleIdx="0" presStyleCnt="3" custLinFactNeighborY="-5676">
        <dgm:presLayoutVars>
          <dgm:chMax val="0"/>
          <dgm:bulletEnabled val="1"/>
        </dgm:presLayoutVars>
      </dgm:prSet>
      <dgm:spPr/>
    </dgm:pt>
    <dgm:pt modelId="{C61947ED-051C-41BA-BD62-894381048CD5}" type="pres">
      <dgm:prSet presAssocID="{AD30CCEF-5642-49DF-A652-ED72A4D927D9}" presName="childText" presStyleLbl="revTx" presStyleIdx="0" presStyleCnt="3" custScaleY="109228">
        <dgm:presLayoutVars>
          <dgm:bulletEnabled val="1"/>
        </dgm:presLayoutVars>
      </dgm:prSet>
      <dgm:spPr/>
    </dgm:pt>
    <dgm:pt modelId="{AF008718-7562-49F0-A51F-AE496A5BB2CF}" type="pres">
      <dgm:prSet presAssocID="{EBC82C9E-BD14-48F0-B0BA-1A13E80D6B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BF5FD2-FC68-4920-B79C-84B6483674CE}" type="pres">
      <dgm:prSet presAssocID="{EBC82C9E-BD14-48F0-B0BA-1A13E80D6BAC}" presName="childText" presStyleLbl="revTx" presStyleIdx="1" presStyleCnt="3" custScaleY="122736">
        <dgm:presLayoutVars>
          <dgm:bulletEnabled val="1"/>
        </dgm:presLayoutVars>
      </dgm:prSet>
      <dgm:spPr/>
    </dgm:pt>
    <dgm:pt modelId="{9A43FFBD-795B-4A19-963C-FF16C918BCFF}" type="pres">
      <dgm:prSet presAssocID="{5AD8EB5D-09A8-48F4-80DA-E120D665C09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AD7009-DB45-49A1-AE95-CBEDD5DFFD67}" type="pres">
      <dgm:prSet presAssocID="{5AD8EB5D-09A8-48F4-80DA-E120D665C09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5DFEA09-05D6-48FB-84DB-830E7C8940DB}" srcId="{AD30CCEF-5642-49DF-A652-ED72A4D927D9}" destId="{DE38761A-3165-4143-9D46-B478C68C8946}" srcOrd="0" destOrd="0" parTransId="{4592233F-1352-464C-9326-BA3FDFEAFACF}" sibTransId="{AD8C4674-C72A-4F2C-87D0-8B0C012AFD08}"/>
    <dgm:cxn modelId="{A52B5915-A974-4562-84D4-6C02EAA8FA01}" srcId="{5AD8EB5D-09A8-48F4-80DA-E120D665C099}" destId="{6DE35D39-CEC1-4AD6-B8A5-A3BF013EAD43}" srcOrd="2" destOrd="0" parTransId="{CBF7516B-C3EC-4610-8ABF-31FFBC61BC11}" sibTransId="{978B5C2F-639F-4DBC-9AE0-13AAFAB1AF6A}"/>
    <dgm:cxn modelId="{697C2F17-EF6F-4E7D-B4FC-0D23DAA10B08}" srcId="{AD30CCEF-5642-49DF-A652-ED72A4D927D9}" destId="{32727B48-88B2-41DB-85C1-90774053328D}" srcOrd="1" destOrd="0" parTransId="{E159034F-9374-483B-BDA7-C3676A31ADEF}" sibTransId="{03EBCCFC-B5E5-4136-89D4-B3AFAD643A55}"/>
    <dgm:cxn modelId="{53CBB523-BAB5-4644-94BB-DEE485B7BFC5}" type="presOf" srcId="{77BD1C63-F618-4DC9-A74C-F5E06D857FB7}" destId="{7FAD7009-DB45-49A1-AE95-CBEDD5DFFD67}" srcOrd="0" destOrd="1" presId="urn:microsoft.com/office/officeart/2005/8/layout/vList2"/>
    <dgm:cxn modelId="{2C3BEE31-F40F-4BC5-B1FC-7F99D9635E21}" type="presOf" srcId="{5AD8EB5D-09A8-48F4-80DA-E120D665C099}" destId="{9A43FFBD-795B-4A19-963C-FF16C918BCFF}" srcOrd="0" destOrd="0" presId="urn:microsoft.com/office/officeart/2005/8/layout/vList2"/>
    <dgm:cxn modelId="{6D4AD540-764A-41DD-8890-2733612C732C}" srcId="{5AD8EB5D-09A8-48F4-80DA-E120D665C099}" destId="{9C1EF1D0-93E0-4E72-AB3A-DBA3D2834CBE}" srcOrd="4" destOrd="0" parTransId="{0FCD0018-8107-4333-B29D-555185D966EE}" sibTransId="{3517E23D-B9CA-4316-AA5B-0C87C3D5B9BB}"/>
    <dgm:cxn modelId="{3C14E442-037E-4084-922D-DD0075635AE1}" srcId="{5AD8EB5D-09A8-48F4-80DA-E120D665C099}" destId="{38C4A10C-8226-49F3-8F42-B23D522DEDB6}" srcOrd="0" destOrd="0" parTransId="{47DCBB8C-2FBA-45F9-9085-4A601D6FB39E}" sibTransId="{D0820927-3A88-4770-850F-2217B1F06F4A}"/>
    <dgm:cxn modelId="{10EA435D-1C9C-4656-BE19-646C802B63CD}" srcId="{AD30CCEF-5642-49DF-A652-ED72A4D927D9}" destId="{DF48ABF1-7CD9-4CE8-9F14-453D687B1C9A}" srcOrd="2" destOrd="0" parTransId="{98FEEDA4-924F-4517-BCA0-C682C3A7213D}" sibTransId="{E08AF82E-51D4-4A25-8604-125C38B447C6}"/>
    <dgm:cxn modelId="{C81DB163-A008-46B7-92F4-D6ABB77AE5A9}" type="presOf" srcId="{AD30CCEF-5642-49DF-A652-ED72A4D927D9}" destId="{612D243F-4DAD-47AF-B3AB-B1A169263188}" srcOrd="0" destOrd="0" presId="urn:microsoft.com/office/officeart/2005/8/layout/vList2"/>
    <dgm:cxn modelId="{BD836777-394E-40A1-9D35-4E49930A03F0}" type="presOf" srcId="{3B63894F-6652-401E-9447-71A3D8CBC589}" destId="{3EBF5FD2-FC68-4920-B79C-84B6483674CE}" srcOrd="0" destOrd="0" presId="urn:microsoft.com/office/officeart/2005/8/layout/vList2"/>
    <dgm:cxn modelId="{77D18E77-DCFC-4F94-8270-E316ACC4557B}" type="presOf" srcId="{DC80C9E2-FFAD-47C4-AA56-A292FE847705}" destId="{7FAD7009-DB45-49A1-AE95-CBEDD5DFFD67}" srcOrd="0" destOrd="5" presId="urn:microsoft.com/office/officeart/2005/8/layout/vList2"/>
    <dgm:cxn modelId="{631F5C7E-27F2-41BA-93AD-FFE56CBC55FD}" type="presOf" srcId="{6DE35D39-CEC1-4AD6-B8A5-A3BF013EAD43}" destId="{7FAD7009-DB45-49A1-AE95-CBEDD5DFFD67}" srcOrd="0" destOrd="2" presId="urn:microsoft.com/office/officeart/2005/8/layout/vList2"/>
    <dgm:cxn modelId="{F268C781-BD7A-4882-BA7F-B7CEF04AFBEB}" srcId="{5AD8EB5D-09A8-48F4-80DA-E120D665C099}" destId="{77BD1C63-F618-4DC9-A74C-F5E06D857FB7}" srcOrd="1" destOrd="0" parTransId="{C51B8638-FBA5-4040-9238-EC281F8A5353}" sibTransId="{ABF6B98B-39A9-4778-A51A-063F4B1D64DB}"/>
    <dgm:cxn modelId="{066CB282-AB3C-4294-824D-829097C54882}" type="presOf" srcId="{DE38761A-3165-4143-9D46-B478C68C8946}" destId="{C61947ED-051C-41BA-BD62-894381048CD5}" srcOrd="0" destOrd="0" presId="urn:microsoft.com/office/officeart/2005/8/layout/vList2"/>
    <dgm:cxn modelId="{AC6A1989-5187-4B0C-8808-940CD1F0DA37}" type="presOf" srcId="{1F9BBB2E-66DE-410F-8F37-FBFBFC00DE86}" destId="{A3600864-DA03-415B-A8E0-1808230058AB}" srcOrd="0" destOrd="0" presId="urn:microsoft.com/office/officeart/2005/8/layout/vList2"/>
    <dgm:cxn modelId="{8B3FC091-46DE-4E4C-A9A3-123EC529D7A5}" srcId="{EBC82C9E-BD14-48F0-B0BA-1A13E80D6BAC}" destId="{3B63894F-6652-401E-9447-71A3D8CBC589}" srcOrd="0" destOrd="0" parTransId="{01375F59-9A3E-4CF8-B05F-DA7BB8745EA3}" sibTransId="{97A79C49-3021-4814-BDEA-DE29DC557BB7}"/>
    <dgm:cxn modelId="{2C9B5C94-D211-479D-82B1-241759065DD8}" type="presOf" srcId="{9C1EF1D0-93E0-4E72-AB3A-DBA3D2834CBE}" destId="{7FAD7009-DB45-49A1-AE95-CBEDD5DFFD67}" srcOrd="0" destOrd="4" presId="urn:microsoft.com/office/officeart/2005/8/layout/vList2"/>
    <dgm:cxn modelId="{372B0E9B-45D8-4321-A53E-65DB05B60BA9}" type="presOf" srcId="{DF48ABF1-7CD9-4CE8-9F14-453D687B1C9A}" destId="{C61947ED-051C-41BA-BD62-894381048CD5}" srcOrd="0" destOrd="2" presId="urn:microsoft.com/office/officeart/2005/8/layout/vList2"/>
    <dgm:cxn modelId="{0DB78FA2-0244-4F5D-9C69-03976E6F5A6F}" srcId="{1F9BBB2E-66DE-410F-8F37-FBFBFC00DE86}" destId="{EBC82C9E-BD14-48F0-B0BA-1A13E80D6BAC}" srcOrd="1" destOrd="0" parTransId="{00369969-0F81-47D0-B64A-B89041807B4F}" sibTransId="{F9C241C2-A8AC-40CD-99EB-E381AFE802B1}"/>
    <dgm:cxn modelId="{E5D48AA6-4AB3-414D-83BB-517B2EA04C0E}" type="presOf" srcId="{B857EB79-F9C2-4FF7-8CC4-F1ED753D692D}" destId="{7FAD7009-DB45-49A1-AE95-CBEDD5DFFD67}" srcOrd="0" destOrd="3" presId="urn:microsoft.com/office/officeart/2005/8/layout/vList2"/>
    <dgm:cxn modelId="{2BAFF8B1-62DD-4A5F-8C39-4C9E368B3E02}" srcId="{5AD8EB5D-09A8-48F4-80DA-E120D665C099}" destId="{DC80C9E2-FFAD-47C4-AA56-A292FE847705}" srcOrd="5" destOrd="0" parTransId="{B5F071DB-FB64-42C3-9C78-22E8E621111E}" sibTransId="{74650032-0DC1-427F-B7EC-3E0FAE1EFB8D}"/>
    <dgm:cxn modelId="{5A59A8BA-208B-4201-89C8-7B9985AF5D2C}" srcId="{5AD8EB5D-09A8-48F4-80DA-E120D665C099}" destId="{B857EB79-F9C2-4FF7-8CC4-F1ED753D692D}" srcOrd="3" destOrd="0" parTransId="{148D1E8F-F4B6-4AB7-BE49-E79F53F89883}" sibTransId="{118DAC8C-C288-4F49-ABD1-5B82C2891FF8}"/>
    <dgm:cxn modelId="{1C739BC2-6B8F-449C-B75D-AA2C5FE87EF2}" type="presOf" srcId="{EBC82C9E-BD14-48F0-B0BA-1A13E80D6BAC}" destId="{AF008718-7562-49F0-A51F-AE496A5BB2CF}" srcOrd="0" destOrd="0" presId="urn:microsoft.com/office/officeart/2005/8/layout/vList2"/>
    <dgm:cxn modelId="{9E39B9C9-55E2-417A-9353-E4127A20F0DE}" type="presOf" srcId="{38C4A10C-8226-49F3-8F42-B23D522DEDB6}" destId="{7FAD7009-DB45-49A1-AE95-CBEDD5DFFD67}" srcOrd="0" destOrd="0" presId="urn:microsoft.com/office/officeart/2005/8/layout/vList2"/>
    <dgm:cxn modelId="{0F4F4CD5-9FE5-483E-BEEC-1E53C6DAAC07}" type="presOf" srcId="{32727B48-88B2-41DB-85C1-90774053328D}" destId="{C61947ED-051C-41BA-BD62-894381048CD5}" srcOrd="0" destOrd="1" presId="urn:microsoft.com/office/officeart/2005/8/layout/vList2"/>
    <dgm:cxn modelId="{E89BD6D9-026A-4E14-BA87-6D7E04B359B8}" type="presOf" srcId="{7A54D936-D336-4D8E-B65E-C0CAA6703709}" destId="{3EBF5FD2-FC68-4920-B79C-84B6483674CE}" srcOrd="0" destOrd="1" presId="urn:microsoft.com/office/officeart/2005/8/layout/vList2"/>
    <dgm:cxn modelId="{571918EF-0C10-4D0A-81A9-6024AF0B8C32}" srcId="{1F9BBB2E-66DE-410F-8F37-FBFBFC00DE86}" destId="{5AD8EB5D-09A8-48F4-80DA-E120D665C099}" srcOrd="2" destOrd="0" parTransId="{C41D1729-A106-47BA-BA9E-04015D0D00ED}" sibTransId="{A95895E3-CFB6-4E11-BD80-42F930E9B1D6}"/>
    <dgm:cxn modelId="{9C8EBEF3-FCEC-4A97-B991-0567B1DE2A88}" srcId="{1F9BBB2E-66DE-410F-8F37-FBFBFC00DE86}" destId="{AD30CCEF-5642-49DF-A652-ED72A4D927D9}" srcOrd="0" destOrd="0" parTransId="{2489B8FB-EA33-4CA4-B2B8-1D60F6208497}" sibTransId="{B3C16C82-3B30-4F03-9661-3836412F2F4B}"/>
    <dgm:cxn modelId="{00C145FD-DC4B-411E-AA89-C30F9A6C8970}" srcId="{EBC82C9E-BD14-48F0-B0BA-1A13E80D6BAC}" destId="{7A54D936-D336-4D8E-B65E-C0CAA6703709}" srcOrd="1" destOrd="0" parTransId="{307CBDD2-4A65-42C7-9AA2-24FE5047102E}" sibTransId="{89492FFA-8356-47B1-8B7B-55978C4D709D}"/>
    <dgm:cxn modelId="{291A16A5-EFDF-4CBC-9FEA-081E068AC53C}" type="presParOf" srcId="{A3600864-DA03-415B-A8E0-1808230058AB}" destId="{612D243F-4DAD-47AF-B3AB-B1A169263188}" srcOrd="0" destOrd="0" presId="urn:microsoft.com/office/officeart/2005/8/layout/vList2"/>
    <dgm:cxn modelId="{964A6C22-852A-4A42-9445-E90FDE1A2F1F}" type="presParOf" srcId="{A3600864-DA03-415B-A8E0-1808230058AB}" destId="{C61947ED-051C-41BA-BD62-894381048CD5}" srcOrd="1" destOrd="0" presId="urn:microsoft.com/office/officeart/2005/8/layout/vList2"/>
    <dgm:cxn modelId="{7BD078AB-9509-4B4A-B7A8-4E2D8C0BF7CC}" type="presParOf" srcId="{A3600864-DA03-415B-A8E0-1808230058AB}" destId="{AF008718-7562-49F0-A51F-AE496A5BB2CF}" srcOrd="2" destOrd="0" presId="urn:microsoft.com/office/officeart/2005/8/layout/vList2"/>
    <dgm:cxn modelId="{783E5FEA-C985-4C4D-AE13-A333DA372568}" type="presParOf" srcId="{A3600864-DA03-415B-A8E0-1808230058AB}" destId="{3EBF5FD2-FC68-4920-B79C-84B6483674CE}" srcOrd="3" destOrd="0" presId="urn:microsoft.com/office/officeart/2005/8/layout/vList2"/>
    <dgm:cxn modelId="{DCBB7AD1-81C9-4CE9-B8A5-49C26BF1C832}" type="presParOf" srcId="{A3600864-DA03-415B-A8E0-1808230058AB}" destId="{9A43FFBD-795B-4A19-963C-FF16C918BCFF}" srcOrd="4" destOrd="0" presId="urn:microsoft.com/office/officeart/2005/8/layout/vList2"/>
    <dgm:cxn modelId="{21768B8F-1FE1-4191-B2C7-0054E44260ED}" type="presParOf" srcId="{A3600864-DA03-415B-A8E0-1808230058AB}" destId="{7FAD7009-DB45-49A1-AE95-CBEDD5DFFD6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D243F-4DAD-47AF-B3AB-B1A169263188}">
      <dsp:nvSpPr>
        <dsp:cNvPr id="0" name=""/>
        <dsp:cNvSpPr/>
      </dsp:nvSpPr>
      <dsp:spPr>
        <a:xfrm>
          <a:off x="0" y="0"/>
          <a:ext cx="8018625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Quicksand"/>
              <a:ea typeface="+mn-ea"/>
              <a:cs typeface="+mn-cs"/>
            </a:rPr>
            <a:t>Final steps on broadband mapping</a:t>
          </a:r>
        </a:p>
      </dsp:txBody>
      <dsp:txXfrm>
        <a:off x="29243" y="29243"/>
        <a:ext cx="7960139" cy="540554"/>
      </dsp:txXfrm>
    </dsp:sp>
    <dsp:sp modelId="{C61947ED-051C-41BA-BD62-894381048CD5}">
      <dsp:nvSpPr>
        <dsp:cNvPr id="0" name=""/>
        <dsp:cNvSpPr/>
      </dsp:nvSpPr>
      <dsp:spPr>
        <a:xfrm>
          <a:off x="0" y="618094"/>
          <a:ext cx="8018625" cy="99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A couple of remaining bilateral discussions with NRAs and NPs are being scheduled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Final report including key recommendations for implementation of mapping to be delivered by mid-December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Final Virtual Regional Workshop on BB mapping on December 9, 2020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Quicksand"/>
            <a:ea typeface="+mn-ea"/>
            <a:cs typeface="+mn-cs"/>
          </a:endParaRPr>
        </a:p>
      </dsp:txBody>
      <dsp:txXfrm>
        <a:off x="0" y="618094"/>
        <a:ext cx="8018625" cy="994848"/>
      </dsp:txXfrm>
    </dsp:sp>
    <dsp:sp modelId="{AF008718-7562-49F0-A51F-AE496A5BB2CF}">
      <dsp:nvSpPr>
        <dsp:cNvPr id="0" name=""/>
        <dsp:cNvSpPr/>
      </dsp:nvSpPr>
      <dsp:spPr>
        <a:xfrm>
          <a:off x="0" y="1612943"/>
          <a:ext cx="8018625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Quicksand"/>
              <a:ea typeface="+mn-ea"/>
              <a:cs typeface="+mn-cs"/>
            </a:rPr>
            <a:t>Final knowledge sharing activities</a:t>
          </a:r>
        </a:p>
      </dsp:txBody>
      <dsp:txXfrm>
        <a:off x="29243" y="1642186"/>
        <a:ext cx="7960139" cy="540554"/>
      </dsp:txXfrm>
    </dsp:sp>
    <dsp:sp modelId="{3EBF5FD2-FC68-4920-B79C-84B6483674CE}">
      <dsp:nvSpPr>
        <dsp:cNvPr id="0" name=""/>
        <dsp:cNvSpPr/>
      </dsp:nvSpPr>
      <dsp:spPr>
        <a:xfrm>
          <a:off x="0" y="2211983"/>
          <a:ext cx="8018625" cy="65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Webinar on 5G (December 9, 2020)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Quicksand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Proposed final webinar on </a:t>
          </a:r>
          <a:r>
            <a:rPr lang="en-US" sz="1400" b="1" kern="1200" dirty="0">
              <a:latin typeface="Quicksand" pitchFamily="2" charset="77"/>
            </a:rPr>
            <a:t>enabling private investment in broadband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Quicksand"/>
              <a:ea typeface="+mn-ea"/>
              <a:cs typeface="+mn-cs"/>
            </a:rPr>
            <a:t> tentatively on Dec. 17</a:t>
          </a:r>
        </a:p>
      </dsp:txBody>
      <dsp:txXfrm>
        <a:off x="0" y="2211983"/>
        <a:ext cx="8018625" cy="650402"/>
      </dsp:txXfrm>
    </dsp:sp>
    <dsp:sp modelId="{9A43FFBD-795B-4A19-963C-FF16C918BCFF}">
      <dsp:nvSpPr>
        <dsp:cNvPr id="0" name=""/>
        <dsp:cNvSpPr/>
      </dsp:nvSpPr>
      <dsp:spPr>
        <a:xfrm>
          <a:off x="0" y="2862385"/>
          <a:ext cx="8018625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Quicksand"/>
              <a:ea typeface="+mn-ea"/>
              <a:cs typeface="+mn-cs"/>
            </a:rPr>
            <a:t>Finalize country-specific work on broadband strategies</a:t>
          </a:r>
        </a:p>
      </dsp:txBody>
      <dsp:txXfrm>
        <a:off x="29243" y="2891628"/>
        <a:ext cx="7960139" cy="540554"/>
      </dsp:txXfrm>
    </dsp:sp>
    <dsp:sp modelId="{7FAD7009-DB45-49A1-AE95-CBEDD5DFFD67}">
      <dsp:nvSpPr>
        <dsp:cNvPr id="0" name=""/>
        <dsp:cNvSpPr/>
      </dsp:nvSpPr>
      <dsp:spPr>
        <a:xfrm>
          <a:off x="0" y="3461425"/>
          <a:ext cx="8018625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Quicksand"/>
            </a:rPr>
            <a:t>Armenia: Finalize strategy recommendations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Quicksand"/>
            </a:rPr>
            <a:t>Azerbaijan: Finalize strategy recommendations, including focus on rural broadband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Quicksand"/>
            </a:rPr>
            <a:t>Belarus: Finalize strategy recommendations, including focus on 5G deployment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Quicksand"/>
            </a:rPr>
            <a:t>Georgia: Continue to support strategy implementation (legal reforms, financing of rural broadband)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Quicksand"/>
            </a:rPr>
            <a:t>Moldova: Continue to support strategy implementation (especially BCRD)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Quicksand"/>
            </a:rPr>
            <a:t>Ukraine: Finalize work on strategy recommendations</a:t>
          </a:r>
        </a:p>
      </dsp:txBody>
      <dsp:txXfrm>
        <a:off x="0" y="3461425"/>
        <a:ext cx="8018625" cy="145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Quicksand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Quicksand" pitchFamily="2" charset="77"/>
              </a:defRPr>
            </a:lvl1pPr>
          </a:lstStyle>
          <a:p>
            <a:fld id="{166D4028-B338-8C43-BD94-B928CB90C0B7}" type="datetimeFigureOut">
              <a:rPr lang="en-GB"/>
              <a:pPr/>
              <a:t>02/12/2020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Quicksand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Quicksand" pitchFamily="2" charset="77"/>
              </a:defRPr>
            </a:lvl1pPr>
          </a:lstStyle>
          <a:p>
            <a:fld id="{558180B5-316C-BD4D-B4E0-F1303F928C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9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180B5-316C-BD4D-B4E0-F1303F928C7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9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4991-0FE5-4FB0-AC8E-DE7FB10B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BC640-99D0-4837-8C77-EB682E53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AFE3-57CC-0641-902A-F30958D7C278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EB5DD-3D26-443D-BA66-1A000921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C361D-DD15-488C-8607-FEFEF5B3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95471FE8-C48A-48B1-8170-23517817C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108" y="6154127"/>
            <a:ext cx="2878667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A68FD-0610-49B3-8A86-405C22002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737" y="6171789"/>
            <a:ext cx="25361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EB60FC-E3C8-7D46-8F50-E270C5A8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ADC36A-FB59-2240-B048-88AFC2C9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3B9C09-FDBD-8049-80AD-2F44A4FE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BC5C4D-8E8F-CD4A-8011-5DF9BF9B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B18DEB-1CC3-734B-9859-1E3CCB932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25E1FC-A09C-0A4A-8E4C-074E4F4FB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49AB17-1EE1-AE4A-91A6-CEFC625D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7A9085-44B5-6241-84A4-6A76817C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A268AC-DE65-1549-A808-CB5DCC8C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5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5B95B-AACC-F847-B435-6B4368E7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B02E03-1EAD-2C40-B852-C14800619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FCABB9-46C8-BC41-ADDE-EDE05F265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ECB0D6-C409-084D-BD58-11DAD788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C92BDE-646E-5547-9D93-EDC385D5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5C31E3-E734-6F46-AB68-74E0A89A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6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B7579-696C-3C4A-B9EF-28270699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A713D7-F2F8-6B41-B2DC-001FED965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C71474-F671-6846-B30B-FCC09B1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71813A-8FCC-2140-8DC7-8B201DAA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19D94-3EEB-7648-AF2D-A88A992A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9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8AB756-3573-6347-8C0D-6B78AB209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EB2018-A123-7C4E-9F67-81FEB86FB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7E7D28-EEDB-1341-9240-030B9D97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6C37B5-17C0-BF47-A17A-ADDADE72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B3893-AE65-374A-94A4-EE23CDA6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U4D up left 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28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AFE3-57CC-0641-902A-F30958D7C278}" type="datetimeFigureOut">
              <a:rPr lang="it-IT" smtClean="0"/>
              <a:t>02/12/20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B1A26432-4A18-41A6-A9A4-CEA41C7A88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4108" y="6154127"/>
            <a:ext cx="2878667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E4E36-BBAC-4B60-A0B4-59C1D2ED76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737" y="6171789"/>
            <a:ext cx="25361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9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U4D up right 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996950"/>
            <a:ext cx="3932237" cy="281403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48497"/>
            <a:ext cx="4372936" cy="42125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631" y="4029030"/>
            <a:ext cx="3932237" cy="18320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AFE3-57CC-0641-902A-F30958D7C278}" type="datetimeFigureOut">
              <a:rPr lang="it-IT" smtClean="0"/>
              <a:t>02/12/20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EF0DE5AA-E2BE-4469-A31F-3DBE791EF9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4108" y="6154127"/>
            <a:ext cx="2878667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A41407-2A49-4742-A28B-B9E3D6E49B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737" y="6171789"/>
            <a:ext cx="25361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962206-8592-F847-9F08-6EAA86CEA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B9E7B9-E317-7545-BBD5-E3B52C031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F48603-EE5F-2E4E-8E28-37C502CC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82DA87-B98B-7243-B4B5-E4E65075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C5A59F-9C4E-5F42-97D1-F4923D54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8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D26E7-47AA-3741-8CCA-8A66BD58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F9D7DB-6AA5-D243-A412-5D4BB2D23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A85369-5C6B-6046-846E-E8AEEF7B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2B843-E446-B54F-B6A9-8A68A768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92E942-36A8-2443-9640-D6837208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9F932-F223-F24D-AA41-60DB7623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9D4FE0-0588-0044-BB19-D6A3AFC05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0DDC7-498F-144A-8FBD-17398F6A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ABF469-C763-1845-9EF1-EB83B8E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187ED-D6C6-554D-9F0F-91B17A16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E2CD4-6E35-3F47-968A-FDFD507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669FE1-425D-F040-AD2A-712DEB068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2A94E8-4338-C741-BCED-4D94CD79E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28283D-345B-3C47-B60E-372F69EE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161F67-1E0C-124E-A731-500D4219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E05D48-7B54-084E-9719-CB451855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1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681D9-83B6-B943-BDB6-1D4D991A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300DF3-8E09-9447-BE4C-A04C38EAE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3C18A9-AA58-9746-803F-6F9761B67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F25569-0421-3749-9D9A-972CA9921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267996-E396-1249-8F60-68405B289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182E3A-3947-2F4D-92B2-8603B4B3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36F2B6-B813-FC4E-B022-A09F3B41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A9E35C-01BF-AE4B-9663-C23E85CE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7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6A9B0-CD1F-0243-9617-8C3A5E7C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8B1E70-C6C6-4F4B-BAC4-F0BEC184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91925C-F618-6142-9BF0-D271A2FF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8A8AFA-2150-8545-A67E-41050A6D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D699-D3A5-4046-A663-FBD2DF045E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74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541691"/>
            <a:ext cx="10515600" cy="263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fld id="{2D73AFE3-57CC-0641-902A-F30958D7C278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fld id="{E87BACF0-DE7B-DE47-AA86-E1300B43D39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1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26" r:id="rId2"/>
    <p:sldLayoutId id="214748372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2272AC"/>
          </a:solidFill>
          <a:latin typeface="Quicksan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0A08B"/>
          </a:solidFill>
          <a:latin typeface="Quicksand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Quicksand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FC75968-A682-4841-874E-FA75142B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7CF1E2-1D59-3C48-A6C6-C82DCF8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601116-52B7-C642-B2C6-409066084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8E1A-1E4E-7C46-B48F-87BB078DBB09}" type="datetimeFigureOut">
              <a:t>02/12/2020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38A4C6-2B37-5148-A07D-D8FCC9897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98D564-0250-D14D-A70E-73F217504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D699-D3A5-4046-A663-FBD2DF045E6D}" type="slidenum">
              <a:t>‹#›</a:t>
            </a:fld>
            <a:endParaRPr lang="en-GB"/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6EC0DDF4-0647-4C4C-B2FD-28A42130A4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964108" y="6154127"/>
            <a:ext cx="2878667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4E7254-495F-49F5-AFA7-71A251274A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1737" y="6171789"/>
            <a:ext cx="25361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3">
            <a:extLst>
              <a:ext uri="{FF2B5EF4-FFF2-40B4-BE49-F238E27FC236}">
                <a16:creationId xmlns:a16="http://schemas.microsoft.com/office/drawing/2014/main" id="{BB2E5774-D130-4D69-AEF1-5DFAE01F78FA}"/>
              </a:ext>
            </a:extLst>
          </p:cNvPr>
          <p:cNvSpPr/>
          <p:nvPr/>
        </p:nvSpPr>
        <p:spPr>
          <a:xfrm>
            <a:off x="2127682" y="2240213"/>
            <a:ext cx="6340634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950" b="1" dirty="0">
                <a:solidFill>
                  <a:srgbClr val="2EACD7"/>
                </a:solidFill>
                <a:latin typeface="Quicksand" pitchFamily="2" charset="77"/>
              </a:rPr>
              <a:t>Supporting Broadband Development in the </a:t>
            </a:r>
            <a:r>
              <a:rPr lang="en-US" sz="4950" b="1" dirty="0" err="1">
                <a:solidFill>
                  <a:srgbClr val="2EACD7"/>
                </a:solidFill>
                <a:latin typeface="Quicksand" pitchFamily="2" charset="77"/>
              </a:rPr>
              <a:t>EaP</a:t>
            </a:r>
            <a:r>
              <a:rPr lang="en-US" sz="4950" b="1" dirty="0">
                <a:solidFill>
                  <a:srgbClr val="2EACD7"/>
                </a:solidFill>
                <a:latin typeface="Quicksand" pitchFamily="2" charset="77"/>
              </a:rPr>
              <a:t> Region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B090F253-5B7A-41B3-AC7F-7DC42B3B13D1}"/>
              </a:ext>
            </a:extLst>
          </p:cNvPr>
          <p:cNvSpPr/>
          <p:nvPr/>
        </p:nvSpPr>
        <p:spPr>
          <a:xfrm>
            <a:off x="2127682" y="4650948"/>
            <a:ext cx="6340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Quicksand Medium" pitchFamily="2" charset="77"/>
              </a:rPr>
              <a:t>EU4Digital Initiative – Broadband Strategies</a:t>
            </a:r>
          </a:p>
          <a:p>
            <a:r>
              <a:rPr lang="en-US" sz="2100" dirty="0">
                <a:latin typeface="Quicksand Medium" pitchFamily="2" charset="77"/>
              </a:rPr>
              <a:t>State of play and closing activities</a:t>
            </a:r>
            <a:br>
              <a:rPr lang="en-US" sz="2100" dirty="0">
                <a:latin typeface="Quicksand Medium" pitchFamily="2" charset="77"/>
              </a:rPr>
            </a:br>
            <a:endParaRPr lang="en-US" sz="2100" dirty="0">
              <a:latin typeface="Quicksand Medium" pitchFamily="2" charset="77"/>
            </a:endParaRPr>
          </a:p>
          <a:p>
            <a:r>
              <a:rPr lang="en-US" sz="2100" dirty="0" err="1">
                <a:solidFill>
                  <a:srgbClr val="2EACD7"/>
                </a:solidFill>
                <a:latin typeface="Quicksand Medium" pitchFamily="2" charset="77"/>
              </a:rPr>
              <a:t>EaPeReg</a:t>
            </a:r>
            <a:r>
              <a:rPr lang="en-US" sz="2100" dirty="0">
                <a:solidFill>
                  <a:srgbClr val="2EACD7"/>
                </a:solidFill>
                <a:latin typeface="Quicksand Medium" pitchFamily="2" charset="77"/>
              </a:rPr>
              <a:t> 16th Plenary Meeting – 3 December 2020</a:t>
            </a:r>
            <a:endParaRPr lang="it-IT" sz="2100" dirty="0">
              <a:solidFill>
                <a:srgbClr val="2EACD7"/>
              </a:solidFill>
              <a:latin typeface="Quicksan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949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C269C1-23EC-3540-AA6E-B80C93FD6669}"/>
              </a:ext>
            </a:extLst>
          </p:cNvPr>
          <p:cNvSpPr txBox="1"/>
          <p:nvPr/>
        </p:nvSpPr>
        <p:spPr>
          <a:xfrm>
            <a:off x="5353050" y="1893408"/>
            <a:ext cx="359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2EACD7"/>
                </a:solidFill>
                <a:latin typeface="Quicksand" pitchFamily="2" charset="77"/>
              </a:rPr>
              <a:t>Overall objective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E3007-9289-4443-8F14-3C558FAFD08A}"/>
              </a:ext>
            </a:extLst>
          </p:cNvPr>
          <p:cNvSpPr/>
          <p:nvPr/>
        </p:nvSpPr>
        <p:spPr>
          <a:xfrm>
            <a:off x="5557709" y="3231146"/>
            <a:ext cx="36667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Quicksand" pitchFamily="2" charset="77"/>
              </a:rPr>
              <a:t>Support all </a:t>
            </a:r>
            <a:r>
              <a:rPr lang="en-US" sz="2000" dirty="0" err="1">
                <a:latin typeface="Quicksand" pitchFamily="2" charset="77"/>
              </a:rPr>
              <a:t>EaP</a:t>
            </a:r>
            <a:r>
              <a:rPr lang="en-US" sz="2000" dirty="0">
                <a:latin typeface="Quicksand" pitchFamily="2" charset="77"/>
              </a:rPr>
              <a:t> partner countries in their development and early implementation of national broadband strategies, in line with similar EU strategies, by providing technical assistance and capacity building support.</a:t>
            </a:r>
          </a:p>
        </p:txBody>
      </p:sp>
      <p:sp>
        <p:nvSpPr>
          <p:cNvPr id="5" name="Rettangolo 7">
            <a:extLst>
              <a:ext uri="{FF2B5EF4-FFF2-40B4-BE49-F238E27FC236}">
                <a16:creationId xmlns:a16="http://schemas.microsoft.com/office/drawing/2014/main" id="{E74EAF39-C084-4548-B8F0-F3ADA80E1635}"/>
              </a:ext>
            </a:extLst>
          </p:cNvPr>
          <p:cNvSpPr/>
          <p:nvPr/>
        </p:nvSpPr>
        <p:spPr>
          <a:xfrm>
            <a:off x="625092" y="3594253"/>
            <a:ext cx="4618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Quicksand" pitchFamily="2" charset="77"/>
              </a:rPr>
              <a:t>EU4Digital</a:t>
            </a:r>
          </a:p>
          <a:p>
            <a:r>
              <a:rPr lang="it-IT" sz="2800" b="1" dirty="0">
                <a:latin typeface="Quicksand" pitchFamily="2" charset="77"/>
              </a:rPr>
              <a:t>Broadband Strategies -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39217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>
            <a:extLst>
              <a:ext uri="{FF2B5EF4-FFF2-40B4-BE49-F238E27FC236}">
                <a16:creationId xmlns:a16="http://schemas.microsoft.com/office/drawing/2014/main" id="{98B17AF0-D245-4462-A45F-7711327839C0}"/>
              </a:ext>
            </a:extLst>
          </p:cNvPr>
          <p:cNvSpPr txBox="1"/>
          <p:nvPr/>
        </p:nvSpPr>
        <p:spPr>
          <a:xfrm>
            <a:off x="2059298" y="669439"/>
            <a:ext cx="7948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2EACD7"/>
                </a:solidFill>
                <a:latin typeface="Quicksand" pitchFamily="2" charset="77"/>
              </a:rPr>
              <a:t>EU4Digital Broadband Strategies: </a:t>
            </a:r>
          </a:p>
          <a:p>
            <a:r>
              <a:rPr lang="en-US" sz="2700" b="1" dirty="0">
                <a:solidFill>
                  <a:srgbClr val="2EACD7"/>
                </a:solidFill>
                <a:latin typeface="Quicksand" pitchFamily="2" charset="77"/>
              </a:rPr>
              <a:t>Overview of activities and milestones</a:t>
            </a:r>
            <a:endParaRPr lang="en-GB" sz="2700" b="1" dirty="0">
              <a:solidFill>
                <a:srgbClr val="2EACD7"/>
              </a:solidFill>
              <a:latin typeface="Quicksand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8F1F5-8352-4BDB-9125-B06499148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81"/>
          <a:stretch/>
        </p:blipFill>
        <p:spPr>
          <a:xfrm>
            <a:off x="930480" y="1554669"/>
            <a:ext cx="10331040" cy="40246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F2744B-3929-4473-9DDF-044EB902BCDC}"/>
              </a:ext>
            </a:extLst>
          </p:cNvPr>
          <p:cNvSpPr/>
          <p:nvPr/>
        </p:nvSpPr>
        <p:spPr>
          <a:xfrm>
            <a:off x="5448302" y="5450432"/>
            <a:ext cx="1533525" cy="47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Draft delivered, final by December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E243E3-7D44-4651-BED1-F361E86A5E87}"/>
              </a:ext>
            </a:extLst>
          </p:cNvPr>
          <p:cNvSpPr/>
          <p:nvPr/>
        </p:nvSpPr>
        <p:spPr>
          <a:xfrm>
            <a:off x="7324725" y="5450432"/>
            <a:ext cx="1533525" cy="47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Ongoing, due by December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80E00-7B43-4DB1-AB77-18395EA158DA}"/>
              </a:ext>
            </a:extLst>
          </p:cNvPr>
          <p:cNvSpPr/>
          <p:nvPr/>
        </p:nvSpPr>
        <p:spPr>
          <a:xfrm>
            <a:off x="9496422" y="5450432"/>
            <a:ext cx="1533525" cy="47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Ongoing, different stage per country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C1A536-297F-4FAF-AA11-2130E71B4A6F}"/>
              </a:ext>
            </a:extLst>
          </p:cNvPr>
          <p:cNvSpPr/>
          <p:nvPr/>
        </p:nvSpPr>
        <p:spPr>
          <a:xfrm>
            <a:off x="3503715" y="5450432"/>
            <a:ext cx="1533525" cy="47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Delivered in July 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509EE3-31A8-4832-8CA2-649FFF6D763E}"/>
              </a:ext>
            </a:extLst>
          </p:cNvPr>
          <p:cNvSpPr/>
          <p:nvPr/>
        </p:nvSpPr>
        <p:spPr>
          <a:xfrm>
            <a:off x="1162053" y="5450432"/>
            <a:ext cx="1533525" cy="47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Delivered in December 2019</a:t>
            </a:r>
          </a:p>
        </p:txBody>
      </p:sp>
    </p:spTree>
    <p:extLst>
      <p:ext uri="{BB962C8B-B14F-4D97-AF65-F5344CB8AC3E}">
        <p14:creationId xmlns:p14="http://schemas.microsoft.com/office/powerpoint/2010/main" val="159860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>
            <a:extLst>
              <a:ext uri="{FF2B5EF4-FFF2-40B4-BE49-F238E27FC236}">
                <a16:creationId xmlns:a16="http://schemas.microsoft.com/office/drawing/2014/main" id="{E8DECD2D-FD3A-4C69-8E7A-BD5EA226DEA1}"/>
              </a:ext>
            </a:extLst>
          </p:cNvPr>
          <p:cNvSpPr txBox="1"/>
          <p:nvPr/>
        </p:nvSpPr>
        <p:spPr>
          <a:xfrm>
            <a:off x="1480704" y="555544"/>
            <a:ext cx="68631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2EACD7"/>
                </a:solidFill>
                <a:latin typeface="Quicksand" pitchFamily="2" charset="77"/>
              </a:rPr>
              <a:t>Project Status per Component</a:t>
            </a:r>
          </a:p>
        </p:txBody>
      </p:sp>
      <p:sp>
        <p:nvSpPr>
          <p:cNvPr id="7" name="Rettangolo 1">
            <a:extLst>
              <a:ext uri="{FF2B5EF4-FFF2-40B4-BE49-F238E27FC236}">
                <a16:creationId xmlns:a16="http://schemas.microsoft.com/office/drawing/2014/main" id="{A2CE1D46-9591-4825-AFB2-C728D5480454}"/>
              </a:ext>
            </a:extLst>
          </p:cNvPr>
          <p:cNvSpPr/>
          <p:nvPr/>
        </p:nvSpPr>
        <p:spPr>
          <a:xfrm>
            <a:off x="1480704" y="1463177"/>
            <a:ext cx="9230591" cy="410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20000"/>
              </a:lnSpc>
              <a:spcAft>
                <a:spcPts val="300"/>
              </a:spcAft>
              <a:buAutoNum type="arabicPeriod"/>
              <a:defRPr/>
            </a:pPr>
            <a:r>
              <a:rPr lang="en-US" sz="1600" b="1" dirty="0">
                <a:latin typeface="Quicksand" pitchFamily="2" charset="77"/>
              </a:rPr>
              <a:t>Report 1</a:t>
            </a:r>
            <a:r>
              <a:rPr lang="en-US" sz="1600" dirty="0">
                <a:latin typeface="Quicksand" pitchFamily="2" charset="77"/>
              </a:rPr>
              <a:t> – </a:t>
            </a:r>
            <a:r>
              <a:rPr lang="en-US" sz="1600" b="1" dirty="0">
                <a:latin typeface="Quicksand" pitchFamily="2" charset="77"/>
              </a:rPr>
              <a:t>delivered in December 2019</a:t>
            </a:r>
            <a:r>
              <a:rPr lang="en-US" sz="1600" dirty="0">
                <a:latin typeface="Quicksand" pitchFamily="2" charset="77"/>
              </a:rPr>
              <a:t>.</a:t>
            </a:r>
          </a:p>
          <a:p>
            <a:pPr marL="342900" indent="-342900" defTabSz="914400">
              <a:lnSpc>
                <a:spcPct val="120000"/>
              </a:lnSpc>
              <a:spcAft>
                <a:spcPts val="300"/>
              </a:spcAft>
              <a:buAutoNum type="arabicPeriod"/>
              <a:defRPr/>
            </a:pPr>
            <a:r>
              <a:rPr lang="en-US" sz="1600" b="1" dirty="0">
                <a:latin typeface="Quicksand" pitchFamily="2" charset="77"/>
              </a:rPr>
              <a:t>Report 2 – delivered in July 2020 </a:t>
            </a:r>
            <a:r>
              <a:rPr lang="en-US" sz="1600" dirty="0">
                <a:latin typeface="Quicksand" pitchFamily="2" charset="77"/>
              </a:rPr>
              <a:t>incorporating the feedback as received; informing the next stage of engagement especially on legal/regulatory reform assistance</a:t>
            </a:r>
          </a:p>
          <a:p>
            <a:pPr marL="342900" indent="-342900" defTabSz="914400">
              <a:lnSpc>
                <a:spcPct val="120000"/>
              </a:lnSpc>
              <a:spcAft>
                <a:spcPts val="300"/>
              </a:spcAft>
              <a:buAutoNum type="arabicPeriod"/>
              <a:defRPr/>
            </a:pPr>
            <a:r>
              <a:rPr lang="en-US" sz="1600" b="1" dirty="0">
                <a:latin typeface="Quicksand" pitchFamily="2" charset="77"/>
              </a:rPr>
              <a:t>Report 3 – </a:t>
            </a:r>
            <a:r>
              <a:rPr lang="en-US" sz="1600" dirty="0">
                <a:latin typeface="Quicksand" pitchFamily="2" charset="77"/>
              </a:rPr>
              <a:t>the WB team engaged with UKE (Poland) colleagues to deliver this activity focused on broadband mapping. Draft reports delivered and bilateral discussions ongoing. Final virtual workshop scheduled for </a:t>
            </a:r>
            <a:r>
              <a:rPr lang="en-US" sz="1600" b="1" dirty="0">
                <a:latin typeface="Quicksand" pitchFamily="2" charset="77"/>
              </a:rPr>
              <a:t>December 9</a:t>
            </a:r>
            <a:r>
              <a:rPr lang="en-US" sz="1600" dirty="0">
                <a:latin typeface="Quicksand" pitchFamily="2" charset="77"/>
              </a:rPr>
              <a:t>. Final report to be delivered </a:t>
            </a:r>
            <a:r>
              <a:rPr lang="en-US" sz="1600" b="1" dirty="0">
                <a:latin typeface="Quicksand" pitchFamily="2" charset="77"/>
              </a:rPr>
              <a:t>by mid-December 2020</a:t>
            </a:r>
            <a:r>
              <a:rPr lang="en-US" sz="1600" dirty="0">
                <a:latin typeface="Quicksand" pitchFamily="2" charset="77"/>
              </a:rPr>
              <a:t>.</a:t>
            </a:r>
          </a:p>
          <a:p>
            <a:pPr marL="342900" indent="-342900" defTabSz="914400">
              <a:lnSpc>
                <a:spcPct val="120000"/>
              </a:lnSpc>
              <a:spcAft>
                <a:spcPts val="300"/>
              </a:spcAft>
              <a:buAutoNum type="arabicPeriod"/>
              <a:defRPr/>
            </a:pPr>
            <a:r>
              <a:rPr lang="en-US" sz="1600" b="1" dirty="0">
                <a:latin typeface="Quicksand" pitchFamily="2" charset="77"/>
              </a:rPr>
              <a:t>Report 4 – </a:t>
            </a:r>
            <a:r>
              <a:rPr lang="en-US" sz="1600" dirty="0">
                <a:latin typeface="Quicksand" pitchFamily="2" charset="77"/>
              </a:rPr>
              <a:t>summary of knowledge sharing activities delivered, including virtual workshops delivered throughout 2019 and 2020. </a:t>
            </a:r>
            <a:r>
              <a:rPr lang="en-US" sz="1600" b="1" dirty="0">
                <a:latin typeface="Quicksand" pitchFamily="2" charset="77"/>
              </a:rPr>
              <a:t>To be delivered by mid-December 2020. </a:t>
            </a:r>
            <a:r>
              <a:rPr lang="en-US" sz="1600" dirty="0">
                <a:latin typeface="Quicksand" pitchFamily="2" charset="77"/>
              </a:rPr>
              <a:t>We are organizing a </a:t>
            </a:r>
            <a:r>
              <a:rPr lang="en-US" sz="1600" b="1" dirty="0">
                <a:latin typeface="Quicksand" pitchFamily="2" charset="77"/>
              </a:rPr>
              <a:t>webinar on 5G </a:t>
            </a:r>
            <a:r>
              <a:rPr lang="en-US" sz="1600" dirty="0">
                <a:latin typeface="Quicksand" pitchFamily="2" charset="77"/>
              </a:rPr>
              <a:t>on December 9. We also propose a </a:t>
            </a:r>
            <a:r>
              <a:rPr lang="en-US" sz="1600" b="1" dirty="0">
                <a:latin typeface="Quicksand" pitchFamily="2" charset="77"/>
              </a:rPr>
              <a:t>final webinar on “enabling private investment in broadband” </a:t>
            </a:r>
            <a:r>
              <a:rPr lang="en-US" sz="1600" dirty="0">
                <a:latin typeface="Quicksand" pitchFamily="2" charset="77"/>
              </a:rPr>
              <a:t>tentatively for December 17. </a:t>
            </a:r>
          </a:p>
          <a:p>
            <a:pPr marL="342900" indent="-342900" defTabSz="914400">
              <a:lnSpc>
                <a:spcPct val="120000"/>
              </a:lnSpc>
              <a:spcAft>
                <a:spcPts val="300"/>
              </a:spcAft>
              <a:buAutoNum type="arabicPeriod"/>
              <a:defRPr/>
            </a:pPr>
            <a:r>
              <a:rPr lang="en-US" sz="1600" b="1" dirty="0">
                <a:latin typeface="Quicksand" pitchFamily="2" charset="77"/>
              </a:rPr>
              <a:t>Report 5 </a:t>
            </a:r>
            <a:r>
              <a:rPr lang="en-US" sz="1600" dirty="0">
                <a:latin typeface="Quicksand" pitchFamily="2" charset="77"/>
              </a:rPr>
              <a:t>– on recommendations for national broadband strategies, work mostly complete (more details in subsequent slides). </a:t>
            </a:r>
            <a:r>
              <a:rPr lang="en-US" sz="1600" b="1" dirty="0">
                <a:latin typeface="Quicksand" pitchFamily="2" charset="77"/>
              </a:rPr>
              <a:t>Final reports to be delivered by mid-December 2020</a:t>
            </a:r>
            <a:r>
              <a:rPr lang="en-US" sz="1600" dirty="0">
                <a:latin typeface="Quicksand" pitchFamily="2" charset="77"/>
              </a:rPr>
              <a:t> for all six countries.</a:t>
            </a:r>
          </a:p>
          <a:p>
            <a:pPr marL="342900" indent="-342900" defTabSz="914400">
              <a:lnSpc>
                <a:spcPct val="120000"/>
              </a:lnSpc>
              <a:spcAft>
                <a:spcPts val="300"/>
              </a:spcAft>
              <a:buAutoNum type="arabicPeriod"/>
              <a:defRPr/>
            </a:pPr>
            <a:endParaRPr lang="en-US" sz="1600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418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C269C1-23EC-3540-AA6E-B80C93FD6669}"/>
              </a:ext>
            </a:extLst>
          </p:cNvPr>
          <p:cNvSpPr txBox="1"/>
          <p:nvPr/>
        </p:nvSpPr>
        <p:spPr>
          <a:xfrm>
            <a:off x="1733550" y="519776"/>
            <a:ext cx="7494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2EACD7"/>
                </a:solidFill>
                <a:latin typeface="Quicksand" pitchFamily="2" charset="77"/>
              </a:rPr>
              <a:t>Project Status per Country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2E266D-5A2B-40C5-AAB9-F3FA74B5E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07665"/>
              </p:ext>
            </p:extLst>
          </p:nvPr>
        </p:nvGraphicFramePr>
        <p:xfrm>
          <a:off x="1236243" y="1027607"/>
          <a:ext cx="10330115" cy="4912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705">
                  <a:extLst>
                    <a:ext uri="{9D8B030D-6E8A-4147-A177-3AD203B41FA5}">
                      <a16:colId xmlns:a16="http://schemas.microsoft.com/office/drawing/2014/main" val="590006936"/>
                    </a:ext>
                  </a:extLst>
                </a:gridCol>
                <a:gridCol w="9706410">
                  <a:extLst>
                    <a:ext uri="{9D8B030D-6E8A-4147-A177-3AD203B41FA5}">
                      <a16:colId xmlns:a16="http://schemas.microsoft.com/office/drawing/2014/main" val="2393105394"/>
                    </a:ext>
                  </a:extLst>
                </a:gridCol>
              </a:tblGrid>
              <a:tr h="9068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AM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2" marR="5952" marT="5952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Recommendations on a national BB strategy (on track, draft recommendations shared with NP, revised final version undergoing quality assurance, to be delivered by mid-December)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Providing TA on rural broadband program design (draft shared)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TA on updates of Electronic Comms law (ongoing, consultant being mobilized)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4280" marR="5952" marT="5952" marB="0"/>
                </a:tc>
                <a:extLst>
                  <a:ext uri="{0D108BD9-81ED-4DB2-BD59-A6C34878D82A}">
                    <a16:rowId xmlns:a16="http://schemas.microsoft.com/office/drawing/2014/main" val="1622040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AZ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2" marR="5952" marT="5952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on upgrading of broadband infrastructure completed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 to develop BB strategy (undergoing quality assurance, to be delivered by mid-December)</a:t>
                      </a:r>
                    </a:p>
                  </a:txBody>
                  <a:tcPr marL="214280" marR="5952" marT="5952" marB="0"/>
                </a:tc>
                <a:extLst>
                  <a:ext uri="{0D108BD9-81ED-4DB2-BD59-A6C34878D82A}">
                    <a16:rowId xmlns:a16="http://schemas.microsoft.com/office/drawing/2014/main" val="584153967"/>
                  </a:ext>
                </a:extLst>
              </a:tr>
              <a:tr h="3974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BY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2" marR="5952" marT="5952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Provided early inputs to draft smart cities strategy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 to develop BB strategy and </a:t>
                      </a:r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 (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shared, undergoing quality assurance, to be delivered by mid-December)</a:t>
                      </a:r>
                    </a:p>
                  </a:txBody>
                  <a:tcPr marL="214280" marR="5952" marT="5952" marB="0"/>
                </a:tc>
                <a:extLst>
                  <a:ext uri="{0D108BD9-81ED-4DB2-BD59-A6C34878D82A}">
                    <a16:rowId xmlns:a16="http://schemas.microsoft.com/office/drawing/2014/main" val="551998536"/>
                  </a:ext>
                </a:extLst>
              </a:tr>
              <a:tr h="9068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2" marR="5952" marT="5952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 strategy recommendations delivered (adopted by Govt in Jan 2020) 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dialogue on regulatory reforms (completed)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reforms on infra sharing (draft law submitted to Parliament)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 of rural broadband connectivity program approved (Log-In Georgia, to start in January 2021)</a:t>
                      </a:r>
                    </a:p>
                  </a:txBody>
                  <a:tcPr marL="214280" marR="5952" marT="5952" marB="0"/>
                </a:tc>
                <a:extLst>
                  <a:ext uri="{0D108BD9-81ED-4DB2-BD59-A6C34878D82A}">
                    <a16:rowId xmlns:a16="http://schemas.microsoft.com/office/drawing/2014/main" val="839274552"/>
                  </a:ext>
                </a:extLst>
              </a:tr>
              <a:tr h="65892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MD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2" marR="5952" marT="5952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Inputs provided on broadband strategy (done)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TA on implementation on EU Directive 61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TA on implementation of uninterrupted power supply to mobile broadband networks</a:t>
                      </a:r>
                    </a:p>
                  </a:txBody>
                  <a:tcPr marL="214280" marR="5952" marT="5952" marB="0"/>
                </a:tc>
                <a:extLst>
                  <a:ext uri="{0D108BD9-81ED-4DB2-BD59-A6C34878D82A}">
                    <a16:rowId xmlns:a16="http://schemas.microsoft.com/office/drawing/2014/main" val="1993932053"/>
                  </a:ext>
                </a:extLst>
              </a:tr>
              <a:tr h="8079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UA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2" marR="5952" marT="5952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Inputs provided to Electronic Communications Law (adopted 30/09/2020)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Inputs to BB vision (done) </a:t>
                      </a:r>
                    </a:p>
                    <a:p>
                      <a:pPr marL="171450" marR="0" lvl="0" indent="-17145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 strategy recommendations and rural broadband plan options (submitted to the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undergoing quality assurance, final version to be delivered by mid-December)</a:t>
                      </a:r>
                    </a:p>
                  </a:txBody>
                  <a:tcPr marL="214280" marR="5952" marT="5952" marB="0"/>
                </a:tc>
                <a:extLst>
                  <a:ext uri="{0D108BD9-81ED-4DB2-BD59-A6C34878D82A}">
                    <a16:rowId xmlns:a16="http://schemas.microsoft.com/office/drawing/2014/main" val="422933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9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E802A6-3D38-4C7D-ADE0-B8176659C2F1}"/>
              </a:ext>
            </a:extLst>
          </p:cNvPr>
          <p:cNvSpPr txBox="1"/>
          <p:nvPr/>
        </p:nvSpPr>
        <p:spPr>
          <a:xfrm>
            <a:off x="1480704" y="555544"/>
            <a:ext cx="68631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2EACD7"/>
                </a:solidFill>
                <a:latin typeface="Quicksand" pitchFamily="2" charset="77"/>
              </a:rPr>
              <a:t>Example of impact: Georgia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EFCAF7-12AC-4F2F-9453-CDB5832DC642}"/>
              </a:ext>
            </a:extLst>
          </p:cNvPr>
          <p:cNvSpPr/>
          <p:nvPr/>
        </p:nvSpPr>
        <p:spPr>
          <a:xfrm>
            <a:off x="657225" y="1333500"/>
            <a:ext cx="3095625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Quicksand"/>
              </a:rPr>
              <a:t>EU4Digital supported development of National Broadband Development Strategy (adopted Jan. 2020)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10906-9BF8-4BC4-8C02-018CB28544B8}"/>
              </a:ext>
            </a:extLst>
          </p:cNvPr>
          <p:cNvSpPr/>
          <p:nvPr/>
        </p:nvSpPr>
        <p:spPr>
          <a:xfrm>
            <a:off x="3848101" y="1333500"/>
            <a:ext cx="7067549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en-US" dirty="0">
                <a:latin typeface="Quicksand"/>
              </a:rPr>
              <a:t>Targets aligned with the EU Gigabit Society targets for 2025, with indicative action plan to: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Quicksand"/>
              </a:rPr>
              <a:t>Increase Competitive Pressure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Quicksand"/>
              </a:rPr>
              <a:t>Attract Investment 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Quicksand"/>
              </a:rPr>
              <a:t>Build Digital Skills and Demand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D76DC-D426-4EC8-97ED-0936F1425827}"/>
              </a:ext>
            </a:extLst>
          </p:cNvPr>
          <p:cNvSpPr/>
          <p:nvPr/>
        </p:nvSpPr>
        <p:spPr>
          <a:xfrm>
            <a:off x="657225" y="2887981"/>
            <a:ext cx="3095625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Quicksand"/>
              </a:rPr>
              <a:t>EU4Digital assisted in early implementation of high priority legal and regulatory actions (2019-2020)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D742C-96DD-4927-B109-D031290D8B5D}"/>
              </a:ext>
            </a:extLst>
          </p:cNvPr>
          <p:cNvSpPr/>
          <p:nvPr/>
        </p:nvSpPr>
        <p:spPr>
          <a:xfrm>
            <a:off x="3848101" y="2887981"/>
            <a:ext cx="7067549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en-US" dirty="0">
                <a:latin typeface="Quicksand"/>
              </a:rPr>
              <a:t>Technical assistance to the NP and NRA on: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Quicksand"/>
              </a:rPr>
              <a:t>Development of infrastructure legal framework, under Parliamentary consideration, aligned with the EU BCRD framework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Quicksand"/>
              </a:rPr>
              <a:t>Advisory support on </a:t>
            </a:r>
            <a:r>
              <a:rPr lang="en-US" i="1" dirty="0">
                <a:latin typeface="Quicksand"/>
              </a:rPr>
              <a:t>ex ante </a:t>
            </a:r>
            <a:r>
              <a:rPr lang="en-US" dirty="0">
                <a:latin typeface="Quicksand"/>
              </a:rPr>
              <a:t>competition regulation for wholesale markets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B5C44-2F17-441C-90FB-E380577D9108}"/>
              </a:ext>
            </a:extLst>
          </p:cNvPr>
          <p:cNvSpPr/>
          <p:nvPr/>
        </p:nvSpPr>
        <p:spPr>
          <a:xfrm>
            <a:off x="657225" y="4442462"/>
            <a:ext cx="3095625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Quicksand"/>
              </a:rPr>
              <a:t>EU4Digital influenced the mobilization of financing to support broadband market development (2019+)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809C7F-2D46-4C09-A3EA-5F05BFDCA4DE}"/>
              </a:ext>
            </a:extLst>
          </p:cNvPr>
          <p:cNvSpPr/>
          <p:nvPr/>
        </p:nvSpPr>
        <p:spPr>
          <a:xfrm>
            <a:off x="3848101" y="4442462"/>
            <a:ext cx="7067549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en-US" dirty="0">
                <a:latin typeface="Quicksand"/>
              </a:rPr>
              <a:t>Financial assistance to Georgia to: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Quicksand"/>
              </a:rPr>
              <a:t>Implement the “Open Net” program, modeled on Lithuania’s RAIN Project, and to support wider adoption of broadband-enabled services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Quicksand"/>
              </a:rPr>
              <a:t>Support adoption of legal framework for alignment of Georgia’s legal framework on cost reduction</a:t>
            </a:r>
          </a:p>
        </p:txBody>
      </p:sp>
    </p:spTree>
    <p:extLst>
      <p:ext uri="{BB962C8B-B14F-4D97-AF65-F5344CB8AC3E}">
        <p14:creationId xmlns:p14="http://schemas.microsoft.com/office/powerpoint/2010/main" val="208310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274991-D669-4FD7-B23E-5FCBDDDE5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031454"/>
              </p:ext>
            </p:extLst>
          </p:nvPr>
        </p:nvGraphicFramePr>
        <p:xfrm>
          <a:off x="1968656" y="1177802"/>
          <a:ext cx="8018625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2">
            <a:extLst>
              <a:ext uri="{FF2B5EF4-FFF2-40B4-BE49-F238E27FC236}">
                <a16:creationId xmlns:a16="http://schemas.microsoft.com/office/drawing/2014/main" id="{A3F2C47D-CBBF-4468-840F-828E4E294B9F}"/>
              </a:ext>
            </a:extLst>
          </p:cNvPr>
          <p:cNvSpPr txBox="1"/>
          <p:nvPr/>
        </p:nvSpPr>
        <p:spPr>
          <a:xfrm>
            <a:off x="1968656" y="467832"/>
            <a:ext cx="6460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2EACD7"/>
                </a:solidFill>
                <a:latin typeface="Quicksand" pitchFamily="2" charset="77"/>
              </a:rPr>
              <a:t>Next steps and closing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04913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BC50EB2-C027-8E4F-B12B-DE54E5938027}"/>
              </a:ext>
            </a:extLst>
          </p:cNvPr>
          <p:cNvSpPr/>
          <p:nvPr/>
        </p:nvSpPr>
        <p:spPr>
          <a:xfrm>
            <a:off x="2127682" y="2535617"/>
            <a:ext cx="75705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950" b="1" dirty="0">
                <a:solidFill>
                  <a:srgbClr val="2EACD7"/>
                </a:solidFill>
                <a:latin typeface="Quicksand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96826542"/>
      </p:ext>
    </p:extLst>
  </p:cSld>
  <p:clrMapOvr>
    <a:masterClrMapping/>
  </p:clrMapOvr>
</p:sld>
</file>

<file path=ppt/theme/theme1.xml><?xml version="1.0" encoding="utf-8"?>
<a:theme xmlns:a="http://schemas.openxmlformats.org/drawingml/2006/main" name="EU4Digital master">
  <a:themeElements>
    <a:clrScheme name="Personalizzati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48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4Digital teme" id="{8615F8B9-7C72-DC4E-8496-26D2E10950C2}" vid="{0B9A4243-0AD5-8C4D-8E1B-51CDCFE958BD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5" ma:contentTypeDescription="Create a new document." ma:contentTypeScope="" ma:versionID="5873b8c59d5bedf4c8e54b6e28c447b6">
  <xsd:schema xmlns:xsd="http://www.w3.org/2001/XMLSchema" xmlns:xs="http://www.w3.org/2001/XMLSchema" xmlns:p="http://schemas.microsoft.com/office/2006/metadata/properties" xmlns:ns1="http://schemas.microsoft.com/sharepoint/v3" xmlns:ns3="aa3449fd-d373-417f-9c8d-cf261ce8b785" xmlns:ns4="eda4fd43-f936-4ced-9b4a-46c1ef7d5473" targetNamespace="http://schemas.microsoft.com/office/2006/metadata/properties" ma:root="true" ma:fieldsID="7bd7eae7ce9faf2d90e8e27cd0d91f2e" ns1:_="" ns3:_="" ns4:_="">
    <xsd:import namespace="http://schemas.microsoft.com/sharepoint/v3"/>
    <xsd:import namespace="aa3449fd-d373-417f-9c8d-cf261ce8b785"/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6BD555-2098-4715-A308-40727BB09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66AFD-7BCF-4BEE-84CD-E79D1DE73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3449fd-d373-417f-9c8d-cf261ce8b785"/>
    <ds:schemaRef ds:uri="eda4fd43-f936-4ced-9b4a-46c1ef7d5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32C74C-ABAF-4B67-98BC-D17A1B18EC9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EU4Digital teme</Template>
  <TotalTime>2585</TotalTime>
  <Words>812</Words>
  <Application>Microsoft Macintosh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Arial</vt:lpstr>
      <vt:lpstr>Quicksand Medium</vt:lpstr>
      <vt:lpstr>Calibri Light</vt:lpstr>
      <vt:lpstr>Quicksand</vt:lpstr>
      <vt:lpstr>EU4Digital master</vt:lpstr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EU4Digital slide templates standard.pptx</dc:title>
  <dc:creator>Michela Scibilia</dc:creator>
  <cp:lastModifiedBy>Olha Mostova</cp:lastModifiedBy>
  <cp:revision>103</cp:revision>
  <dcterms:created xsi:type="dcterms:W3CDTF">2019-03-05T09:49:51Z</dcterms:created>
  <dcterms:modified xsi:type="dcterms:W3CDTF">2020-12-02T10:40:59Z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