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331" r:id="rId3"/>
    <p:sldId id="324" r:id="rId4"/>
    <p:sldId id="310" r:id="rId5"/>
    <p:sldId id="274" r:id="rId6"/>
    <p:sldId id="275" r:id="rId7"/>
    <p:sldId id="276" r:id="rId8"/>
    <p:sldId id="291" r:id="rId9"/>
    <p:sldId id="312" r:id="rId10"/>
    <p:sldId id="332" r:id="rId11"/>
    <p:sldId id="333" r:id="rId12"/>
    <p:sldId id="339" r:id="rId13"/>
    <p:sldId id="340" r:id="rId14"/>
    <p:sldId id="318" r:id="rId15"/>
    <p:sldId id="334" r:id="rId16"/>
    <p:sldId id="342" r:id="rId17"/>
    <p:sldId id="354" r:id="rId18"/>
    <p:sldId id="344" r:id="rId19"/>
    <p:sldId id="282" r:id="rId20"/>
    <p:sldId id="335" r:id="rId21"/>
    <p:sldId id="345" r:id="rId22"/>
    <p:sldId id="348" r:id="rId23"/>
    <p:sldId id="346" r:id="rId24"/>
    <p:sldId id="347" r:id="rId25"/>
    <p:sldId id="349" r:id="rId26"/>
    <p:sldId id="350" r:id="rId27"/>
    <p:sldId id="351" r:id="rId28"/>
    <p:sldId id="352" r:id="rId29"/>
    <p:sldId id="353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9A1"/>
    <a:srgbClr val="5939A1"/>
    <a:srgbClr val="4F3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2147" autoAdjust="0"/>
  </p:normalViewPr>
  <p:slideViewPr>
    <p:cSldViewPr snapToGrid="0" showGuides="1">
      <p:cViewPr varScale="1">
        <p:scale>
          <a:sx n="61" d="100"/>
          <a:sy n="61" d="100"/>
        </p:scale>
        <p:origin x="560" y="60"/>
      </p:cViewPr>
      <p:guideLst>
        <p:guide orient="horz" pos="21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ladag\AppData\Local\Microsoft\Windows\INetCache\Content.Outlook\44LVAGSP\Capital%20inves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ercbe\Downloads\CB-Insights_Global-Unicorn-Club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 invested by year (B$)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'chart_chart-268-1056'!$A$2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'chart_chart-268-1056'!$B$1:$F$1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'chart_chart-268-1056'!$B$2:$F$2</c:f>
              <c:numCache>
                <c:formatCode>General</c:formatCode>
                <c:ptCount val="5"/>
                <c:pt idx="0">
                  <c:v>16.5</c:v>
                </c:pt>
                <c:pt idx="1">
                  <c:v>22.8</c:v>
                </c:pt>
                <c:pt idx="2">
                  <c:v>26.7</c:v>
                </c:pt>
                <c:pt idx="3">
                  <c:v>38.6</c:v>
                </c:pt>
                <c:pt idx="4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5-4A74-9E81-6FEB478BA916}"/>
            </c:ext>
          </c:extLst>
        </c:ser>
        <c:ser>
          <c:idx val="2"/>
          <c:order val="1"/>
          <c:tx>
            <c:strRef>
              <c:f>'chart_chart-268-1056'!$A$3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'chart_chart-268-1056'!$B$1:$F$1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'chart_chart-268-1056'!$B$3:$F$3</c:f>
              <c:numCache>
                <c:formatCode>General</c:formatCode>
                <c:ptCount val="5"/>
                <c:pt idx="0">
                  <c:v>68.900000000000006</c:v>
                </c:pt>
                <c:pt idx="1">
                  <c:v>76.7</c:v>
                </c:pt>
                <c:pt idx="2">
                  <c:v>121.1</c:v>
                </c:pt>
                <c:pt idx="3">
                  <c:v>116.6</c:v>
                </c:pt>
                <c:pt idx="4">
                  <c:v>141.19999999999999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5-4A74-9E81-6FEB478BA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47104"/>
        <c:axId val="107248640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'chart_chart-268-1056'!$A$4</c15:sqref>
                        </c15:formulaRef>
                      </c:ext>
                    </c:extLst>
                    <c:strCache>
                      <c:ptCount val="1"/>
                      <c:pt idx="0">
                        <c:v>Asia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'chart_chart-268-1056'!$B$1:$F$1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'chart_chart-268-1056'!$B$4:$F$4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54.8</c:v>
                      </c:pt>
                      <c:pt idx="1">
                        <c:v>81</c:v>
                      </c:pt>
                      <c:pt idx="2">
                        <c:v>117.4</c:v>
                      </c:pt>
                      <c:pt idx="3">
                        <c:v>76.2</c:v>
                      </c:pt>
                      <c:pt idx="4">
                        <c:v>73.900000000000006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955-4A74-9E81-6FEB478BA916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'chart_chart-268-1056'!$A$5</c15:sqref>
                        </c15:formulaRef>
                      </c:ext>
                    </c:extLst>
                    <c:strCache>
                      <c:ptCount val="1"/>
                      <c:pt idx="0">
                        <c:v>Rest of World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'chart_chart-268-1056'!$B$1:$F$1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'chart_chart-268-1056'!$B$5:$F$5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3.2</c:v>
                      </c:pt>
                      <c:pt idx="1">
                        <c:v>6.3</c:v>
                      </c:pt>
                      <c:pt idx="2">
                        <c:v>5.6</c:v>
                      </c:pt>
                      <c:pt idx="3">
                        <c:v>8.6</c:v>
                      </c:pt>
                      <c:pt idx="4">
                        <c:v>12.8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955-4A74-9E81-6FEB478BA916}"/>
                  </c:ext>
                </c:extLst>
              </c15:ser>
            </c15:filteredBarSeries>
          </c:ext>
        </c:extLst>
      </c:barChart>
      <c:catAx>
        <c:axId val="10724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8640"/>
        <c:crosses val="autoZero"/>
        <c:auto val="1"/>
        <c:lblAlgn val="ctr"/>
        <c:lblOffset val="100"/>
        <c:noMultiLvlLbl val="0"/>
      </c:catAx>
      <c:valAx>
        <c:axId val="1072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lang="en-US"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i="1" dirty="0">
                <a:solidFill>
                  <a:schemeClr val="bg1"/>
                </a:solidFill>
              </a:rPr>
              <a:t>Number of unicorns and their valuation</a:t>
            </a:r>
            <a:r>
              <a:rPr lang="en-US" sz="1800" i="1" baseline="0" dirty="0">
                <a:solidFill>
                  <a:schemeClr val="bg1"/>
                </a:solidFill>
              </a:rPr>
              <a:t> by region</a:t>
            </a:r>
            <a:endParaRPr lang="en-US" sz="1800" i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47743493303372758"/>
          <c:y val="0.9239430226814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lang="en-US"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6953776831471"/>
          <c:y val="3.743416908528422E-2"/>
          <c:w val="0.75932440149603764"/>
          <c:h val="0.77045129929583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'[CB-Insights_Global-Unicorn-Club_2021.xlsx]Sheet1'!$A$2</c:f>
              <c:strCache>
                <c:ptCount val="1"/>
                <c:pt idx="0">
                  <c:v># unicorns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'[CB-Insights_Global-Unicorn-Club_2021.xlsx]Sheet1'!$B$1:$E$1</c:f>
              <c:strCache>
                <c:ptCount val="4"/>
                <c:pt idx="0">
                  <c:v>Europe</c:v>
                </c:pt>
                <c:pt idx="1">
                  <c:v>North America</c:v>
                </c:pt>
                <c:pt idx="2">
                  <c:v>Asia</c:v>
                </c:pt>
                <c:pt idx="3">
                  <c:v>Other</c:v>
                </c:pt>
              </c:strCache>
            </c:strRef>
          </c:cat>
          <c:val>
            <c:numRef>
              <c:f>'[CB-Insights_Global-Unicorn-Club_2021.xlsx]Sheet1'!$B$2:$E$2</c:f>
              <c:numCache>
                <c:formatCode>General</c:formatCode>
                <c:ptCount val="4"/>
                <c:pt idx="0">
                  <c:v>63</c:v>
                </c:pt>
                <c:pt idx="1">
                  <c:v>252</c:v>
                </c:pt>
                <c:pt idx="2">
                  <c:v>176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F-413E-97E3-66D40A9AD0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6785280"/>
        <c:axId val="156823936"/>
      </c:barChart>
      <c:scatterChart>
        <c:scatterStyle val="lineMarker"/>
        <c:varyColors val="0"/>
        <c:ser>
          <c:idx val="1"/>
          <c:order val="1"/>
          <c:tx>
            <c:strRef>
              <c:f>'[CB-Insights_Global-Unicorn-Club_2021.xlsx]Sheet1'!$A$3</c:f>
              <c:strCache>
                <c:ptCount val="1"/>
                <c:pt idx="0">
                  <c:v>Total valuation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10"/>
            <c:spPr>
              <a:noFill/>
              <a:ln w="9525">
                <a:solidFill>
                  <a:schemeClr val="accent4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C519DBC-B0DE-4232-84E9-E0BFC366BF2F}" type="YVALUE">
                      <a:rPr lang="en-US" b="1"/>
                      <a:pPr/>
                      <a:t>[Y VALUE]</a:t>
                    </a:fld>
                    <a:endParaRPr lang="en-IE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B3-4E9D-9CA8-2804443494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AF3DBB-239F-4CDD-95BF-520B39CC9300}" type="YVALUE">
                      <a:rPr lang="en-US" b="1"/>
                      <a:pPr/>
                      <a:t>[Y VALUE]</a:t>
                    </a:fld>
                    <a:endParaRPr lang="en-IE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5B3-4E9D-9CA8-2804443494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58B71A0-9618-4E54-B0FE-9A41CCCD2F56}" type="YVALUE">
                      <a:rPr lang="en-US" b="1"/>
                      <a:pPr/>
                      <a:t>[Y VALUE]</a:t>
                    </a:fld>
                    <a:endParaRPr lang="en-IE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B3-4E9D-9CA8-2804443494E6}"/>
                </c:ext>
              </c:extLst>
            </c:dLbl>
            <c:dLbl>
              <c:idx val="3"/>
              <c:numFmt formatCode="&quot;€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C03-465E-A5E6-96D57749723B}"/>
                </c:ext>
              </c:extLst>
            </c:dLbl>
            <c:numFmt formatCode="&quot;€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'[CB-Insights_Global-Unicorn-Club_2021.xlsx]Sheet1'!$B$1:$E$1</c:f>
              <c:strCache>
                <c:ptCount val="4"/>
                <c:pt idx="0">
                  <c:v>Europe</c:v>
                </c:pt>
                <c:pt idx="1">
                  <c:v>North America</c:v>
                </c:pt>
                <c:pt idx="2">
                  <c:v>Asia</c:v>
                </c:pt>
                <c:pt idx="3">
                  <c:v>Other</c:v>
                </c:pt>
              </c:strCache>
            </c:strRef>
          </c:xVal>
          <c:yVal>
            <c:numRef>
              <c:f>'[CB-Insights_Global-Unicorn-Club_2021.xlsx]Sheet1'!$B$3:$E$3</c:f>
              <c:numCache>
                <c:formatCode>General</c:formatCode>
                <c:ptCount val="4"/>
                <c:pt idx="0">
                  <c:v>144.91000000000003</c:v>
                </c:pt>
                <c:pt idx="1">
                  <c:v>731.79000000000053</c:v>
                </c:pt>
                <c:pt idx="2">
                  <c:v>707.15000000000009</c:v>
                </c:pt>
                <c:pt idx="3">
                  <c:v>52.339999999999996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9F-413E-97E3-66D40A9AD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827008"/>
        <c:axId val="156825472"/>
      </c:scatterChart>
      <c:catAx>
        <c:axId val="15678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23936"/>
        <c:crosses val="autoZero"/>
        <c:auto val="1"/>
        <c:lblAlgn val="ctr"/>
        <c:lblOffset val="100"/>
        <c:noMultiLvlLbl val="0"/>
      </c:catAx>
      <c:valAx>
        <c:axId val="156823936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85280"/>
        <c:crosses val="autoZero"/>
        <c:crossBetween val="between"/>
        <c:majorUnit val="500"/>
      </c:valAx>
      <c:valAx>
        <c:axId val="156825472"/>
        <c:scaling>
          <c:orientation val="minMax"/>
          <c:max val="8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27008"/>
        <c:crosses val="max"/>
        <c:crossBetween val="midCat"/>
        <c:majorUnit val="1000"/>
      </c:valAx>
      <c:valAx>
        <c:axId val="1568270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56825472"/>
        <c:crosses val="max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AA12-E1F9-4F3A-A08E-969679F101EB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4630-D7C7-4E5B-8CA1-11ECA8C22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6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1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noProof="0" dirty="0"/>
              <a:t>The fully-fledged EIC has been launched on 18 March, with very ambitions for years to come. It is the European Flagship in the field of innovation,</a:t>
            </a:r>
            <a:r>
              <a:rPr lang="en-IE" baseline="0" noProof="0" dirty="0"/>
              <a:t> that will probably be copied by other technological powers.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7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6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graph shows the number of unicorns (a unicorn refers to any tech start-up company that reaches a $1 billion dollar market value) across USA, Europe, Asia and other. As you can see, we have a lot of work to do to catch up with the USA and Asia.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5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3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1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2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4" y="39188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48105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4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6381751"/>
            <a:ext cx="2438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3446" y="980729"/>
            <a:ext cx="10493772" cy="936625"/>
          </a:xfrm>
        </p:spPr>
        <p:txBody>
          <a:bodyPr/>
          <a:lstStyle>
            <a:lvl1pPr>
              <a:defRPr sz="2800">
                <a:solidFill>
                  <a:srgbClr val="4E27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3445" y="2132856"/>
            <a:ext cx="10478955" cy="3456384"/>
          </a:xfrm>
        </p:spPr>
        <p:txBody>
          <a:bodyPr/>
          <a:lstStyle>
            <a:lvl1pPr marL="0" indent="0">
              <a:buClr>
                <a:srgbClr val="0F5494"/>
              </a:buClr>
              <a:buSzPct val="120000"/>
              <a:buFontTx/>
              <a:buNone/>
              <a:defRPr sz="2000" b="0" i="0" cap="none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EFA61F"/>
              </a:buClr>
              <a:defRPr b="0" i="0">
                <a:solidFill>
                  <a:srgbClr val="4E2794"/>
                </a:solidFill>
              </a:defRPr>
            </a:lvl2pPr>
            <a:lvl3pPr>
              <a:buClr>
                <a:srgbClr val="EFA61F"/>
              </a:buClr>
              <a:buFontTx/>
              <a:buChar char="-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Image 7" descr="logolong-EU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8" y="5804803"/>
            <a:ext cx="3308085" cy="829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9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" y="0"/>
            <a:ext cx="1218134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" y="0"/>
            <a:ext cx="12181345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2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1482719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83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9" y="1584317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3440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3175444"/>
            <a:ext cx="11045709" cy="11841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C2F2F"/>
              </a:buClr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61937" indent="0">
              <a:buFont typeface="Segoe UI" panose="020B0502040204020203" pitchFamily="34" charset="0"/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37612" y="5556092"/>
            <a:ext cx="675785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© European Union, 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Reuse of this document is allowed, provided appropriate credit is given and any changes are indicated (Creative Commons Attribution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4.0 International license). For any use or reproduction of elements that are not owned by the EU, permission may need to be sought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directly from the respective right holders.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images © European Union, unless otherwise stated. Image sources: ©Tom Merton/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Image, #315243588; ©REDPIXEL, #220695664; ©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Halfpoint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#180578699; ©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bnenin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#213968072; ©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MyMicrostock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Stocksy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#3094437622021. Source: Stock.Adobe.com. Icons ©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Flaticon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– all rights reserved.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53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50" r:id="rId7"/>
    <p:sldLayoutId id="2147483652" r:id="rId8"/>
    <p:sldLayoutId id="2147483660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0913" y="738283"/>
            <a:ext cx="4399771" cy="432595"/>
          </a:xfrm>
        </p:spPr>
        <p:txBody>
          <a:bodyPr anchor="t"/>
          <a:lstStyle/>
          <a:p>
            <a:pPr algn="ctr"/>
            <a:r>
              <a:rPr lang="en-GB" b="1" dirty="0"/>
              <a:t>The European Innovation Council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4961" y="4435366"/>
            <a:ext cx="4592320" cy="22685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en-GB" b="1" dirty="0"/>
          </a:p>
          <a:p>
            <a:pPr algn="ctr"/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GB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Opportunities offered by the European Innovation Council for Investment in Research and Innovation to foster economic growth and jobs”</a:t>
            </a:r>
          </a:p>
          <a:p>
            <a:pPr algn="ctr"/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Eric-Olivier PALLU, Policy Adviser,</a:t>
            </a:r>
          </a:p>
          <a:p>
            <a:pPr algn="ctr"/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EIC, EISMEA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0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579483"/>
            <a:ext cx="11045707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EIC pilot phase (2018-20) </a:t>
            </a:r>
            <a:r>
              <a:rPr lang="en-GB" dirty="0">
                <a:solidFill>
                  <a:srgbClr val="7030A0"/>
                </a:solidFill>
              </a:rPr>
              <a:t>under Horizon 2020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1768510"/>
            <a:ext cx="11045709" cy="4582048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Budget of €3.5 billion (2018-20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), €1.55 billion in 2020 </a:t>
            </a:r>
          </a:p>
          <a:p>
            <a:pPr marL="342900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Introduction of </a:t>
            </a:r>
            <a:r>
              <a:rPr lang="en-GB" sz="1800" b="1" dirty="0">
                <a:latin typeface="+mn-lt"/>
                <a:cs typeface="Calibri" panose="020F0502020204030204" pitchFamily="34" charset="0"/>
              </a:rPr>
              <a:t>EIC pilot blended finance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(2019), </a:t>
            </a:r>
            <a:r>
              <a:rPr lang="en-GB" sz="1800" b="1" dirty="0">
                <a:latin typeface="+mn-lt"/>
                <a:cs typeface="Calibri" panose="020F0502020204030204" pitchFamily="34" charset="0"/>
              </a:rPr>
              <a:t>and set up of EIC Fund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(2020)</a:t>
            </a:r>
          </a:p>
          <a:p>
            <a:pPr marL="342900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Very high demand: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 ~ 14000 applications from SMEs/ </a:t>
            </a:r>
            <a:r>
              <a:rPr lang="en-GB" sz="1800" dirty="0" err="1">
                <a:latin typeface="+mn-lt"/>
                <a:cs typeface="Calibri" panose="020F0502020204030204" pitchFamily="34" charset="0"/>
              </a:rPr>
              <a:t>startups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 in 2020 with request for over €40 billion support; </a:t>
            </a:r>
          </a:p>
          <a:p>
            <a:pPr marL="342900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Special support for:</a:t>
            </a:r>
          </a:p>
          <a:p>
            <a:pPr marL="1028700" lvl="1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COVID relevant innovations: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36 </a:t>
            </a:r>
            <a:r>
              <a:rPr lang="en-GB" sz="1800" dirty="0" err="1">
                <a:latin typeface="+mn-lt"/>
                <a:cs typeface="Calibri" panose="020F0502020204030204" pitchFamily="34" charset="0"/>
              </a:rPr>
              <a:t>Startups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/SMEs awarded funding of over €160m in May;</a:t>
            </a:r>
            <a:r>
              <a:rPr lang="en-GB" sz="1800" b="1" dirty="0">
                <a:latin typeface="+mn-lt"/>
                <a:cs typeface="Calibri" panose="020F0502020204030204" pitchFamily="34" charset="0"/>
              </a:rPr>
              <a:t>  </a:t>
            </a:r>
          </a:p>
          <a:p>
            <a:pPr marL="1028700" lvl="1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‘Green Deal’ innovations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: 64 </a:t>
            </a:r>
            <a:r>
              <a:rPr lang="en-GB" sz="1800" dirty="0" err="1">
                <a:latin typeface="+mn-lt"/>
                <a:cs typeface="Calibri" panose="020F0502020204030204" pitchFamily="34" charset="0"/>
              </a:rPr>
              <a:t>startups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/ SMEs awarded funding of over €300m in July;</a:t>
            </a:r>
          </a:p>
          <a:p>
            <a:pPr marL="1028700" lvl="1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for women innovators: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at least 25% of start-ups/ SMEs invited to interview to have female CEO </a:t>
            </a:r>
          </a:p>
          <a:p>
            <a:pPr marL="342900" indent="-342900"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First four EIC programme managers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recruited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7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579483"/>
            <a:ext cx="11045707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EIC pilot phase (2018-20) </a:t>
            </a:r>
            <a:r>
              <a:rPr lang="en-GB" dirty="0">
                <a:solidFill>
                  <a:srgbClr val="7030A0"/>
                </a:solidFill>
              </a:rPr>
              <a:t>under Horizon 2020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1768510"/>
            <a:ext cx="11045709" cy="458204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Bringing together and reform of existing instruments: 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Future Emerging Technologies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(FET Open, FET Proactive) =&gt; </a:t>
            </a:r>
            <a:r>
              <a:rPr lang="en-GB" sz="1800" b="1" dirty="0">
                <a:solidFill>
                  <a:srgbClr val="4F3C9D"/>
                </a:solidFill>
                <a:latin typeface="+mn-lt"/>
                <a:cs typeface="Calibri" panose="020F0502020204030204" pitchFamily="34" charset="0"/>
              </a:rPr>
              <a:t>EIC pilot Pathfinder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Also, FET Launchpad, FET Transition to innovation as basis for EIC Transition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SME instrument 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=&gt;  </a:t>
            </a:r>
            <a:r>
              <a:rPr lang="en-GB" sz="1800" b="1" dirty="0">
                <a:solidFill>
                  <a:srgbClr val="4F3C9D"/>
                </a:solidFill>
                <a:latin typeface="+mn-lt"/>
                <a:cs typeface="Calibri" panose="020F0502020204030204" pitchFamily="34" charset="0"/>
              </a:rPr>
              <a:t>EIC pilot Accelerator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Primarily bottom up; face to face interviews 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Introduction of “blended finance” grant of up to €2.5 m and equity of up to €15 m in single application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Also Fast Track to Innovation (FTI) and Prizes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>
                <a:latin typeface="+mn-lt"/>
                <a:cs typeface="Calibri" panose="020F0502020204030204" pitchFamily="34" charset="0"/>
              </a:rPr>
              <a:t>Expanded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4F3C9D"/>
                </a:solidFill>
                <a:latin typeface="+mn-lt"/>
                <a:cs typeface="Calibri" panose="020F0502020204030204" pitchFamily="34" charset="0"/>
              </a:rPr>
              <a:t>Business Acceleration Services</a:t>
            </a:r>
            <a:r>
              <a:rPr lang="en-GB" sz="1800" b="1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Multi-corporate days (e.g. </a:t>
            </a:r>
            <a:r>
              <a:rPr lang="en-GB" sz="1800" dirty="0" err="1">
                <a:latin typeface="+mn-lt"/>
                <a:cs typeface="Calibri" panose="020F0502020204030204" pitchFamily="34" charset="0"/>
              </a:rPr>
              <a:t>Planet.tech</a:t>
            </a:r>
            <a:r>
              <a:rPr lang="en-GB" sz="1800" dirty="0">
                <a:latin typeface="+mn-lt"/>
                <a:cs typeface="Calibri" panose="020F0502020204030204" pitchFamily="34" charset="0"/>
              </a:rPr>
              <a:t>; energy4planet), visits to innovation hubs, overseas trade fairs, </a:t>
            </a:r>
            <a:r>
              <a:rPr lang="en-GB" sz="1800" dirty="0" err="1">
                <a:latin typeface="+mn-lt"/>
                <a:cs typeface="Calibri" panose="020F0502020204030204" pitchFamily="34" charset="0"/>
              </a:rPr>
              <a:t>etc</a:t>
            </a:r>
            <a:endParaRPr lang="en-GB" sz="1800" dirty="0">
              <a:latin typeface="+mn-lt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+mn-lt"/>
                <a:cs typeface="Calibri" panose="020F0502020204030204" pitchFamily="34" charset="0"/>
              </a:rPr>
              <a:t>Services for Pathfinder (boot-camps, etc.)</a:t>
            </a:r>
          </a:p>
        </p:txBody>
      </p:sp>
    </p:spTree>
    <p:extLst>
      <p:ext uri="{BB962C8B-B14F-4D97-AF65-F5344CB8AC3E}">
        <p14:creationId xmlns:p14="http://schemas.microsoft.com/office/powerpoint/2010/main" val="416631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99" y="880933"/>
            <a:ext cx="11045707" cy="706707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EIC pilot Accelerator </a:t>
            </a:r>
            <a:r>
              <a:rPr lang="en-US" sz="2700" dirty="0"/>
              <a:t>(including SME instrument)</a:t>
            </a:r>
            <a:br>
              <a:rPr lang="en-US" dirty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4848" y="1570307"/>
            <a:ext cx="3694644" cy="34348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fr-BE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Growing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support to Startups &amp; </a:t>
            </a: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SMEs</a:t>
            </a:r>
            <a:endParaRPr lang="fr-BE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5500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supported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since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2014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159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awarded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blended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finance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with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~€700 million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equity</a:t>
            </a: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Increase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startups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with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female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CEOs</a:t>
            </a: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49237" y="1587640"/>
            <a:ext cx="3120125" cy="34174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90488">
              <a:spcAft>
                <a:spcPts val="600"/>
              </a:spcAft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90488"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90% addressing Sustainable Development Goals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195263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thematics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in:</a:t>
            </a:r>
          </a:p>
          <a:p>
            <a:pPr marL="285750" indent="-1952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30% 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Green Deal</a:t>
            </a:r>
          </a:p>
          <a:p>
            <a:pPr marL="285750" indent="-1952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30% 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Digital</a:t>
            </a:r>
          </a:p>
          <a:p>
            <a:pPr marL="285750" indent="-1952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30% 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Health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(including COVID solutions)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77453" y="1565838"/>
            <a:ext cx="3663823" cy="34392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endParaRPr lang="fr-BE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fr-BE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71463" indent="-180975">
              <a:spcAft>
                <a:spcPts val="1200"/>
              </a:spcAft>
            </a:pPr>
            <a:endParaRPr lang="fr-BE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71463" indent="-180975">
              <a:spcAft>
                <a:spcPts val="1200"/>
              </a:spcAft>
            </a:pP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Crowding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other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investors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27146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€9.6 billion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follow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up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investments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to EIC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supported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companies</a:t>
            </a: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7146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10 </a:t>
            </a: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unicorns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value €1billion+ </a:t>
            </a:r>
          </a:p>
          <a:p>
            <a:pPr marL="271463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91+ </a:t>
            </a: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centaurs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value €100million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+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33" y="1823828"/>
            <a:ext cx="798632" cy="798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56" y="1703502"/>
            <a:ext cx="811557" cy="811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16" y="1926114"/>
            <a:ext cx="795200" cy="79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478166" y="5192292"/>
            <a:ext cx="7501263" cy="14985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pipeline of </a:t>
            </a: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breakthrough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technologies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400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research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projects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800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innovations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tracked</a:t>
            </a:r>
            <a:endParaRPr lang="fr-BE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Pilot of Transition </a:t>
            </a:r>
            <a:r>
              <a:rPr lang="fr-B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funding</a:t>
            </a:r>
            <a:r>
              <a:rPr lang="fr-B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follow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up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research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results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into</a:t>
            </a: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3824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0" y="391621"/>
            <a:ext cx="11045707" cy="1325563"/>
          </a:xfrm>
        </p:spPr>
        <p:txBody>
          <a:bodyPr>
            <a:normAutofit/>
          </a:bodyPr>
          <a:lstStyle/>
          <a:p>
            <a:r>
              <a:rPr lang="en-US" dirty="0"/>
              <a:t>EIC PATHFINDER and ACCELERATOR Projects </a:t>
            </a:r>
            <a:br>
              <a:rPr lang="en-US" dirty="0"/>
            </a:br>
            <a:r>
              <a:rPr lang="en-US" dirty="0"/>
              <a:t>in main thematic portfolios [2018 – 2020 (ongoing)]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214048" y="1597009"/>
            <a:ext cx="8528093" cy="5016758"/>
            <a:chOff x="1214048" y="1597009"/>
            <a:chExt cx="8528093" cy="5016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048" y="1597009"/>
              <a:ext cx="8528093" cy="5016758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604822" y="2626920"/>
              <a:ext cx="760395" cy="2014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00" b="1" dirty="0"/>
                <a:t>PATHFINDER</a:t>
              </a:r>
              <a:endParaRPr lang="en-GB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448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2480" y="2515361"/>
            <a:ext cx="7021530" cy="233570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GB" sz="4000" dirty="0">
                <a:solidFill>
                  <a:srgbClr val="7030A0"/>
                </a:solidFill>
                <a:latin typeface="+mj-lt"/>
                <a:cs typeface="+mj-cs"/>
              </a:rPr>
              <a:t>What does the EIC look like in Horizon Europe?</a:t>
            </a:r>
          </a:p>
          <a:p>
            <a:pPr algn="ctr">
              <a:spcBef>
                <a:spcPct val="0"/>
              </a:spcBef>
              <a:buNone/>
            </a:pPr>
            <a:endParaRPr lang="en-GB" sz="2800" b="1" dirty="0">
              <a:solidFill>
                <a:srgbClr val="4E2794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890980"/>
            <a:ext cx="11045707" cy="1325563"/>
          </a:xfrm>
        </p:spPr>
        <p:txBody>
          <a:bodyPr/>
          <a:lstStyle/>
          <a:p>
            <a:r>
              <a:rPr lang="fr-BE" dirty="0"/>
              <a:t>EIC </a:t>
            </a:r>
            <a:r>
              <a:rPr lang="fr-BE" dirty="0" err="1"/>
              <a:t>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4" y="1884789"/>
            <a:ext cx="11045709" cy="3842667"/>
          </a:xfrm>
        </p:spPr>
        <p:txBody>
          <a:bodyPr/>
          <a:lstStyle/>
          <a:p>
            <a:r>
              <a:rPr lang="en-GB" b="1" dirty="0"/>
              <a:t>EIC Board &amp; President </a:t>
            </a:r>
            <a:r>
              <a:rPr lang="en-GB" dirty="0"/>
              <a:t>to set strategy, advise on work programme &amp; implementation</a:t>
            </a:r>
          </a:p>
          <a:p>
            <a:r>
              <a:rPr lang="en-GB" b="1" dirty="0"/>
              <a:t>EIC and SME Executive Agency </a:t>
            </a:r>
            <a:r>
              <a:rPr lang="en-GB" dirty="0"/>
              <a:t>(from 1 April 2021) to manage EIC activities </a:t>
            </a:r>
          </a:p>
          <a:p>
            <a:r>
              <a:rPr lang="en-GB" b="1" dirty="0"/>
              <a:t>EIC Fund </a:t>
            </a:r>
            <a:r>
              <a:rPr lang="en-GB" dirty="0"/>
              <a:t>to manage equity investments in EIC supported companies </a:t>
            </a:r>
          </a:p>
          <a:p>
            <a:r>
              <a:rPr lang="en-GB" b="1" dirty="0"/>
              <a:t>European Commission </a:t>
            </a:r>
            <a:r>
              <a:rPr lang="en-GB" dirty="0"/>
              <a:t>to appoint Board, adopt Work Programme, monitor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1152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147" y="133006"/>
            <a:ext cx="11111806" cy="997526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Establishment of EIC Board</a:t>
            </a:r>
            <a:endParaRPr lang="en-GB" sz="2800" i="1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99" y="1513743"/>
            <a:ext cx="966376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Appointed on 18 November 2021 for 2 year mandate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>
              <a:cs typeface="Arial"/>
            </a:endParaRPr>
          </a:p>
          <a:p>
            <a:endParaRPr lang="en-IE" sz="24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</p:txBody>
      </p:sp>
      <p:pic>
        <p:nvPicPr>
          <p:cNvPr id="1026" name="Picture 2" descr="https://eic.ec.europa.eu/sites/default/files/2021-11/EIC-board-1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36" y="2187870"/>
            <a:ext cx="5913981" cy="39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3C4B4-1F07-4461-AF73-384D3595B39A}"/>
              </a:ext>
            </a:extLst>
          </p:cNvPr>
          <p:cNvSpPr txBox="1"/>
          <p:nvPr/>
        </p:nvSpPr>
        <p:spPr>
          <a:xfrm>
            <a:off x="259199" y="2078948"/>
            <a:ext cx="5525037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Role to advise: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Arial"/>
              </a:rPr>
              <a:t>EIC strategy,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Arial"/>
              </a:rPr>
              <a:t>EIC work </a:t>
            </a:r>
            <a:r>
              <a:rPr lang="en-US" sz="2000" dirty="0" err="1">
                <a:cs typeface="Arial"/>
              </a:rPr>
              <a:t>programme</a:t>
            </a:r>
            <a:r>
              <a:rPr lang="en-US" sz="2000" dirty="0">
                <a:cs typeface="Arial"/>
              </a:rPr>
              <a:t> &amp; implementation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Arial"/>
              </a:rPr>
              <a:t>Broader innovation policy</a:t>
            </a:r>
          </a:p>
          <a:p>
            <a:pPr marL="742950" lvl="1" indent="-285750">
              <a:buFont typeface="Arial"/>
              <a:buChar char="•"/>
            </a:pPr>
            <a:endParaRPr lang="en-US" sz="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Diverse expertise: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Arial"/>
              </a:rPr>
              <a:t>Entrepreneurs, investors, researchers, innovation ecosystem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Arial"/>
              </a:rPr>
              <a:t>Gender balance (parity), Geographic balance (20 nationalities)</a:t>
            </a:r>
          </a:p>
          <a:p>
            <a:pPr lvl="1"/>
            <a:endParaRPr lang="en-US" sz="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First meeting on 26 November</a:t>
            </a:r>
          </a:p>
          <a:p>
            <a:pPr marL="285750" indent="-285750">
              <a:buFont typeface="Arial"/>
              <a:buChar char="•"/>
            </a:pPr>
            <a:endParaRPr lang="en-US" sz="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"/>
              </a:rPr>
              <a:t>EIC Board Statement to welcome Work </a:t>
            </a:r>
            <a:r>
              <a:rPr lang="en-US" sz="2000" dirty="0" err="1">
                <a:cs typeface="Arial"/>
              </a:rPr>
              <a:t>Programme</a:t>
            </a:r>
            <a:r>
              <a:rPr lang="en-US" sz="2000" dirty="0">
                <a:cs typeface="Arial"/>
              </a:rPr>
              <a:t> published 9 February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618" y="1045029"/>
            <a:ext cx="191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Sli.Do</a:t>
            </a:r>
            <a:r>
              <a:rPr lang="en-GB" sz="2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: #EIC</a:t>
            </a:r>
          </a:p>
        </p:txBody>
      </p:sp>
    </p:spTree>
    <p:extLst>
      <p:ext uri="{BB962C8B-B14F-4D97-AF65-F5344CB8AC3E}">
        <p14:creationId xmlns:p14="http://schemas.microsoft.com/office/powerpoint/2010/main" val="211508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147" y="133006"/>
            <a:ext cx="11111806" cy="997526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The EIC Board and its Working Groups</a:t>
            </a:r>
            <a:endParaRPr lang="en-GB" sz="28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eic.ec.europa.eu/sites/default/files/2021-11/EIC-board-1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36" y="2187870"/>
            <a:ext cx="5913981" cy="39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3C4B4-1F07-4461-AF73-384D3595B39A}"/>
              </a:ext>
            </a:extLst>
          </p:cNvPr>
          <p:cNvSpPr txBox="1"/>
          <p:nvPr/>
        </p:nvSpPr>
        <p:spPr>
          <a:xfrm>
            <a:off x="277668" y="1487823"/>
            <a:ext cx="552503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b="1" dirty="0"/>
              <a:t>- WG improving participation of innovators from “widening countries”</a:t>
            </a:r>
            <a:r>
              <a:rPr lang="en-GB" dirty="0"/>
              <a:t>- to review the participation of EU “Widening countries”, including understanding behaviours, and recommend improvements</a:t>
            </a:r>
            <a:endParaRPr lang="en-US" dirty="0"/>
          </a:p>
          <a:p>
            <a:pPr lvl="0"/>
            <a:r>
              <a:rPr lang="en-GB" b="1" dirty="0"/>
              <a:t>- WG communication, branding and strategic positioning</a:t>
            </a:r>
            <a:r>
              <a:rPr lang="en-GB" dirty="0"/>
              <a:t> - to discuss branding, outreach, and strategic positioning of EIC in the ecosystem and advise on the communication strategy – Chair </a:t>
            </a:r>
            <a:endParaRPr lang="en-US" dirty="0"/>
          </a:p>
          <a:p>
            <a:pPr lvl="0"/>
            <a:r>
              <a:rPr lang="en-GB" b="1" dirty="0"/>
              <a:t>- Joint WG with the EIT Governing Board</a:t>
            </a:r>
            <a:r>
              <a:rPr lang="en-GB" dirty="0"/>
              <a:t> – to consolidate the Partnership with EIT, including reviewing progress under the </a:t>
            </a:r>
            <a:r>
              <a:rPr lang="en-GB" dirty="0" err="1"/>
              <a:t>MoU</a:t>
            </a:r>
            <a:r>
              <a:rPr lang="en-GB" dirty="0"/>
              <a:t> signed in January 2021 and recommend new actions.</a:t>
            </a:r>
            <a:endParaRPr lang="en-US" dirty="0"/>
          </a:p>
          <a:p>
            <a:pPr lvl="0"/>
            <a:r>
              <a:rPr lang="en-GB" b="1" dirty="0"/>
              <a:t>- Joint WG with the ERC Scientific Council</a:t>
            </a:r>
            <a:r>
              <a:rPr lang="en-GB" dirty="0"/>
              <a:t> - to consolidate the Partnership with ERC, including to review actions so far and to recommend new actions.</a:t>
            </a:r>
          </a:p>
          <a:p>
            <a:r>
              <a:rPr lang="fr-BE" dirty="0"/>
              <a:t>- </a:t>
            </a:r>
            <a:r>
              <a:rPr lang="en-GB" b="1" dirty="0"/>
              <a:t>WG EIC Fund/ investments</a:t>
            </a:r>
            <a:r>
              <a:rPr lang="en-GB" dirty="0"/>
              <a:t> – to examine and advice on solutions for the EIC Fund, taking account of the constraints.</a:t>
            </a:r>
            <a:endParaRPr lang="en-US" dirty="0"/>
          </a:p>
          <a:p>
            <a:pPr lvl="0"/>
            <a:endParaRPr lang="en-US" dirty="0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36" y="938431"/>
            <a:ext cx="11045707" cy="1325563"/>
          </a:xfrm>
        </p:spPr>
        <p:txBody>
          <a:bodyPr/>
          <a:lstStyle/>
          <a:p>
            <a:r>
              <a:rPr lang="en-GB" dirty="0"/>
              <a:t>EIC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90" y="1767558"/>
            <a:ext cx="4234539" cy="3842667"/>
          </a:xfrm>
        </p:spPr>
        <p:txBody>
          <a:bodyPr/>
          <a:lstStyle/>
          <a:p>
            <a:r>
              <a:rPr lang="en-GB" sz="2400" dirty="0"/>
              <a:t>High level individuals form the innovation ecosystem who have direct experience of the EIC</a:t>
            </a:r>
          </a:p>
          <a:p>
            <a:r>
              <a:rPr lang="en-GB" sz="2400" dirty="0"/>
              <a:t>Role to communicate about the EIC + provide feedback on improvements</a:t>
            </a:r>
          </a:p>
          <a:p>
            <a:r>
              <a:rPr lang="en-GB" sz="2400" dirty="0"/>
              <a:t>First set of ambassadors nominated on 26 November 2021 (at EIC Summit)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5" y="1767558"/>
            <a:ext cx="7204749" cy="40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28422" y="1165875"/>
            <a:ext cx="7358562" cy="16010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Open to all innovators, in any field, at any time</a:t>
            </a:r>
          </a:p>
          <a:p>
            <a:pPr marL="174625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Complemented by targeted funding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strategic challenges</a:t>
            </a:r>
          </a:p>
          <a:p>
            <a:pPr marL="174625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Highly competitive for Europe’s high potential innovators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558088" y="1165874"/>
            <a:ext cx="3139703" cy="1601075"/>
          </a:xfrm>
          <a:prstGeom prst="homePlate">
            <a:avLst>
              <a:gd name="adj" fmla="val 26751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b="1" dirty="0">
              <a:solidFill>
                <a:schemeClr val="bg1"/>
              </a:solidFill>
            </a:endParaRPr>
          </a:p>
          <a:p>
            <a:pPr marL="3175"/>
            <a:r>
              <a:rPr lang="en-GB" b="1" dirty="0">
                <a:solidFill>
                  <a:schemeClr val="bg1"/>
                </a:solidFill>
              </a:rPr>
              <a:t>One stop shop </a:t>
            </a:r>
            <a:r>
              <a:rPr lang="en-GB" dirty="0">
                <a:solidFill>
                  <a:schemeClr val="bg1"/>
                </a:solidFill>
              </a:rPr>
              <a:t>for breakthrough,  deep-tech, market-creating innovators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28422" y="2910697"/>
            <a:ext cx="7358562" cy="131896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Pathfinder for advanced research on emerging technologies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Transition from lab to commercial setting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Accelerator &amp; EIC Fund to scale up innovations by start-ups &amp; SMEs  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558086" y="2910697"/>
            <a:ext cx="3139703" cy="1318967"/>
          </a:xfrm>
          <a:prstGeom prst="homePlate">
            <a:avLst>
              <a:gd name="adj" fmla="val 2675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/>
            <a:r>
              <a:rPr lang="en-GB" b="1" dirty="0">
                <a:solidFill>
                  <a:schemeClr val="bg1"/>
                </a:solidFill>
              </a:rPr>
              <a:t>Agile funding </a:t>
            </a:r>
            <a:r>
              <a:rPr lang="en-GB" dirty="0">
                <a:solidFill>
                  <a:schemeClr val="bg1"/>
                </a:solidFill>
              </a:rPr>
              <a:t>from idea to investment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28422" y="4373412"/>
            <a:ext cx="7358562" cy="153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to Business Acceleration Services (coaches, mentors, corporates, investors &amp; knowledge partners)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EIC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Managers to develop visions for breakthroughs, manage portfolios, and connect to ecosystems 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Crowding in other investors (VC, corporates, etc.)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558087" y="4373412"/>
            <a:ext cx="3139703" cy="1543793"/>
          </a:xfrm>
          <a:prstGeom prst="homePlate">
            <a:avLst>
              <a:gd name="adj" fmla="val 2675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/>
            <a:r>
              <a:rPr lang="fr-BE" b="1" dirty="0">
                <a:solidFill>
                  <a:schemeClr val="bg1"/>
                </a:solidFill>
              </a:rPr>
              <a:t>Building </a:t>
            </a:r>
            <a:r>
              <a:rPr lang="fr-BE" b="1" dirty="0" err="1">
                <a:solidFill>
                  <a:schemeClr val="bg1"/>
                </a:solidFill>
              </a:rPr>
              <a:t>ecosystems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dirty="0">
                <a:solidFill>
                  <a:schemeClr val="bg1"/>
                </a:solidFill>
              </a:rPr>
              <a:t>and </a:t>
            </a:r>
            <a:r>
              <a:rPr lang="fr-BE" dirty="0" err="1">
                <a:solidFill>
                  <a:schemeClr val="bg1"/>
                </a:solidFill>
              </a:rPr>
              <a:t>communities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5727" y="415919"/>
            <a:ext cx="11045707" cy="1325563"/>
          </a:xfrm>
        </p:spPr>
        <p:txBody>
          <a:bodyPr/>
          <a:lstStyle/>
          <a:p>
            <a:r>
              <a:rPr lang="en-GB" dirty="0"/>
              <a:t>The fully fledged </a:t>
            </a:r>
            <a:r>
              <a:rPr lang="en-GB" dirty="0" err="1"/>
              <a:t>EIC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1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8" y="579121"/>
            <a:ext cx="11045707" cy="1107440"/>
          </a:xfrm>
        </p:spPr>
        <p:txBody>
          <a:bodyPr/>
          <a:lstStyle/>
          <a:p>
            <a:r>
              <a:rPr lang="en-GB" dirty="0"/>
              <a:t>A brief 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4" y="1813392"/>
            <a:ext cx="11045709" cy="4607728"/>
          </a:xfrm>
        </p:spPr>
        <p:txBody>
          <a:bodyPr/>
          <a:lstStyle/>
          <a:p>
            <a:r>
              <a:rPr lang="en-GB" sz="2000" dirty="0">
                <a:solidFill>
                  <a:srgbClr val="FF0000"/>
                </a:solidFill>
              </a:rPr>
              <a:t>2015: </a:t>
            </a:r>
            <a:r>
              <a:rPr lang="en-GB" sz="2000" dirty="0"/>
              <a:t>Proposed by Commissioner Moedas as an innovation equivalent of the European Research Council</a:t>
            </a:r>
          </a:p>
          <a:p>
            <a:r>
              <a:rPr lang="en-GB" sz="2000" dirty="0">
                <a:solidFill>
                  <a:srgbClr val="FF0000"/>
                </a:solidFill>
              </a:rPr>
              <a:t>2017: </a:t>
            </a:r>
            <a:r>
              <a:rPr lang="en-GB" sz="2000" dirty="0"/>
              <a:t>Recommended by Group led by Pascal </a:t>
            </a:r>
            <a:r>
              <a:rPr lang="en-GB" sz="2000" dirty="0" err="1"/>
              <a:t>Lamy</a:t>
            </a:r>
            <a:r>
              <a:rPr lang="en-GB" sz="2000" dirty="0"/>
              <a:t> in “Lab – Fab – App” report on mid-term review of Horizon 2020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2018</a:t>
            </a:r>
            <a:r>
              <a:rPr lang="en-GB" sz="2000" dirty="0"/>
              <a:t> High level group of innovators (Chair Hermann Hauser) published “F</a:t>
            </a:r>
            <a:r>
              <a:rPr lang="en-US" sz="2000" dirty="0" err="1"/>
              <a:t>unding</a:t>
            </a:r>
            <a:r>
              <a:rPr lang="en-US" sz="2000" dirty="0"/>
              <a:t> - Awareness - Scale - Talent (FAST) Europe is back: Accelerating breakthrough innovation” with recommendations to set up EIC </a:t>
            </a:r>
          </a:p>
          <a:p>
            <a:pPr lvl="1"/>
            <a:r>
              <a:rPr lang="en-US" sz="1600" dirty="0"/>
              <a:t>Fed into EIC pilot phase 2018-2020</a:t>
            </a:r>
          </a:p>
          <a:p>
            <a:pPr lvl="1"/>
            <a:r>
              <a:rPr lang="en-US" sz="1600" dirty="0"/>
              <a:t>Commission’s legislative proposals for establishing EIC as part of Horizon Europe </a:t>
            </a:r>
            <a:r>
              <a:rPr lang="en-US" sz="1600" dirty="0" err="1"/>
              <a:t>programme</a:t>
            </a:r>
            <a:endParaRPr lang="en-US" sz="1600" dirty="0"/>
          </a:p>
          <a:p>
            <a:r>
              <a:rPr lang="en-US" sz="2000" dirty="0">
                <a:solidFill>
                  <a:srgbClr val="FF0000"/>
                </a:solidFill>
              </a:rPr>
              <a:t>2020</a:t>
            </a:r>
            <a:r>
              <a:rPr lang="en-US" sz="2000" dirty="0"/>
              <a:t> EIC pilot Advisory Board (Chair Mark Ferguson) published “A vision for the EIC: from deep-tech research to visionary innovation and scale-ups”</a:t>
            </a:r>
          </a:p>
          <a:p>
            <a:pPr lvl="1"/>
            <a:r>
              <a:rPr lang="en-US" sz="1600" dirty="0"/>
              <a:t>Basis for first EIC Work </a:t>
            </a:r>
            <a:r>
              <a:rPr lang="en-US" sz="1600" dirty="0" err="1"/>
              <a:t>Programme</a:t>
            </a:r>
            <a:r>
              <a:rPr lang="en-US" sz="1600" dirty="0"/>
              <a:t>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March 2021: </a:t>
            </a:r>
            <a:r>
              <a:rPr lang="en-US" sz="2000" dirty="0"/>
              <a:t>Launch of EIC – event with Commission President von der </a:t>
            </a:r>
            <a:r>
              <a:rPr lang="en-US" sz="2000" dirty="0" err="1"/>
              <a:t>Leyen</a:t>
            </a:r>
            <a:r>
              <a:rPr lang="en-US" sz="2000" dirty="0"/>
              <a:t>, President Macron, Commissioner Gabriel, et. al.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7264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810594"/>
            <a:ext cx="11045707" cy="877530"/>
          </a:xfrm>
        </p:spPr>
        <p:txBody>
          <a:bodyPr>
            <a:normAutofit fontScale="90000"/>
          </a:bodyPr>
          <a:lstStyle/>
          <a:p>
            <a:r>
              <a:rPr lang="en-US" dirty="0"/>
              <a:t>EIC main instruments and characteristics</a:t>
            </a:r>
            <a:br>
              <a:rPr lang="en-US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2466" y="1608003"/>
            <a:ext cx="4913644" cy="13060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Pathfinder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Early stage research </a:t>
            </a:r>
            <a:r>
              <a:rPr lang="en-US" sz="1600" dirty="0">
                <a:solidFill>
                  <a:schemeClr val="bg1"/>
                </a:solidFill>
              </a:rPr>
              <a:t>on breakthrough technologies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Grants up to €3/4 million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Successor of FET (Open &amp; Proactive)</a:t>
            </a:r>
          </a:p>
          <a:p>
            <a:pPr marL="174625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2466" y="2973859"/>
            <a:ext cx="4913644" cy="126862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Transition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Technology maturation </a:t>
            </a:r>
            <a:r>
              <a:rPr lang="en-US" sz="1600" dirty="0">
                <a:solidFill>
                  <a:schemeClr val="bg1"/>
                </a:solidFill>
              </a:rPr>
              <a:t>from proof of concept to validation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Business &amp; market readiness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Grants up to €2.5 million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2466" y="4327036"/>
            <a:ext cx="4913644" cy="1674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Accelerator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Development &amp; scale up </a:t>
            </a:r>
            <a:r>
              <a:rPr lang="en-US" sz="1600" dirty="0">
                <a:solidFill>
                  <a:schemeClr val="bg1"/>
                </a:solidFill>
              </a:rPr>
              <a:t>of deep-tech/ disruptive innovations by startups/ SMEs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Blended finance (grants up to €2.5 million; equity investment up to €15 million)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Successor of SME instrument 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477525"/>
            <a:ext cx="6096000" cy="5078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breakthrough, market-creating, deep-tech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Mainly bottom up </a:t>
            </a:r>
            <a:r>
              <a:rPr lang="en-GB" dirty="0"/>
              <a:t>complemented by targeted funding on strategic technologies/ challenges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Steered by </a:t>
            </a:r>
            <a:r>
              <a:rPr lang="en-GB" b="1" dirty="0"/>
              <a:t>EIC Board </a:t>
            </a:r>
            <a:r>
              <a:rPr lang="en-GB" dirty="0"/>
              <a:t>of leading innovators (entrepreneurs, investors, researchers, ecosystem)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Business Acceleration Services </a:t>
            </a:r>
            <a:r>
              <a:rPr lang="en-GB" dirty="0"/>
              <a:t>(coaches/ mentors, corporates, investors, ecosystem)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Pro-active management </a:t>
            </a:r>
            <a:r>
              <a:rPr lang="en-GB" dirty="0"/>
              <a:t>(roadmaps, reviews, re-orientations, </a:t>
            </a:r>
            <a:r>
              <a:rPr lang="en-GB" dirty="0" err="1"/>
              <a:t>etc</a:t>
            </a:r>
            <a:r>
              <a:rPr lang="en-GB" dirty="0"/>
              <a:t>) with EIC Programme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Fast track access </a:t>
            </a:r>
            <a:r>
              <a:rPr lang="en-GB" dirty="0"/>
              <a:t>to Accelerator for results from EIC Pathfinder, EIT, ERC, </a:t>
            </a:r>
            <a:r>
              <a:rPr lang="en-GB" dirty="0" err="1"/>
              <a:t>Eurostars</a:t>
            </a:r>
            <a:endParaRPr lang="en-GB" dirty="0"/>
          </a:p>
          <a:p>
            <a:pPr marL="271463" indent="-271463"/>
            <a:r>
              <a:rPr lang="en-GB" dirty="0"/>
              <a:t>  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57895" y="1873804"/>
            <a:ext cx="510540" cy="397031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39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43043"/>
              </p:ext>
            </p:extLst>
          </p:nvPr>
        </p:nvGraphicFramePr>
        <p:xfrm>
          <a:off x="713171" y="1324046"/>
          <a:ext cx="10245879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070">
                  <a:extLst>
                    <a:ext uri="{9D8B030D-6E8A-4147-A177-3AD203B41FA5}">
                      <a16:colId xmlns:a16="http://schemas.microsoft.com/office/drawing/2014/main" val="570620218"/>
                    </a:ext>
                  </a:extLst>
                </a:gridCol>
                <a:gridCol w="4558249">
                  <a:extLst>
                    <a:ext uri="{9D8B030D-6E8A-4147-A177-3AD203B41FA5}">
                      <a16:colId xmlns:a16="http://schemas.microsoft.com/office/drawing/2014/main" val="1585052980"/>
                    </a:ext>
                  </a:extLst>
                </a:gridCol>
                <a:gridCol w="2172560">
                  <a:extLst>
                    <a:ext uri="{9D8B030D-6E8A-4147-A177-3AD203B41FA5}">
                      <a16:colId xmlns:a16="http://schemas.microsoft.com/office/drawing/2014/main" val="1764998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Accelerator - Open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Short applications - Apply any time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Over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5000 in 2021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~ 500 per month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Cutoffs for full applications: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16 June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~ 800 applications, 135 interviews,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>
                          <a:solidFill>
                            <a:srgbClr val="FF0000"/>
                          </a:solidFill>
                        </a:rPr>
                        <a:t>65 selected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 October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1000 applications, ~200 interviews,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baseline="0" dirty="0">
                          <a:solidFill>
                            <a:srgbClr val="FF0000"/>
                          </a:solidFill>
                        </a:rPr>
                        <a:t>99 selected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€593m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(~grant/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equity)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Accelerator – Challenges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Green</a:t>
                      </a:r>
                      <a:r>
                        <a:rPr lang="en-GB" sz="1400" b="0" baseline="0" dirty="0"/>
                        <a:t> Deal </a:t>
                      </a:r>
                      <a:r>
                        <a:rPr lang="en-GB" sz="1400" baseline="0" dirty="0"/>
                        <a:t>innovations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~€</a:t>
                      </a:r>
                      <a:r>
                        <a:rPr lang="en-GB" sz="1400" b="1" dirty="0"/>
                        <a:t>495m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(~grant/</a:t>
                      </a:r>
                      <a:r>
                        <a:rPr lang="en-GB" sz="1200" baseline="0" dirty="0"/>
                        <a:t>equity)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9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/>
                        <a:t>Strategic</a:t>
                      </a:r>
                      <a:r>
                        <a:rPr lang="en-GB" sz="1400" b="0" baseline="0" dirty="0"/>
                        <a:t> technologies: </a:t>
                      </a:r>
                      <a:r>
                        <a:rPr lang="en-GB" sz="1400" baseline="0" dirty="0"/>
                        <a:t>digital &amp; health</a:t>
                      </a:r>
                      <a:endParaRPr lang="en-GB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5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Pathfinder - Open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Deadline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dirty="0"/>
                        <a:t>25 May</a:t>
                      </a:r>
                    </a:p>
                    <a:p>
                      <a:pPr algn="ctr"/>
                      <a:r>
                        <a:rPr lang="en-GB" sz="1400" dirty="0"/>
                        <a:t>868 proposals submitted</a:t>
                      </a:r>
                    </a:p>
                    <a:p>
                      <a:pPr algn="ctr"/>
                      <a:r>
                        <a:rPr lang="en-GB" sz="1400" b="1" u="sng" dirty="0">
                          <a:solidFill>
                            <a:srgbClr val="FF0000"/>
                          </a:solidFill>
                        </a:rPr>
                        <a:t>56 selected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~€168m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Pathfinder -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Awareness</a:t>
                      </a:r>
                      <a:r>
                        <a:rPr lang="en-GB" sz="1400" baseline="0" dirty="0"/>
                        <a:t> inside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/>
                        <a:t>Measure &amp; stimulate brain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/>
                        <a:t>Cell &amp; gene therapies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/>
                        <a:t>Green Hydrogen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/>
                        <a:t>Engineered Living Materials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b="1" dirty="0"/>
                        <a:t>Deadline 27 October</a:t>
                      </a:r>
                    </a:p>
                    <a:p>
                      <a:pPr algn="ctr"/>
                      <a:r>
                        <a:rPr lang="en-GB" sz="1400" b="1" dirty="0"/>
                        <a:t>433 proposals </a:t>
                      </a:r>
                      <a:r>
                        <a:rPr lang="en-GB" sz="1400" b="0" dirty="0"/>
                        <a:t>submitted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 selected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~€132m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4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Transition – Open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22 September</a:t>
                      </a:r>
                    </a:p>
                    <a:p>
                      <a:pPr algn="ctr"/>
                      <a:r>
                        <a:rPr lang="en-GB" sz="1400" b="1" dirty="0"/>
                        <a:t>292 proposals </a:t>
                      </a:r>
                      <a:r>
                        <a:rPr lang="en-GB" sz="1400" b="0" dirty="0"/>
                        <a:t>submitted, 87 interviewed</a:t>
                      </a:r>
                    </a:p>
                    <a:p>
                      <a:pPr algn="ctr"/>
                      <a:r>
                        <a:rPr lang="en-GB" sz="1400" b="1" u="sng" dirty="0">
                          <a:solidFill>
                            <a:srgbClr val="FF0000"/>
                          </a:solidFill>
                        </a:rPr>
                        <a:t>45 selected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~€60m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7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Transition –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Medtech</a:t>
                      </a:r>
                      <a:r>
                        <a:rPr lang="en-GB" sz="1400" baseline="0" dirty="0"/>
                        <a:t> &amp;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/>
                        <a:t>Energy harvesting &amp; storage</a:t>
                      </a:r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~€40m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3358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3171" y="728640"/>
            <a:ext cx="11045707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EIC implementation in 2021</a:t>
            </a:r>
          </a:p>
        </p:txBody>
      </p:sp>
    </p:spTree>
    <p:extLst>
      <p:ext uri="{BB962C8B-B14F-4D97-AF65-F5344CB8AC3E}">
        <p14:creationId xmlns:p14="http://schemas.microsoft.com/office/powerpoint/2010/main" val="161433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9606"/>
              </p:ext>
            </p:extLst>
          </p:nvPr>
        </p:nvGraphicFramePr>
        <p:xfrm>
          <a:off x="1093021" y="1189815"/>
          <a:ext cx="10245879" cy="541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1">
                  <a:extLst>
                    <a:ext uri="{9D8B030D-6E8A-4147-A177-3AD203B41FA5}">
                      <a16:colId xmlns:a16="http://schemas.microsoft.com/office/drawing/2014/main" val="570620218"/>
                    </a:ext>
                  </a:extLst>
                </a:gridCol>
                <a:gridCol w="4027715">
                  <a:extLst>
                    <a:ext uri="{9D8B030D-6E8A-4147-A177-3AD203B41FA5}">
                      <a16:colId xmlns:a16="http://schemas.microsoft.com/office/drawing/2014/main" val="1585052980"/>
                    </a:ext>
                  </a:extLst>
                </a:gridCol>
                <a:gridCol w="2005213">
                  <a:extLst>
                    <a:ext uri="{9D8B030D-6E8A-4147-A177-3AD203B41FA5}">
                      <a16:colId xmlns:a16="http://schemas.microsoft.com/office/drawing/2014/main" val="1764998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Accelerator - Open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Short applications -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Apply any time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all year round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Full applications – 3 cutoffs in 2022:</a:t>
                      </a:r>
                    </a:p>
                    <a:p>
                      <a:pPr marL="1200150" marR="0" lvl="2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23 March – 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74 projects selected</a:t>
                      </a:r>
                    </a:p>
                    <a:p>
                      <a:pPr marL="1200150" marR="0" lvl="2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15 June – 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76 projects selected</a:t>
                      </a:r>
                    </a:p>
                    <a:p>
                      <a:pPr marL="1200150" marR="0" lvl="2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</a:rPr>
                        <a:t>5 October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€623m 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(grant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&amp; equity)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Accelerator – Challenges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100" b="0" baseline="0" dirty="0"/>
                        <a:t>Technologies for </a:t>
                      </a:r>
                      <a:r>
                        <a:rPr lang="en-IE" sz="1100" b="1" baseline="0" dirty="0"/>
                        <a:t>Open Strategic Autonomy </a:t>
                      </a:r>
                      <a:r>
                        <a:rPr lang="en-IE" sz="1100" b="0" i="1" baseline="0" dirty="0"/>
                        <a:t>(healthcare, critical raw materials, quantum, space, security </a:t>
                      </a:r>
                      <a:r>
                        <a:rPr lang="en-IE" sz="1100" b="0" i="1" baseline="0" dirty="0" err="1"/>
                        <a:t>etc</a:t>
                      </a:r>
                      <a:r>
                        <a:rPr lang="en-IE" sz="1100" b="0" i="1" baseline="0" dirty="0"/>
                        <a:t>)</a:t>
                      </a:r>
                      <a:endParaRPr lang="en-GB" sz="1100" b="1" i="1" baseline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/>
                        <a:t>~</a:t>
                      </a:r>
                      <a:r>
                        <a:rPr lang="en-GB" sz="1400" b="1" dirty="0"/>
                        <a:t>€537m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(grant</a:t>
                      </a:r>
                      <a:r>
                        <a:rPr lang="en-GB" sz="1400" baseline="0" dirty="0"/>
                        <a:t> &amp; equity)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9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100" b="0" dirty="0"/>
                        <a:t>Technologies</a:t>
                      </a:r>
                      <a:r>
                        <a:rPr lang="en-IE" sz="1100" b="0" baseline="0" dirty="0"/>
                        <a:t> for </a:t>
                      </a:r>
                      <a:r>
                        <a:rPr lang="en-IE" sz="1100" b="1" baseline="0" dirty="0"/>
                        <a:t>‘Fit for 55’ </a:t>
                      </a:r>
                      <a:r>
                        <a:rPr lang="en-IE" sz="1100" b="0" i="1" baseline="0" dirty="0"/>
                        <a:t>(energy, buildings, mobility, land use, green digital, </a:t>
                      </a:r>
                      <a:r>
                        <a:rPr lang="en-IE" sz="1100" b="0" i="1" baseline="0" dirty="0" err="1"/>
                        <a:t>etc</a:t>
                      </a:r>
                      <a:r>
                        <a:rPr lang="en-IE" sz="1100" b="0" i="1" baseline="0" dirty="0"/>
                        <a:t>)</a:t>
                      </a:r>
                      <a:endParaRPr lang="en-GB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50603"/>
                  </a:ext>
                </a:extLst>
              </a:tr>
              <a:tr h="551252">
                <a:tc>
                  <a:txBody>
                    <a:bodyPr/>
                    <a:lstStyle/>
                    <a:p>
                      <a:r>
                        <a:rPr lang="en-GB" sz="1400" b="1" dirty="0"/>
                        <a:t>Pathfinder - Open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Deadline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       4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May – </a:t>
                      </a:r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57 projects (consortia) retained 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~€183m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Pathfinder - Challenges</a:t>
                      </a:r>
                    </a:p>
                    <a:p>
                      <a:pPr marL="66675" lvl="0" indent="-1714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b="1" dirty="0"/>
                        <a:t>Carbon dioxide &amp; nitrogen management </a:t>
                      </a:r>
                      <a:r>
                        <a:rPr lang="en-GB" sz="1050" dirty="0"/>
                        <a:t>and       valorisation;</a:t>
                      </a:r>
                    </a:p>
                    <a:p>
                      <a:pPr marL="66675" lvl="0" indent="-1714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dirty="0"/>
                        <a:t>Mid-long term, systems-integrated </a:t>
                      </a:r>
                      <a:r>
                        <a:rPr lang="en-GB" sz="1050" b="1" dirty="0"/>
                        <a:t>energy storage</a:t>
                      </a:r>
                      <a:r>
                        <a:rPr lang="en-GB" sz="1050" dirty="0"/>
                        <a:t>; </a:t>
                      </a:r>
                    </a:p>
                    <a:p>
                      <a:pPr marL="66675" lvl="0" indent="-1714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b="1" dirty="0" err="1"/>
                        <a:t>Cardiogenomics</a:t>
                      </a:r>
                      <a:r>
                        <a:rPr lang="en-GB" sz="1050" dirty="0"/>
                        <a:t>;</a:t>
                      </a:r>
                    </a:p>
                    <a:p>
                      <a:pPr marL="66675" lvl="0" indent="-1714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b="1" dirty="0"/>
                        <a:t>Healthcare continuum </a:t>
                      </a:r>
                      <a:r>
                        <a:rPr lang="en-GB" sz="1050" dirty="0"/>
                        <a:t>technologies; </a:t>
                      </a:r>
                    </a:p>
                    <a:p>
                      <a:pPr marL="66675" lvl="0" indent="-1714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b="1" dirty="0"/>
                        <a:t>DNA-based </a:t>
                      </a:r>
                      <a:r>
                        <a:rPr lang="en-GB" sz="1050" b="0" dirty="0"/>
                        <a:t>digital</a:t>
                      </a:r>
                      <a:r>
                        <a:rPr lang="en-GB" sz="1050" b="1" dirty="0"/>
                        <a:t> data storage</a:t>
                      </a:r>
                      <a:r>
                        <a:rPr lang="en-GB" sz="1050" dirty="0"/>
                        <a:t>;</a:t>
                      </a:r>
                    </a:p>
                    <a:p>
                      <a:pPr marL="66675" lvl="0" indent="-1714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dirty="0"/>
                        <a:t>Alternative </a:t>
                      </a:r>
                      <a:r>
                        <a:rPr lang="en-GB" sz="1050" b="1" dirty="0"/>
                        <a:t>quantum </a:t>
                      </a:r>
                      <a:r>
                        <a:rPr lang="en-GB" sz="1050" dirty="0"/>
                        <a:t>information processing, communication, and sensing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l"/>
                      <a:r>
                        <a:rPr lang="en-GB" sz="1400" b="1" dirty="0"/>
                        <a:t>Deadline:      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19 October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~€167m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4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Transition – Open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Apply any time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GB" sz="1200" b="0" dirty="0" err="1"/>
                        <a:t>ll</a:t>
                      </a:r>
                      <a:r>
                        <a:rPr lang="en-GB" sz="1200" b="0" dirty="0"/>
                        <a:t> year round</a:t>
                      </a:r>
                      <a:endParaRPr lang="en-GB" sz="1200" b="1" baseline="0" dirty="0"/>
                    </a:p>
                    <a:p>
                      <a:pPr algn="l"/>
                      <a:endParaRPr lang="en-IE" sz="1200" dirty="0"/>
                    </a:p>
                    <a:p>
                      <a:pPr algn="l"/>
                      <a:r>
                        <a:rPr lang="en-IE" sz="1400" baseline="0" dirty="0"/>
                        <a:t>Full applications – 2 </a:t>
                      </a:r>
                      <a:r>
                        <a:rPr lang="en-IE" sz="1400" baseline="0" dirty="0" err="1"/>
                        <a:t>cutoffs</a:t>
                      </a:r>
                      <a:r>
                        <a:rPr lang="en-IE" sz="1400" baseline="0" dirty="0"/>
                        <a:t> in 2022:</a:t>
                      </a:r>
                    </a:p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400" b="1" baseline="0" dirty="0">
                          <a:solidFill>
                            <a:schemeClr val="tx1"/>
                          </a:solidFill>
                        </a:rPr>
                        <a:t>4 May – </a:t>
                      </a:r>
                      <a:r>
                        <a:rPr lang="en-IE" sz="1400" b="1" baseline="0" dirty="0">
                          <a:solidFill>
                            <a:schemeClr val="accent2"/>
                          </a:solidFill>
                        </a:rPr>
                        <a:t>48 applicants retained for funding</a:t>
                      </a:r>
                    </a:p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E" sz="1400" b="1" baseline="0" dirty="0">
                          <a:solidFill>
                            <a:schemeClr val="tx1"/>
                          </a:solidFill>
                        </a:rPr>
                        <a:t>28 September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~€70.5m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7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Transition – Challenges</a:t>
                      </a:r>
                    </a:p>
                    <a:p>
                      <a:pPr marL="66675" lvl="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digital devices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the future;</a:t>
                      </a:r>
                    </a:p>
                    <a:p>
                      <a:pPr marL="66675" lvl="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and system integration of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 energy technologie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s; </a:t>
                      </a:r>
                    </a:p>
                    <a:p>
                      <a:pPr marL="66675" lvl="0" indent="-1714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987425" algn="l"/>
                        </a:tabLst>
                      </a:pP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RNA-based therapies and diagnostics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complex or rare genetic diseases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~€60.5m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3358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449" y="336332"/>
            <a:ext cx="11045707" cy="853483"/>
          </a:xfrm>
        </p:spPr>
        <p:txBody>
          <a:bodyPr>
            <a:normAutofit/>
          </a:bodyPr>
          <a:lstStyle/>
          <a:p>
            <a:r>
              <a:rPr lang="en-GB" sz="2800" dirty="0"/>
              <a:t>EIC main calls in 2022 - overview </a:t>
            </a:r>
          </a:p>
        </p:txBody>
      </p:sp>
    </p:spTree>
    <p:extLst>
      <p:ext uri="{BB962C8B-B14F-4D97-AF65-F5344CB8AC3E}">
        <p14:creationId xmlns:p14="http://schemas.microsoft.com/office/powerpoint/2010/main" val="1602968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35" y="572046"/>
            <a:ext cx="11045707" cy="770487"/>
          </a:xfrm>
        </p:spPr>
        <p:txBody>
          <a:bodyPr/>
          <a:lstStyle/>
          <a:p>
            <a:r>
              <a:rPr lang="en-GB" dirty="0"/>
              <a:t>Applying to the EIC Accelerator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70607" y="1517850"/>
            <a:ext cx="3112283" cy="115972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STEP 1: 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Send your idea 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-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short questionnaire, </a:t>
            </a:r>
            <a:r>
              <a:rPr lang="en-US" sz="1400" dirty="0" err="1">
                <a:solidFill>
                  <a:srgbClr val="FFFFFF"/>
                </a:solidFill>
                <a:latin typeface="Arial"/>
              </a:rPr>
              <a:t>slidedeck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, video pitch -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1" u="sng" dirty="0">
                <a:solidFill>
                  <a:srgbClr val="FFFFFF"/>
                </a:solidFill>
                <a:latin typeface="Arial"/>
              </a:rPr>
              <a:t>any time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(continuous)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89" y="1073349"/>
            <a:ext cx="836848" cy="126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12561" y="4403321"/>
            <a:ext cx="1659595" cy="844986"/>
            <a:chOff x="1533297" y="1588715"/>
            <a:chExt cx="1389206" cy="694603"/>
          </a:xfrm>
        </p:grpSpPr>
        <p:sp>
          <p:nvSpPr>
            <p:cNvPr id="7" name="Rounded Rectangle 6"/>
            <p:cNvSpPr/>
            <p:nvPr/>
          </p:nvSpPr>
          <p:spPr>
            <a:xfrm>
              <a:off x="1533297" y="1588715"/>
              <a:ext cx="1389206" cy="6946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1553641" y="1609059"/>
              <a:ext cx="1348518" cy="653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Interview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up to 6 EIC Jury Members</a:t>
              </a:r>
            </a:p>
          </p:txBody>
        </p:sp>
      </p:grpSp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4270929" y="4825815"/>
            <a:ext cx="565936" cy="168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3"/>
          </p:cNvCxnSpPr>
          <p:nvPr/>
        </p:nvCxnSpPr>
        <p:spPr>
          <a:xfrm flipH="1">
            <a:off x="6447853" y="4819784"/>
            <a:ext cx="189923" cy="6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93" y="5753445"/>
            <a:ext cx="2933668" cy="731917"/>
          </a:xfrm>
          <a:prstGeom prst="rect">
            <a:avLst/>
          </a:prstGeom>
        </p:spPr>
      </p:pic>
      <p:sp>
        <p:nvSpPr>
          <p:cNvPr id="12" name="Rounded Rectangle 4"/>
          <p:cNvSpPr txBox="1"/>
          <p:nvPr/>
        </p:nvSpPr>
        <p:spPr>
          <a:xfrm>
            <a:off x="7025524" y="4252512"/>
            <a:ext cx="1415521" cy="886869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Seal of Excellence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90226" y="3089428"/>
            <a:ext cx="1458231" cy="914346"/>
            <a:chOff x="3855966" y="3056696"/>
            <a:chExt cx="1389206" cy="694603"/>
          </a:xfrm>
        </p:grpSpPr>
        <p:sp>
          <p:nvSpPr>
            <p:cNvPr id="14" name="Rounded Rectangle 13"/>
            <p:cNvSpPr/>
            <p:nvPr/>
          </p:nvSpPr>
          <p:spPr>
            <a:xfrm>
              <a:off x="3855966" y="3056696"/>
              <a:ext cx="1389206" cy="69460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 txBox="1"/>
            <p:nvPr/>
          </p:nvSpPr>
          <p:spPr>
            <a:xfrm>
              <a:off x="3876310" y="3077040"/>
              <a:ext cx="1348518" cy="653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6357853" y="4690618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374907" y="3835252"/>
            <a:ext cx="754418" cy="87167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</p:cNvCxnSpPr>
          <p:nvPr/>
        </p:nvCxnSpPr>
        <p:spPr>
          <a:xfrm flipV="1">
            <a:off x="6537853" y="4772904"/>
            <a:ext cx="625576" cy="7714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5"/>
          </p:cNvCxnSpPr>
          <p:nvPr/>
        </p:nvCxnSpPr>
        <p:spPr>
          <a:xfrm>
            <a:off x="6511493" y="4844258"/>
            <a:ext cx="669846" cy="85999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051839" y="5445099"/>
            <a:ext cx="1416533" cy="694603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GO, 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Rejected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082667" y="5411253"/>
            <a:ext cx="2730672" cy="728449"/>
            <a:chOff x="9725806" y="1194020"/>
            <a:chExt cx="1389206" cy="694603"/>
          </a:xfrm>
        </p:grpSpPr>
        <p:sp>
          <p:nvSpPr>
            <p:cNvPr id="22" name="Rounded Rectangle 21"/>
            <p:cNvSpPr/>
            <p:nvPr/>
          </p:nvSpPr>
          <p:spPr>
            <a:xfrm>
              <a:off x="9725806" y="1194020"/>
              <a:ext cx="1389206" cy="69460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9746150" y="1214364"/>
              <a:ext cx="1348518" cy="653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noProof="0" dirty="0">
                  <a:solidFill>
                    <a:srgbClr val="FFFFFF"/>
                  </a:solidFill>
                  <a:latin typeface="Arial"/>
                </a:rPr>
                <a:t>Possibility to </a:t>
              </a: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r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esubmit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(once)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8282793" y="5808059"/>
            <a:ext cx="726747" cy="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064386" y="4252882"/>
            <a:ext cx="2779755" cy="986019"/>
            <a:chOff x="9716610" y="1131790"/>
            <a:chExt cx="1398402" cy="859669"/>
          </a:xfrm>
          <a:solidFill>
            <a:schemeClr val="accent2">
              <a:lumMod val="75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9725806" y="1194020"/>
              <a:ext cx="1389206" cy="69460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9716610" y="1131790"/>
              <a:ext cx="1398402" cy="859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</a:rPr>
                <a:t>O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pportunities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 from other funders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Business Acceleration Services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424036" y="4662834"/>
            <a:ext cx="697244" cy="505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057098" y="2426410"/>
            <a:ext cx="2756240" cy="1547785"/>
            <a:chOff x="9725806" y="1194020"/>
            <a:chExt cx="1389206" cy="694603"/>
          </a:xfrm>
          <a:solidFill>
            <a:srgbClr val="7030A0"/>
          </a:solidFill>
        </p:grpSpPr>
        <p:sp>
          <p:nvSpPr>
            <p:cNvPr id="30" name="Rounded Rectangle 29"/>
            <p:cNvSpPr/>
            <p:nvPr/>
          </p:nvSpPr>
          <p:spPr>
            <a:xfrm>
              <a:off x="9725806" y="1194020"/>
              <a:ext cx="1389206" cy="69460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 txBox="1"/>
            <p:nvPr/>
          </p:nvSpPr>
          <p:spPr>
            <a:xfrm>
              <a:off x="9752594" y="1213530"/>
              <a:ext cx="1348518" cy="6539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rgbClr val="FFFFFF"/>
                  </a:solidFill>
                </a:rPr>
                <a:t>Grant </a:t>
              </a:r>
              <a:r>
                <a:rPr lang="en-US" sz="1600" dirty="0">
                  <a:solidFill>
                    <a:srgbClr val="FFFFFF"/>
                  </a:solidFill>
                </a:rPr>
                <a:t>up to €2.5m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noProof="0" dirty="0">
                  <a:solidFill>
                    <a:srgbClr val="FFFFFF"/>
                  </a:solidFill>
                </a:rPr>
                <a:t>EIC Fund: </a:t>
              </a:r>
              <a:r>
                <a:rPr lang="en-US" sz="1600" b="1" noProof="0" dirty="0">
                  <a:solidFill>
                    <a:srgbClr val="FFFFFF"/>
                  </a:solidFill>
                </a:rPr>
                <a:t>due diligence on equity investment up to €15m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Business Acceleration Services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32" name="Straight Connector 31"/>
          <p:cNvCxnSpPr>
            <a:stCxn id="14" idx="3"/>
          </p:cNvCxnSpPr>
          <p:nvPr/>
        </p:nvCxnSpPr>
        <p:spPr>
          <a:xfrm flipV="1">
            <a:off x="8448457" y="3436730"/>
            <a:ext cx="611706" cy="10987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412250" y="4880278"/>
            <a:ext cx="669846" cy="85999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20361" y="4477777"/>
            <a:ext cx="3109215" cy="115972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3: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itch in front of a Jury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a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nswer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q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uestions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836865" y="1750820"/>
            <a:ext cx="1659595" cy="844986"/>
            <a:chOff x="1533297" y="1588715"/>
            <a:chExt cx="1389206" cy="694603"/>
          </a:xfrm>
        </p:grpSpPr>
        <p:sp>
          <p:nvSpPr>
            <p:cNvPr id="36" name="Rounded Rectangle 35"/>
            <p:cNvSpPr/>
            <p:nvPr/>
          </p:nvSpPr>
          <p:spPr>
            <a:xfrm>
              <a:off x="1533297" y="1588715"/>
              <a:ext cx="1389206" cy="6946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 txBox="1"/>
            <p:nvPr/>
          </p:nvSpPr>
          <p:spPr>
            <a:xfrm>
              <a:off x="1553641" y="1609059"/>
              <a:ext cx="1348518" cy="653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/>
                </a:rPr>
                <a:t>First assessment </a:t>
              </a: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by 4 evaluators (within 4 weeks)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170607" y="2879707"/>
            <a:ext cx="3139340" cy="138259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STEP 2: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prepare a full application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with support from EIC coaches &amp; AI tool; 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submit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 to regular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cutoff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805612" y="3097660"/>
            <a:ext cx="1659595" cy="850397"/>
            <a:chOff x="1533297" y="1588715"/>
            <a:chExt cx="1389206" cy="699051"/>
          </a:xfrm>
        </p:grpSpPr>
        <p:sp>
          <p:nvSpPr>
            <p:cNvPr id="40" name="Rounded Rectangle 39"/>
            <p:cNvSpPr/>
            <p:nvPr/>
          </p:nvSpPr>
          <p:spPr>
            <a:xfrm>
              <a:off x="1533297" y="1588715"/>
              <a:ext cx="1389206" cy="6946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 txBox="1"/>
            <p:nvPr/>
          </p:nvSpPr>
          <p:spPr>
            <a:xfrm>
              <a:off x="1549479" y="1633851"/>
              <a:ext cx="1348518" cy="653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/>
                </a:rPr>
                <a:t>Full assessment </a:t>
              </a: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by 3 evaluators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(within 4 weeks)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4251828" y="3500773"/>
            <a:ext cx="565936" cy="168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234704" y="2164049"/>
            <a:ext cx="565936" cy="168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310905" y="2610112"/>
            <a:ext cx="525960" cy="458936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269565" y="4021798"/>
            <a:ext cx="525960" cy="458936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35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55"/>
            <a:ext cx="12192000" cy="6704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40359" y="6390290"/>
            <a:ext cx="273269" cy="220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4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77" y="738494"/>
            <a:ext cx="11045707" cy="1325563"/>
          </a:xfrm>
        </p:spPr>
        <p:txBody>
          <a:bodyPr/>
          <a:lstStyle/>
          <a:p>
            <a:r>
              <a:rPr lang="en-IE">
                <a:solidFill>
                  <a:srgbClr val="7030A0"/>
                </a:solidFill>
              </a:rPr>
              <a:t>Additional support for scaling up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77" y="1501552"/>
            <a:ext cx="11045709" cy="4522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</a:rPr>
              <a:t>EIC Accelerator call: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Applicants can apply for </a:t>
            </a:r>
            <a:r>
              <a:rPr lang="en-US" sz="1800" b="1" dirty="0"/>
              <a:t>investments above €15 million </a:t>
            </a:r>
            <a:r>
              <a:rPr lang="en-US" sz="1800" dirty="0"/>
              <a:t>if in strategic area, and other sources of funding not available in Europe </a:t>
            </a:r>
            <a:r>
              <a:rPr lang="en-US" sz="1400" b="1" dirty="0">
                <a:solidFill>
                  <a:srgbClr val="7030A0"/>
                </a:solidFill>
              </a:rPr>
              <a:t>(Pilot in 2022 limited to 15% of budget)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</a:rPr>
              <a:t>EIC </a:t>
            </a:r>
            <a:r>
              <a:rPr lang="en-US" sz="2000" b="1" dirty="0" err="1">
                <a:solidFill>
                  <a:srgbClr val="7030A0"/>
                </a:solidFill>
              </a:rPr>
              <a:t>Scaleup</a:t>
            </a:r>
            <a:r>
              <a:rPr lang="en-US" sz="2000" b="1" dirty="0">
                <a:solidFill>
                  <a:srgbClr val="7030A0"/>
                </a:solidFill>
              </a:rPr>
              <a:t> 100 initiative:</a:t>
            </a:r>
            <a:endParaRPr lang="en-US" sz="2000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To identify 100 potential unicorns from EIC portfolio and national schemes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To support with bespoke mentoring, matchmaking, marketing, </a:t>
            </a:r>
            <a:r>
              <a:rPr lang="en-US" sz="1800" dirty="0" err="1"/>
              <a:t>etc</a:t>
            </a:r>
            <a:endParaRPr lang="en-US" sz="1800" dirty="0"/>
          </a:p>
          <a:p>
            <a:pPr marL="261937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7030A0"/>
                </a:solidFill>
              </a:rPr>
              <a:t>	(Follow up to EIC </a:t>
            </a:r>
            <a:r>
              <a:rPr lang="en-US" sz="1400" b="1" dirty="0" err="1">
                <a:solidFill>
                  <a:srgbClr val="7030A0"/>
                </a:solidFill>
              </a:rPr>
              <a:t>scalator</a:t>
            </a:r>
            <a:r>
              <a:rPr lang="en-US" sz="1400" b="1" dirty="0">
                <a:solidFill>
                  <a:srgbClr val="7030A0"/>
                </a:solidFill>
              </a:rPr>
              <a:t> pilot)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 dirty="0">
              <a:solidFill>
                <a:srgbClr val="7030A0"/>
              </a:solidFill>
            </a:endParaRPr>
          </a:p>
          <a:p>
            <a:pPr marL="228600" lvl="1" indent="-228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C2F2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High level expert group on late-stage </a:t>
            </a:r>
            <a:r>
              <a:rPr lang="en-US" sz="2000" b="1" dirty="0" err="1">
                <a:solidFill>
                  <a:srgbClr val="7030A0"/>
                </a:solidFill>
              </a:rPr>
              <a:t>scaleup</a:t>
            </a:r>
            <a:r>
              <a:rPr lang="en-US" sz="2000" b="1" dirty="0">
                <a:solidFill>
                  <a:srgbClr val="7030A0"/>
                </a:solidFill>
              </a:rPr>
              <a:t> financing: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To assess the case for further actions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297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476877"/>
            <a:ext cx="11045707" cy="1108083"/>
          </a:xfrm>
        </p:spPr>
        <p:txBody>
          <a:bodyPr/>
          <a:lstStyle/>
          <a:p>
            <a:r>
              <a:rPr lang="en-GB" dirty="0"/>
              <a:t>EIC Fund Strategy:</a:t>
            </a:r>
            <a:br>
              <a:rPr lang="en-GB" dirty="0"/>
            </a:br>
            <a:r>
              <a:rPr lang="en-GB" dirty="0"/>
              <a:t>the « </a:t>
            </a:r>
            <a:r>
              <a:rPr lang="en-GB" i="1" dirty="0"/>
              <a:t>crowd-in, not crowd-out </a:t>
            </a:r>
            <a:r>
              <a:rPr lang="en-GB" dirty="0"/>
              <a:t>» principle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479" y="1788696"/>
            <a:ext cx="3256597" cy="228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4074159"/>
            <a:ext cx="3769360" cy="2428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40" y="1727200"/>
            <a:ext cx="782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EIC was endowed the mission to « </a:t>
            </a:r>
            <a:r>
              <a:rPr lang="en-GB" sz="2800" b="1" i="1" dirty="0"/>
              <a:t>de-risk </a:t>
            </a:r>
            <a:r>
              <a:rPr lang="en-GB" sz="2800" dirty="0"/>
              <a:t>» innovative deep tech businesses based in Europe so that private capital market can take over as soon as possible. In case the level of risk is deemed too low, </a:t>
            </a:r>
            <a:r>
              <a:rPr lang="en-GB" sz="2800" b="1" dirty="0"/>
              <a:t>the EIC Fund does not invest</a:t>
            </a:r>
            <a:r>
              <a:rPr lang="en-GB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5280" y="4165600"/>
            <a:ext cx="702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fact, alternative investors are never prevented to invest in EIC-supported companies, but invited to </a:t>
            </a:r>
            <a:r>
              <a:rPr lang="en-GB" sz="2800" b="1" dirty="0"/>
              <a:t>co-invest</a:t>
            </a:r>
            <a:r>
              <a:rPr lang="en-GB" sz="2800" dirty="0"/>
              <a:t> from the outset, and duly taken into account to design the EIC Fund </a:t>
            </a:r>
            <a:r>
              <a:rPr lang="en-GB" sz="2800" b="1" dirty="0"/>
              <a:t>exit strategy</a:t>
            </a:r>
          </a:p>
        </p:txBody>
      </p:sp>
    </p:spTree>
    <p:extLst>
      <p:ext uri="{BB962C8B-B14F-4D97-AF65-F5344CB8AC3E}">
        <p14:creationId xmlns:p14="http://schemas.microsoft.com/office/powerpoint/2010/main" val="1955361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528321"/>
            <a:ext cx="11045707" cy="1168399"/>
          </a:xfrm>
        </p:spPr>
        <p:txBody>
          <a:bodyPr/>
          <a:lstStyle/>
          <a:p>
            <a:r>
              <a:rPr lang="fr-BE" dirty="0" err="1"/>
              <a:t>Fast</a:t>
            </a:r>
            <a:r>
              <a:rPr lang="fr-BE" dirty="0"/>
              <a:t> </a:t>
            </a:r>
            <a:r>
              <a:rPr lang="fr-BE" dirty="0" err="1"/>
              <a:t>Track</a:t>
            </a:r>
            <a:r>
              <a:rPr lang="fr-BE" dirty="0"/>
              <a:t> &amp; Plug-in to the EIC Accelerator: </a:t>
            </a:r>
            <a:br>
              <a:rPr lang="fr-BE" dirty="0"/>
            </a:br>
            <a:r>
              <a:rPr lang="fr-BE" dirty="0" err="1"/>
              <a:t>EIC’s</a:t>
            </a:r>
            <a:r>
              <a:rPr lang="fr-BE" dirty="0"/>
              <a:t> </a:t>
            </a:r>
            <a:r>
              <a:rPr lang="fr-BE" dirty="0" err="1"/>
              <a:t>broadest</a:t>
            </a:r>
            <a:r>
              <a:rPr lang="fr-BE" dirty="0"/>
              <a:t>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2052320"/>
            <a:ext cx="11045709" cy="4358640"/>
          </a:xfrm>
        </p:spPr>
        <p:txBody>
          <a:bodyPr/>
          <a:lstStyle/>
          <a:p>
            <a:r>
              <a:rPr lang="en-GB" dirty="0"/>
              <a:t>According to Horizon Europe regulation (article 48.6), projects whose </a:t>
            </a:r>
            <a:r>
              <a:rPr lang="en-GB" b="1" dirty="0"/>
              <a:t>excellence </a:t>
            </a:r>
            <a:r>
              <a:rPr lang="en-GB" dirty="0"/>
              <a:t>and</a:t>
            </a:r>
            <a:r>
              <a:rPr lang="en-GB" b="1" dirty="0"/>
              <a:t> impact </a:t>
            </a:r>
            <a:r>
              <a:rPr lang="en-GB" dirty="0"/>
              <a:t>have already been recognized can be directly submitted in the form of a full application (selection process step 2, skipping step 1).</a:t>
            </a:r>
          </a:p>
          <a:p>
            <a:r>
              <a:rPr lang="en-GB" dirty="0"/>
              <a:t>In the case of an EIT Knowledge and Innovation Community (KIC), that is in charge of the preliminary project review </a:t>
            </a:r>
            <a:r>
              <a:rPr lang="en-US" dirty="0"/>
              <a:t>and thus guarantees its quality, the </a:t>
            </a:r>
            <a:r>
              <a:rPr lang="en-US" b="1" dirty="0"/>
              <a:t>Fast Track </a:t>
            </a:r>
            <a:r>
              <a:rPr lang="en-US" dirty="0"/>
              <a:t>scheme applies.</a:t>
            </a:r>
          </a:p>
          <a:p>
            <a:r>
              <a:rPr lang="en-GB" dirty="0"/>
              <a:t>In the case of a certified national or regional programme, that has the same </a:t>
            </a:r>
            <a:r>
              <a:rPr lang="en-GB" dirty="0" err="1"/>
              <a:t>responsabilities</a:t>
            </a:r>
            <a:r>
              <a:rPr lang="en-GB" dirty="0"/>
              <a:t>, the </a:t>
            </a:r>
            <a:r>
              <a:rPr lang="en-GB" b="1" dirty="0"/>
              <a:t>Plug-in </a:t>
            </a:r>
            <a:r>
              <a:rPr lang="en-GB" dirty="0"/>
              <a:t>scheme applies.</a:t>
            </a:r>
          </a:p>
        </p:txBody>
      </p:sp>
    </p:spTree>
    <p:extLst>
      <p:ext uri="{BB962C8B-B14F-4D97-AF65-F5344CB8AC3E}">
        <p14:creationId xmlns:p14="http://schemas.microsoft.com/office/powerpoint/2010/main" val="2787295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2092959"/>
            <a:ext cx="3911600" cy="104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/>
              <a:t>EIT KICs‘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799" y="2092959"/>
            <a:ext cx="3303789" cy="38069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rgbClr val="FFFF00"/>
                </a:solidFill>
              </a:rPr>
              <a:t>EIC Accelerator </a:t>
            </a:r>
          </a:p>
          <a:p>
            <a:pPr algn="ctr"/>
            <a:r>
              <a:rPr lang="en-IE" sz="2800" dirty="0">
                <a:solidFill>
                  <a:srgbClr val="FFFF00"/>
                </a:solidFill>
              </a:rPr>
              <a:t>(Step 2)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3637280"/>
            <a:ext cx="391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/>
              <a:t>Certified national programmes’ projects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00" y="5130800"/>
            <a:ext cx="20726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/>
              <a:t>Other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9520" y="5151120"/>
            <a:ext cx="141224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First Assessment (Step 1)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181600" y="2479040"/>
            <a:ext cx="2346960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Fast</a:t>
            </a:r>
            <a:r>
              <a:rPr lang="fr-BE" dirty="0"/>
              <a:t> </a:t>
            </a:r>
            <a:r>
              <a:rPr lang="fr-BE" dirty="0" err="1"/>
              <a:t>Track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069840" y="3840480"/>
            <a:ext cx="2458720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Plug in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695440" y="5130800"/>
            <a:ext cx="833120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GO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997200" y="5303520"/>
            <a:ext cx="1940560" cy="59639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Short proposal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2779" y="528322"/>
            <a:ext cx="11045707" cy="738630"/>
          </a:xfrm>
        </p:spPr>
        <p:txBody>
          <a:bodyPr/>
          <a:lstStyle/>
          <a:p>
            <a:r>
              <a:rPr lang="en-IE" dirty="0"/>
              <a:t>Three pathways to the EIC Accelerator </a:t>
            </a:r>
          </a:p>
        </p:txBody>
      </p:sp>
    </p:spTree>
    <p:extLst>
      <p:ext uri="{BB962C8B-B14F-4D97-AF65-F5344CB8AC3E}">
        <p14:creationId xmlns:p14="http://schemas.microsoft.com/office/powerpoint/2010/main" val="168550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599441"/>
            <a:ext cx="11045707" cy="1168399"/>
          </a:xfrm>
        </p:spPr>
        <p:txBody>
          <a:bodyPr/>
          <a:lstStyle/>
          <a:p>
            <a:r>
              <a:rPr lang="en-IE" dirty="0"/>
              <a:t>EIC Seals of Excellence under Horizon Europe:</a:t>
            </a:r>
            <a:br>
              <a:rPr lang="en-IE" dirty="0"/>
            </a:br>
            <a:r>
              <a:rPr lang="en-IE" dirty="0"/>
              <a:t>already 334 Seals awarded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40560"/>
            <a:ext cx="10261600" cy="42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1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2" y="623352"/>
            <a:ext cx="10848804" cy="681342"/>
          </a:xfrm>
        </p:spPr>
        <p:txBody>
          <a:bodyPr/>
          <a:lstStyle/>
          <a:p>
            <a:r>
              <a:rPr lang="en-GB" dirty="0"/>
              <a:t>Europe’s most ambitious innovation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33" y="1717040"/>
            <a:ext cx="10503119" cy="4429760"/>
          </a:xfrm>
        </p:spPr>
        <p:txBody>
          <a:bodyPr/>
          <a:lstStyle/>
          <a:p>
            <a:r>
              <a:rPr lang="en-GB" b="1" dirty="0"/>
              <a:t>€10 billion </a:t>
            </a:r>
            <a:r>
              <a:rPr lang="en-GB" dirty="0"/>
              <a:t>programme to identify, develop and scale up breakthrough technologies and disruptive innovations in Europe</a:t>
            </a:r>
          </a:p>
          <a:p>
            <a:r>
              <a:rPr lang="en-IE" b="1" dirty="0"/>
              <a:t>Unique</a:t>
            </a:r>
            <a:r>
              <a:rPr lang="en-IE" dirty="0"/>
              <a:t> in the world to combine research on emerging technologies with Accelerator for </a:t>
            </a:r>
            <a:r>
              <a:rPr lang="en-IE" dirty="0" err="1"/>
              <a:t>startups</a:t>
            </a:r>
            <a:r>
              <a:rPr lang="en-IE" dirty="0"/>
              <a:t>, SMEs and </a:t>
            </a:r>
            <a:r>
              <a:rPr lang="en-IE" dirty="0" err="1"/>
              <a:t>scaleups</a:t>
            </a:r>
            <a:endParaRPr lang="en-IE" dirty="0"/>
          </a:p>
          <a:p>
            <a:r>
              <a:rPr lang="en-IE" b="1" dirty="0"/>
              <a:t>EIC Fund </a:t>
            </a:r>
            <a:r>
              <a:rPr lang="en-IE" dirty="0"/>
              <a:t>largest VC deep-tech investor in Europe (over €3 billion) </a:t>
            </a:r>
          </a:p>
          <a:p>
            <a:r>
              <a:rPr lang="en-IE" b="1" dirty="0"/>
              <a:t>Innovator-centric </a:t>
            </a:r>
            <a:r>
              <a:rPr lang="en-IE" dirty="0"/>
              <a:t>steered by Board of leading innovators</a:t>
            </a:r>
          </a:p>
          <a:p>
            <a:r>
              <a:rPr lang="en-IE" b="1" dirty="0"/>
              <a:t>Pro-active approach </a:t>
            </a:r>
            <a:r>
              <a:rPr lang="en-IE" dirty="0"/>
              <a:t>with flexible funding</a:t>
            </a:r>
            <a:endParaRPr lang="en-IE" b="1" dirty="0"/>
          </a:p>
          <a:p>
            <a:r>
              <a:rPr lang="en-IE" dirty="0"/>
              <a:t>Enhances the </a:t>
            </a:r>
            <a:r>
              <a:rPr lang="en-IE" b="1" dirty="0"/>
              <a:t>European innovation ecosystem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811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7944" y="3685398"/>
            <a:ext cx="7123441" cy="1184149"/>
          </a:xfrm>
        </p:spPr>
        <p:txBody>
          <a:bodyPr/>
          <a:lstStyle/>
          <a:p>
            <a:r>
              <a:rPr lang="en-GB" sz="2400" dirty="0"/>
              <a:t>    </a:t>
            </a:r>
          </a:p>
          <a:p>
            <a:r>
              <a:rPr lang="en-GB" sz="2400" dirty="0"/>
              <a:t>@</a:t>
            </a:r>
            <a:r>
              <a:rPr lang="en-GB" sz="2400" dirty="0" err="1"/>
              <a:t>EUeic</a:t>
            </a:r>
            <a:r>
              <a:rPr lang="en-GB" sz="2400" dirty="0"/>
              <a:t>      </a:t>
            </a:r>
          </a:p>
          <a:p>
            <a:r>
              <a:rPr lang="en-GB" sz="2400" dirty="0"/>
              <a:t>#</a:t>
            </a:r>
            <a:r>
              <a:rPr lang="en-GB" sz="2400" dirty="0" err="1"/>
              <a:t>Eueic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GB" sz="4000" dirty="0">
                <a:solidFill>
                  <a:srgbClr val="7030A0"/>
                </a:solidFill>
                <a:latin typeface="+mj-lt"/>
                <a:cs typeface="+mj-cs"/>
              </a:rPr>
              <a:t>European Innovation Council – why?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9" y="956050"/>
            <a:ext cx="11045707" cy="6780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holding back European innovation?</a:t>
            </a:r>
            <a:br>
              <a:rPr lang="en-US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2086" y="1776256"/>
            <a:ext cx="2552933" cy="115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Innovation </a:t>
            </a:r>
            <a:r>
              <a:rPr lang="en-GB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3235155" y="1776256"/>
            <a:ext cx="6996902" cy="1152000"/>
          </a:xfrm>
          <a:prstGeom prst="homePlate">
            <a:avLst>
              <a:gd name="adj" fmla="val 26751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Strong research performance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not translated </a:t>
            </a:r>
            <a:r>
              <a:rPr lang="en-GB" dirty="0">
                <a:solidFill>
                  <a:schemeClr val="bg1"/>
                </a:solidFill>
              </a:rPr>
              <a:t>into innovation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Lack of breakthrough/ disruptive innovations </a:t>
            </a:r>
            <a:r>
              <a:rPr lang="en-GB" dirty="0">
                <a:solidFill>
                  <a:schemeClr val="bg1"/>
                </a:solidFill>
              </a:rPr>
              <a:t>that create new markets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58090" y="3144153"/>
            <a:ext cx="2526929" cy="115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Innovation </a:t>
            </a:r>
            <a:r>
              <a:rPr lang="en-GB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10" name="Pentagon 9"/>
          <p:cNvSpPr/>
          <p:nvPr/>
        </p:nvSpPr>
        <p:spPr bwMode="auto">
          <a:xfrm>
            <a:off x="3235155" y="3144153"/>
            <a:ext cx="6945420" cy="1152000"/>
          </a:xfrm>
          <a:prstGeom prst="homePlate">
            <a:avLst>
              <a:gd name="adj" fmla="val 2675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/>
            <a:r>
              <a:rPr lang="en-GB" dirty="0">
                <a:solidFill>
                  <a:schemeClr val="bg1"/>
                </a:solidFill>
              </a:rPr>
              <a:t>Financing gaps (2 “valleys of death”) in </a:t>
            </a:r>
          </a:p>
          <a:p>
            <a:pPr marL="165100" indent="-3492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Transition </a:t>
            </a:r>
            <a:r>
              <a:rPr lang="en-GB" dirty="0">
                <a:solidFill>
                  <a:schemeClr val="bg1"/>
                </a:solidFill>
              </a:rPr>
              <a:t>from lab to enterprise</a:t>
            </a:r>
          </a:p>
          <a:p>
            <a:pPr marL="165100" indent="-3492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Scaling up  </a:t>
            </a:r>
            <a:r>
              <a:rPr lang="en-GB" dirty="0">
                <a:solidFill>
                  <a:schemeClr val="bg1"/>
                </a:solidFill>
              </a:rPr>
              <a:t>for high-risk innovative start-ups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2993" y="4492847"/>
            <a:ext cx="2502026" cy="115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Innovation </a:t>
            </a:r>
            <a:r>
              <a:rPr lang="en-GB" b="1" dirty="0">
                <a:solidFill>
                  <a:schemeClr val="bg1"/>
                </a:solidFill>
              </a:rPr>
              <a:t>ecosystem</a:t>
            </a:r>
          </a:p>
        </p:txBody>
      </p:sp>
      <p:sp>
        <p:nvSpPr>
          <p:cNvPr id="12" name="Pentagon 11"/>
          <p:cNvSpPr/>
          <p:nvPr/>
        </p:nvSpPr>
        <p:spPr bwMode="auto">
          <a:xfrm>
            <a:off x="3235155" y="4492847"/>
            <a:ext cx="6997985" cy="1152000"/>
          </a:xfrm>
          <a:prstGeom prst="homePlate">
            <a:avLst>
              <a:gd name="adj" fmla="val 26751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Many national &amp; local ecosystems, but </a:t>
            </a:r>
            <a:r>
              <a:rPr lang="en-GB" b="1" dirty="0">
                <a:solidFill>
                  <a:schemeClr val="bg1"/>
                </a:solidFill>
              </a:rPr>
              <a:t>fragmented at European </a:t>
            </a:r>
            <a:r>
              <a:rPr lang="en-GB" dirty="0">
                <a:solidFill>
                  <a:schemeClr val="bg1"/>
                </a:solidFill>
              </a:rPr>
              <a:t>level</a:t>
            </a:r>
          </a:p>
          <a:p>
            <a:pPr marL="288925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Need to </a:t>
            </a:r>
            <a:r>
              <a:rPr lang="en-GB" b="1" dirty="0">
                <a:solidFill>
                  <a:schemeClr val="bg1"/>
                </a:solidFill>
              </a:rPr>
              <a:t>include all regions and all talent </a:t>
            </a:r>
            <a:r>
              <a:rPr lang="en-GB" dirty="0">
                <a:solidFill>
                  <a:schemeClr val="bg1"/>
                </a:solidFill>
              </a:rPr>
              <a:t>(especially female)</a:t>
            </a:r>
          </a:p>
        </p:txBody>
      </p:sp>
    </p:spTree>
    <p:extLst>
      <p:ext uri="{BB962C8B-B14F-4D97-AF65-F5344CB8AC3E}">
        <p14:creationId xmlns:p14="http://schemas.microsoft.com/office/powerpoint/2010/main" val="27371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38557" y="3854377"/>
            <a:ext cx="3053443" cy="301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8" y="1127117"/>
            <a:ext cx="11045707" cy="583149"/>
          </a:xfrm>
        </p:spPr>
        <p:txBody>
          <a:bodyPr>
            <a:normAutofit/>
          </a:bodyPr>
          <a:lstStyle/>
          <a:p>
            <a:r>
              <a:rPr lang="en-US" sz="2800" dirty="0"/>
              <a:t>Funding gap for scaling up highly innovative startups and SMEs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50763"/>
              </p:ext>
            </p:extLst>
          </p:nvPr>
        </p:nvGraphicFramePr>
        <p:xfrm>
          <a:off x="403225" y="2376488"/>
          <a:ext cx="11045825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2778" y="1825467"/>
            <a:ext cx="959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 venture capital investments are 4-5 times higher than EU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57" y="6201459"/>
            <a:ext cx="4126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Source: [Invest Europe, </a:t>
            </a:r>
            <a:r>
              <a:rPr lang="en-GB" sz="1400" i="1" dirty="0" err="1"/>
              <a:t>Pitchbook</a:t>
            </a:r>
            <a:r>
              <a:rPr lang="en-GB" sz="1400" i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3335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8" y="1051596"/>
            <a:ext cx="11045707" cy="90783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What is at stake: will Europe be home to future « unicorns »?</a:t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951041"/>
              </p:ext>
            </p:extLst>
          </p:nvPr>
        </p:nvGraphicFramePr>
        <p:xfrm>
          <a:off x="483476" y="2167959"/>
          <a:ext cx="11045825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7504" y="1564891"/>
            <a:ext cx="90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Number and market value of “unicorn” companies (valued at over €1 billion) by regions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476" y="6112948"/>
            <a:ext cx="544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Source: CB Insights (Jan 2021)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15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9156662" y="3838049"/>
            <a:ext cx="3053443" cy="301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7393" y="5641976"/>
            <a:ext cx="139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Examples taken from WIPO, MIT, WEF, OECD, etc.</a:t>
            </a:r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264517" y="327302"/>
            <a:ext cx="9386646" cy="830014"/>
          </a:xfrm>
        </p:spPr>
        <p:txBody>
          <a:bodyPr>
            <a:noAutofit/>
          </a:bodyPr>
          <a:lstStyle/>
          <a:p>
            <a:r>
              <a:rPr lang="en-US" sz="2400" b="1" dirty="0"/>
              <a:t>What is at stake: </a:t>
            </a:r>
            <a:r>
              <a:rPr lang="en-US" sz="2400" dirty="0"/>
              <a:t>who will lead on the next wave of strategically important technologies?</a:t>
            </a:r>
            <a:endParaRPr lang="en-GB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39178" y="1064026"/>
            <a:ext cx="8568595" cy="5497789"/>
            <a:chOff x="2033317" y="1140714"/>
            <a:chExt cx="8494707" cy="5543547"/>
          </a:xfrm>
        </p:grpSpPr>
        <p:grpSp>
          <p:nvGrpSpPr>
            <p:cNvPr id="3" name="Group 2"/>
            <p:cNvGrpSpPr/>
            <p:nvPr/>
          </p:nvGrpSpPr>
          <p:grpSpPr>
            <a:xfrm>
              <a:off x="2033317" y="1140714"/>
              <a:ext cx="8494707" cy="5541126"/>
              <a:chOff x="2033317" y="1140714"/>
              <a:chExt cx="8494707" cy="5541126"/>
            </a:xfrm>
          </p:grpSpPr>
          <p:sp>
            <p:nvSpPr>
              <p:cNvPr id="72" name="Right Arrow 71"/>
              <p:cNvSpPr/>
              <p:nvPr/>
            </p:nvSpPr>
            <p:spPr>
              <a:xfrm>
                <a:off x="2437995" y="1140714"/>
                <a:ext cx="7597770" cy="602622"/>
              </a:xfrm>
              <a:prstGeom prst="rightArrow">
                <a:avLst/>
              </a:pr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GB" kern="0" dirty="0">
                    <a:solidFill>
                      <a:schemeClr val="bg1"/>
                    </a:solidFill>
                    <a:latin typeface="EC Square Sans Pro Medium" panose="020B0500000000020004" pitchFamily="34" charset="0"/>
                  </a:rPr>
                  <a:t>past                                                                                       future ?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2033317" y="1688802"/>
                <a:ext cx="8494707" cy="4993038"/>
                <a:chOff x="2033317" y="1688802"/>
                <a:chExt cx="8494707" cy="4993038"/>
              </a:xfrm>
            </p:grpSpPr>
            <p:sp>
              <p:nvSpPr>
                <p:cNvPr id="73" name="Oval 72"/>
                <p:cNvSpPr/>
                <p:nvPr/>
              </p:nvSpPr>
              <p:spPr>
                <a:xfrm rot="5400000">
                  <a:off x="1364804" y="2357315"/>
                  <a:ext cx="4354865" cy="3017839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alpha val="53000"/>
                    </a:scheme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rot="5400000">
                  <a:off x="3594686" y="2357316"/>
                  <a:ext cx="4354866" cy="3017839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alpha val="53000"/>
                    </a:scheme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 rot="5400000">
                  <a:off x="6287392" y="2336677"/>
                  <a:ext cx="4313589" cy="3017839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alpha val="53000"/>
                    </a:scheme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/>
                    <a:cs typeface="Arial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807230" y="5322941"/>
                  <a:ext cx="1358899" cy="135889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EU &amp; US lead</a:t>
                  </a:r>
                  <a:endParaRPr lang="en-US" dirty="0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2049153" y="1932124"/>
                  <a:ext cx="1334412" cy="36007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electricity</a:t>
                  </a:r>
                  <a:endParaRPr lang="en-US" dirty="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2742848" y="2446671"/>
                  <a:ext cx="570015" cy="34634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car</a:t>
                  </a:r>
                  <a:endParaRPr lang="en-US" dirty="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3536260" y="2500602"/>
                  <a:ext cx="1334412" cy="36007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antibiotics</a:t>
                  </a:r>
                  <a:endParaRPr lang="en-US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2873772" y="2931357"/>
                  <a:ext cx="1676897" cy="358914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sea container</a:t>
                  </a: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2117060" y="3369419"/>
                  <a:ext cx="1302426" cy="621744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synthetic chemicals</a:t>
                  </a: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3169920" y="4069070"/>
                  <a:ext cx="1037112" cy="35143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barcode</a:t>
                  </a:r>
                  <a:endParaRPr lang="en-US" dirty="0"/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3074915" y="4518546"/>
                  <a:ext cx="1334412" cy="36007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 err="1"/>
                    <a:t>telecomms</a:t>
                  </a:r>
                  <a:endParaRPr lang="en-US" dirty="0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4374494" y="4938436"/>
                  <a:ext cx="570015" cy="34634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PC</a:t>
                  </a:r>
                  <a:endParaRPr lang="en-US" dirty="0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4339224" y="3873808"/>
                  <a:ext cx="1562334" cy="317274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smart phone</a:t>
                  </a:r>
                  <a:endParaRPr lang="en-US" dirty="0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3486815" y="3388063"/>
                  <a:ext cx="1936435" cy="357456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semi-conductors</a:t>
                  </a: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4544540" y="4317499"/>
                  <a:ext cx="1334412" cy="36007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internet</a:t>
                  </a:r>
                  <a:endParaRPr lang="en-US" dirty="0"/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5062634" y="2789899"/>
                  <a:ext cx="634431" cy="348524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GPS</a:t>
                  </a:r>
                  <a:endParaRPr lang="en-US" dirty="0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3960492" y="2036061"/>
                  <a:ext cx="1334412" cy="36007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airplane</a:t>
                  </a:r>
                  <a:endParaRPr lang="en-US" dirty="0"/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5684576" y="2047574"/>
                  <a:ext cx="1500203" cy="39822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social media</a:t>
                  </a:r>
                  <a:endParaRPr lang="en-US" dirty="0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6116619" y="2544628"/>
                  <a:ext cx="2243673" cy="34834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artificial intelligence</a:t>
                  </a:r>
                  <a:endParaRPr lang="en-US" dirty="0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7361442" y="1814323"/>
                  <a:ext cx="1074027" cy="61519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gene therapy</a:t>
                  </a:r>
                  <a:endParaRPr lang="en-US" dirty="0"/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8538352" y="1913745"/>
                  <a:ext cx="1277099" cy="613268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hydrogen fuel cells</a:t>
                  </a:r>
                  <a:endParaRPr lang="en-US" dirty="0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8452378" y="2634852"/>
                  <a:ext cx="1792024" cy="35377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liquid biopsies</a:t>
                  </a:r>
                  <a:endParaRPr lang="en-US" dirty="0"/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8409537" y="3052078"/>
                  <a:ext cx="2118487" cy="33598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 err="1"/>
                    <a:t>neurotechnologies</a:t>
                  </a:r>
                  <a:endParaRPr lang="en-US" dirty="0"/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7646937" y="3457710"/>
                  <a:ext cx="2493109" cy="34800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autonomous vehicles</a:t>
                  </a:r>
                  <a:endParaRPr lang="en-US" dirty="0"/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>
                <a:xfrm>
                  <a:off x="7426187" y="3892423"/>
                  <a:ext cx="1482822" cy="37793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CRISPR-</a:t>
                  </a:r>
                  <a:r>
                    <a:rPr lang="en-IE" dirty="0" err="1"/>
                    <a:t>cas</a:t>
                  </a:r>
                  <a:endParaRPr lang="en-US" dirty="0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5566808" y="3379109"/>
                  <a:ext cx="1923039" cy="402393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digital platforms</a:t>
                  </a:r>
                  <a:endParaRPr lang="en-US" dirty="0"/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5995005" y="4377229"/>
                  <a:ext cx="1355095" cy="368064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 err="1"/>
                    <a:t>blockchain</a:t>
                  </a:r>
                  <a:endParaRPr lang="en-US" dirty="0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5791350" y="4869442"/>
                  <a:ext cx="2009426" cy="363479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Internet of things</a:t>
                  </a:r>
                  <a:endParaRPr lang="en-US" dirty="0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6001493" y="3887251"/>
                  <a:ext cx="1192668" cy="361171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the cloud</a:t>
                  </a:r>
                  <a:endParaRPr lang="en-US" dirty="0"/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6733315" y="2963964"/>
                  <a:ext cx="1388332" cy="34891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3D printing</a:t>
                  </a:r>
                  <a:endParaRPr lang="en-US" dirty="0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>
                  <a:off x="7583746" y="4325194"/>
                  <a:ext cx="2383244" cy="37738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quantum computing</a:t>
                  </a:r>
                  <a:endParaRPr lang="en-US" dirty="0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8990457" y="5197719"/>
                  <a:ext cx="1388332" cy="34891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graphene</a:t>
                  </a:r>
                  <a:endParaRPr lang="en-US" dirty="0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7870981" y="4754247"/>
                  <a:ext cx="1714867" cy="37639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new batteries</a:t>
                  </a:r>
                  <a:endParaRPr lang="en-US" dirty="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9276421" y="3846798"/>
                  <a:ext cx="533675" cy="432638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dirty="0"/>
                    <a:t>?</a:t>
                  </a:r>
                  <a:endParaRPr lang="en-US" dirty="0"/>
                </a:p>
              </p:txBody>
            </p:sp>
          </p:grpSp>
        </p:grpSp>
        <p:sp>
          <p:nvSpPr>
            <p:cNvPr id="46" name="Oval 45"/>
            <p:cNvSpPr/>
            <p:nvPr/>
          </p:nvSpPr>
          <p:spPr>
            <a:xfrm>
              <a:off x="5131066" y="5322942"/>
              <a:ext cx="1358899" cy="13588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US lead (&amp; Asia, EU)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800776" y="5325362"/>
              <a:ext cx="1358899" cy="13588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Who leads?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40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1970" y="2426872"/>
            <a:ext cx="7496926" cy="233570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GB" sz="4000" dirty="0">
                <a:solidFill>
                  <a:srgbClr val="7030A0"/>
                </a:solidFill>
                <a:latin typeface="+mj-lt"/>
                <a:cs typeface="+mj-cs"/>
              </a:rPr>
              <a:t>Experience from the EIC pilot phase (2018-20)</a:t>
            </a:r>
            <a:endParaRPr lang="en-GB" sz="2800" b="1" dirty="0">
              <a:solidFill>
                <a:srgbClr val="4E2794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IC 2021">
      <a:dk1>
        <a:srgbClr val="2C2C2C"/>
      </a:dk1>
      <a:lt1>
        <a:srgbClr val="FFFFFF"/>
      </a:lt1>
      <a:dk2>
        <a:srgbClr val="5439A1"/>
      </a:dk2>
      <a:lt2>
        <a:srgbClr val="FFFFFF"/>
      </a:lt2>
      <a:accent1>
        <a:srgbClr val="003399"/>
      </a:accent1>
      <a:accent2>
        <a:srgbClr val="CC2F2F"/>
      </a:accent2>
      <a:accent3>
        <a:srgbClr val="B8B8B8"/>
      </a:accent3>
      <a:accent4>
        <a:srgbClr val="B7A8E0"/>
      </a:accent4>
      <a:accent5>
        <a:srgbClr val="ECAAAA"/>
      </a:accent5>
      <a:accent6>
        <a:srgbClr val="71A0FF"/>
      </a:accent6>
      <a:hlink>
        <a:srgbClr val="0563C1"/>
      </a:hlink>
      <a:folHlink>
        <a:srgbClr val="954F72"/>
      </a:folHlink>
    </a:clrScheme>
    <a:fontScheme name="EIC 202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IC 2021">
    <a:dk1>
      <a:srgbClr val="2C2C2C"/>
    </a:dk1>
    <a:lt1>
      <a:srgbClr val="FFFFFF"/>
    </a:lt1>
    <a:dk2>
      <a:srgbClr val="5439A1"/>
    </a:dk2>
    <a:lt2>
      <a:srgbClr val="FFFFFF"/>
    </a:lt2>
    <a:accent1>
      <a:srgbClr val="003399"/>
    </a:accent1>
    <a:accent2>
      <a:srgbClr val="CC2F2F"/>
    </a:accent2>
    <a:accent3>
      <a:srgbClr val="B8B8B8"/>
    </a:accent3>
    <a:accent4>
      <a:srgbClr val="B7A8E0"/>
    </a:accent4>
    <a:accent5>
      <a:srgbClr val="ECAAAA"/>
    </a:accent5>
    <a:accent6>
      <a:srgbClr val="71A0F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626BAE47CD439624384DF220C8C1" ma:contentTypeVersion="13" ma:contentTypeDescription="Create a new document." ma:contentTypeScope="" ma:versionID="c80fcf69ffba7463af7145fe743ca018">
  <xsd:schema xmlns:xsd="http://www.w3.org/2001/XMLSchema" xmlns:xs="http://www.w3.org/2001/XMLSchema" xmlns:p="http://schemas.microsoft.com/office/2006/metadata/properties" xmlns:ns2="ea759aec-9602-4cfb-a4d6-76210f1c4c69" xmlns:ns3="0858bc24-9fe5-48cd-8c9b-429408622c91" targetNamespace="http://schemas.microsoft.com/office/2006/metadata/properties" ma:root="true" ma:fieldsID="8c3c98c11837a3b8962ec55de716cfed" ns2:_="" ns3:_="">
    <xsd:import namespace="ea759aec-9602-4cfb-a4d6-76210f1c4c69"/>
    <xsd:import namespace="0858bc24-9fe5-48cd-8c9b-429408622c9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59aec-9602-4cfb-a4d6-76210f1c4c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8bc24-9fe5-48cd-8c9b-429408622c9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c3baddc-5ee6-4942-abf3-e3bdcef93071}" ma:internalName="TaxCatchAll" ma:showField="CatchAllData" ma:web="0858bc24-9fe5-48cd-8c9b-429408622c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4E9EC-DAC6-4841-B161-D08A5C895DBA}"/>
</file>

<file path=customXml/itemProps2.xml><?xml version="1.0" encoding="utf-8"?>
<ds:datastoreItem xmlns:ds="http://schemas.openxmlformats.org/officeDocument/2006/customXml" ds:itemID="{A7A07E23-5B6D-4687-B059-EF78C3411D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2495</Words>
  <Application>Microsoft Office PowerPoint</Application>
  <PresentationFormat>Widescreen</PresentationFormat>
  <Paragraphs>351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EC Square Sans Pro Medium</vt:lpstr>
      <vt:lpstr>Segoe UI</vt:lpstr>
      <vt:lpstr>Segoe UI Semibold</vt:lpstr>
      <vt:lpstr>Segoe UI Semilight</vt:lpstr>
      <vt:lpstr>Times New Roman</vt:lpstr>
      <vt:lpstr>Office Theme</vt:lpstr>
      <vt:lpstr>The European Innovation Council</vt:lpstr>
      <vt:lpstr>A brief history…</vt:lpstr>
      <vt:lpstr>Europe’s most ambitious innovation initiative</vt:lpstr>
      <vt:lpstr>PowerPoint Presentation</vt:lpstr>
      <vt:lpstr>What’s holding back European innovation? </vt:lpstr>
      <vt:lpstr>Funding gap for scaling up highly innovative startups and SMEs</vt:lpstr>
      <vt:lpstr>What is at stake: will Europe be home to future « unicorns »? </vt:lpstr>
      <vt:lpstr>What is at stake: who will lead on the next wave of strategically important technologies?</vt:lpstr>
      <vt:lpstr>PowerPoint Presentation</vt:lpstr>
      <vt:lpstr>EIC pilot phase (2018-20) under Horizon 2020 programme</vt:lpstr>
      <vt:lpstr>EIC pilot phase (2018-20) under Horizon 2020 programme</vt:lpstr>
      <vt:lpstr>Impacts of EIC pilot Accelerator (including SME instrument) </vt:lpstr>
      <vt:lpstr>EIC PATHFINDER and ACCELERATOR Projects  in main thematic portfolios [2018 – 2020 (ongoing)]</vt:lpstr>
      <vt:lpstr>PowerPoint Presentation</vt:lpstr>
      <vt:lpstr>EIC Governance</vt:lpstr>
      <vt:lpstr>Establishment of EIC Board</vt:lpstr>
      <vt:lpstr>The EIC Board and its Working Groups</vt:lpstr>
      <vt:lpstr>EIC Ambassadors</vt:lpstr>
      <vt:lpstr>The fully fledged EIC</vt:lpstr>
      <vt:lpstr>EIC main instruments and characteristics </vt:lpstr>
      <vt:lpstr>EIC implementation in 2021</vt:lpstr>
      <vt:lpstr>EIC main calls in 2022 - overview </vt:lpstr>
      <vt:lpstr>Applying to the EIC Accelerator</vt:lpstr>
      <vt:lpstr>PowerPoint Presentation</vt:lpstr>
      <vt:lpstr>Additional support for scaling up companies</vt:lpstr>
      <vt:lpstr>EIC Fund Strategy: the « crowd-in, not crowd-out » principle</vt:lpstr>
      <vt:lpstr>Fast Track &amp; Plug-in to the EIC Accelerator:  EIC’s broadest dimension</vt:lpstr>
      <vt:lpstr>Three pathways to the EIC Accelerator </vt:lpstr>
      <vt:lpstr>EIC Seals of Excellence under Horizon Europe: already 334 Seals awarded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VANBELLINGHEN Sandra (RTD)</dc:creator>
  <cp:lastModifiedBy>PALLU Eric-Olivier (EISMEA)</cp:lastModifiedBy>
  <cp:revision>138</cp:revision>
  <dcterms:created xsi:type="dcterms:W3CDTF">2021-02-15T13:59:07Z</dcterms:created>
  <dcterms:modified xsi:type="dcterms:W3CDTF">2022-10-14T12:30:26Z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2022-10-14T06:37:36Z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42da1fea-4a34-4349-99dc-6b97f613e6ae</vt:lpwstr>
  </property>
  <property fmtid="{D5CDD505-2E9C-101B-9397-08002B2CF9AE}" pid="8" name="MSIP_Label_6bd9ddd1-4d20-43f6-abfa-fc3c07406f94_ContentBits">
    <vt:lpwstr>0</vt:lpwstr>
  </property>
</Properties>
</file>