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slideMasters/slideMaster1.xml" ContentType="application/vnd.openxmlformats-officedocument.presentationml.slideMaster+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hart1.xml" ContentType="application/vnd.openxmlformats-officedocument.drawingml.chart+xml"/>
  <Override PartName="/ppt/theme/theme2.xml" ContentType="application/vnd.openxmlformats-officedocument.theme+xml"/>
  <Override PartName="/ppt/theme/theme1.xml" ContentType="application/vnd.openxmlformats-officedocument.theme+xml"/>
  <Override PartName="/ppt/charts/colors2.xml" ContentType="application/vnd.ms-office.chartcolorstyle+xml"/>
  <Override PartName="/ppt/charts/chart3.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olors4.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style4.xml" ContentType="application/vnd.ms-office.chartstyl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1" r:id="rId14"/>
    <p:sldId id="274" r:id="rId15"/>
    <p:sldId id="272" r:id="rId16"/>
    <p:sldId id="273" r:id="rId17"/>
    <p:sldId id="258" r:id="rId18"/>
    <p:sldId id="25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E0C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569" autoAdjust="0"/>
  </p:normalViewPr>
  <p:slideViewPr>
    <p:cSldViewPr snapToGrid="0">
      <p:cViewPr varScale="1">
        <p:scale>
          <a:sx n="93" d="100"/>
          <a:sy n="93" d="100"/>
        </p:scale>
        <p:origin x="11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D:\9.Razmavarutyun%202021-2025\DATA%20files\&#1330;&#1397;&#1400;&#1410;&#1403;&#1381;-08-08-202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9.Razmavarutyun%202024-2028\DATA%20files\&#1330;&#1397;&#1400;&#1410;&#1403;&#1381;-08-08-202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9.Razmavarutyun%202024-2028\DATA%20files\&#1359;&#1377;&#1408;&#1387;&#1412;&#1377;&#1397;&#1387;&#1398;-2016-2020-&#1377;&#1404;&#1377;&#1398;&#1409;%20&#1391;&#1408;&#1391;&#1398;(1)%20(version%202).xlsb.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9.Razmavarutyun%202021-2025\DATA%20files\&#1330;&#1397;&#1400;&#1410;&#1403;&#1381;-08-08-202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9.Razmavarutyun%202021-2025\DATA%20files\&#1330;&#1397;&#1400;&#1410;&#1403;&#1381;-08-08-2022.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4004012519481"/>
          <c:y val="7.8762306610407881E-2"/>
          <c:w val="0.81122008474570695"/>
          <c:h val="0.76822352902089774"/>
        </c:manualLayout>
      </c:layout>
      <c:scatterChart>
        <c:scatterStyle val="lineMarker"/>
        <c:varyColors val="0"/>
        <c:ser>
          <c:idx val="0"/>
          <c:order val="0"/>
          <c:spPr>
            <a:ln w="19050" cap="rnd">
              <a:solidFill>
                <a:schemeClr val="accent1"/>
              </a:solidFill>
              <a:round/>
            </a:ln>
            <a:effectLst/>
          </c:spPr>
          <c:marker>
            <c:symbol val="circle"/>
            <c:size val="6"/>
            <c:spPr>
              <a:solidFill>
                <a:schemeClr val="accent1"/>
              </a:solidFill>
              <a:ln w="9525">
                <a:solidFill>
                  <a:schemeClr val="accent1"/>
                </a:solidFill>
              </a:ln>
              <a:effectLst/>
            </c:spPr>
          </c:marker>
          <c:dPt>
            <c:idx val="11"/>
            <c:marker>
              <c:symbol val="circle"/>
              <c:size val="6"/>
              <c:spPr>
                <a:solidFill>
                  <a:schemeClr val="accent1"/>
                </a:solidFill>
                <a:ln w="9525" cmpd="sng">
                  <a:solidFill>
                    <a:schemeClr val="accent1"/>
                  </a:solidFill>
                </a:ln>
                <a:effectLst/>
              </c:spPr>
            </c:marker>
            <c:bubble3D val="0"/>
            <c:spPr>
              <a:ln w="19050" cap="rnd" cmpd="sng">
                <a:solidFill>
                  <a:schemeClr val="accent1"/>
                </a:solidFill>
                <a:prstDash val="solid"/>
                <a:round/>
              </a:ln>
              <a:effectLst/>
            </c:spPr>
            <c:extLst>
              <c:ext xmlns:c16="http://schemas.microsoft.com/office/drawing/2014/chart" uri="{C3380CC4-5D6E-409C-BE32-E72D297353CC}">
                <c16:uniqueId val="{00000001-57C7-48FC-B6F0-94C12FB8340E}"/>
              </c:ext>
            </c:extLst>
          </c:dPt>
          <c:dPt>
            <c:idx val="12"/>
            <c:marker>
              <c:symbol val="circle"/>
              <c:size val="6"/>
              <c:spPr>
                <a:noFill/>
                <a:ln w="28575" cmpd="dbl">
                  <a:solidFill>
                    <a:schemeClr val="accent1"/>
                  </a:solidFill>
                </a:ln>
                <a:effectLst/>
              </c:spPr>
            </c:marker>
            <c:bubble3D val="0"/>
            <c:spPr>
              <a:ln w="19050" cap="rnd">
                <a:solidFill>
                  <a:schemeClr val="accent1"/>
                </a:solidFill>
                <a:prstDash val="solid"/>
                <a:round/>
              </a:ln>
              <a:effectLst/>
            </c:spPr>
            <c:extLst>
              <c:ext xmlns:c16="http://schemas.microsoft.com/office/drawing/2014/chart" uri="{C3380CC4-5D6E-409C-BE32-E72D297353CC}">
                <c16:uniqueId val="{00000003-57C7-48FC-B6F0-94C12FB8340E}"/>
              </c:ext>
            </c:extLst>
          </c:dPt>
          <c:dPt>
            <c:idx val="13"/>
            <c:marker>
              <c:symbol val="circle"/>
              <c:size val="6"/>
              <c:spPr>
                <a:noFill/>
                <a:ln w="31750" cmpd="dbl">
                  <a:solidFill>
                    <a:schemeClr val="accent1"/>
                  </a:solidFill>
                </a:ln>
                <a:effectLst/>
              </c:spPr>
            </c:marker>
            <c:bubble3D val="0"/>
            <c:spPr>
              <a:ln w="19050" cap="rnd">
                <a:solidFill>
                  <a:schemeClr val="accent1"/>
                </a:solidFill>
                <a:prstDash val="sysDash"/>
                <a:round/>
              </a:ln>
              <a:effectLst/>
            </c:spPr>
            <c:extLst>
              <c:ext xmlns:c16="http://schemas.microsoft.com/office/drawing/2014/chart" uri="{C3380CC4-5D6E-409C-BE32-E72D297353CC}">
                <c16:uniqueId val="{00000005-57C7-48FC-B6F0-94C12FB8340E}"/>
              </c:ext>
            </c:extLst>
          </c:dPt>
          <c:dPt>
            <c:idx val="14"/>
            <c:marker>
              <c:symbol val="circle"/>
              <c:size val="6"/>
              <c:spPr>
                <a:noFill/>
                <a:ln w="31750" cmpd="dbl">
                  <a:solidFill>
                    <a:schemeClr val="accent1"/>
                  </a:solidFill>
                </a:ln>
                <a:effectLst/>
              </c:spPr>
            </c:marker>
            <c:bubble3D val="0"/>
            <c:spPr>
              <a:ln w="19050" cap="rnd">
                <a:solidFill>
                  <a:schemeClr val="accent1"/>
                </a:solidFill>
                <a:prstDash val="sysDash"/>
                <a:round/>
              </a:ln>
              <a:effectLst/>
            </c:spPr>
            <c:extLst>
              <c:ext xmlns:c16="http://schemas.microsoft.com/office/drawing/2014/chart" uri="{C3380CC4-5D6E-409C-BE32-E72D297353CC}">
                <c16:uniqueId val="{00000007-57C7-48FC-B6F0-94C12FB8340E}"/>
              </c:ext>
            </c:extLst>
          </c:dPt>
          <c:dPt>
            <c:idx val="15"/>
            <c:marker>
              <c:symbol val="circle"/>
              <c:size val="6"/>
              <c:spPr>
                <a:noFill/>
                <a:ln w="31750" cmpd="dbl">
                  <a:solidFill>
                    <a:schemeClr val="accent1"/>
                  </a:solidFill>
                </a:ln>
                <a:effectLst/>
              </c:spPr>
            </c:marker>
            <c:bubble3D val="0"/>
            <c:spPr>
              <a:ln w="19050" cap="rnd">
                <a:solidFill>
                  <a:schemeClr val="accent1"/>
                </a:solidFill>
                <a:prstDash val="sysDash"/>
                <a:round/>
              </a:ln>
              <a:effectLst/>
            </c:spPr>
            <c:extLst>
              <c:ext xmlns:c16="http://schemas.microsoft.com/office/drawing/2014/chart" uri="{C3380CC4-5D6E-409C-BE32-E72D297353CC}">
                <c16:uniqueId val="{00000009-57C7-48FC-B6F0-94C12FB8340E}"/>
              </c:ext>
            </c:extLst>
          </c:dPt>
          <c:dLbls>
            <c:dLbl>
              <c:idx val="0"/>
              <c:layout>
                <c:manualLayout>
                  <c:x val="-1.6666666666666666E-2"/>
                  <c:y val="3.93811533052039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57C7-48FC-B6F0-94C12FB8340E}"/>
                </c:ext>
              </c:extLst>
            </c:dLbl>
            <c:dLbl>
              <c:idx val="1"/>
              <c:layout>
                <c:manualLayout>
                  <c:x val="-1.6666666666666691E-2"/>
                  <c:y val="-3.375527426160337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57C7-48FC-B6F0-94C12FB8340E}"/>
                </c:ext>
              </c:extLst>
            </c:dLbl>
            <c:dLbl>
              <c:idx val="2"/>
              <c:layout>
                <c:manualLayout>
                  <c:x val="-4.4444479983185098E-2"/>
                  <c:y val="3.112167277784041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3.1852540626492148E-2"/>
                      <c:h val="5.0270736745233233E-2"/>
                    </c:manualLayout>
                  </c15:layout>
                </c:ext>
                <c:ext xmlns:c16="http://schemas.microsoft.com/office/drawing/2014/chart" uri="{C3380CC4-5D6E-409C-BE32-E72D297353CC}">
                  <c16:uniqueId val="{0000000C-57C7-48FC-B6F0-94C12FB8340E}"/>
                </c:ext>
              </c:extLst>
            </c:dLbl>
            <c:dLbl>
              <c:idx val="3"/>
              <c:layout>
                <c:manualLayout>
                  <c:x val="-1.388888888888894E-2"/>
                  <c:y val="4.500703234880439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57C7-48FC-B6F0-94C12FB8340E}"/>
                </c:ext>
              </c:extLst>
            </c:dLbl>
            <c:dLbl>
              <c:idx val="4"/>
              <c:layout>
                <c:manualLayout>
                  <c:x val="-1.9444444444444497E-2"/>
                  <c:y val="3.375527426160337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57C7-48FC-B6F0-94C12FB8340E}"/>
                </c:ext>
              </c:extLst>
            </c:dLbl>
            <c:dLbl>
              <c:idx val="5"/>
              <c:layout>
                <c:manualLayout>
                  <c:x val="-0.05"/>
                  <c:y val="-5.55555555555555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57C7-48FC-B6F0-94C12FB8340E}"/>
                </c:ext>
              </c:extLst>
            </c:dLbl>
            <c:dLbl>
              <c:idx val="9"/>
              <c:layout>
                <c:manualLayout>
                  <c:x val="-3.810420670442017E-2"/>
                  <c:y val="-8.157143843524151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57C7-48FC-B6F0-94C12FB8340E}"/>
                </c:ext>
              </c:extLst>
            </c:dLbl>
            <c:dLbl>
              <c:idx val="10"/>
              <c:layout>
                <c:manualLayout>
                  <c:x val="-3.5490060919947088E-2"/>
                  <c:y val="-0.10706251294625448"/>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57C7-48FC-B6F0-94C12FB8340E}"/>
                </c:ext>
              </c:extLst>
            </c:dLbl>
            <c:dLbl>
              <c:idx val="12"/>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57C7-48FC-B6F0-94C12FB8340E}"/>
                </c:ext>
              </c:extLst>
            </c:dLbl>
            <c:dLbl>
              <c:idx val="14"/>
              <c:layout>
                <c:manualLayout>
                  <c:x val="-8.7542150269202826E-2"/>
                  <c:y val="-4.588393411982331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57C7-48FC-B6F0-94C12FB8340E}"/>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xVal>
            <c:numRef>
              <c:f>ՀՆԱ!$A$3:$A$18</c:f>
              <c:numCache>
                <c:formatCode>General</c:formatCod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numCache>
            </c:numRef>
          </c:xVal>
          <c:yVal>
            <c:numRef>
              <c:f>ՀՆԱ!$O$3:$O$18</c:f>
              <c:numCache>
                <c:formatCode>0.00</c:formatCode>
                <c:ptCount val="16"/>
                <c:pt idx="0">
                  <c:v>0.24147744870553389</c:v>
                </c:pt>
                <c:pt idx="1">
                  <c:v>0.24968842060616223</c:v>
                </c:pt>
                <c:pt idx="2">
                  <c:v>0.23645108164015582</c:v>
                </c:pt>
                <c:pt idx="3">
                  <c:v>0.25096723659925413</c:v>
                </c:pt>
                <c:pt idx="4">
                  <c:v>0.26224454768843886</c:v>
                </c:pt>
                <c:pt idx="5">
                  <c:v>0.27603358031666536</c:v>
                </c:pt>
                <c:pt idx="6">
                  <c:v>0.27931050964385623</c:v>
                </c:pt>
                <c:pt idx="7">
                  <c:v>0.2565698012431788</c:v>
                </c:pt>
                <c:pt idx="8">
                  <c:v>0.23725920699283926</c:v>
                </c:pt>
                <c:pt idx="9">
                  <c:v>0.25453627697173625</c:v>
                </c:pt>
                <c:pt idx="10">
                  <c:v>0.28442232007990553</c:v>
                </c:pt>
                <c:pt idx="11">
                  <c:v>0.28353969393362777</c:v>
                </c:pt>
                <c:pt idx="12">
                  <c:v>0.41696548065021566</c:v>
                </c:pt>
                <c:pt idx="13">
                  <c:v>0.48502313972380445</c:v>
                </c:pt>
                <c:pt idx="14">
                  <c:v>0.5121732653100094</c:v>
                </c:pt>
                <c:pt idx="15">
                  <c:v>0.51754603986282854</c:v>
                </c:pt>
              </c:numCache>
            </c:numRef>
          </c:yVal>
          <c:smooth val="0"/>
          <c:extLst>
            <c:ext xmlns:c16="http://schemas.microsoft.com/office/drawing/2014/chart" uri="{C3380CC4-5D6E-409C-BE32-E72D297353CC}">
              <c16:uniqueId val="{00000012-57C7-48FC-B6F0-94C12FB8340E}"/>
            </c:ext>
          </c:extLst>
        </c:ser>
        <c:dLbls>
          <c:showLegendKey val="0"/>
          <c:showVal val="0"/>
          <c:showCatName val="0"/>
          <c:showSerName val="0"/>
          <c:showPercent val="0"/>
          <c:showBubbleSize val="0"/>
        </c:dLbls>
        <c:axId val="520605384"/>
        <c:axId val="520603088"/>
      </c:scatterChart>
      <c:valAx>
        <c:axId val="520605384"/>
        <c:scaling>
          <c:orientation val="minMax"/>
          <c:max val="2027"/>
          <c:min val="2009"/>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20603088"/>
        <c:crosses val="autoZero"/>
        <c:crossBetween val="midCat"/>
        <c:majorUnit val="2"/>
      </c:valAx>
      <c:valAx>
        <c:axId val="520603088"/>
        <c:scaling>
          <c:orientation val="minMax"/>
          <c:min val="0.21000000000000002"/>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20605384"/>
        <c:crosses val="autoZero"/>
        <c:crossBetween val="midCat"/>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0"/>
          <c:order val="0"/>
          <c:tx>
            <c:v>Competitive</c:v>
          </c:tx>
          <c:spPr>
            <a:solidFill>
              <a:schemeClr val="accent5">
                <a:lumMod val="40000"/>
                <a:lumOff val="60000"/>
              </a:schemeClr>
            </a:solidFill>
            <a:ln>
              <a:noFill/>
            </a:ln>
            <a:effectLst/>
          </c:spPr>
          <c:cat>
            <c:numRef>
              <c:f>'mrcutayin vs voch mrcutayin'!$A$2:$A$8</c:f>
              <c:numCache>
                <c:formatCode>General</c:formatCode>
                <c:ptCount val="7"/>
                <c:pt idx="0">
                  <c:v>2016</c:v>
                </c:pt>
                <c:pt idx="1">
                  <c:v>2017</c:v>
                </c:pt>
                <c:pt idx="2">
                  <c:v>2018</c:v>
                </c:pt>
                <c:pt idx="3">
                  <c:v>2019</c:v>
                </c:pt>
                <c:pt idx="4">
                  <c:v>2020</c:v>
                </c:pt>
                <c:pt idx="5">
                  <c:v>2021</c:v>
                </c:pt>
                <c:pt idx="6">
                  <c:v>2022</c:v>
                </c:pt>
              </c:numCache>
            </c:numRef>
          </c:cat>
          <c:val>
            <c:numRef>
              <c:f>'mrcutayin vs voch mrcutayin'!$E$2:$E$8</c:f>
              <c:numCache>
                <c:formatCode>0.0</c:formatCode>
                <c:ptCount val="7"/>
                <c:pt idx="0">
                  <c:v>26.118278600717325</c:v>
                </c:pt>
                <c:pt idx="1">
                  <c:v>27.344800862859458</c:v>
                </c:pt>
                <c:pt idx="2">
                  <c:v>30.771748609726689</c:v>
                </c:pt>
                <c:pt idx="3">
                  <c:v>31.974646462782751</c:v>
                </c:pt>
                <c:pt idx="4">
                  <c:v>42.062671018851084</c:v>
                </c:pt>
                <c:pt idx="5">
                  <c:v>50.889324540269911</c:v>
                </c:pt>
                <c:pt idx="6">
                  <c:v>48.812949670315589</c:v>
                </c:pt>
              </c:numCache>
            </c:numRef>
          </c:val>
          <c:extLst>
            <c:ext xmlns:c16="http://schemas.microsoft.com/office/drawing/2014/chart" uri="{C3380CC4-5D6E-409C-BE32-E72D297353CC}">
              <c16:uniqueId val="{00000000-FB6D-439C-8A90-DCB17F563F5B}"/>
            </c:ext>
          </c:extLst>
        </c:ser>
        <c:ser>
          <c:idx val="1"/>
          <c:order val="1"/>
          <c:tx>
            <c:v>Direct Allocations</c:v>
          </c:tx>
          <c:spPr>
            <a:solidFill>
              <a:schemeClr val="accent2">
                <a:lumMod val="40000"/>
                <a:lumOff val="60000"/>
              </a:schemeClr>
            </a:solidFill>
            <a:ln>
              <a:noFill/>
            </a:ln>
            <a:effectLst/>
          </c:spPr>
          <c:cat>
            <c:numRef>
              <c:f>'mrcutayin vs voch mrcutayin'!$A$2:$A$8</c:f>
              <c:numCache>
                <c:formatCode>General</c:formatCode>
                <c:ptCount val="7"/>
                <c:pt idx="0">
                  <c:v>2016</c:v>
                </c:pt>
                <c:pt idx="1">
                  <c:v>2017</c:v>
                </c:pt>
                <c:pt idx="2">
                  <c:v>2018</c:v>
                </c:pt>
                <c:pt idx="3">
                  <c:v>2019</c:v>
                </c:pt>
                <c:pt idx="4">
                  <c:v>2020</c:v>
                </c:pt>
                <c:pt idx="5">
                  <c:v>2021</c:v>
                </c:pt>
                <c:pt idx="6">
                  <c:v>2022</c:v>
                </c:pt>
              </c:numCache>
            </c:numRef>
          </c:cat>
          <c:val>
            <c:numRef>
              <c:f>'mrcutayin vs voch mrcutayin'!$F$2:$F$8</c:f>
              <c:numCache>
                <c:formatCode>0.0</c:formatCode>
                <c:ptCount val="7"/>
                <c:pt idx="0">
                  <c:v>73.881721399282668</c:v>
                </c:pt>
                <c:pt idx="1">
                  <c:v>72.655199137140542</c:v>
                </c:pt>
                <c:pt idx="2">
                  <c:v>69.228251390273314</c:v>
                </c:pt>
                <c:pt idx="3">
                  <c:v>68.025353537217242</c:v>
                </c:pt>
                <c:pt idx="4">
                  <c:v>57.937328981148916</c:v>
                </c:pt>
                <c:pt idx="5">
                  <c:v>49.110675459730089</c:v>
                </c:pt>
                <c:pt idx="6">
                  <c:v>51.187050329684411</c:v>
                </c:pt>
              </c:numCache>
            </c:numRef>
          </c:val>
          <c:extLst>
            <c:ext xmlns:c16="http://schemas.microsoft.com/office/drawing/2014/chart" uri="{C3380CC4-5D6E-409C-BE32-E72D297353CC}">
              <c16:uniqueId val="{00000001-FB6D-439C-8A90-DCB17F563F5B}"/>
            </c:ext>
          </c:extLst>
        </c:ser>
        <c:dLbls>
          <c:showLegendKey val="0"/>
          <c:showVal val="0"/>
          <c:showCatName val="0"/>
          <c:showSerName val="0"/>
          <c:showPercent val="0"/>
          <c:showBubbleSize val="0"/>
        </c:dLbls>
        <c:axId val="519468384"/>
        <c:axId val="519459528"/>
      </c:areaChart>
      <c:lineChart>
        <c:grouping val="standard"/>
        <c:varyColors val="0"/>
        <c:ser>
          <c:idx val="2"/>
          <c:order val="2"/>
          <c:spPr>
            <a:ln w="28575" cap="rnd">
              <a:solidFill>
                <a:srgbClr val="7030A0"/>
              </a:solidFill>
              <a:round/>
            </a:ln>
            <a:effectLst/>
          </c:spPr>
          <c:marker>
            <c:symbol val="circle"/>
            <c:size val="5"/>
            <c:spPr>
              <a:solidFill>
                <a:schemeClr val="accent3"/>
              </a:solidFill>
              <a:ln w="9525">
                <a:solidFill>
                  <a:srgbClr val="7030A0"/>
                </a:solidFill>
              </a:ln>
              <a:effectLst/>
            </c:spPr>
          </c:marker>
          <c:dLbls>
            <c:dLbl>
              <c:idx val="0"/>
              <c:layout>
                <c:manualLayout>
                  <c:x val="-5.7844779452819652E-3"/>
                  <c:y val="0"/>
                </c:manualLayout>
              </c:layout>
              <c:tx>
                <c:rich>
                  <a:bodyPr/>
                  <a:lstStyle/>
                  <a:p>
                    <a:fld id="{950A27E4-2A46-4124-A3A6-411C1CEF7997}" type="CELLRANGE">
                      <a:rPr lang="en-US"/>
                      <a:pPr/>
                      <a:t>[CELLRANGE]</a:t>
                    </a:fld>
                    <a:endParaRPr lang="en-US" baseline="0"/>
                  </a:p>
                  <a:p>
                    <a:fld id="{77B5477D-243D-4556-8FE4-9F549D02E39C}" type="VALUE">
                      <a:rPr lang="en-US"/>
                      <a:pPr/>
                      <a:t>[VALUE]</a:t>
                    </a:fld>
                    <a:endParaRPr lang="en-US"/>
                  </a:p>
                </c:rich>
              </c:tx>
              <c:dLblPos val="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2-FB6D-439C-8A90-DCB17F563F5B}"/>
                </c:ext>
              </c:extLst>
            </c:dLbl>
            <c:dLbl>
              <c:idx val="1"/>
              <c:layout/>
              <c:tx>
                <c:rich>
                  <a:bodyPr/>
                  <a:lstStyle/>
                  <a:p>
                    <a:fld id="{20C0E2EB-A817-4937-922E-CB45BB9AB6EF}" type="CELLRANGE">
                      <a:rPr lang="en-US"/>
                      <a:pPr/>
                      <a:t>[CELLRANGE]</a:t>
                    </a:fld>
                    <a:endParaRPr lang="en-US" baseline="0"/>
                  </a:p>
                  <a:p>
                    <a:fld id="{B28E345F-03DD-42D5-A277-D5937AC29BEC}" type="VALUE">
                      <a:rPr lang="en-US"/>
                      <a:pPr/>
                      <a:t>[VALUE]</a:t>
                    </a:fld>
                    <a:endParaRPr lang="en-US"/>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3-FB6D-439C-8A90-DCB17F563F5B}"/>
                </c:ext>
              </c:extLst>
            </c:dLbl>
            <c:dLbl>
              <c:idx val="2"/>
              <c:layout/>
              <c:tx>
                <c:rich>
                  <a:bodyPr/>
                  <a:lstStyle/>
                  <a:p>
                    <a:fld id="{62960851-A59C-49D5-A409-5235D68FDFC0}" type="CELLRANGE">
                      <a:rPr lang="en-US"/>
                      <a:pPr/>
                      <a:t>[CELLRANGE]</a:t>
                    </a:fld>
                    <a:endParaRPr lang="en-US" baseline="0"/>
                  </a:p>
                  <a:p>
                    <a:fld id="{A827CD6A-04A8-4D89-AEDE-AB509C57B010}" type="VALUE">
                      <a:rPr lang="en-US"/>
                      <a:pPr/>
                      <a:t>[VALUE]</a:t>
                    </a:fld>
                    <a:endParaRPr lang="en-US"/>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4-FB6D-439C-8A90-DCB17F563F5B}"/>
                </c:ext>
              </c:extLst>
            </c:dLbl>
            <c:dLbl>
              <c:idx val="3"/>
              <c:layout/>
              <c:tx>
                <c:rich>
                  <a:bodyPr/>
                  <a:lstStyle/>
                  <a:p>
                    <a:fld id="{FE594C04-41FC-49A0-B802-D880F668E1D2}" type="CELLRANGE">
                      <a:rPr lang="en-US"/>
                      <a:pPr/>
                      <a:t>[CELLRANGE]</a:t>
                    </a:fld>
                    <a:endParaRPr lang="en-US" baseline="0"/>
                  </a:p>
                  <a:p>
                    <a:fld id="{BF34E945-C458-4376-A6B5-763B9AEF0447}" type="VALUE">
                      <a:rPr lang="en-US"/>
                      <a:pPr/>
                      <a:t>[VALUE]</a:t>
                    </a:fld>
                    <a:endParaRPr lang="en-US"/>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5-FB6D-439C-8A90-DCB17F563F5B}"/>
                </c:ext>
              </c:extLst>
            </c:dLbl>
            <c:dLbl>
              <c:idx val="4"/>
              <c:layout/>
              <c:tx>
                <c:rich>
                  <a:bodyPr/>
                  <a:lstStyle/>
                  <a:p>
                    <a:fld id="{918E6772-F9D4-4B09-BDE8-48678525225C}" type="CELLRANGE">
                      <a:rPr lang="en-US"/>
                      <a:pPr/>
                      <a:t>[CELLRANGE]</a:t>
                    </a:fld>
                    <a:endParaRPr lang="en-US" baseline="0"/>
                  </a:p>
                  <a:p>
                    <a:fld id="{E38DFDDC-924D-4936-A8B7-B0F2364B19C4}" type="VALUE">
                      <a:rPr lang="en-US"/>
                      <a:pPr/>
                      <a:t>[VALUE]</a:t>
                    </a:fld>
                    <a:endParaRPr lang="en-US"/>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6-FB6D-439C-8A90-DCB17F563F5B}"/>
                </c:ext>
              </c:extLst>
            </c:dLbl>
            <c:dLbl>
              <c:idx val="5"/>
              <c:layout/>
              <c:tx>
                <c:rich>
                  <a:bodyPr/>
                  <a:lstStyle/>
                  <a:p>
                    <a:fld id="{83D5A3DA-16C6-401C-B67B-5BDB9957387F}" type="CELLRANGE">
                      <a:rPr lang="en-US"/>
                      <a:pPr/>
                      <a:t>[CELLRANGE]</a:t>
                    </a:fld>
                    <a:endParaRPr lang="en-US" baseline="0"/>
                  </a:p>
                  <a:p>
                    <a:fld id="{4E6D8BFE-36B3-48FF-B30D-AA6BAD60E9FD}" type="VALUE">
                      <a:rPr lang="en-US"/>
                      <a:pPr/>
                      <a:t>[VALUE]</a:t>
                    </a:fld>
                    <a:endParaRPr lang="en-US"/>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7-FB6D-439C-8A90-DCB17F563F5B}"/>
                </c:ext>
              </c:extLst>
            </c:dLbl>
            <c:dLbl>
              <c:idx val="6"/>
              <c:layout>
                <c:manualLayout>
                  <c:x val="-2.7454788295819835E-2"/>
                  <c:y val="-9.0828767260800155E-17"/>
                </c:manualLayout>
              </c:layout>
              <c:tx>
                <c:rich>
                  <a:bodyPr/>
                  <a:lstStyle/>
                  <a:p>
                    <a:fld id="{160A8CA0-A739-486F-9BAC-7C9558E662EC}" type="CELLRANGE">
                      <a:rPr lang="en-US"/>
                      <a:pPr/>
                      <a:t>[CELLRANGE]</a:t>
                    </a:fld>
                    <a:endParaRPr lang="en-US" baseline="0"/>
                  </a:p>
                  <a:p>
                    <a:fld id="{170B75BD-0EEE-4AA4-91A6-9C65F5D468C0}" type="VALUE">
                      <a:rPr lang="en-US"/>
                      <a:pPr/>
                      <a:t>[VALUE]</a:t>
                    </a:fld>
                    <a:endParaRPr lang="en-US"/>
                  </a:p>
                </c:rich>
              </c:tx>
              <c:dLblPos val="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8-FB6D-439C-8A90-DCB17F563F5B}"/>
                </c:ext>
              </c:extLst>
            </c:dLbl>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0"/>
              </c:ext>
            </c:extLst>
          </c:dLbls>
          <c:cat>
            <c:numRef>
              <c:f>'mrcutayin vs voch mrcutayin'!$A$2:$A$8</c:f>
              <c:numCache>
                <c:formatCode>General</c:formatCode>
                <c:ptCount val="7"/>
                <c:pt idx="0">
                  <c:v>2016</c:v>
                </c:pt>
                <c:pt idx="1">
                  <c:v>2017</c:v>
                </c:pt>
                <c:pt idx="2">
                  <c:v>2018</c:v>
                </c:pt>
                <c:pt idx="3">
                  <c:v>2019</c:v>
                </c:pt>
                <c:pt idx="4">
                  <c:v>2020</c:v>
                </c:pt>
                <c:pt idx="5">
                  <c:v>2021</c:v>
                </c:pt>
                <c:pt idx="6">
                  <c:v>2022</c:v>
                </c:pt>
              </c:numCache>
            </c:numRef>
          </c:cat>
          <c:val>
            <c:numRef>
              <c:f>'mrcutayin vs voch mrcutayin'!$E$2:$E$8</c:f>
              <c:numCache>
                <c:formatCode>0.0</c:formatCode>
                <c:ptCount val="7"/>
                <c:pt idx="0">
                  <c:v>26.118278600717325</c:v>
                </c:pt>
                <c:pt idx="1">
                  <c:v>27.344800862859458</c:v>
                </c:pt>
                <c:pt idx="2">
                  <c:v>30.771748609726689</c:v>
                </c:pt>
                <c:pt idx="3">
                  <c:v>31.974646462782751</c:v>
                </c:pt>
                <c:pt idx="4">
                  <c:v>42.062671018851084</c:v>
                </c:pt>
                <c:pt idx="5">
                  <c:v>50.889324540269911</c:v>
                </c:pt>
                <c:pt idx="6">
                  <c:v>48.812949670315589</c:v>
                </c:pt>
              </c:numCache>
            </c:numRef>
          </c:val>
          <c:smooth val="0"/>
          <c:extLst>
            <c:ext xmlns:c15="http://schemas.microsoft.com/office/drawing/2012/chart" uri="{02D57815-91ED-43cb-92C2-25804820EDAC}">
              <c15:datalabelsRange>
                <c15:f>'mrcutayin vs voch mrcutayin'!$F$2:$F$8</c15:f>
                <c15:dlblRangeCache>
                  <c:ptCount val="7"/>
                  <c:pt idx="0">
                    <c:v>73.9</c:v>
                  </c:pt>
                  <c:pt idx="1">
                    <c:v>72.7</c:v>
                  </c:pt>
                  <c:pt idx="2">
                    <c:v>69.2</c:v>
                  </c:pt>
                  <c:pt idx="3">
                    <c:v>68.0</c:v>
                  </c:pt>
                  <c:pt idx="4">
                    <c:v>57.9</c:v>
                  </c:pt>
                  <c:pt idx="5">
                    <c:v>49.1</c:v>
                  </c:pt>
                  <c:pt idx="6">
                    <c:v>51.2</c:v>
                  </c:pt>
                </c15:dlblRangeCache>
              </c15:datalabelsRange>
            </c:ext>
            <c:ext xmlns:c16="http://schemas.microsoft.com/office/drawing/2014/chart" uri="{C3380CC4-5D6E-409C-BE32-E72D297353CC}">
              <c16:uniqueId val="{00000009-FB6D-439C-8A90-DCB17F563F5B}"/>
            </c:ext>
          </c:extLst>
        </c:ser>
        <c:dLbls>
          <c:showLegendKey val="0"/>
          <c:showVal val="0"/>
          <c:showCatName val="0"/>
          <c:showSerName val="0"/>
          <c:showPercent val="0"/>
          <c:showBubbleSize val="0"/>
        </c:dLbls>
        <c:marker val="1"/>
        <c:smooth val="0"/>
        <c:axId val="519468384"/>
        <c:axId val="519459528"/>
      </c:lineChart>
      <c:catAx>
        <c:axId val="519468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519459528"/>
        <c:crosses val="autoZero"/>
        <c:auto val="1"/>
        <c:lblAlgn val="ctr"/>
        <c:lblOffset val="100"/>
        <c:noMultiLvlLbl val="0"/>
      </c:catAx>
      <c:valAx>
        <c:axId val="51945952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519468384"/>
        <c:crosses val="autoZero"/>
        <c:crossBetween val="midCat"/>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202614379084965E-2"/>
          <c:y val="4.4989760562368787E-2"/>
          <c:w val="0.91797058823529409"/>
          <c:h val="0.88057972059973899"/>
        </c:manualLayout>
      </c:layout>
      <c:barChart>
        <c:barDir val="col"/>
        <c:grouping val="stacked"/>
        <c:varyColors val="0"/>
        <c:ser>
          <c:idx val="1"/>
          <c:order val="0"/>
          <c:tx>
            <c:v>Women</c:v>
          </c:tx>
          <c:spPr>
            <a:solidFill>
              <a:schemeClr val="accent2">
                <a:lumMod val="60000"/>
                <a:lumOff val="40000"/>
              </a:schemeClr>
            </a:solidFill>
            <a:ln>
              <a:noFill/>
            </a:ln>
            <a:effectLst/>
          </c:spPr>
          <c:invertIfNegative val="0"/>
          <c:dLbls>
            <c:dLbl>
              <c:idx val="13"/>
              <c:delete val="1"/>
              <c:extLst>
                <c:ext xmlns:c15="http://schemas.microsoft.com/office/drawing/2012/chart" uri="{CE6537A1-D6FC-4f65-9D91-7224C49458BB}"/>
                <c:ext xmlns:c16="http://schemas.microsoft.com/office/drawing/2014/chart" uri="{C3380CC4-5D6E-409C-BE32-E72D297353CC}">
                  <c16:uniqueId val="{00000000-4AE9-4CB9-B40C-0625D742B361}"/>
                </c:ext>
              </c:extLst>
            </c:dLbl>
            <c:dLbl>
              <c:idx val="14"/>
              <c:delete val="1"/>
              <c:extLst>
                <c:ext xmlns:c15="http://schemas.microsoft.com/office/drawing/2012/chart" uri="{CE6537A1-D6FC-4f65-9D91-7224C49458BB}"/>
                <c:ext xmlns:c16="http://schemas.microsoft.com/office/drawing/2014/chart" uri="{C3380CC4-5D6E-409C-BE32-E72D297353CC}">
                  <c16:uniqueId val="{00000001-4AE9-4CB9-B40C-0625D742B361}"/>
                </c:ext>
              </c:extLst>
            </c:dLbl>
            <c:spPr>
              <a:noFill/>
              <a:ln>
                <a:noFill/>
              </a:ln>
              <a:effectLst/>
            </c:spPr>
            <c:txPr>
              <a:bodyPr rot="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'[Տարիքային-2016-2020-առանց կրկն(1) (version 2).xlsb.xlsx]բազային+prediction'!$CD$4:$CD$18</c:f>
              <c:strCache>
                <c:ptCount val="15"/>
                <c:pt idx="0">
                  <c:v>≤ 24</c:v>
                </c:pt>
                <c:pt idx="1">
                  <c:v>25-29</c:v>
                </c:pt>
                <c:pt idx="2">
                  <c:v>30-34</c:v>
                </c:pt>
                <c:pt idx="3">
                  <c:v>35-39</c:v>
                </c:pt>
                <c:pt idx="4">
                  <c:v>40-44</c:v>
                </c:pt>
                <c:pt idx="5">
                  <c:v>45-49</c:v>
                </c:pt>
                <c:pt idx="6">
                  <c:v>50-54</c:v>
                </c:pt>
                <c:pt idx="7">
                  <c:v>55-59</c:v>
                </c:pt>
                <c:pt idx="8">
                  <c:v>60-64</c:v>
                </c:pt>
                <c:pt idx="9">
                  <c:v>65-69</c:v>
                </c:pt>
                <c:pt idx="10">
                  <c:v>70-74</c:v>
                </c:pt>
                <c:pt idx="11">
                  <c:v>75-79</c:v>
                </c:pt>
                <c:pt idx="12">
                  <c:v>80-84</c:v>
                </c:pt>
                <c:pt idx="13">
                  <c:v>85-89</c:v>
                </c:pt>
                <c:pt idx="14">
                  <c:v>≥ 90</c:v>
                </c:pt>
              </c:strCache>
            </c:strRef>
          </c:cat>
          <c:val>
            <c:numRef>
              <c:f>'[Տարիքային-2016-2020-առանց կրկն(1) (version 2).xlsb.xlsx]բազային+prediction'!$CZ$4:$CZ$18</c:f>
              <c:numCache>
                <c:formatCode>General</c:formatCode>
                <c:ptCount val="15"/>
                <c:pt idx="0">
                  <c:v>44</c:v>
                </c:pt>
                <c:pt idx="1">
                  <c:v>156</c:v>
                </c:pt>
                <c:pt idx="2">
                  <c:v>190</c:v>
                </c:pt>
                <c:pt idx="3">
                  <c:v>222</c:v>
                </c:pt>
                <c:pt idx="4">
                  <c:v>158</c:v>
                </c:pt>
                <c:pt idx="5">
                  <c:v>128</c:v>
                </c:pt>
                <c:pt idx="6">
                  <c:v>102</c:v>
                </c:pt>
                <c:pt idx="7">
                  <c:v>102</c:v>
                </c:pt>
                <c:pt idx="8">
                  <c:v>130</c:v>
                </c:pt>
                <c:pt idx="9">
                  <c:v>132</c:v>
                </c:pt>
                <c:pt idx="10">
                  <c:v>137</c:v>
                </c:pt>
                <c:pt idx="11">
                  <c:v>64</c:v>
                </c:pt>
                <c:pt idx="12">
                  <c:v>42</c:v>
                </c:pt>
                <c:pt idx="13">
                  <c:v>18</c:v>
                </c:pt>
                <c:pt idx="14">
                  <c:v>1</c:v>
                </c:pt>
              </c:numCache>
            </c:numRef>
          </c:val>
          <c:extLst>
            <c:ext xmlns:c16="http://schemas.microsoft.com/office/drawing/2014/chart" uri="{C3380CC4-5D6E-409C-BE32-E72D297353CC}">
              <c16:uniqueId val="{00000002-4AE9-4CB9-B40C-0625D742B361}"/>
            </c:ext>
          </c:extLst>
        </c:ser>
        <c:ser>
          <c:idx val="0"/>
          <c:order val="1"/>
          <c:tx>
            <c:v>Men</c:v>
          </c:tx>
          <c:spPr>
            <a:solidFill>
              <a:schemeClr val="accent6">
                <a:lumMod val="60000"/>
                <a:lumOff val="40000"/>
              </a:schemeClr>
            </a:solidFill>
            <a:ln>
              <a:noFill/>
            </a:ln>
            <a:effectLst/>
          </c:spPr>
          <c:invertIfNegative val="0"/>
          <c:dLbls>
            <c:dLbl>
              <c:idx val="14"/>
              <c:delete val="1"/>
              <c:extLst>
                <c:ext xmlns:c15="http://schemas.microsoft.com/office/drawing/2012/chart" uri="{CE6537A1-D6FC-4f65-9D91-7224C49458BB}"/>
                <c:ext xmlns:c16="http://schemas.microsoft.com/office/drawing/2014/chart" uri="{C3380CC4-5D6E-409C-BE32-E72D297353CC}">
                  <c16:uniqueId val="{00000003-4AE9-4CB9-B40C-0625D742B361}"/>
                </c:ext>
              </c:extLst>
            </c:dLbl>
            <c:spPr>
              <a:noFill/>
              <a:ln>
                <a:noFill/>
              </a:ln>
              <a:effectLst/>
            </c:spPr>
            <c:txPr>
              <a:bodyPr rot="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'[Տարիքային-2016-2020-առանց կրկն(1) (version 2).xlsb.xlsx]բազային+prediction'!$CD$4:$CD$18</c:f>
              <c:strCache>
                <c:ptCount val="15"/>
                <c:pt idx="0">
                  <c:v>≤ 24</c:v>
                </c:pt>
                <c:pt idx="1">
                  <c:v>25-29</c:v>
                </c:pt>
                <c:pt idx="2">
                  <c:v>30-34</c:v>
                </c:pt>
                <c:pt idx="3">
                  <c:v>35-39</c:v>
                </c:pt>
                <c:pt idx="4">
                  <c:v>40-44</c:v>
                </c:pt>
                <c:pt idx="5">
                  <c:v>45-49</c:v>
                </c:pt>
                <c:pt idx="6">
                  <c:v>50-54</c:v>
                </c:pt>
                <c:pt idx="7">
                  <c:v>55-59</c:v>
                </c:pt>
                <c:pt idx="8">
                  <c:v>60-64</c:v>
                </c:pt>
                <c:pt idx="9">
                  <c:v>65-69</c:v>
                </c:pt>
                <c:pt idx="10">
                  <c:v>70-74</c:v>
                </c:pt>
                <c:pt idx="11">
                  <c:v>75-79</c:v>
                </c:pt>
                <c:pt idx="12">
                  <c:v>80-84</c:v>
                </c:pt>
                <c:pt idx="13">
                  <c:v>85-89</c:v>
                </c:pt>
                <c:pt idx="14">
                  <c:v>≥ 90</c:v>
                </c:pt>
              </c:strCache>
            </c:strRef>
          </c:cat>
          <c:val>
            <c:numRef>
              <c:f>'[Տարիքային-2016-2020-առանց կրկն(1) (version 2).xlsb.xlsx]բազային+prediction'!$CY$4:$CY$18</c:f>
              <c:numCache>
                <c:formatCode>General</c:formatCode>
                <c:ptCount val="15"/>
                <c:pt idx="0">
                  <c:v>39</c:v>
                </c:pt>
                <c:pt idx="1">
                  <c:v>115</c:v>
                </c:pt>
                <c:pt idx="2">
                  <c:v>160</c:v>
                </c:pt>
                <c:pt idx="3">
                  <c:v>165</c:v>
                </c:pt>
                <c:pt idx="4">
                  <c:v>121</c:v>
                </c:pt>
                <c:pt idx="5">
                  <c:v>71</c:v>
                </c:pt>
                <c:pt idx="6">
                  <c:v>55</c:v>
                </c:pt>
                <c:pt idx="7">
                  <c:v>71</c:v>
                </c:pt>
                <c:pt idx="8">
                  <c:v>132</c:v>
                </c:pt>
                <c:pt idx="9">
                  <c:v>170</c:v>
                </c:pt>
                <c:pt idx="10">
                  <c:v>198</c:v>
                </c:pt>
                <c:pt idx="11">
                  <c:v>116</c:v>
                </c:pt>
                <c:pt idx="12">
                  <c:v>66</c:v>
                </c:pt>
                <c:pt idx="13">
                  <c:v>25</c:v>
                </c:pt>
                <c:pt idx="14">
                  <c:v>9</c:v>
                </c:pt>
              </c:numCache>
            </c:numRef>
          </c:val>
          <c:extLst>
            <c:ext xmlns:c16="http://schemas.microsoft.com/office/drawing/2014/chart" uri="{C3380CC4-5D6E-409C-BE32-E72D297353CC}">
              <c16:uniqueId val="{00000004-4AE9-4CB9-B40C-0625D742B361}"/>
            </c:ext>
          </c:extLst>
        </c:ser>
        <c:dLbls>
          <c:showLegendKey val="0"/>
          <c:showVal val="0"/>
          <c:showCatName val="0"/>
          <c:showSerName val="0"/>
          <c:showPercent val="0"/>
          <c:showBubbleSize val="0"/>
        </c:dLbls>
        <c:gapWidth val="50"/>
        <c:overlap val="100"/>
        <c:axId val="469913288"/>
        <c:axId val="469904760"/>
      </c:barChart>
      <c:lineChart>
        <c:grouping val="standard"/>
        <c:varyColors val="0"/>
        <c:ser>
          <c:idx val="2"/>
          <c:order val="2"/>
          <c:tx>
            <c:v>Total</c:v>
          </c:tx>
          <c:spPr>
            <a:ln w="28575" cap="rnd">
              <a:solidFill>
                <a:schemeClr val="accent3"/>
              </a:solidFill>
              <a:round/>
            </a:ln>
            <a:effectLst/>
          </c:spPr>
          <c:marker>
            <c:symbol val="triangle"/>
            <c:size val="5"/>
            <c:spPr>
              <a:solidFill>
                <a:schemeClr val="tx1"/>
              </a:solidFill>
              <a:ln w="9525">
                <a:solidFill>
                  <a:schemeClr val="tx1"/>
                </a:solidFill>
              </a:ln>
              <a:effectLst/>
            </c:spPr>
          </c:marker>
          <c:dLbls>
            <c:dLbl>
              <c:idx val="10"/>
              <c:layout>
                <c:manualLayout>
                  <c:x val="-3.3420588235294195E-2"/>
                  <c:y val="-3.741672866237134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4AE9-4CB9-B40C-0625D742B361}"/>
                </c:ext>
              </c:extLst>
            </c:dLbl>
            <c:spPr>
              <a:noFill/>
              <a:ln>
                <a:noFill/>
              </a:ln>
              <a:effectLst/>
            </c:spPr>
            <c:txPr>
              <a:bodyPr rot="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'[Տարիքային-2016-2020-առանց կրկն(1) (version 2).xlsb.xlsx]բազային+prediction'!$DA$4:$DA$18</c:f>
              <c:numCache>
                <c:formatCode>General</c:formatCode>
                <c:ptCount val="15"/>
                <c:pt idx="0">
                  <c:v>83</c:v>
                </c:pt>
                <c:pt idx="1">
                  <c:v>271</c:v>
                </c:pt>
                <c:pt idx="2">
                  <c:v>350</c:v>
                </c:pt>
                <c:pt idx="3">
                  <c:v>387</c:v>
                </c:pt>
                <c:pt idx="4">
                  <c:v>279</c:v>
                </c:pt>
                <c:pt idx="5">
                  <c:v>199</c:v>
                </c:pt>
                <c:pt idx="6">
                  <c:v>157</c:v>
                </c:pt>
                <c:pt idx="7">
                  <c:v>173</c:v>
                </c:pt>
                <c:pt idx="8">
                  <c:v>262</c:v>
                </c:pt>
                <c:pt idx="9">
                  <c:v>302</c:v>
                </c:pt>
                <c:pt idx="10">
                  <c:v>335</c:v>
                </c:pt>
                <c:pt idx="11">
                  <c:v>180</c:v>
                </c:pt>
                <c:pt idx="12">
                  <c:v>108</c:v>
                </c:pt>
                <c:pt idx="13">
                  <c:v>43</c:v>
                </c:pt>
                <c:pt idx="14">
                  <c:v>10</c:v>
                </c:pt>
              </c:numCache>
            </c:numRef>
          </c:val>
          <c:smooth val="0"/>
          <c:extLst>
            <c:ext xmlns:c16="http://schemas.microsoft.com/office/drawing/2014/chart" uri="{C3380CC4-5D6E-409C-BE32-E72D297353CC}">
              <c16:uniqueId val="{00000006-4AE9-4CB9-B40C-0625D742B361}"/>
            </c:ext>
          </c:extLst>
        </c:ser>
        <c:dLbls>
          <c:showLegendKey val="0"/>
          <c:showVal val="0"/>
          <c:showCatName val="0"/>
          <c:showSerName val="0"/>
          <c:showPercent val="0"/>
          <c:showBubbleSize val="0"/>
        </c:dLbls>
        <c:marker val="1"/>
        <c:smooth val="0"/>
        <c:axId val="469913288"/>
        <c:axId val="469904760"/>
      </c:lineChart>
      <c:catAx>
        <c:axId val="469913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469904760"/>
        <c:crosses val="autoZero"/>
        <c:auto val="1"/>
        <c:lblAlgn val="ctr"/>
        <c:lblOffset val="100"/>
        <c:noMultiLvlLbl val="0"/>
      </c:catAx>
      <c:valAx>
        <c:axId val="469904760"/>
        <c:scaling>
          <c:orientation val="minMax"/>
          <c:max val="6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469913288"/>
        <c:crosses val="autoZero"/>
        <c:crossBetween val="between"/>
      </c:valAx>
      <c:spPr>
        <a:noFill/>
        <a:ln>
          <a:noFill/>
        </a:ln>
        <a:effectLst/>
      </c:spPr>
    </c:plotArea>
    <c:legend>
      <c:legendPos val="b"/>
      <c:layout>
        <c:manualLayout>
          <c:xMode val="edge"/>
          <c:yMode val="edge"/>
          <c:x val="8.8048856209150345E-2"/>
          <c:y val="9.6625574730504191E-2"/>
          <c:w val="0.31756225490196077"/>
          <c:h val="6.9018865749201894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solidFill>
            <a:sysClr val="windowText" lastClr="000000"/>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4004012519481"/>
          <c:y val="7.8762306610407881E-2"/>
          <c:w val="0.81122008474570695"/>
          <c:h val="0.76822352902089774"/>
        </c:manualLayout>
      </c:layout>
      <c:scatterChart>
        <c:scatterStyle val="lineMarker"/>
        <c:varyColors val="0"/>
        <c:ser>
          <c:idx val="0"/>
          <c:order val="0"/>
          <c:spPr>
            <a:ln w="19050" cap="rnd">
              <a:solidFill>
                <a:schemeClr val="accent1"/>
              </a:solidFill>
              <a:round/>
            </a:ln>
            <a:effectLst/>
          </c:spPr>
          <c:marker>
            <c:symbol val="circle"/>
            <c:size val="6"/>
            <c:spPr>
              <a:solidFill>
                <a:schemeClr val="accent1"/>
              </a:solidFill>
              <a:ln w="9525">
                <a:solidFill>
                  <a:schemeClr val="accent1"/>
                </a:solidFill>
              </a:ln>
              <a:effectLst/>
            </c:spPr>
          </c:marker>
          <c:dPt>
            <c:idx val="11"/>
            <c:marker>
              <c:symbol val="circle"/>
              <c:size val="6"/>
              <c:spPr>
                <a:solidFill>
                  <a:schemeClr val="accent1"/>
                </a:solidFill>
                <a:ln w="9525" cmpd="sng">
                  <a:solidFill>
                    <a:schemeClr val="accent1"/>
                  </a:solidFill>
                </a:ln>
                <a:effectLst/>
              </c:spPr>
            </c:marker>
            <c:bubble3D val="0"/>
            <c:spPr>
              <a:ln w="19050" cap="rnd" cmpd="sng">
                <a:solidFill>
                  <a:schemeClr val="accent1"/>
                </a:solidFill>
                <a:prstDash val="solid"/>
                <a:round/>
              </a:ln>
              <a:effectLst/>
            </c:spPr>
            <c:extLst>
              <c:ext xmlns:c16="http://schemas.microsoft.com/office/drawing/2014/chart" uri="{C3380CC4-5D6E-409C-BE32-E72D297353CC}">
                <c16:uniqueId val="{00000001-E5F4-4022-A77D-5B97090B0F7A}"/>
              </c:ext>
            </c:extLst>
          </c:dPt>
          <c:dPt>
            <c:idx val="12"/>
            <c:marker>
              <c:symbol val="circle"/>
              <c:size val="6"/>
              <c:spPr>
                <a:noFill/>
                <a:ln w="28575" cmpd="dbl">
                  <a:solidFill>
                    <a:schemeClr val="accent1"/>
                  </a:solidFill>
                </a:ln>
                <a:effectLst/>
              </c:spPr>
            </c:marker>
            <c:bubble3D val="0"/>
            <c:spPr>
              <a:ln w="19050" cap="rnd">
                <a:solidFill>
                  <a:schemeClr val="accent1"/>
                </a:solidFill>
                <a:prstDash val="solid"/>
                <a:round/>
              </a:ln>
              <a:effectLst/>
            </c:spPr>
            <c:extLst>
              <c:ext xmlns:c16="http://schemas.microsoft.com/office/drawing/2014/chart" uri="{C3380CC4-5D6E-409C-BE32-E72D297353CC}">
                <c16:uniqueId val="{00000003-E5F4-4022-A77D-5B97090B0F7A}"/>
              </c:ext>
            </c:extLst>
          </c:dPt>
          <c:dPt>
            <c:idx val="13"/>
            <c:marker>
              <c:symbol val="circle"/>
              <c:size val="6"/>
              <c:spPr>
                <a:noFill/>
                <a:ln w="31750" cmpd="dbl">
                  <a:solidFill>
                    <a:schemeClr val="accent1"/>
                  </a:solidFill>
                </a:ln>
                <a:effectLst/>
              </c:spPr>
            </c:marker>
            <c:bubble3D val="0"/>
            <c:spPr>
              <a:ln w="19050" cap="rnd">
                <a:solidFill>
                  <a:schemeClr val="accent1"/>
                </a:solidFill>
                <a:prstDash val="sysDash"/>
                <a:round/>
              </a:ln>
              <a:effectLst/>
            </c:spPr>
            <c:extLst>
              <c:ext xmlns:c16="http://schemas.microsoft.com/office/drawing/2014/chart" uri="{C3380CC4-5D6E-409C-BE32-E72D297353CC}">
                <c16:uniqueId val="{00000005-E5F4-4022-A77D-5B97090B0F7A}"/>
              </c:ext>
            </c:extLst>
          </c:dPt>
          <c:dPt>
            <c:idx val="14"/>
            <c:marker>
              <c:symbol val="circle"/>
              <c:size val="6"/>
              <c:spPr>
                <a:noFill/>
                <a:ln w="31750" cmpd="dbl">
                  <a:solidFill>
                    <a:schemeClr val="accent1"/>
                  </a:solidFill>
                </a:ln>
                <a:effectLst/>
              </c:spPr>
            </c:marker>
            <c:bubble3D val="0"/>
            <c:spPr>
              <a:ln w="19050" cap="rnd">
                <a:solidFill>
                  <a:schemeClr val="accent1"/>
                </a:solidFill>
                <a:prstDash val="sysDash"/>
                <a:round/>
              </a:ln>
              <a:effectLst/>
            </c:spPr>
            <c:extLst>
              <c:ext xmlns:c16="http://schemas.microsoft.com/office/drawing/2014/chart" uri="{C3380CC4-5D6E-409C-BE32-E72D297353CC}">
                <c16:uniqueId val="{00000007-E5F4-4022-A77D-5B97090B0F7A}"/>
              </c:ext>
            </c:extLst>
          </c:dPt>
          <c:dPt>
            <c:idx val="15"/>
            <c:marker>
              <c:symbol val="circle"/>
              <c:size val="6"/>
              <c:spPr>
                <a:noFill/>
                <a:ln w="31750" cmpd="dbl">
                  <a:solidFill>
                    <a:schemeClr val="accent1"/>
                  </a:solidFill>
                </a:ln>
                <a:effectLst/>
              </c:spPr>
            </c:marker>
            <c:bubble3D val="0"/>
            <c:spPr>
              <a:ln w="19050" cap="rnd">
                <a:solidFill>
                  <a:schemeClr val="accent1"/>
                </a:solidFill>
                <a:prstDash val="sysDash"/>
                <a:round/>
              </a:ln>
              <a:effectLst/>
            </c:spPr>
            <c:extLst>
              <c:ext xmlns:c16="http://schemas.microsoft.com/office/drawing/2014/chart" uri="{C3380CC4-5D6E-409C-BE32-E72D297353CC}">
                <c16:uniqueId val="{00000009-E5F4-4022-A77D-5B97090B0F7A}"/>
              </c:ext>
            </c:extLst>
          </c:dPt>
          <c:dLbls>
            <c:dLbl>
              <c:idx val="0"/>
              <c:layout>
                <c:manualLayout>
                  <c:x val="-1.6666666666666666E-2"/>
                  <c:y val="3.93811533052039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E5F4-4022-A77D-5B97090B0F7A}"/>
                </c:ext>
              </c:extLst>
            </c:dLbl>
            <c:dLbl>
              <c:idx val="1"/>
              <c:layout>
                <c:manualLayout>
                  <c:x val="-1.6666666666666691E-2"/>
                  <c:y val="-3.375527426160337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E5F4-4022-A77D-5B97090B0F7A}"/>
                </c:ext>
              </c:extLst>
            </c:dLbl>
            <c:dLbl>
              <c:idx val="2"/>
              <c:layout>
                <c:manualLayout>
                  <c:x val="-4.4444444444444495E-2"/>
                  <c:y val="6.751054852320674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E5F4-4022-A77D-5B97090B0F7A}"/>
                </c:ext>
              </c:extLst>
            </c:dLbl>
            <c:dLbl>
              <c:idx val="3"/>
              <c:layout>
                <c:manualLayout>
                  <c:x val="-1.388888888888894E-2"/>
                  <c:y val="4.500703234880439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E5F4-4022-A77D-5B97090B0F7A}"/>
                </c:ext>
              </c:extLst>
            </c:dLbl>
            <c:dLbl>
              <c:idx val="4"/>
              <c:layout>
                <c:manualLayout>
                  <c:x val="-1.9444444444444497E-2"/>
                  <c:y val="3.375527426160337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E5F4-4022-A77D-5B97090B0F7A}"/>
                </c:ext>
              </c:extLst>
            </c:dLbl>
            <c:dLbl>
              <c:idx val="5"/>
              <c:layout>
                <c:manualLayout>
                  <c:x val="-0.05"/>
                  <c:y val="-5.55555555555555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E5F4-4022-A77D-5B97090B0F7A}"/>
                </c:ext>
              </c:extLst>
            </c:dLbl>
            <c:dLbl>
              <c:idx val="9"/>
              <c:layout>
                <c:manualLayout>
                  <c:x val="-3.810420670442017E-2"/>
                  <c:y val="-8.157143843524151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E5F4-4022-A77D-5B97090B0F7A}"/>
                </c:ext>
              </c:extLst>
            </c:dLbl>
            <c:dLbl>
              <c:idx val="10"/>
              <c:layout>
                <c:manualLayout>
                  <c:x val="-3.5490060919947088E-2"/>
                  <c:y val="-0.10706251294625448"/>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E5F4-4022-A77D-5B97090B0F7A}"/>
                </c:ext>
              </c:extLst>
            </c:dLbl>
            <c:dLbl>
              <c:idx val="12"/>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E5F4-4022-A77D-5B97090B0F7A}"/>
                </c:ext>
              </c:extLst>
            </c:dLbl>
            <c:dLbl>
              <c:idx val="14"/>
              <c:layout>
                <c:manualLayout>
                  <c:x val="-8.7542150269202826E-2"/>
                  <c:y val="-4.588393411982331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E5F4-4022-A77D-5B97090B0F7A}"/>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xVal>
            <c:numRef>
              <c:f>ՀՆԱ!$A$3:$A$18</c:f>
              <c:numCache>
                <c:formatCode>General</c:formatCod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numCache>
            </c:numRef>
          </c:xVal>
          <c:yVal>
            <c:numRef>
              <c:f>ՀՆԱ!$O$3:$O$18</c:f>
              <c:numCache>
                <c:formatCode>0.00</c:formatCode>
                <c:ptCount val="16"/>
                <c:pt idx="0">
                  <c:v>0.24147744870553389</c:v>
                </c:pt>
                <c:pt idx="1">
                  <c:v>0.24968842060616223</c:v>
                </c:pt>
                <c:pt idx="2">
                  <c:v>0.23645108164015582</c:v>
                </c:pt>
                <c:pt idx="3">
                  <c:v>0.25096723659925413</c:v>
                </c:pt>
                <c:pt idx="4">
                  <c:v>0.26224454768843886</c:v>
                </c:pt>
                <c:pt idx="5">
                  <c:v>0.27603358031666536</c:v>
                </c:pt>
                <c:pt idx="6">
                  <c:v>0.27931050964385623</c:v>
                </c:pt>
                <c:pt idx="7">
                  <c:v>0.2565698012431788</c:v>
                </c:pt>
                <c:pt idx="8">
                  <c:v>0.23725920699283926</c:v>
                </c:pt>
                <c:pt idx="9">
                  <c:v>0.25453627697173625</c:v>
                </c:pt>
                <c:pt idx="10">
                  <c:v>0.28442232007990553</c:v>
                </c:pt>
                <c:pt idx="11">
                  <c:v>0.28353969393362777</c:v>
                </c:pt>
                <c:pt idx="12">
                  <c:v>0.41696548065021566</c:v>
                </c:pt>
                <c:pt idx="13">
                  <c:v>0.48502313972380445</c:v>
                </c:pt>
                <c:pt idx="14">
                  <c:v>0.5121732653100094</c:v>
                </c:pt>
                <c:pt idx="15">
                  <c:v>0.51754603986282854</c:v>
                </c:pt>
              </c:numCache>
            </c:numRef>
          </c:yVal>
          <c:smooth val="0"/>
          <c:extLst>
            <c:ext xmlns:c16="http://schemas.microsoft.com/office/drawing/2014/chart" uri="{C3380CC4-5D6E-409C-BE32-E72D297353CC}">
              <c16:uniqueId val="{00000012-E5F4-4022-A77D-5B97090B0F7A}"/>
            </c:ext>
          </c:extLst>
        </c:ser>
        <c:dLbls>
          <c:showLegendKey val="0"/>
          <c:showVal val="0"/>
          <c:showCatName val="0"/>
          <c:showSerName val="0"/>
          <c:showPercent val="0"/>
          <c:showBubbleSize val="0"/>
        </c:dLbls>
        <c:axId val="520605384"/>
        <c:axId val="520603088"/>
      </c:scatterChart>
      <c:valAx>
        <c:axId val="520605384"/>
        <c:scaling>
          <c:orientation val="minMax"/>
          <c:max val="2027"/>
          <c:min val="2009"/>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520603088"/>
        <c:crosses val="autoZero"/>
        <c:crossBetween val="midCat"/>
        <c:majorUnit val="2"/>
      </c:valAx>
      <c:valAx>
        <c:axId val="520603088"/>
        <c:scaling>
          <c:orientation val="minMax"/>
          <c:min val="0.21000000000000002"/>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520605384"/>
        <c:crosses val="autoZero"/>
        <c:crossBetween val="midCat"/>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1"/>
          <c:order val="0"/>
          <c:tx>
            <c:v>Ոչ մրցութային</c:v>
          </c:tx>
          <c:spPr>
            <a:solidFill>
              <a:schemeClr val="tx2">
                <a:lumMod val="20000"/>
                <a:lumOff val="80000"/>
              </a:schemeClr>
            </a:solidFill>
            <a:ln>
              <a:noFill/>
            </a:ln>
            <a:effectLst/>
          </c:spPr>
          <c:dLbls>
            <c:dLbl>
              <c:idx val="0"/>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r>
                      <a:rPr lang="en-US" sz="1050" b="1" dirty="0" smtClean="0">
                        <a:solidFill>
                          <a:schemeClr val="tx1"/>
                        </a:solidFill>
                      </a:rPr>
                      <a:t>Direct Allocations</a:t>
                    </a:r>
                  </a:p>
                </c:rich>
              </c:tx>
              <c:spPr>
                <a:solidFill>
                  <a:sysClr val="window" lastClr="FFFFFF">
                    <a:alpha val="0"/>
                  </a:sysClr>
                </a:solidFill>
                <a:ln w="9525" cap="flat" cmpd="sng" algn="ctr">
                  <a:solidFill>
                    <a:sysClr val="windowText" lastClr="000000">
                      <a:lumMod val="25000"/>
                      <a:lumOff val="75000"/>
                      <a:alpha val="0"/>
                    </a:sys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0"/>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gd name="adj1" fmla="val -29358"/>
                        <a:gd name="adj2" fmla="val -5781"/>
                      </a:avLst>
                    </a:prstGeom>
                    <a:noFill/>
                    <a:ln>
                      <a:noFill/>
                    </a:ln>
                  </c15:spPr>
                  <c15:layout/>
                </c:ext>
                <c:ext xmlns:c16="http://schemas.microsoft.com/office/drawing/2014/chart" uri="{C3380CC4-5D6E-409C-BE32-E72D297353CC}">
                  <c16:uniqueId val="{00000000-981B-4D03-A289-24B9C61F648C}"/>
                </c:ext>
              </c:extLst>
            </c:dLbl>
            <c:spPr>
              <a:solidFill>
                <a:sysClr val="window" lastClr="FFFFFF">
                  <a:alpha val="0"/>
                </a:sysClr>
              </a:solidFill>
              <a:ln>
                <a:solidFill>
                  <a:sysClr val="windowText" lastClr="000000">
                    <a:lumMod val="25000"/>
                    <a:lumOff val="75000"/>
                    <a:alpha val="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'mrcutayin vs voch mrcutayin'!$A$2:$A$8</c:f>
              <c:numCache>
                <c:formatCode>General</c:formatCode>
                <c:ptCount val="7"/>
                <c:pt idx="0">
                  <c:v>2016</c:v>
                </c:pt>
                <c:pt idx="1">
                  <c:v>2017</c:v>
                </c:pt>
                <c:pt idx="2">
                  <c:v>2018</c:v>
                </c:pt>
                <c:pt idx="3">
                  <c:v>2019</c:v>
                </c:pt>
                <c:pt idx="4">
                  <c:v>2020</c:v>
                </c:pt>
                <c:pt idx="5">
                  <c:v>2021</c:v>
                </c:pt>
                <c:pt idx="6">
                  <c:v>2022</c:v>
                </c:pt>
              </c:numCache>
            </c:numRef>
          </c:cat>
          <c:val>
            <c:numRef>
              <c:f>'mrcutayin vs voch mrcutayin'!$F$2:$F$8</c:f>
              <c:numCache>
                <c:formatCode>0.0</c:formatCode>
                <c:ptCount val="7"/>
                <c:pt idx="0">
                  <c:v>73.881721399282668</c:v>
                </c:pt>
                <c:pt idx="1">
                  <c:v>72.655199137140542</c:v>
                </c:pt>
                <c:pt idx="2">
                  <c:v>69.228251390273314</c:v>
                </c:pt>
                <c:pt idx="3">
                  <c:v>68.025353537217242</c:v>
                </c:pt>
                <c:pt idx="4">
                  <c:v>57.937328981148916</c:v>
                </c:pt>
                <c:pt idx="5">
                  <c:v>49.110675459730089</c:v>
                </c:pt>
                <c:pt idx="6">
                  <c:v>51.187050329684411</c:v>
                </c:pt>
              </c:numCache>
            </c:numRef>
          </c:val>
          <c:extLst>
            <c:ext xmlns:c16="http://schemas.microsoft.com/office/drawing/2014/chart" uri="{C3380CC4-5D6E-409C-BE32-E72D297353CC}">
              <c16:uniqueId val="{00000001-981B-4D03-A289-24B9C61F648C}"/>
            </c:ext>
          </c:extLst>
        </c:ser>
        <c:ser>
          <c:idx val="0"/>
          <c:order val="1"/>
          <c:tx>
            <c:v>Մրցութային</c:v>
          </c:tx>
          <c:spPr>
            <a:solidFill>
              <a:schemeClr val="accent2">
                <a:lumMod val="60000"/>
                <a:lumOff val="40000"/>
              </a:schemeClr>
            </a:solidFill>
            <a:ln>
              <a:noFill/>
            </a:ln>
            <a:effectLst/>
          </c:spPr>
          <c:dLbls>
            <c:dLbl>
              <c:idx val="0"/>
              <c:layout>
                <c:manualLayout>
                  <c:x val="1.2924071082390954E-2"/>
                  <c:y val="-3.0651340996168619E-2"/>
                </c:manualLayout>
              </c:layout>
              <c:tx>
                <c:rich>
                  <a:bodyPr rot="0" spcFirstLastPara="1" vertOverflow="clip" horzOverflow="clip"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r>
                      <a:rPr lang="en-US" dirty="0" smtClean="0"/>
                      <a:t>Competitive</a:t>
                    </a:r>
                    <a:endParaRPr lang="en-US" dirty="0"/>
                  </a:p>
                </c:rich>
              </c:tx>
              <c:spPr>
                <a:solidFill>
                  <a:sysClr val="window" lastClr="FFFFFF">
                    <a:alpha val="0"/>
                  </a:sysClr>
                </a:solidFill>
                <a:ln w="9525" cap="flat" cmpd="sng" algn="ctr">
                  <a:solidFill>
                    <a:sysClr val="windowText" lastClr="000000">
                      <a:lumMod val="25000"/>
                      <a:lumOff val="75000"/>
                      <a:alpha val="0"/>
                    </a:sys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0"/>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gd name="adj1" fmla="val -17060"/>
                        <a:gd name="adj2" fmla="val -85446"/>
                      </a:avLst>
                    </a:prstGeom>
                    <a:noFill/>
                    <a:ln>
                      <a:noFill/>
                    </a:ln>
                  </c15:spPr>
                  <c15:layout/>
                </c:ext>
                <c:ext xmlns:c16="http://schemas.microsoft.com/office/drawing/2014/chart" uri="{C3380CC4-5D6E-409C-BE32-E72D297353CC}">
                  <c16:uniqueId val="{00000002-981B-4D03-A289-24B9C61F648C}"/>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'mrcutayin vs voch mrcutayin'!$A$2:$A$8</c:f>
              <c:numCache>
                <c:formatCode>General</c:formatCode>
                <c:ptCount val="7"/>
                <c:pt idx="0">
                  <c:v>2016</c:v>
                </c:pt>
                <c:pt idx="1">
                  <c:v>2017</c:v>
                </c:pt>
                <c:pt idx="2">
                  <c:v>2018</c:v>
                </c:pt>
                <c:pt idx="3">
                  <c:v>2019</c:v>
                </c:pt>
                <c:pt idx="4">
                  <c:v>2020</c:v>
                </c:pt>
                <c:pt idx="5">
                  <c:v>2021</c:v>
                </c:pt>
                <c:pt idx="6">
                  <c:v>2022</c:v>
                </c:pt>
              </c:numCache>
            </c:numRef>
          </c:cat>
          <c:val>
            <c:numRef>
              <c:f>'mrcutayin vs voch mrcutayin'!$E$2:$E$8</c:f>
              <c:numCache>
                <c:formatCode>0.0</c:formatCode>
                <c:ptCount val="7"/>
                <c:pt idx="0">
                  <c:v>26.118278600717325</c:v>
                </c:pt>
                <c:pt idx="1">
                  <c:v>27.344800862859458</c:v>
                </c:pt>
                <c:pt idx="2">
                  <c:v>30.771748609726689</c:v>
                </c:pt>
                <c:pt idx="3">
                  <c:v>31.974646462782751</c:v>
                </c:pt>
                <c:pt idx="4">
                  <c:v>42.062671018851084</c:v>
                </c:pt>
                <c:pt idx="5">
                  <c:v>50.889324540269911</c:v>
                </c:pt>
                <c:pt idx="6">
                  <c:v>48.812949670315589</c:v>
                </c:pt>
              </c:numCache>
            </c:numRef>
          </c:val>
          <c:extLst>
            <c:ext xmlns:c16="http://schemas.microsoft.com/office/drawing/2014/chart" uri="{C3380CC4-5D6E-409C-BE32-E72D297353CC}">
              <c16:uniqueId val="{00000003-981B-4D03-A289-24B9C61F648C}"/>
            </c:ext>
          </c:extLst>
        </c:ser>
        <c:dLbls>
          <c:showLegendKey val="0"/>
          <c:showVal val="1"/>
          <c:showCatName val="0"/>
          <c:showSerName val="0"/>
          <c:showPercent val="0"/>
          <c:showBubbleSize val="0"/>
        </c:dLbls>
        <c:axId val="531862104"/>
        <c:axId val="531862760"/>
      </c:areaChart>
      <c:lineChart>
        <c:grouping val="standard"/>
        <c:varyColors val="0"/>
        <c:ser>
          <c:idx val="2"/>
          <c:order val="2"/>
          <c:spPr>
            <a:ln w="28575" cap="rnd">
              <a:solidFill>
                <a:schemeClr val="accent4">
                  <a:lumMod val="75000"/>
                </a:schemeClr>
              </a:solidFill>
              <a:round/>
            </a:ln>
            <a:effectLst/>
          </c:spPr>
          <c:marker>
            <c:symbol val="diamond"/>
            <c:size val="5"/>
            <c:spPr>
              <a:solidFill>
                <a:schemeClr val="accent4">
                  <a:lumMod val="50000"/>
                </a:schemeClr>
              </a:solidFill>
              <a:ln w="9525">
                <a:solidFill>
                  <a:schemeClr val="accent4">
                    <a:lumMod val="50000"/>
                  </a:schemeClr>
                </a:solidFill>
              </a:ln>
              <a:effectLst/>
            </c:spPr>
          </c:marker>
          <c:dLbls>
            <c:dLbl>
              <c:idx val="0"/>
              <c:layout>
                <c:manualLayout>
                  <c:x val="-6.0420880346337968E-3"/>
                  <c:y val="-3.5120922504882739E-17"/>
                </c:manualLayout>
              </c:layout>
              <c:tx>
                <c:rich>
                  <a:bodyPr/>
                  <a:lstStyle/>
                  <a:p>
                    <a:fld id="{186464F3-38B5-4D9D-AA3E-AB87C4ACB373}" type="CELLRANGE">
                      <a:rPr lang="en-US"/>
                      <a:pPr/>
                      <a:t>[CELLRANGE]</a:t>
                    </a:fld>
                    <a:endParaRPr lang="en-US" baseline="0"/>
                  </a:p>
                  <a:p>
                    <a:fld id="{D3696803-07E9-458A-9D53-E33919C6DF2E}" type="VALUE">
                      <a:rPr lang="en-US"/>
                      <a:pPr/>
                      <a:t>[VALUE]</a:t>
                    </a:fld>
                    <a:endParaRPr lang="en-US"/>
                  </a:p>
                </c:rich>
              </c:tx>
              <c:dLblPos val="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4-981B-4D03-A289-24B9C61F648C}"/>
                </c:ext>
              </c:extLst>
            </c:dLbl>
            <c:dLbl>
              <c:idx val="1"/>
              <c:layout/>
              <c:tx>
                <c:rich>
                  <a:bodyPr/>
                  <a:lstStyle/>
                  <a:p>
                    <a:fld id="{2FC03F02-8315-400D-A066-C949853AB82B}" type="CELLRANGE">
                      <a:rPr lang="en-US"/>
                      <a:pPr/>
                      <a:t>[CELLRANGE]</a:t>
                    </a:fld>
                    <a:endParaRPr lang="en-US" baseline="0"/>
                  </a:p>
                  <a:p>
                    <a:fld id="{ED7BC952-09DC-495E-9B0F-F2C90391DE26}" type="VALUE">
                      <a:rPr lang="en-US"/>
                      <a:pPr/>
                      <a:t>[VALUE]</a:t>
                    </a:fld>
                    <a:endParaRPr lang="en-US"/>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5-981B-4D03-A289-24B9C61F648C}"/>
                </c:ext>
              </c:extLst>
            </c:dLbl>
            <c:dLbl>
              <c:idx val="2"/>
              <c:layout/>
              <c:tx>
                <c:rich>
                  <a:bodyPr/>
                  <a:lstStyle/>
                  <a:p>
                    <a:fld id="{31D01F16-61DA-44B7-B00D-75FFCC2BA41E}" type="CELLRANGE">
                      <a:rPr lang="en-US"/>
                      <a:pPr/>
                      <a:t>[CELLRANGE]</a:t>
                    </a:fld>
                    <a:endParaRPr lang="en-US" baseline="0"/>
                  </a:p>
                  <a:p>
                    <a:fld id="{E6D087F4-A398-4C84-BD8A-36E7A8E7EC2A}" type="VALUE">
                      <a:rPr lang="en-US"/>
                      <a:pPr/>
                      <a:t>[VALUE]</a:t>
                    </a:fld>
                    <a:endParaRPr lang="en-US"/>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6-981B-4D03-A289-24B9C61F648C}"/>
                </c:ext>
              </c:extLst>
            </c:dLbl>
            <c:dLbl>
              <c:idx val="3"/>
              <c:layout/>
              <c:tx>
                <c:rich>
                  <a:bodyPr/>
                  <a:lstStyle/>
                  <a:p>
                    <a:fld id="{A8BFABB6-678B-48AD-918E-B984FA8056AA}" type="CELLRANGE">
                      <a:rPr lang="en-US"/>
                      <a:pPr/>
                      <a:t>[CELLRANGE]</a:t>
                    </a:fld>
                    <a:endParaRPr lang="en-US" baseline="0"/>
                  </a:p>
                  <a:p>
                    <a:fld id="{2025A2F3-41F8-4121-A9DC-32D588C4A5E1}" type="VALUE">
                      <a:rPr lang="en-US"/>
                      <a:pPr/>
                      <a:t>[VALUE]</a:t>
                    </a:fld>
                    <a:endParaRPr lang="en-US"/>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7-981B-4D03-A289-24B9C61F648C}"/>
                </c:ext>
              </c:extLst>
            </c:dLbl>
            <c:dLbl>
              <c:idx val="4"/>
              <c:layout>
                <c:manualLayout>
                  <c:x val="-3.835226574061118E-2"/>
                  <c:y val="-3.8314176245210726E-3"/>
                </c:manualLayout>
              </c:layout>
              <c:tx>
                <c:rich>
                  <a:bodyPr/>
                  <a:lstStyle/>
                  <a:p>
                    <a:fld id="{6202440F-31A9-40A7-AD24-F270581A8799}" type="CELLRANGE">
                      <a:rPr lang="en-US"/>
                      <a:pPr/>
                      <a:t>[CELLRANGE]</a:t>
                    </a:fld>
                    <a:endParaRPr lang="en-US" baseline="0"/>
                  </a:p>
                  <a:p>
                    <a:fld id="{6BB192FD-8151-4183-80BA-4E07874EFEE8}" type="VALUE">
                      <a:rPr lang="en-US"/>
                      <a:pPr/>
                      <a:t>[VALUE]</a:t>
                    </a:fld>
                    <a:endParaRPr lang="en-US"/>
                  </a:p>
                </c:rich>
              </c:tx>
              <c:dLblPos val="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8-981B-4D03-A289-24B9C61F648C}"/>
                </c:ext>
              </c:extLst>
            </c:dLbl>
            <c:dLbl>
              <c:idx val="5"/>
              <c:layout>
                <c:manualLayout>
                  <c:x val="-4.6822712418300654E-2"/>
                  <c:y val="-3.3076131687242798E-3"/>
                </c:manualLayout>
              </c:layout>
              <c:tx>
                <c:rich>
                  <a:bodyPr/>
                  <a:lstStyle/>
                  <a:p>
                    <a:fld id="{B2614C0B-EA33-46AC-9D63-7CF5E0B10FC4}" type="CELLRANGE">
                      <a:rPr lang="en-US"/>
                      <a:pPr/>
                      <a:t>[CELLRANGE]</a:t>
                    </a:fld>
                    <a:endParaRPr lang="en-US" baseline="0"/>
                  </a:p>
                  <a:p>
                    <a:fld id="{1421B583-A040-4713-94C0-267E30980A89}" type="VALUE">
                      <a:rPr lang="en-US"/>
                      <a:pPr/>
                      <a:t>[VALUE]</a:t>
                    </a:fld>
                    <a:endParaRPr lang="en-US"/>
                  </a:p>
                </c:rich>
              </c:tx>
              <c:dLblPos val="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9-981B-4D03-A289-24B9C61F648C}"/>
                </c:ext>
              </c:extLst>
            </c:dLbl>
            <c:dLbl>
              <c:idx val="6"/>
              <c:layout>
                <c:manualLayout>
                  <c:x val="-4.9015359477124182E-2"/>
                  <c:y val="0"/>
                </c:manualLayout>
              </c:layout>
              <c:tx>
                <c:rich>
                  <a:bodyPr rot="0" spcFirstLastPara="1" vertOverflow="ellipsis" vert="horz" wrap="square" lIns="38100" tIns="19050" rIns="38100" bIns="19050" anchor="ctr" anchorCtr="0">
                    <a:spAutoFit/>
                  </a:bodyPr>
                  <a:lstStyle/>
                  <a:p>
                    <a:pPr marL="0" marR="0" indent="0" algn="ctr" defTabSz="914400" rtl="0" eaLnBrk="1" fontAlgn="auto" latinLnBrk="0" hangingPunct="1">
                      <a:lnSpc>
                        <a:spcPct val="100000"/>
                      </a:lnSpc>
                      <a:spcBef>
                        <a:spcPts val="0"/>
                      </a:spcBef>
                      <a:spcAft>
                        <a:spcPts val="0"/>
                      </a:spcAft>
                      <a:buClrTx/>
                      <a:buSzTx/>
                      <a:buFontTx/>
                      <a:buNone/>
                      <a:tabLst/>
                      <a:defRPr sz="1300" b="1" i="0" u="none" strike="noStrike" kern="1200" baseline="0">
                        <a:solidFill>
                          <a:sysClr val="windowText" lastClr="000000"/>
                        </a:solidFill>
                        <a:latin typeface="+mn-lt"/>
                        <a:ea typeface="+mn-ea"/>
                        <a:cs typeface="+mn-cs"/>
                      </a:defRPr>
                    </a:pPr>
                    <a:r>
                      <a:rPr lang="en-US" sz="1300" b="1" i="0" u="none" strike="noStrike" kern="1200" baseline="0">
                        <a:solidFill>
                          <a:sysClr val="windowText" lastClr="000000"/>
                        </a:solidFill>
                      </a:rPr>
                      <a:t>48.8</a:t>
                    </a:r>
                  </a:p>
                  <a:p>
                    <a:pPr marL="0" marR="0" indent="0" algn="ctr" defTabSz="914400" rtl="0" eaLnBrk="1" fontAlgn="auto" latinLnBrk="0" hangingPunct="1">
                      <a:lnSpc>
                        <a:spcPct val="100000"/>
                      </a:lnSpc>
                      <a:spcBef>
                        <a:spcPts val="0"/>
                      </a:spcBef>
                      <a:spcAft>
                        <a:spcPts val="0"/>
                      </a:spcAft>
                      <a:buClrTx/>
                      <a:buSzTx/>
                      <a:buFontTx/>
                      <a:buNone/>
                      <a:tabLst/>
                      <a:defRPr sz="1300" b="1">
                        <a:solidFill>
                          <a:sysClr val="windowText" lastClr="000000"/>
                        </a:solidFill>
                      </a:defRPr>
                    </a:pPr>
                    <a:fld id="{BFF967D9-E1A2-44BD-8621-46C4858976C5}" type="VALUE">
                      <a:rPr lang="en-US" sz="1300" b="1"/>
                      <a:pPr marL="0" marR="0" indent="0" algn="ctr" defTabSz="914400" rtl="0" eaLnBrk="1" fontAlgn="auto" latinLnBrk="0" hangingPunct="1">
                        <a:lnSpc>
                          <a:spcPct val="100000"/>
                        </a:lnSpc>
                        <a:spcBef>
                          <a:spcPts val="0"/>
                        </a:spcBef>
                        <a:spcAft>
                          <a:spcPts val="0"/>
                        </a:spcAft>
                        <a:buClrTx/>
                        <a:buSzTx/>
                        <a:buFontTx/>
                        <a:buNone/>
                        <a:tabLst/>
                        <a:defRPr sz="1300" b="1">
                          <a:solidFill>
                            <a:sysClr val="windowText" lastClr="000000"/>
                          </a:solidFill>
                        </a:defRPr>
                      </a:pPr>
                      <a:t>[VALUE]</a:t>
                    </a:fld>
                    <a:endParaRPr lang="en-US"/>
                  </a:p>
                </c:rich>
              </c:tx>
              <c:spPr>
                <a:noFill/>
                <a:ln>
                  <a:noFill/>
                </a:ln>
                <a:effectLst/>
              </c:spPr>
              <c:txPr>
                <a:bodyPr rot="0" spcFirstLastPara="1" vertOverflow="ellipsis" vert="horz" wrap="square" lIns="38100" tIns="19050" rIns="38100" bIns="19050" anchor="ctr" anchorCtr="0">
                  <a:spAutoFit/>
                </a:bodyPr>
                <a:lstStyle/>
                <a:p>
                  <a:pPr marL="0" marR="0" indent="0" algn="ctr" defTabSz="914400" rtl="0" eaLnBrk="1" fontAlgn="auto" latinLnBrk="0" hangingPunct="1">
                    <a:lnSpc>
                      <a:spcPct val="100000"/>
                    </a:lnSpc>
                    <a:spcBef>
                      <a:spcPts val="0"/>
                    </a:spcBef>
                    <a:spcAft>
                      <a:spcPts val="0"/>
                    </a:spcAft>
                    <a:buClrTx/>
                    <a:buSzTx/>
                    <a:buFontTx/>
                    <a:buNone/>
                    <a:tabLst/>
                    <a:defRPr sz="1300" b="1" i="0" u="none" strike="noStrike" kern="1200" baseline="0">
                      <a:solidFill>
                        <a:sysClr val="windowText" lastClr="000000"/>
                      </a:solidFill>
                      <a:latin typeface="+mn-lt"/>
                      <a:ea typeface="+mn-ea"/>
                      <a:cs typeface="+mn-cs"/>
                    </a:defRPr>
                  </a:pPr>
                  <a:endParaRPr lang="en-US"/>
                </a:p>
              </c:txPr>
              <c:dLblPos val="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A-981B-4D03-A289-24B9C61F648C}"/>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0"/>
              </c:ext>
            </c:extLst>
          </c:dLbls>
          <c:val>
            <c:numRef>
              <c:f>'mrcutayin vs voch mrcutayin'!$F$2:$F$8</c:f>
              <c:numCache>
                <c:formatCode>0.0</c:formatCode>
                <c:ptCount val="7"/>
                <c:pt idx="0">
                  <c:v>73.881721399282668</c:v>
                </c:pt>
                <c:pt idx="1">
                  <c:v>72.655199137140542</c:v>
                </c:pt>
                <c:pt idx="2">
                  <c:v>69.228251390273314</c:v>
                </c:pt>
                <c:pt idx="3">
                  <c:v>68.025353537217242</c:v>
                </c:pt>
                <c:pt idx="4">
                  <c:v>57.937328981148916</c:v>
                </c:pt>
                <c:pt idx="5">
                  <c:v>49.110675459730089</c:v>
                </c:pt>
                <c:pt idx="6">
                  <c:v>51.187050329684411</c:v>
                </c:pt>
              </c:numCache>
            </c:numRef>
          </c:val>
          <c:smooth val="0"/>
          <c:extLst>
            <c:ext xmlns:c15="http://schemas.microsoft.com/office/drawing/2012/chart" uri="{02D57815-91ED-43cb-92C2-25804820EDAC}">
              <c15:datalabelsRange>
                <c15:f>'mrcutayin vs voch mrcutayin'!$E$2:$E$7</c15:f>
                <c15:dlblRangeCache>
                  <c:ptCount val="6"/>
                  <c:pt idx="0">
                    <c:v>26.1</c:v>
                  </c:pt>
                  <c:pt idx="1">
                    <c:v>27.3</c:v>
                  </c:pt>
                  <c:pt idx="2">
                    <c:v>30.8</c:v>
                  </c:pt>
                  <c:pt idx="3">
                    <c:v>32.0</c:v>
                  </c:pt>
                  <c:pt idx="4">
                    <c:v>42.1</c:v>
                  </c:pt>
                  <c:pt idx="5">
                    <c:v>50.9</c:v>
                  </c:pt>
                </c15:dlblRangeCache>
              </c15:datalabelsRange>
            </c:ext>
            <c:ext xmlns:c16="http://schemas.microsoft.com/office/drawing/2014/chart" uri="{C3380CC4-5D6E-409C-BE32-E72D297353CC}">
              <c16:uniqueId val="{0000000B-981B-4D03-A289-24B9C61F648C}"/>
            </c:ext>
          </c:extLst>
        </c:ser>
        <c:dLbls>
          <c:showLegendKey val="0"/>
          <c:showVal val="0"/>
          <c:showCatName val="0"/>
          <c:showSerName val="0"/>
          <c:showPercent val="0"/>
          <c:showBubbleSize val="0"/>
        </c:dLbls>
        <c:marker val="1"/>
        <c:smooth val="0"/>
        <c:axId val="531862104"/>
        <c:axId val="531862760"/>
      </c:lineChart>
      <c:catAx>
        <c:axId val="53186210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531862760"/>
        <c:crosses val="autoZero"/>
        <c:auto val="1"/>
        <c:lblAlgn val="ctr"/>
        <c:lblOffset val="100"/>
        <c:noMultiLvlLbl val="0"/>
      </c:catAx>
      <c:valAx>
        <c:axId val="53186276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531862104"/>
        <c:crosses val="autoZero"/>
        <c:crossBetween val="midCat"/>
      </c:valAx>
      <c:spPr>
        <a:noFill/>
        <a:ln>
          <a:noFill/>
        </a:ln>
        <a:effectLst/>
      </c:spPr>
    </c:plotArea>
    <c:plotVisOnly val="1"/>
    <c:dispBlanksAs val="zero"/>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10DDE5-C7BC-40DC-AC3C-C584039A8012}" type="datetimeFigureOut">
              <a:rPr lang="en-US" smtClean="0"/>
              <a:t>10/19/2022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30D12B-F3D1-4CC9-945F-4DE77037AFBE}" type="slidenum">
              <a:rPr lang="en-US" smtClean="0"/>
              <a:t>‹#›</a:t>
            </a:fld>
            <a:endParaRPr lang="en-US"/>
          </a:p>
        </p:txBody>
      </p:sp>
    </p:spTree>
    <p:extLst>
      <p:ext uri="{BB962C8B-B14F-4D97-AF65-F5344CB8AC3E}">
        <p14:creationId xmlns:p14="http://schemas.microsoft.com/office/powerpoint/2010/main" val="1106296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a:t>
            </a:r>
            <a:r>
              <a:rPr lang="en-US" baseline="0" dirty="0" smtClean="0"/>
              <a:t> to mention here that in post 2020 to 2022 </a:t>
            </a:r>
            <a:r>
              <a:rPr lang="en-US" dirty="0" smtClean="0"/>
              <a:t>we have gone through such amoun</a:t>
            </a:r>
            <a:r>
              <a:rPr lang="en-US" baseline="0" dirty="0" smtClean="0"/>
              <a:t>t of changes that I will struggle to touch upon all of them, but I will try to keep as close to the topic as I will be able</a:t>
            </a:r>
            <a:endParaRPr lang="en-US" dirty="0"/>
          </a:p>
        </p:txBody>
      </p:sp>
      <p:sp>
        <p:nvSpPr>
          <p:cNvPr id="4" name="Slide Number Placeholder 3"/>
          <p:cNvSpPr>
            <a:spLocks noGrp="1"/>
          </p:cNvSpPr>
          <p:nvPr>
            <p:ph type="sldNum" sz="quarter" idx="10"/>
          </p:nvPr>
        </p:nvSpPr>
        <p:spPr/>
        <p:txBody>
          <a:bodyPr/>
          <a:lstStyle/>
          <a:p>
            <a:fld id="{4330D12B-F3D1-4CC9-945F-4DE77037AFBE}" type="slidenum">
              <a:rPr lang="en-US" smtClean="0"/>
              <a:t>1</a:t>
            </a:fld>
            <a:endParaRPr lang="en-US"/>
          </a:p>
        </p:txBody>
      </p:sp>
    </p:spTree>
    <p:extLst>
      <p:ext uri="{BB962C8B-B14F-4D97-AF65-F5344CB8AC3E}">
        <p14:creationId xmlns:p14="http://schemas.microsoft.com/office/powerpoint/2010/main" val="240286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project is done with the idea</a:t>
            </a:r>
            <a:r>
              <a:rPr lang="en-US" baseline="0" dirty="0" smtClean="0"/>
              <a:t> of creating shared research infrastructures as on the national level as well on the international level by becoming part of ERIC or other RI network</a:t>
            </a:r>
          </a:p>
          <a:p>
            <a:r>
              <a:rPr lang="en-US" baseline="0" dirty="0" smtClean="0"/>
              <a:t>By the end of 2023 the total equipment of the material science sector will be finished</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330D12B-F3D1-4CC9-945F-4DE77037AFBE}" type="slidenum">
              <a:rPr lang="en-US" smtClean="0"/>
              <a:t>10</a:t>
            </a:fld>
            <a:endParaRPr lang="en-US"/>
          </a:p>
        </p:txBody>
      </p:sp>
    </p:spTree>
    <p:extLst>
      <p:ext uri="{BB962C8B-B14F-4D97-AF65-F5344CB8AC3E}">
        <p14:creationId xmlns:p14="http://schemas.microsoft.com/office/powerpoint/2010/main" val="2981537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i="0" u="none" strike="noStrike" kern="1200" cap="none" spc="0" normalizeH="0" baseline="0" noProof="0" dirty="0" smtClean="0">
                <a:ln>
                  <a:noFill/>
                </a:ln>
                <a:solidFill>
                  <a:prstClr val="black"/>
                </a:solidFill>
                <a:effectLst/>
                <a:uLnTx/>
                <a:uFillTx/>
                <a:latin typeface="Tenorite"/>
              </a:rPr>
              <a:t>In good accordance with PSF recommendations</a:t>
            </a:r>
            <a:r>
              <a:rPr kumimoji="0" lang="en-US" sz="1200" i="0" u="none" strike="noStrike" kern="1200" cap="none" spc="0" normalizeH="0" noProof="0" dirty="0" smtClean="0">
                <a:ln>
                  <a:noFill/>
                </a:ln>
                <a:solidFill>
                  <a:prstClr val="black"/>
                </a:solidFill>
                <a:effectLst/>
                <a:uLnTx/>
                <a:uFillTx/>
                <a:latin typeface="Tenorite"/>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i="0" u="none" strike="noStrike" kern="1200" cap="none" spc="0" normalizeH="0" noProof="0" dirty="0" smtClean="0">
              <a:ln>
                <a:noFill/>
              </a:ln>
              <a:solidFill>
                <a:prstClr val="black"/>
              </a:solidFill>
              <a:effectLst/>
              <a:uLnTx/>
              <a:uFillTx/>
              <a:latin typeface="Tenorite"/>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i="0" u="none" strike="noStrike" kern="1200" cap="none" spc="0" normalizeH="0" noProof="0" dirty="0" smtClean="0">
                <a:ln>
                  <a:noFill/>
                </a:ln>
                <a:solidFill>
                  <a:prstClr val="black"/>
                </a:solidFill>
                <a:effectLst/>
                <a:uLnTx/>
                <a:uFillTx/>
                <a:latin typeface="Tenorite"/>
              </a:rPr>
              <a:t>The introduction</a:t>
            </a:r>
            <a:r>
              <a:rPr kumimoji="0" lang="en-US" sz="1200" i="0" u="none" strike="noStrike" kern="1200" cap="none" spc="0" normalizeH="0" baseline="0" noProof="0" dirty="0" smtClean="0">
                <a:ln>
                  <a:noFill/>
                </a:ln>
                <a:solidFill>
                  <a:prstClr val="black"/>
                </a:solidFill>
                <a:effectLst/>
                <a:uLnTx/>
                <a:uFillTx/>
                <a:latin typeface="Tenorite"/>
              </a:rPr>
              <a:t> of PBRFS is a pending task but the Legal basis should be solid so in parallel we are developing the national legal framework by looking at the legislation and protocols of Baltic states and other comparable European countries</a:t>
            </a:r>
            <a:endParaRPr kumimoji="0" lang="en-US" sz="1200" i="0" u="none" strike="noStrike" kern="1200" cap="none" spc="0" normalizeH="0" noProof="0" dirty="0" smtClean="0">
              <a:ln>
                <a:noFill/>
              </a:ln>
              <a:solidFill>
                <a:prstClr val="black"/>
              </a:solidFill>
              <a:effectLst/>
              <a:uLnTx/>
              <a:uFillTx/>
              <a:latin typeface="Tenorite"/>
            </a:endParaRPr>
          </a:p>
          <a:p>
            <a:endParaRPr lang="en-US" dirty="0"/>
          </a:p>
        </p:txBody>
      </p:sp>
      <p:sp>
        <p:nvSpPr>
          <p:cNvPr id="4" name="Slide Number Placeholder 3"/>
          <p:cNvSpPr>
            <a:spLocks noGrp="1"/>
          </p:cNvSpPr>
          <p:nvPr>
            <p:ph type="sldNum" sz="quarter" idx="10"/>
          </p:nvPr>
        </p:nvSpPr>
        <p:spPr/>
        <p:txBody>
          <a:bodyPr/>
          <a:lstStyle/>
          <a:p>
            <a:fld id="{4330D12B-F3D1-4CC9-945F-4DE77037AFBE}" type="slidenum">
              <a:rPr lang="en-US" smtClean="0"/>
              <a:t>11</a:t>
            </a:fld>
            <a:endParaRPr lang="en-US"/>
          </a:p>
        </p:txBody>
      </p:sp>
    </p:spTree>
    <p:extLst>
      <p:ext uri="{BB962C8B-B14F-4D97-AF65-F5344CB8AC3E}">
        <p14:creationId xmlns:p14="http://schemas.microsoft.com/office/powerpoint/2010/main" val="11002095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30D12B-F3D1-4CC9-945F-4DE77037AFBE}" type="slidenum">
              <a:rPr lang="en-US" smtClean="0"/>
              <a:t>12</a:t>
            </a:fld>
            <a:endParaRPr lang="en-US"/>
          </a:p>
        </p:txBody>
      </p:sp>
    </p:spTree>
    <p:extLst>
      <p:ext uri="{BB962C8B-B14F-4D97-AF65-F5344CB8AC3E}">
        <p14:creationId xmlns:p14="http://schemas.microsoft.com/office/powerpoint/2010/main" val="2633863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this projects EU research Centers are most favorable in terms of</a:t>
            </a:r>
            <a:r>
              <a:rPr lang="en-US" baseline="0" dirty="0" smtClean="0"/>
              <a:t> </a:t>
            </a:r>
            <a:r>
              <a:rPr lang="en-US" dirty="0" smtClean="0"/>
              <a:t>proximity and history of cooperation and common framework program.</a:t>
            </a:r>
            <a:endParaRPr lang="en-US" dirty="0"/>
          </a:p>
        </p:txBody>
      </p:sp>
      <p:sp>
        <p:nvSpPr>
          <p:cNvPr id="4" name="Slide Number Placeholder 3"/>
          <p:cNvSpPr>
            <a:spLocks noGrp="1"/>
          </p:cNvSpPr>
          <p:nvPr>
            <p:ph type="sldNum" sz="quarter" idx="10"/>
          </p:nvPr>
        </p:nvSpPr>
        <p:spPr/>
        <p:txBody>
          <a:bodyPr/>
          <a:lstStyle/>
          <a:p>
            <a:fld id="{4330D12B-F3D1-4CC9-945F-4DE77037AFBE}" type="slidenum">
              <a:rPr lang="en-US" smtClean="0"/>
              <a:t>13</a:t>
            </a:fld>
            <a:endParaRPr lang="en-US"/>
          </a:p>
        </p:txBody>
      </p:sp>
    </p:spTree>
    <p:extLst>
      <p:ext uri="{BB962C8B-B14F-4D97-AF65-F5344CB8AC3E}">
        <p14:creationId xmlns:p14="http://schemas.microsoft.com/office/powerpoint/2010/main" val="17023777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this projects EU research Centers are most favorable in terms of</a:t>
            </a:r>
            <a:r>
              <a:rPr lang="en-US" baseline="0" dirty="0" smtClean="0"/>
              <a:t> </a:t>
            </a:r>
            <a:r>
              <a:rPr lang="en-US" dirty="0" smtClean="0"/>
              <a:t>proximity and history of cooperation and common framework program.</a:t>
            </a:r>
            <a:endParaRPr lang="en-US" dirty="0"/>
          </a:p>
        </p:txBody>
      </p:sp>
      <p:sp>
        <p:nvSpPr>
          <p:cNvPr id="4" name="Slide Number Placeholder 3"/>
          <p:cNvSpPr>
            <a:spLocks noGrp="1"/>
          </p:cNvSpPr>
          <p:nvPr>
            <p:ph type="sldNum" sz="quarter" idx="10"/>
          </p:nvPr>
        </p:nvSpPr>
        <p:spPr/>
        <p:txBody>
          <a:bodyPr/>
          <a:lstStyle/>
          <a:p>
            <a:fld id="{4330D12B-F3D1-4CC9-945F-4DE77037AFBE}" type="slidenum">
              <a:rPr lang="en-US" smtClean="0"/>
              <a:t>14</a:t>
            </a:fld>
            <a:endParaRPr lang="en-US"/>
          </a:p>
        </p:txBody>
      </p:sp>
    </p:spTree>
    <p:extLst>
      <p:ext uri="{BB962C8B-B14F-4D97-AF65-F5344CB8AC3E}">
        <p14:creationId xmlns:p14="http://schemas.microsoft.com/office/powerpoint/2010/main" val="37010540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30D12B-F3D1-4CC9-945F-4DE77037AFBE}" type="slidenum">
              <a:rPr lang="en-US" smtClean="0"/>
              <a:t>15</a:t>
            </a:fld>
            <a:endParaRPr lang="en-US"/>
          </a:p>
        </p:txBody>
      </p:sp>
    </p:spTree>
    <p:extLst>
      <p:ext uri="{BB962C8B-B14F-4D97-AF65-F5344CB8AC3E}">
        <p14:creationId xmlns:p14="http://schemas.microsoft.com/office/powerpoint/2010/main" val="41538402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30D12B-F3D1-4CC9-945F-4DE77037AFBE}" type="slidenum">
              <a:rPr lang="en-US" smtClean="0"/>
              <a:t>16</a:t>
            </a:fld>
            <a:endParaRPr lang="en-US"/>
          </a:p>
        </p:txBody>
      </p:sp>
    </p:spTree>
    <p:extLst>
      <p:ext uri="{BB962C8B-B14F-4D97-AF65-F5344CB8AC3E}">
        <p14:creationId xmlns:p14="http://schemas.microsoft.com/office/powerpoint/2010/main" val="2615359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Some</a:t>
            </a:r>
            <a:r>
              <a:rPr lang="en-US" baseline="0" dirty="0" smtClean="0"/>
              <a:t> ideas were tested, such as the PBRFS which proved to be not a task that is manageable without solid legal basis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With the demand driven research system we learned that the gap between the articulation of the request from industry and research proposal from RI-s is significant and we lack the specialized structure that will act as a translator between this entities.</a:t>
            </a:r>
          </a:p>
          <a:p>
            <a:endParaRPr lang="en-US" dirty="0"/>
          </a:p>
        </p:txBody>
      </p:sp>
      <p:sp>
        <p:nvSpPr>
          <p:cNvPr id="4" name="Slide Number Placeholder 3"/>
          <p:cNvSpPr>
            <a:spLocks noGrp="1"/>
          </p:cNvSpPr>
          <p:nvPr>
            <p:ph type="sldNum" sz="quarter" idx="10"/>
          </p:nvPr>
        </p:nvSpPr>
        <p:spPr/>
        <p:txBody>
          <a:bodyPr/>
          <a:lstStyle/>
          <a:p>
            <a:fld id="{4330D12B-F3D1-4CC9-945F-4DE77037AFBE}" type="slidenum">
              <a:rPr lang="en-US" smtClean="0"/>
              <a:t>17</a:t>
            </a:fld>
            <a:endParaRPr lang="en-US"/>
          </a:p>
        </p:txBody>
      </p:sp>
    </p:spTree>
    <p:extLst>
      <p:ext uri="{BB962C8B-B14F-4D97-AF65-F5344CB8AC3E}">
        <p14:creationId xmlns:p14="http://schemas.microsoft.com/office/powerpoint/2010/main" val="3367873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a:t>
            </a:r>
            <a:r>
              <a:rPr lang="en-US" baseline="0" dirty="0" smtClean="0"/>
              <a:t> ideas were tested, such as the PBRFS which proved to be not a task that is manageable without solid legal basis</a:t>
            </a:r>
          </a:p>
          <a:p>
            <a:endParaRPr lang="en-US" dirty="0"/>
          </a:p>
        </p:txBody>
      </p:sp>
      <p:sp>
        <p:nvSpPr>
          <p:cNvPr id="4" name="Slide Number Placeholder 3"/>
          <p:cNvSpPr>
            <a:spLocks noGrp="1"/>
          </p:cNvSpPr>
          <p:nvPr>
            <p:ph type="sldNum" sz="quarter" idx="10"/>
          </p:nvPr>
        </p:nvSpPr>
        <p:spPr/>
        <p:txBody>
          <a:bodyPr/>
          <a:lstStyle/>
          <a:p>
            <a:fld id="{4330D12B-F3D1-4CC9-945F-4DE77037AFBE}" type="slidenum">
              <a:rPr lang="en-US" smtClean="0"/>
              <a:t>2</a:t>
            </a:fld>
            <a:endParaRPr lang="en-US"/>
          </a:p>
        </p:txBody>
      </p:sp>
    </p:spTree>
    <p:extLst>
      <p:ext uri="{BB962C8B-B14F-4D97-AF65-F5344CB8AC3E}">
        <p14:creationId xmlns:p14="http://schemas.microsoft.com/office/powerpoint/2010/main" val="3545347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based on the experience of 2020-2021 period,  and several International expert missions the most fundamental of which was the EU policy support facilities report for </a:t>
            </a:r>
            <a:r>
              <a:rPr lang="en-US" baseline="0" dirty="0" err="1" smtClean="0"/>
              <a:t>Armenias</a:t>
            </a:r>
            <a:r>
              <a:rPr lang="en-US" baseline="0" dirty="0" smtClean="0"/>
              <a:t> Science system</a:t>
            </a:r>
          </a:p>
          <a:p>
            <a:endParaRPr lang="en-US" baseline="0" dirty="0" smtClean="0"/>
          </a:p>
          <a:p>
            <a:r>
              <a:rPr lang="en-US" baseline="0" dirty="0" smtClean="0"/>
              <a:t>We realized that lack of modern infrastructures in terms of equipment is dramatically affecting the quality of research, hence creating a myriad of derived problems.</a:t>
            </a:r>
          </a:p>
          <a:p>
            <a:endParaRPr lang="en-US" baseline="0" dirty="0" smtClean="0"/>
          </a:p>
          <a:p>
            <a:r>
              <a:rPr lang="en-US" baseline="0" dirty="0" smtClean="0"/>
              <a:t>The competitiveness of the researchers is another priority and the involvement of younger generation of researchers into all aspects of the R&amp;D system, started from support for PhD students and finished with young directors of research institutions. </a:t>
            </a:r>
          </a:p>
          <a:p>
            <a:endParaRPr lang="en-US" baseline="0" dirty="0" smtClean="0"/>
          </a:p>
          <a:p>
            <a:r>
              <a:rPr lang="en-US" baseline="0" dirty="0" smtClean="0"/>
              <a:t>Other prerequisite for the effective changes is efficient and modern Legislative basis, because new ideas such as PBRFS need a solid legal base in order to work properly</a:t>
            </a:r>
            <a:endParaRPr lang="en-US" dirty="0"/>
          </a:p>
        </p:txBody>
      </p:sp>
      <p:sp>
        <p:nvSpPr>
          <p:cNvPr id="4" name="Slide Number Placeholder 3"/>
          <p:cNvSpPr>
            <a:spLocks noGrp="1"/>
          </p:cNvSpPr>
          <p:nvPr>
            <p:ph type="sldNum" sz="quarter" idx="10"/>
          </p:nvPr>
        </p:nvSpPr>
        <p:spPr/>
        <p:txBody>
          <a:bodyPr/>
          <a:lstStyle/>
          <a:p>
            <a:fld id="{4330D12B-F3D1-4CC9-945F-4DE77037AFBE}" type="slidenum">
              <a:rPr lang="en-US" smtClean="0"/>
              <a:t>3</a:t>
            </a:fld>
            <a:endParaRPr lang="en-US"/>
          </a:p>
        </p:txBody>
      </p:sp>
    </p:spTree>
    <p:extLst>
      <p:ext uri="{BB962C8B-B14F-4D97-AF65-F5344CB8AC3E}">
        <p14:creationId xmlns:p14="http://schemas.microsoft.com/office/powerpoint/2010/main" val="1695811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effectively manage public funding one have to have</a:t>
            </a:r>
            <a:r>
              <a:rPr lang="en-US" baseline="0" dirty="0" smtClean="0"/>
              <a:t> enough supply of it otherwise we tend to either atomize the funding (which we were doing) in order to maintain the vital amount of researchers, or otherwise focus the small funding, thus losing in the number of researchers and then losing sustainability of the obtained system.</a:t>
            </a:r>
          </a:p>
          <a:p>
            <a:endParaRPr lang="en-US" baseline="0" dirty="0" smtClean="0"/>
          </a:p>
          <a:p>
            <a:r>
              <a:rPr lang="en-US" baseline="0" dirty="0" smtClean="0"/>
              <a:t>So the government committed to increase funding of the </a:t>
            </a:r>
            <a:r>
              <a:rPr lang="en-US" baseline="0" dirty="0" err="1" smtClean="0"/>
              <a:t>RnD</a:t>
            </a:r>
            <a:r>
              <a:rPr lang="en-US" baseline="0" dirty="0" smtClean="0"/>
              <a:t> sector on the basis of competitiveness and excellence and we had 50.4% increase in total funding</a:t>
            </a:r>
            <a:endParaRPr lang="en-US" dirty="0"/>
          </a:p>
        </p:txBody>
      </p:sp>
      <p:sp>
        <p:nvSpPr>
          <p:cNvPr id="4" name="Slide Number Placeholder 3"/>
          <p:cNvSpPr>
            <a:spLocks noGrp="1"/>
          </p:cNvSpPr>
          <p:nvPr>
            <p:ph type="sldNum" sz="quarter" idx="10"/>
          </p:nvPr>
        </p:nvSpPr>
        <p:spPr/>
        <p:txBody>
          <a:bodyPr/>
          <a:lstStyle/>
          <a:p>
            <a:fld id="{4330D12B-F3D1-4CC9-945F-4DE77037AFBE}" type="slidenum">
              <a:rPr lang="en-US" smtClean="0"/>
              <a:t>4</a:t>
            </a:fld>
            <a:endParaRPr lang="en-US"/>
          </a:p>
        </p:txBody>
      </p:sp>
    </p:spTree>
    <p:extLst>
      <p:ext uri="{BB962C8B-B14F-4D97-AF65-F5344CB8AC3E}">
        <p14:creationId xmlns:p14="http://schemas.microsoft.com/office/powerpoint/2010/main" val="4234170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most of</a:t>
            </a:r>
            <a:r>
              <a:rPr lang="en-US" baseline="0" dirty="0" smtClean="0"/>
              <a:t> the increase flows on the competitive basis</a:t>
            </a:r>
            <a:endParaRPr lang="en-US" dirty="0"/>
          </a:p>
        </p:txBody>
      </p:sp>
      <p:sp>
        <p:nvSpPr>
          <p:cNvPr id="4" name="Slide Number Placeholder 3"/>
          <p:cNvSpPr>
            <a:spLocks noGrp="1"/>
          </p:cNvSpPr>
          <p:nvPr>
            <p:ph type="sldNum" sz="quarter" idx="10"/>
          </p:nvPr>
        </p:nvSpPr>
        <p:spPr/>
        <p:txBody>
          <a:bodyPr/>
          <a:lstStyle/>
          <a:p>
            <a:fld id="{4330D12B-F3D1-4CC9-945F-4DE77037AFBE}" type="slidenum">
              <a:rPr lang="en-US" smtClean="0"/>
              <a:t>5</a:t>
            </a:fld>
            <a:endParaRPr lang="en-US"/>
          </a:p>
        </p:txBody>
      </p:sp>
    </p:spTree>
    <p:extLst>
      <p:ext uri="{BB962C8B-B14F-4D97-AF65-F5344CB8AC3E}">
        <p14:creationId xmlns:p14="http://schemas.microsoft.com/office/powerpoint/2010/main" val="2041824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a:t>
            </a:r>
            <a:r>
              <a:rPr lang="en-US" baseline="0" dirty="0" smtClean="0"/>
              <a:t> on the recommendations of PSF expert mission, we launched several competitions similar to ERC grant schemes</a:t>
            </a:r>
            <a:endParaRPr lang="en-US" dirty="0"/>
          </a:p>
        </p:txBody>
      </p:sp>
      <p:sp>
        <p:nvSpPr>
          <p:cNvPr id="4" name="Slide Number Placeholder 3"/>
          <p:cNvSpPr>
            <a:spLocks noGrp="1"/>
          </p:cNvSpPr>
          <p:nvPr>
            <p:ph type="sldNum" sz="quarter" idx="10"/>
          </p:nvPr>
        </p:nvSpPr>
        <p:spPr/>
        <p:txBody>
          <a:bodyPr/>
          <a:lstStyle/>
          <a:p>
            <a:fld id="{4330D12B-F3D1-4CC9-945F-4DE77037AFBE}" type="slidenum">
              <a:rPr lang="en-US" smtClean="0"/>
              <a:t>6</a:t>
            </a:fld>
            <a:endParaRPr lang="en-US"/>
          </a:p>
        </p:txBody>
      </p:sp>
    </p:spTree>
    <p:extLst>
      <p:ext uri="{BB962C8B-B14F-4D97-AF65-F5344CB8AC3E}">
        <p14:creationId xmlns:p14="http://schemas.microsoft.com/office/powerpoint/2010/main" val="2448909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y-AM" sz="1200" kern="1200" dirty="0" smtClean="0">
                <a:solidFill>
                  <a:schemeClr val="tx1"/>
                </a:solidFill>
                <a:effectLst/>
                <a:latin typeface="+mn-lt"/>
                <a:ea typeface="+mn-ea"/>
                <a:cs typeface="+mn-cs"/>
              </a:rPr>
              <a:t>5</a:t>
            </a:r>
            <a:r>
              <a:rPr lang="en-US" sz="1200" kern="1200" dirty="0" smtClean="0">
                <a:solidFill>
                  <a:schemeClr val="tx1"/>
                </a:solidFill>
                <a:effectLst/>
                <a:latin typeface="+mn-lt"/>
                <a:ea typeface="+mn-ea"/>
                <a:cs typeface="+mn-cs"/>
              </a:rPr>
              <a:t>2.6% are women</a:t>
            </a:r>
          </a:p>
          <a:p>
            <a:r>
              <a:rPr lang="en-US" sz="1200" kern="1200" dirty="0" smtClean="0">
                <a:solidFill>
                  <a:schemeClr val="tx1"/>
                </a:solidFill>
                <a:effectLst/>
                <a:latin typeface="+mn-lt"/>
                <a:ea typeface="+mn-ea"/>
                <a:cs typeface="+mn-cs"/>
              </a:rPr>
              <a:t>However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more managerial positions in research system, only 26 % are women</a:t>
            </a:r>
            <a:endParaRPr lang="en-US" dirty="0"/>
          </a:p>
        </p:txBody>
      </p:sp>
      <p:sp>
        <p:nvSpPr>
          <p:cNvPr id="4" name="Slide Number Placeholder 3"/>
          <p:cNvSpPr>
            <a:spLocks noGrp="1"/>
          </p:cNvSpPr>
          <p:nvPr>
            <p:ph type="sldNum" sz="quarter" idx="10"/>
          </p:nvPr>
        </p:nvSpPr>
        <p:spPr/>
        <p:txBody>
          <a:bodyPr/>
          <a:lstStyle/>
          <a:p>
            <a:fld id="{4330D12B-F3D1-4CC9-945F-4DE77037AFBE}" type="slidenum">
              <a:rPr lang="en-US" smtClean="0"/>
              <a:t>7</a:t>
            </a:fld>
            <a:endParaRPr lang="en-US"/>
          </a:p>
        </p:txBody>
      </p:sp>
    </p:spTree>
    <p:extLst>
      <p:ext uri="{BB962C8B-B14F-4D97-AF65-F5344CB8AC3E}">
        <p14:creationId xmlns:p14="http://schemas.microsoft.com/office/powerpoint/2010/main" val="4220935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for this program</a:t>
            </a:r>
            <a:r>
              <a:rPr lang="en-US" baseline="0" dirty="0" smtClean="0"/>
              <a:t> to have systemic effect we are planning to launch subsequent projects for the most successful PI-s, and leave this competition for the newcomers</a:t>
            </a:r>
            <a:endParaRPr lang="en-US" dirty="0"/>
          </a:p>
        </p:txBody>
      </p:sp>
      <p:sp>
        <p:nvSpPr>
          <p:cNvPr id="4" name="Slide Number Placeholder 3"/>
          <p:cNvSpPr>
            <a:spLocks noGrp="1"/>
          </p:cNvSpPr>
          <p:nvPr>
            <p:ph type="sldNum" sz="quarter" idx="10"/>
          </p:nvPr>
        </p:nvSpPr>
        <p:spPr/>
        <p:txBody>
          <a:bodyPr/>
          <a:lstStyle/>
          <a:p>
            <a:fld id="{4330D12B-F3D1-4CC9-945F-4DE77037AFBE}" type="slidenum">
              <a:rPr lang="en-US" smtClean="0"/>
              <a:t>8</a:t>
            </a:fld>
            <a:endParaRPr lang="en-US"/>
          </a:p>
        </p:txBody>
      </p:sp>
    </p:spTree>
    <p:extLst>
      <p:ext uri="{BB962C8B-B14F-4D97-AF65-F5344CB8AC3E}">
        <p14:creationId xmlns:p14="http://schemas.microsoft.com/office/powerpoint/2010/main" val="3018465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(Re)integration grants</a:t>
            </a:r>
            <a:r>
              <a:rPr lang="en-US" baseline="0" dirty="0" smtClean="0"/>
              <a:t> are targeting researchers from abroad with a solid track record, irrelevant of the nationality to relocate to Armenia, form their research teams and do research  with their foreign collaborator.</a:t>
            </a:r>
          </a:p>
          <a:p>
            <a:endParaRPr lang="en-US" baseline="0" dirty="0" smtClean="0"/>
          </a:p>
          <a:p>
            <a:endParaRPr lang="en-US" baseline="0" dirty="0" smtClean="0"/>
          </a:p>
          <a:p>
            <a:r>
              <a:rPr lang="en-US" baseline="0" dirty="0" smtClean="0"/>
              <a:t>Remote labs program is targeting researchers who wish to establish a parallel laboratory in Armenia, they are applying with the young local PI, who will become a team leader under the supervision of the remote PI.</a:t>
            </a:r>
            <a:endParaRPr lang="en-US" dirty="0"/>
          </a:p>
        </p:txBody>
      </p:sp>
      <p:sp>
        <p:nvSpPr>
          <p:cNvPr id="4" name="Slide Number Placeholder 3"/>
          <p:cNvSpPr>
            <a:spLocks noGrp="1"/>
          </p:cNvSpPr>
          <p:nvPr>
            <p:ph type="sldNum" sz="quarter" idx="10"/>
          </p:nvPr>
        </p:nvSpPr>
        <p:spPr/>
        <p:txBody>
          <a:bodyPr/>
          <a:lstStyle/>
          <a:p>
            <a:fld id="{4330D12B-F3D1-4CC9-945F-4DE77037AFBE}" type="slidenum">
              <a:rPr lang="en-US" smtClean="0"/>
              <a:t>9</a:t>
            </a:fld>
            <a:endParaRPr lang="en-US"/>
          </a:p>
        </p:txBody>
      </p:sp>
    </p:spTree>
    <p:extLst>
      <p:ext uri="{BB962C8B-B14F-4D97-AF65-F5344CB8AC3E}">
        <p14:creationId xmlns:p14="http://schemas.microsoft.com/office/powerpoint/2010/main" val="640725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D2529E-7925-4772-A21F-B1CF99FDDD3D}" type="datetime1">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120B4-C81C-4B2D-8CED-9F5BBDF61230}" type="slidenum">
              <a:rPr lang="en-US" smtClean="0"/>
              <a:t>‹#›</a:t>
            </a:fld>
            <a:endParaRPr lang="en-US"/>
          </a:p>
        </p:txBody>
      </p:sp>
    </p:spTree>
    <p:extLst>
      <p:ext uri="{BB962C8B-B14F-4D97-AF65-F5344CB8AC3E}">
        <p14:creationId xmlns:p14="http://schemas.microsoft.com/office/powerpoint/2010/main" val="3640237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5D015-70DC-4DDD-B0C7-D27E1D1286D8}" type="datetime1">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120B4-C81C-4B2D-8CED-9F5BBDF61230}" type="slidenum">
              <a:rPr lang="en-US" smtClean="0"/>
              <a:t>‹#›</a:t>
            </a:fld>
            <a:endParaRPr lang="en-US"/>
          </a:p>
        </p:txBody>
      </p:sp>
    </p:spTree>
    <p:extLst>
      <p:ext uri="{BB962C8B-B14F-4D97-AF65-F5344CB8AC3E}">
        <p14:creationId xmlns:p14="http://schemas.microsoft.com/office/powerpoint/2010/main" val="4282881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C693FB-7ACA-46B5-9EA1-1831427BC524}" type="datetime1">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120B4-C81C-4B2D-8CED-9F5BBDF61230}" type="slidenum">
              <a:rPr lang="en-US" smtClean="0"/>
              <a:t>‹#›</a:t>
            </a:fld>
            <a:endParaRPr lang="en-US"/>
          </a:p>
        </p:txBody>
      </p:sp>
    </p:spTree>
    <p:extLst>
      <p:ext uri="{BB962C8B-B14F-4D97-AF65-F5344CB8AC3E}">
        <p14:creationId xmlns:p14="http://schemas.microsoft.com/office/powerpoint/2010/main" val="4049722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D28F36-7C5E-4624-80C2-AC791CC9F88B}" type="datetime1">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120B4-C81C-4B2D-8CED-9F5BBDF61230}" type="slidenum">
              <a:rPr lang="en-US" smtClean="0"/>
              <a:t>‹#›</a:t>
            </a:fld>
            <a:endParaRPr lang="en-US"/>
          </a:p>
        </p:txBody>
      </p:sp>
    </p:spTree>
    <p:extLst>
      <p:ext uri="{BB962C8B-B14F-4D97-AF65-F5344CB8AC3E}">
        <p14:creationId xmlns:p14="http://schemas.microsoft.com/office/powerpoint/2010/main" val="685543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439656-D959-4E66-9823-B5EE398E3FEC}" type="datetime1">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120B4-C81C-4B2D-8CED-9F5BBDF61230}" type="slidenum">
              <a:rPr lang="en-US" smtClean="0"/>
              <a:t>‹#›</a:t>
            </a:fld>
            <a:endParaRPr lang="en-US"/>
          </a:p>
        </p:txBody>
      </p:sp>
    </p:spTree>
    <p:extLst>
      <p:ext uri="{BB962C8B-B14F-4D97-AF65-F5344CB8AC3E}">
        <p14:creationId xmlns:p14="http://schemas.microsoft.com/office/powerpoint/2010/main" val="300016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58A31C-7CA7-47E7-9BE4-7D8A8B610939}" type="datetime1">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120B4-C81C-4B2D-8CED-9F5BBDF61230}" type="slidenum">
              <a:rPr lang="en-US" smtClean="0"/>
              <a:t>‹#›</a:t>
            </a:fld>
            <a:endParaRPr lang="en-US"/>
          </a:p>
        </p:txBody>
      </p:sp>
    </p:spTree>
    <p:extLst>
      <p:ext uri="{BB962C8B-B14F-4D97-AF65-F5344CB8AC3E}">
        <p14:creationId xmlns:p14="http://schemas.microsoft.com/office/powerpoint/2010/main" val="124905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D52943-8068-4873-A3A7-8E22471253EB}" type="datetime1">
              <a:rPr lang="en-US" smtClean="0"/>
              <a:t>10/19/2022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6120B4-C81C-4B2D-8CED-9F5BBDF61230}" type="slidenum">
              <a:rPr lang="en-US" smtClean="0"/>
              <a:t>‹#›</a:t>
            </a:fld>
            <a:endParaRPr lang="en-US"/>
          </a:p>
        </p:txBody>
      </p:sp>
    </p:spTree>
    <p:extLst>
      <p:ext uri="{BB962C8B-B14F-4D97-AF65-F5344CB8AC3E}">
        <p14:creationId xmlns:p14="http://schemas.microsoft.com/office/powerpoint/2010/main" val="3716305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583435-FB0C-4C00-A1CE-B7F8DCCD3E7A}" type="datetime1">
              <a:rPr lang="en-US" smtClean="0"/>
              <a:t>10/19/2022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6120B4-C81C-4B2D-8CED-9F5BBDF61230}" type="slidenum">
              <a:rPr lang="en-US" smtClean="0"/>
              <a:t>‹#›</a:t>
            </a:fld>
            <a:endParaRPr lang="en-US"/>
          </a:p>
        </p:txBody>
      </p:sp>
    </p:spTree>
    <p:extLst>
      <p:ext uri="{BB962C8B-B14F-4D97-AF65-F5344CB8AC3E}">
        <p14:creationId xmlns:p14="http://schemas.microsoft.com/office/powerpoint/2010/main" val="2290757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3852D-8210-4324-9B05-9763BFCFF928}" type="datetime1">
              <a:rPr lang="en-US" smtClean="0"/>
              <a:t>10/19/2022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6120B4-C81C-4B2D-8CED-9F5BBDF61230}" type="slidenum">
              <a:rPr lang="en-US" smtClean="0"/>
              <a:t>‹#›</a:t>
            </a:fld>
            <a:endParaRPr lang="en-US"/>
          </a:p>
        </p:txBody>
      </p:sp>
    </p:spTree>
    <p:extLst>
      <p:ext uri="{BB962C8B-B14F-4D97-AF65-F5344CB8AC3E}">
        <p14:creationId xmlns:p14="http://schemas.microsoft.com/office/powerpoint/2010/main" val="1580607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43C387-443B-42F6-9EBC-6D46380F204B}" type="datetime1">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120B4-C81C-4B2D-8CED-9F5BBDF61230}" type="slidenum">
              <a:rPr lang="en-US" smtClean="0"/>
              <a:t>‹#›</a:t>
            </a:fld>
            <a:endParaRPr lang="en-US"/>
          </a:p>
        </p:txBody>
      </p:sp>
    </p:spTree>
    <p:extLst>
      <p:ext uri="{BB962C8B-B14F-4D97-AF65-F5344CB8AC3E}">
        <p14:creationId xmlns:p14="http://schemas.microsoft.com/office/powerpoint/2010/main" val="1479626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D866CC-E911-4392-BEB1-ED2F2E26452E}" type="datetime1">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120B4-C81C-4B2D-8CED-9F5BBDF61230}" type="slidenum">
              <a:rPr lang="en-US" smtClean="0"/>
              <a:t>‹#›</a:t>
            </a:fld>
            <a:endParaRPr lang="en-US"/>
          </a:p>
        </p:txBody>
      </p:sp>
    </p:spTree>
    <p:extLst>
      <p:ext uri="{BB962C8B-B14F-4D97-AF65-F5344CB8AC3E}">
        <p14:creationId xmlns:p14="http://schemas.microsoft.com/office/powerpoint/2010/main" val="779368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B8329E-58F7-4CD0-B9BC-F6160C26AF67}" type="datetime1">
              <a:rPr lang="en-US" smtClean="0"/>
              <a:t>10/19/2022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6120B4-C81C-4B2D-8CED-9F5BBDF61230}" type="slidenum">
              <a:rPr lang="en-US" smtClean="0"/>
              <a:t>‹#›</a:t>
            </a:fld>
            <a:endParaRPr lang="en-US"/>
          </a:p>
        </p:txBody>
      </p:sp>
    </p:spTree>
    <p:extLst>
      <p:ext uri="{BB962C8B-B14F-4D97-AF65-F5344CB8AC3E}">
        <p14:creationId xmlns:p14="http://schemas.microsoft.com/office/powerpoint/2010/main" val="1670405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17884" b="18802"/>
          <a:stretch/>
        </p:blipFill>
        <p:spPr>
          <a:xfrm>
            <a:off x="7079042" y="0"/>
            <a:ext cx="5005381" cy="1586753"/>
          </a:xfrm>
          <a:prstGeom prst="rect">
            <a:avLst/>
          </a:prstGeom>
        </p:spPr>
      </p:pic>
      <p:sp>
        <p:nvSpPr>
          <p:cNvPr id="2" name="Title 1"/>
          <p:cNvSpPr>
            <a:spLocks noGrp="1"/>
          </p:cNvSpPr>
          <p:nvPr>
            <p:ph type="ctrTitle"/>
          </p:nvPr>
        </p:nvSpPr>
        <p:spPr>
          <a:xfrm>
            <a:off x="1524000" y="1781595"/>
            <a:ext cx="9144000" cy="2387600"/>
          </a:xfrm>
        </p:spPr>
        <p:txBody>
          <a:bodyPr/>
          <a:lstStyle/>
          <a:p>
            <a:r>
              <a:rPr lang="en-US" b="1" dirty="0" smtClean="0"/>
              <a:t>ERA Integration and International Cooperation</a:t>
            </a:r>
            <a:endParaRPr lang="en-US" b="1" dirty="0"/>
          </a:p>
        </p:txBody>
      </p:sp>
      <p:sp>
        <p:nvSpPr>
          <p:cNvPr id="3" name="Subtitle 2"/>
          <p:cNvSpPr>
            <a:spLocks noGrp="1"/>
          </p:cNvSpPr>
          <p:nvPr>
            <p:ph type="subTitle" idx="1"/>
          </p:nvPr>
        </p:nvSpPr>
        <p:spPr>
          <a:xfrm>
            <a:off x="1524000" y="4597120"/>
            <a:ext cx="9144000" cy="1655762"/>
          </a:xfrm>
        </p:spPr>
        <p:txBody>
          <a:bodyPr/>
          <a:lstStyle/>
          <a:p>
            <a:r>
              <a:rPr lang="en-US" dirty="0" smtClean="0"/>
              <a:t>EXPERIENCE FROM </a:t>
            </a:r>
            <a:r>
              <a:rPr lang="en-US" sz="3200" dirty="0" smtClean="0"/>
              <a:t>ARMENIA</a:t>
            </a:r>
            <a:endParaRPr lang="en-US" dirty="0"/>
          </a:p>
        </p:txBody>
      </p:sp>
      <p:sp>
        <p:nvSpPr>
          <p:cNvPr id="5" name="Subtitle 2"/>
          <p:cNvSpPr txBox="1">
            <a:spLocks/>
          </p:cNvSpPr>
          <p:nvPr/>
        </p:nvSpPr>
        <p:spPr>
          <a:xfrm>
            <a:off x="1524000" y="5923898"/>
            <a:ext cx="9144000" cy="81756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smtClean="0"/>
              <a:t>20-21 October 2022</a:t>
            </a:r>
          </a:p>
          <a:p>
            <a:r>
              <a:rPr lang="en-US" sz="1800" dirty="0" smtClean="0"/>
              <a:t>Tbilisi, Georgia</a:t>
            </a:r>
            <a:endParaRPr lang="en-US" sz="1800" dirty="0"/>
          </a:p>
        </p:txBody>
      </p:sp>
      <p:sp>
        <p:nvSpPr>
          <p:cNvPr id="6" name="Rectangle 5"/>
          <p:cNvSpPr/>
          <p:nvPr/>
        </p:nvSpPr>
        <p:spPr>
          <a:xfrm>
            <a:off x="1721225" y="815787"/>
            <a:ext cx="3200399" cy="83099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SCIENCE COMMITTEE REPUBLIC OF ARMENIA</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2725" y="324783"/>
            <a:ext cx="1248500" cy="1198511"/>
          </a:xfrm>
          <a:prstGeom prst="rect">
            <a:avLst/>
          </a:prstGeom>
        </p:spPr>
      </p:pic>
    </p:spTree>
    <p:extLst>
      <p:ext uri="{BB962C8B-B14F-4D97-AF65-F5344CB8AC3E}">
        <p14:creationId xmlns:p14="http://schemas.microsoft.com/office/powerpoint/2010/main" val="166623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67821" y="604297"/>
            <a:ext cx="10777590" cy="2031325"/>
          </a:xfrm>
          <a:prstGeom prst="rect">
            <a:avLst/>
          </a:prstGeom>
        </p:spPr>
        <p:txBody>
          <a:bodyPr wrap="square">
            <a:spAutoFit/>
          </a:bodyPr>
          <a:lstStyle/>
          <a:p>
            <a:pPr marL="263525" marR="0" lvl="0" indent="0" algn="ctr" defTabSz="914400" rtl="0" eaLnBrk="1" fontAlgn="auto" latinLnBrk="0" hangingPunct="1">
              <a:lnSpc>
                <a:spcPct val="150000"/>
              </a:lnSpc>
              <a:spcBef>
                <a:spcPts val="0"/>
              </a:spcBef>
              <a:spcAft>
                <a:spcPts val="0"/>
              </a:spcAft>
              <a:buClrTx/>
              <a:buSzTx/>
              <a:buFontTx/>
              <a:buNone/>
              <a:tabLst/>
              <a:defRPr/>
            </a:pPr>
            <a:r>
              <a:rPr kumimoji="0" lang="en-US" sz="2800" b="0" i="0" u="none" strike="noStrike" kern="1200" cap="none" spc="0" normalizeH="0" baseline="0" noProof="0" dirty="0" smtClean="0">
                <a:ln>
                  <a:noFill/>
                </a:ln>
                <a:effectLst/>
                <a:uLnTx/>
                <a:uFillTx/>
                <a:latin typeface="Tenorite"/>
                <a:ea typeface="+mn-ea"/>
                <a:cs typeface="+mn-cs"/>
              </a:rPr>
              <a:t>Starting from </a:t>
            </a:r>
            <a:r>
              <a:rPr kumimoji="0" lang="en-US" sz="2800" b="0" i="0" u="none" strike="noStrike" kern="1200" cap="none" spc="0" normalizeH="0" baseline="0" noProof="0" dirty="0" smtClean="0">
                <a:ln>
                  <a:noFill/>
                </a:ln>
                <a:effectLst/>
                <a:uLnTx/>
                <a:uFillTx/>
                <a:latin typeface="Tenorite"/>
                <a:ea typeface="+mn-ea"/>
                <a:cs typeface="+mn-cs"/>
              </a:rPr>
              <a:t>2020 Government</a:t>
            </a:r>
            <a:r>
              <a:rPr kumimoji="0" lang="en-US" sz="2800" b="0" i="0" u="none" strike="noStrike" kern="1200" cap="none" spc="0" normalizeH="0" noProof="0" dirty="0" smtClean="0">
                <a:ln>
                  <a:noFill/>
                </a:ln>
                <a:effectLst/>
                <a:uLnTx/>
                <a:uFillTx/>
                <a:latin typeface="Tenorite"/>
                <a:ea typeface="+mn-ea"/>
                <a:cs typeface="+mn-cs"/>
              </a:rPr>
              <a:t> </a:t>
            </a:r>
            <a:r>
              <a:rPr kumimoji="0" lang="en-US" sz="2800" b="0" i="0" u="none" strike="noStrike" kern="1200" cap="none" spc="0" normalizeH="0" noProof="0" dirty="0" smtClean="0">
                <a:ln>
                  <a:noFill/>
                </a:ln>
                <a:effectLst/>
                <a:uLnTx/>
                <a:uFillTx/>
                <a:latin typeface="Tenorite"/>
                <a:ea typeface="+mn-ea"/>
                <a:cs typeface="+mn-cs"/>
              </a:rPr>
              <a:t>has increased the funding </a:t>
            </a:r>
            <a:r>
              <a:rPr kumimoji="0" lang="en-US" sz="2800" b="0" i="0" u="none" strike="noStrike" kern="1200" cap="none" spc="0" normalizeH="0" noProof="0" dirty="0" smtClean="0">
                <a:ln>
                  <a:noFill/>
                </a:ln>
                <a:effectLst/>
                <a:uLnTx/>
                <a:uFillTx/>
                <a:latin typeface="Tenorite"/>
                <a:ea typeface="+mn-ea"/>
                <a:cs typeface="+mn-cs"/>
              </a:rPr>
              <a:t>for modernization of the experimental research capacities </a:t>
            </a:r>
            <a:r>
              <a:rPr kumimoji="0" lang="en-US" sz="2800" b="0" i="0" u="none" strike="noStrike" kern="1200" cap="none" spc="0" normalizeH="0" noProof="0" dirty="0" smtClean="0">
                <a:ln>
                  <a:noFill/>
                </a:ln>
                <a:effectLst/>
                <a:uLnTx/>
                <a:uFillTx/>
                <a:latin typeface="Tenorite"/>
                <a:ea typeface="+mn-ea"/>
                <a:cs typeface="+mn-cs"/>
              </a:rPr>
              <a:t>enabling purchase of new </a:t>
            </a:r>
            <a:r>
              <a:rPr kumimoji="0" lang="en-US" sz="2800" b="0" i="0" u="none" strike="noStrike" kern="1200" cap="none" spc="0" normalizeH="0" noProof="0" dirty="0" smtClean="0">
                <a:ln>
                  <a:noFill/>
                </a:ln>
                <a:effectLst/>
                <a:uLnTx/>
                <a:uFillTx/>
                <a:latin typeface="Tenorite"/>
                <a:ea typeface="+mn-ea"/>
                <a:cs typeface="+mn-cs"/>
              </a:rPr>
              <a:t>research </a:t>
            </a:r>
            <a:r>
              <a:rPr lang="en-US" sz="2800" dirty="0" smtClean="0">
                <a:latin typeface="Tenorite"/>
              </a:rPr>
              <a:t>equipment and training the personnel</a:t>
            </a:r>
          </a:p>
        </p:txBody>
      </p:sp>
      <p:graphicFrame>
        <p:nvGraphicFramePr>
          <p:cNvPr id="2" name="Table 1"/>
          <p:cNvGraphicFramePr>
            <a:graphicFrameLocks noGrp="1"/>
          </p:cNvGraphicFramePr>
          <p:nvPr>
            <p:extLst>
              <p:ext uri="{D42A27DB-BD31-4B8C-83A1-F6EECF244321}">
                <p14:modId xmlns:p14="http://schemas.microsoft.com/office/powerpoint/2010/main" val="748839212"/>
              </p:ext>
            </p:extLst>
          </p:nvPr>
        </p:nvGraphicFramePr>
        <p:xfrm>
          <a:off x="2455525" y="3208227"/>
          <a:ext cx="7109714" cy="2360367"/>
        </p:xfrm>
        <a:graphic>
          <a:graphicData uri="http://schemas.openxmlformats.org/drawingml/2006/table">
            <a:tbl>
              <a:tblPr firstRow="1" firstCol="1" bandRow="1">
                <a:tableStyleId>{5C22544A-7EE6-4342-B048-85BDC9FD1C3A}</a:tableStyleId>
              </a:tblPr>
              <a:tblGrid>
                <a:gridCol w="1777001">
                  <a:extLst>
                    <a:ext uri="{9D8B030D-6E8A-4147-A177-3AD203B41FA5}">
                      <a16:colId xmlns:a16="http://schemas.microsoft.com/office/drawing/2014/main" val="3247822030"/>
                    </a:ext>
                  </a:extLst>
                </a:gridCol>
                <a:gridCol w="1777571">
                  <a:extLst>
                    <a:ext uri="{9D8B030D-6E8A-4147-A177-3AD203B41FA5}">
                      <a16:colId xmlns:a16="http://schemas.microsoft.com/office/drawing/2014/main" val="4251283104"/>
                    </a:ext>
                  </a:extLst>
                </a:gridCol>
                <a:gridCol w="1777571">
                  <a:extLst>
                    <a:ext uri="{9D8B030D-6E8A-4147-A177-3AD203B41FA5}">
                      <a16:colId xmlns:a16="http://schemas.microsoft.com/office/drawing/2014/main" val="345085343"/>
                    </a:ext>
                  </a:extLst>
                </a:gridCol>
                <a:gridCol w="1777571">
                  <a:extLst>
                    <a:ext uri="{9D8B030D-6E8A-4147-A177-3AD203B41FA5}">
                      <a16:colId xmlns:a16="http://schemas.microsoft.com/office/drawing/2014/main" val="1929894613"/>
                    </a:ext>
                  </a:extLst>
                </a:gridCol>
              </a:tblGrid>
              <a:tr h="786789">
                <a:tc>
                  <a:txBody>
                    <a:bodyPr/>
                    <a:lstStyle/>
                    <a:p>
                      <a:pPr algn="ctr">
                        <a:lnSpc>
                          <a:spcPct val="107000"/>
                        </a:lnSpc>
                        <a:spcAft>
                          <a:spcPts val="0"/>
                        </a:spcAft>
                      </a:pPr>
                      <a:r>
                        <a:rPr lang="hy-AM" sz="2000" dirty="0">
                          <a:solidFill>
                            <a:schemeClr val="tx1"/>
                          </a:solidFill>
                          <a:effectLst/>
                        </a:rPr>
                        <a:t>2020</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US" sz="2000" dirty="0">
                          <a:solidFill>
                            <a:schemeClr val="tx1"/>
                          </a:solidFill>
                          <a:effectLst/>
                        </a:rPr>
                        <a:t>2021</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US" sz="2000" dirty="0">
                          <a:solidFill>
                            <a:schemeClr val="tx1"/>
                          </a:solidFill>
                          <a:effectLst/>
                        </a:rPr>
                        <a:t>2022</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US" sz="2000" dirty="0" smtClean="0">
                          <a:solidFill>
                            <a:schemeClr val="tx1"/>
                          </a:solidFill>
                          <a:effectLst/>
                        </a:rPr>
                        <a:t>2023</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9204402"/>
                  </a:ext>
                </a:extLst>
              </a:tr>
              <a:tr h="786789">
                <a:tc>
                  <a:txBody>
                    <a:bodyPr/>
                    <a:lstStyle/>
                    <a:p>
                      <a:pPr algn="ctr">
                        <a:lnSpc>
                          <a:spcPct val="107000"/>
                        </a:lnSpc>
                        <a:spcAft>
                          <a:spcPts val="0"/>
                        </a:spcAft>
                      </a:pPr>
                      <a:r>
                        <a:rPr lang="hy-AM" sz="2000" b="0" dirty="0">
                          <a:solidFill>
                            <a:schemeClr val="tx1"/>
                          </a:solidFill>
                          <a:effectLst/>
                        </a:rPr>
                        <a:t>717</a:t>
                      </a:r>
                      <a:r>
                        <a:rPr lang="en-US" sz="2000" b="0" dirty="0" smtClean="0">
                          <a:solidFill>
                            <a:schemeClr val="tx1"/>
                          </a:solidFill>
                          <a:effectLst/>
                        </a:rPr>
                        <a:t>K </a:t>
                      </a:r>
                      <a:r>
                        <a:rPr lang="en-US" sz="2000" b="0" dirty="0" err="1" smtClean="0">
                          <a:solidFill>
                            <a:schemeClr val="tx1"/>
                          </a:solidFill>
                          <a:effectLst/>
                        </a:rPr>
                        <a:t>Eur</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US" sz="2000" dirty="0" smtClean="0">
                          <a:solidFill>
                            <a:schemeClr val="tx1"/>
                          </a:solidFill>
                          <a:effectLst/>
                        </a:rPr>
                        <a:t>2</a:t>
                      </a:r>
                      <a:r>
                        <a:rPr lang="en-US" sz="2000" baseline="-25000" dirty="0" smtClean="0">
                          <a:solidFill>
                            <a:schemeClr val="tx1"/>
                          </a:solidFill>
                          <a:effectLst/>
                        </a:rPr>
                        <a:t> </a:t>
                      </a:r>
                      <a:r>
                        <a:rPr lang="en-US" sz="2000" dirty="0" smtClean="0">
                          <a:solidFill>
                            <a:schemeClr val="tx1"/>
                          </a:solidFill>
                          <a:effectLst/>
                        </a:rPr>
                        <a:t>704K </a:t>
                      </a:r>
                      <a:r>
                        <a:rPr lang="en-US" sz="2000" dirty="0" err="1" smtClean="0">
                          <a:solidFill>
                            <a:schemeClr val="tx1"/>
                          </a:solidFill>
                          <a:effectLst/>
                        </a:rPr>
                        <a:t>Eur</a:t>
                      </a:r>
                      <a:endParaRPr lang="en-US" sz="2000" dirty="0" smtClean="0">
                        <a:solidFill>
                          <a:schemeClr val="tx1"/>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US" sz="2000" dirty="0" smtClean="0">
                          <a:solidFill>
                            <a:prstClr val="black"/>
                          </a:solidFill>
                          <a:latin typeface="Tenorite"/>
                        </a:rPr>
                        <a:t>~</a:t>
                      </a:r>
                      <a:r>
                        <a:rPr lang="en-US" sz="2000" dirty="0" smtClean="0">
                          <a:solidFill>
                            <a:schemeClr val="tx1"/>
                          </a:solidFill>
                          <a:effectLst/>
                        </a:rPr>
                        <a:t>5</a:t>
                      </a:r>
                      <a:r>
                        <a:rPr lang="en-US" sz="2000" baseline="-25000" dirty="0" smtClean="0">
                          <a:solidFill>
                            <a:schemeClr val="tx1"/>
                          </a:solidFill>
                          <a:effectLst/>
                        </a:rPr>
                        <a:t> </a:t>
                      </a:r>
                      <a:r>
                        <a:rPr lang="en-US" sz="2000" dirty="0" smtClean="0">
                          <a:solidFill>
                            <a:schemeClr val="tx1"/>
                          </a:solidFill>
                          <a:effectLst/>
                        </a:rPr>
                        <a:t>600K</a:t>
                      </a:r>
                      <a:r>
                        <a:rPr lang="hy-AM" sz="2000" dirty="0" smtClean="0">
                          <a:solidFill>
                            <a:schemeClr val="tx1"/>
                          </a:solidFill>
                          <a:effectLst/>
                        </a:rPr>
                        <a:t> </a:t>
                      </a:r>
                      <a:r>
                        <a:rPr lang="en-US" sz="2000" dirty="0" err="1" smtClean="0">
                          <a:solidFill>
                            <a:schemeClr val="tx1"/>
                          </a:solidFill>
                          <a:effectLst/>
                        </a:rPr>
                        <a:t>Eur</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US" sz="2000" dirty="0" smtClean="0">
                          <a:solidFill>
                            <a:prstClr val="black"/>
                          </a:solidFill>
                          <a:latin typeface="Tenorite"/>
                        </a:rPr>
                        <a:t>~</a:t>
                      </a:r>
                      <a:r>
                        <a:rPr lang="en-US" sz="2000" dirty="0" smtClean="0">
                          <a:solidFill>
                            <a:schemeClr val="tx1"/>
                          </a:solidFill>
                          <a:effectLst/>
                        </a:rPr>
                        <a:t>8</a:t>
                      </a:r>
                      <a:r>
                        <a:rPr lang="en-US" sz="2000" baseline="-25000" dirty="0" smtClean="0">
                          <a:solidFill>
                            <a:schemeClr val="tx1"/>
                          </a:solidFill>
                          <a:effectLst/>
                        </a:rPr>
                        <a:t> </a:t>
                      </a:r>
                      <a:r>
                        <a:rPr lang="en-US" sz="2000" dirty="0" smtClean="0">
                          <a:solidFill>
                            <a:schemeClr val="tx1"/>
                          </a:solidFill>
                          <a:effectLst/>
                        </a:rPr>
                        <a:t>400K </a:t>
                      </a:r>
                      <a:r>
                        <a:rPr lang="en-US" sz="2000" dirty="0" err="1" smtClean="0">
                          <a:solidFill>
                            <a:schemeClr val="tx1"/>
                          </a:solidFill>
                          <a:effectLst/>
                        </a:rPr>
                        <a:t>Eur</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444110"/>
                  </a:ext>
                </a:extLst>
              </a:tr>
              <a:tr h="786789">
                <a:tc>
                  <a:txBody>
                    <a:bodyPr/>
                    <a:lstStyle/>
                    <a:p>
                      <a:pPr algn="ctr">
                        <a:lnSpc>
                          <a:spcPct val="107000"/>
                        </a:lnSpc>
                        <a:spcAft>
                          <a:spcPts val="0"/>
                        </a:spcAft>
                      </a:pPr>
                      <a:r>
                        <a:rPr lang="en-US" sz="2000" b="0" dirty="0">
                          <a:solidFill>
                            <a:schemeClr val="tx1"/>
                          </a:solidFill>
                          <a:effectLst/>
                        </a:rPr>
                        <a:t>4 equipment</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US" sz="2000" dirty="0">
                          <a:solidFill>
                            <a:schemeClr val="tx1"/>
                          </a:solidFill>
                          <a:effectLst/>
                        </a:rPr>
                        <a:t>28 equipment</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US" sz="2000" i="1" dirty="0">
                          <a:solidFill>
                            <a:schemeClr val="tx1"/>
                          </a:solidFill>
                          <a:effectLst/>
                        </a:rPr>
                        <a:t>pending</a:t>
                      </a:r>
                      <a:endParaRPr lang="en-US" sz="20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US" sz="2000" i="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planned</a:t>
                      </a:r>
                      <a:endParaRPr lang="en-US" sz="20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877183"/>
                  </a:ext>
                </a:extLst>
              </a:tr>
            </a:tbl>
          </a:graphicData>
        </a:graphic>
      </p:graphicFrame>
      <p:sp>
        <p:nvSpPr>
          <p:cNvPr id="3" name="Slide Number Placeholder 2"/>
          <p:cNvSpPr>
            <a:spLocks noGrp="1"/>
          </p:cNvSpPr>
          <p:nvPr>
            <p:ph type="sldNum" sz="quarter" idx="12"/>
          </p:nvPr>
        </p:nvSpPr>
        <p:spPr/>
        <p:txBody>
          <a:bodyPr/>
          <a:lstStyle/>
          <a:p>
            <a:fld id="{C16120B4-C81C-4B2D-8CED-9F5BBDF61230}" type="slidenum">
              <a:rPr lang="en-US" smtClean="0"/>
              <a:t>10</a:t>
            </a:fld>
            <a:endParaRPr lang="en-US"/>
          </a:p>
        </p:txBody>
      </p:sp>
    </p:spTree>
    <p:extLst>
      <p:ext uri="{BB962C8B-B14F-4D97-AF65-F5344CB8AC3E}">
        <p14:creationId xmlns:p14="http://schemas.microsoft.com/office/powerpoint/2010/main" val="3546832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8917" y="946712"/>
            <a:ext cx="11075543" cy="4478149"/>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200" i="0" u="none" strike="noStrike" kern="1200" cap="none" spc="0" normalizeH="0" baseline="0" noProof="0" dirty="0" smtClean="0">
                <a:ln>
                  <a:noFill/>
                </a:ln>
                <a:solidFill>
                  <a:prstClr val="black"/>
                </a:solidFill>
                <a:effectLst/>
                <a:uLnTx/>
                <a:uFillTx/>
                <a:latin typeface="Tenorite"/>
              </a:rPr>
              <a:t>We are optimizing the baseline funding that was being allocated to RI-s and HEI-s, thus </a:t>
            </a:r>
            <a:endParaRPr kumimoji="0" lang="hy-AM" sz="2200" i="0" u="none" strike="noStrike" kern="1200" cap="none" spc="0" normalizeH="0" baseline="0" noProof="0" dirty="0" smtClean="0">
              <a:ln>
                <a:noFill/>
              </a:ln>
              <a:solidFill>
                <a:prstClr val="black"/>
              </a:solidFill>
              <a:effectLst/>
              <a:uLnTx/>
              <a:uFillTx/>
              <a:latin typeface="Tenorite"/>
            </a:endParaRPr>
          </a:p>
          <a:p>
            <a:pPr marL="0" marR="0" lvl="0" indent="536575" algn="l" defTabSz="914400" rtl="0" eaLnBrk="1" fontAlgn="auto" latinLnBrk="0" hangingPunct="1">
              <a:lnSpc>
                <a:spcPct val="150000"/>
              </a:lnSpc>
              <a:spcBef>
                <a:spcPts val="0"/>
              </a:spcBef>
              <a:spcAft>
                <a:spcPts val="0"/>
              </a:spcAft>
              <a:buClrTx/>
              <a:buSzTx/>
              <a:buFontTx/>
              <a:buNone/>
              <a:tabLst/>
              <a:defRPr/>
            </a:pPr>
            <a:endParaRPr kumimoji="0" lang="en-US" sz="2000" b="0" i="0" u="none" strike="noStrike" kern="1200" cap="none" spc="0" normalizeH="0" baseline="0" noProof="0" dirty="0" smtClean="0">
              <a:ln>
                <a:noFill/>
              </a:ln>
              <a:solidFill>
                <a:prstClr val="black"/>
              </a:solidFill>
              <a:effectLst/>
              <a:uLnTx/>
              <a:uFillTx/>
              <a:latin typeface="Tenorite"/>
            </a:endParaRPr>
          </a:p>
          <a:p>
            <a:pPr marL="0" marR="0" lvl="0" indent="536575" algn="l" defTabSz="914400" rtl="0" eaLnBrk="1" fontAlgn="auto" latinLnBrk="0" hangingPunct="1">
              <a:lnSpc>
                <a:spcPct val="15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Tenorite"/>
              </a:rPr>
              <a:t>In </a:t>
            </a:r>
            <a:r>
              <a:rPr kumimoji="0" lang="hy-AM" sz="2000" b="0" i="0" u="none" strike="noStrike" kern="1200" cap="none" spc="0" normalizeH="0" baseline="0" noProof="0" dirty="0" smtClean="0">
                <a:ln>
                  <a:noFill/>
                </a:ln>
                <a:solidFill>
                  <a:prstClr val="black"/>
                </a:solidFill>
                <a:effectLst/>
                <a:uLnTx/>
                <a:uFillTx/>
                <a:latin typeface="Tenorite"/>
              </a:rPr>
              <a:t>2021 </a:t>
            </a:r>
            <a:r>
              <a:rPr kumimoji="0" lang="en-US" sz="2000" b="0" i="0" u="none" strike="noStrike" kern="1200" cap="none" spc="0" normalizeH="0" baseline="0" noProof="0" dirty="0" smtClean="0">
                <a:ln>
                  <a:noFill/>
                </a:ln>
                <a:solidFill>
                  <a:prstClr val="black"/>
                </a:solidFill>
                <a:effectLst/>
                <a:uLnTx/>
                <a:uFillTx/>
                <a:latin typeface="Tenorite"/>
              </a:rPr>
              <a:t>there were </a:t>
            </a:r>
            <a:r>
              <a:rPr kumimoji="0" lang="hy-AM" sz="2400" b="1" i="0" u="none" strike="noStrike" kern="1200" cap="none" spc="0" normalizeH="0" baseline="0" noProof="0" dirty="0" smtClean="0">
                <a:ln>
                  <a:noFill/>
                </a:ln>
                <a:solidFill>
                  <a:prstClr val="black"/>
                </a:solidFill>
                <a:effectLst/>
                <a:uLnTx/>
                <a:uFillTx/>
                <a:latin typeface="Tenorite"/>
              </a:rPr>
              <a:t>71</a:t>
            </a:r>
            <a:r>
              <a:rPr kumimoji="0" lang="hy-AM" sz="2000" b="0" i="0" u="none" strike="noStrike" kern="1200" cap="none" spc="0" normalizeH="0" baseline="0" noProof="0" dirty="0" smtClean="0">
                <a:ln>
                  <a:noFill/>
                </a:ln>
                <a:solidFill>
                  <a:prstClr val="black"/>
                </a:solidFill>
                <a:effectLst/>
                <a:uLnTx/>
                <a:uFillTx/>
                <a:latin typeface="Tenorite"/>
              </a:rPr>
              <a:t> </a:t>
            </a:r>
            <a:r>
              <a:rPr kumimoji="0" lang="en-US" sz="2000" b="0" i="0" u="none" strike="noStrike" kern="1200" cap="none" spc="0" normalizeH="0" baseline="0" noProof="0" dirty="0" smtClean="0">
                <a:ln>
                  <a:noFill/>
                </a:ln>
                <a:solidFill>
                  <a:prstClr val="black"/>
                </a:solidFill>
                <a:effectLst/>
                <a:uLnTx/>
                <a:uFillTx/>
                <a:latin typeface="Tenorite"/>
              </a:rPr>
              <a:t>organizations receiving baseline funding</a:t>
            </a:r>
            <a:endParaRPr kumimoji="0" lang="hy-AM" sz="2000" b="0" i="0" u="none" strike="noStrike" kern="1200" cap="none" spc="0" normalizeH="0" baseline="0" noProof="0" dirty="0" smtClean="0">
              <a:ln>
                <a:noFill/>
              </a:ln>
              <a:solidFill>
                <a:prstClr val="black"/>
              </a:solidFill>
              <a:effectLst/>
              <a:uLnTx/>
              <a:uFillTx/>
              <a:latin typeface="Tenorite"/>
            </a:endParaRPr>
          </a:p>
          <a:p>
            <a:pPr marL="0" marR="0" lvl="0" indent="536575" algn="l" defTabSz="914400" rtl="0" eaLnBrk="1" fontAlgn="auto" latinLnBrk="0" hangingPunct="1">
              <a:lnSpc>
                <a:spcPct val="15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Tenorite"/>
              </a:rPr>
              <a:t>In </a:t>
            </a:r>
            <a:r>
              <a:rPr kumimoji="0" lang="hy-AM" sz="2000" b="0" i="0" u="none" strike="noStrike" kern="1200" cap="none" spc="0" normalizeH="0" baseline="0" noProof="0" dirty="0" smtClean="0">
                <a:ln>
                  <a:noFill/>
                </a:ln>
                <a:solidFill>
                  <a:prstClr val="black"/>
                </a:solidFill>
                <a:effectLst/>
                <a:uLnTx/>
                <a:uFillTx/>
                <a:latin typeface="Tenorite"/>
              </a:rPr>
              <a:t>2022 – </a:t>
            </a:r>
            <a:r>
              <a:rPr kumimoji="0" lang="en-US" sz="2000" b="0" i="0" u="none" strike="noStrike" kern="1200" cap="none" spc="0" normalizeH="0" baseline="0" noProof="0" dirty="0" smtClean="0">
                <a:ln>
                  <a:noFill/>
                </a:ln>
                <a:solidFill>
                  <a:prstClr val="black"/>
                </a:solidFill>
                <a:effectLst/>
                <a:uLnTx/>
                <a:uFillTx/>
                <a:latin typeface="Tenorite"/>
              </a:rPr>
              <a:t>they are </a:t>
            </a:r>
            <a:r>
              <a:rPr kumimoji="0" lang="hy-AM" sz="2400" b="1" i="0" u="none" strike="noStrike" kern="1200" cap="none" spc="0" normalizeH="0" baseline="0" noProof="0" dirty="0" smtClean="0">
                <a:ln>
                  <a:noFill/>
                </a:ln>
                <a:solidFill>
                  <a:prstClr val="black"/>
                </a:solidFill>
                <a:effectLst/>
                <a:uLnTx/>
                <a:uFillTx/>
                <a:latin typeface="Tenorite"/>
              </a:rPr>
              <a:t>55</a:t>
            </a:r>
            <a:endParaRPr lang="en-US" sz="2000" dirty="0">
              <a:solidFill>
                <a:prstClr val="black"/>
              </a:solidFill>
              <a:latin typeface="Tenorite"/>
            </a:endParaRPr>
          </a:p>
          <a:p>
            <a:pPr marL="0" marR="0" lvl="0" indent="536575" algn="l" defTabSz="914400" rtl="0" eaLnBrk="1" fontAlgn="auto" latinLnBrk="0" hangingPunct="1">
              <a:lnSpc>
                <a:spcPct val="150000"/>
              </a:lnSpc>
              <a:spcBef>
                <a:spcPts val="0"/>
              </a:spcBef>
              <a:spcAft>
                <a:spcPts val="0"/>
              </a:spcAft>
              <a:buClrTx/>
              <a:buSzTx/>
              <a:buFontTx/>
              <a:buNone/>
              <a:tabLst/>
              <a:defRPr/>
            </a:pPr>
            <a:endParaRPr kumimoji="0" lang="en-US" sz="2000" b="0" i="0" u="none" strike="noStrike" kern="1200" cap="none" spc="0" normalizeH="0" baseline="0" noProof="0" dirty="0" smtClean="0">
              <a:ln>
                <a:noFill/>
              </a:ln>
              <a:solidFill>
                <a:prstClr val="black"/>
              </a:solidFill>
              <a:effectLst/>
              <a:uLnTx/>
              <a:uFillTx/>
              <a:latin typeface="Tenorite"/>
            </a:endParaRPr>
          </a:p>
          <a:p>
            <a:pPr marR="0" lvl="0" algn="l" defTabSz="914400" rtl="0" eaLnBrk="1" fontAlgn="auto" latinLnBrk="0" hangingPunct="1">
              <a:lnSpc>
                <a:spcPct val="150000"/>
              </a:lnSpc>
              <a:spcBef>
                <a:spcPts val="0"/>
              </a:spcBef>
              <a:spcAft>
                <a:spcPts val="0"/>
              </a:spcAft>
              <a:buClrTx/>
              <a:buSzTx/>
              <a:buFontTx/>
              <a:buNone/>
              <a:tabLst/>
              <a:defRPr/>
            </a:pPr>
            <a:r>
              <a:rPr lang="en-US" sz="2000" dirty="0" smtClean="0">
                <a:latin typeface="Tenorite"/>
              </a:rPr>
              <a:t>However, </a:t>
            </a:r>
            <a:r>
              <a:rPr lang="en-US" sz="2000" dirty="0" smtClean="0">
                <a:latin typeface="Tenorite"/>
              </a:rPr>
              <a:t>the infrastructure </a:t>
            </a:r>
            <a:r>
              <a:rPr lang="en-US" sz="2000" dirty="0" smtClean="0">
                <a:latin typeface="Tenorite"/>
              </a:rPr>
              <a:t>still remains </a:t>
            </a:r>
            <a:r>
              <a:rPr lang="en-US" sz="2000" dirty="0" smtClean="0">
                <a:latin typeface="Tenorite"/>
              </a:rPr>
              <a:t>fragmented and thus the effectiveness of public funding is </a:t>
            </a:r>
            <a:r>
              <a:rPr lang="en-US" sz="2000" dirty="0" smtClean="0">
                <a:latin typeface="Tenorite"/>
              </a:rPr>
              <a:t>not satisfactory</a:t>
            </a:r>
            <a:r>
              <a:rPr lang="en-US" sz="2000" dirty="0" smtClean="0">
                <a:latin typeface="Tenorite"/>
              </a:rPr>
              <a:t>. </a:t>
            </a:r>
          </a:p>
          <a:p>
            <a:pPr marR="0" lvl="0" algn="l" defTabSz="914400" rtl="0" eaLnBrk="1" fontAlgn="auto" latinLnBrk="0" hangingPunct="1">
              <a:lnSpc>
                <a:spcPct val="150000"/>
              </a:lnSpc>
              <a:spcBef>
                <a:spcPts val="0"/>
              </a:spcBef>
              <a:spcAft>
                <a:spcPts val="0"/>
              </a:spcAft>
              <a:buClrTx/>
              <a:buSzTx/>
              <a:buFontTx/>
              <a:buNone/>
              <a:tabLst/>
              <a:defRPr/>
            </a:pPr>
            <a:r>
              <a:rPr lang="en-US" sz="2000" dirty="0" smtClean="0">
                <a:latin typeface="Tenorite"/>
              </a:rPr>
              <a:t>We </a:t>
            </a:r>
            <a:r>
              <a:rPr lang="en-US" sz="2000" dirty="0" smtClean="0">
                <a:latin typeface="Tenorite"/>
              </a:rPr>
              <a:t>need to develop a workable mechanism for optimization and reliable procedures for </a:t>
            </a:r>
            <a:r>
              <a:rPr lang="en-US" sz="2000" dirty="0" smtClean="0">
                <a:latin typeface="Tenorite"/>
              </a:rPr>
              <a:t>its </a:t>
            </a:r>
            <a:r>
              <a:rPr lang="en-US" sz="2000" dirty="0" smtClean="0">
                <a:latin typeface="Tenorite"/>
              </a:rPr>
              <a:t>implementation.</a:t>
            </a:r>
          </a:p>
        </p:txBody>
      </p:sp>
      <p:sp>
        <p:nvSpPr>
          <p:cNvPr id="3" name="Slide Number Placeholder 2"/>
          <p:cNvSpPr>
            <a:spLocks noGrp="1"/>
          </p:cNvSpPr>
          <p:nvPr>
            <p:ph type="sldNum" sz="quarter" idx="12"/>
          </p:nvPr>
        </p:nvSpPr>
        <p:spPr/>
        <p:txBody>
          <a:bodyPr/>
          <a:lstStyle/>
          <a:p>
            <a:fld id="{C16120B4-C81C-4B2D-8CED-9F5BBDF61230}" type="slidenum">
              <a:rPr lang="en-US" smtClean="0"/>
              <a:t>11</a:t>
            </a:fld>
            <a:endParaRPr lang="en-US"/>
          </a:p>
        </p:txBody>
      </p:sp>
    </p:spTree>
    <p:extLst>
      <p:ext uri="{BB962C8B-B14F-4D97-AF65-F5344CB8AC3E}">
        <p14:creationId xmlns:p14="http://schemas.microsoft.com/office/powerpoint/2010/main" val="540115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53484" y="1004391"/>
            <a:ext cx="11173355" cy="4247317"/>
          </a:xfrm>
          <a:prstGeom prst="rect">
            <a:avLst/>
          </a:prstGeom>
        </p:spPr>
        <p:txBody>
          <a:bodyPr wrap="square">
            <a:spAutoFit/>
          </a:bodyPr>
          <a:lstStyle/>
          <a:p>
            <a:pPr marR="0" lvl="0" algn="l" defTabSz="914400" rtl="0" eaLnBrk="1" fontAlgn="auto" latinLnBrk="0" hangingPunct="1">
              <a:lnSpc>
                <a:spcPct val="150000"/>
              </a:lnSpc>
              <a:spcBef>
                <a:spcPts val="0"/>
              </a:spcBef>
              <a:spcAft>
                <a:spcPts val="0"/>
              </a:spcAft>
              <a:buClrTx/>
              <a:buSzTx/>
              <a:buFontTx/>
              <a:buNone/>
              <a:tabLst/>
              <a:defRPr/>
            </a:pPr>
            <a:r>
              <a:rPr lang="en-US" sz="2000" dirty="0" smtClean="0">
                <a:latin typeface="Tenorite"/>
              </a:rPr>
              <a:t>We have also increased the basic salaries for the researchers by their employment categories, getting them to the comparable levels with government salaries. Which will allow to involve and retain younger generation of researchers.</a:t>
            </a:r>
            <a:endParaRPr kumimoji="0" lang="en-US" sz="2000" b="0" i="0" u="none" strike="noStrike" kern="1200" cap="none" spc="0" normalizeH="0" baseline="0" noProof="0" dirty="0" smtClean="0">
              <a:ln>
                <a:noFill/>
              </a:ln>
              <a:effectLst/>
              <a:uLnTx/>
              <a:uFillTx/>
              <a:latin typeface="Tenorite"/>
            </a:endParaRPr>
          </a:p>
          <a:p>
            <a:pPr marR="0" lvl="0" algn="l" defTabSz="914400" rtl="0" eaLnBrk="1" fontAlgn="auto" latinLnBrk="0" hangingPunct="1">
              <a:lnSpc>
                <a:spcPct val="150000"/>
              </a:lnSpc>
              <a:spcBef>
                <a:spcPts val="0"/>
              </a:spcBef>
              <a:spcAft>
                <a:spcPts val="0"/>
              </a:spcAft>
              <a:buClrTx/>
              <a:buSzTx/>
              <a:buFontTx/>
              <a:buNone/>
              <a:tabLst/>
              <a:defRPr/>
            </a:pPr>
            <a:endParaRPr kumimoji="0" lang="en-US" sz="2000" b="0" i="0" u="none" strike="noStrike" kern="1200" cap="none" spc="0" normalizeH="0" baseline="0" noProof="0" dirty="0">
              <a:ln>
                <a:noFill/>
              </a:ln>
              <a:effectLst/>
              <a:uLnTx/>
              <a:uFillTx/>
              <a:latin typeface="Tenorite"/>
            </a:endParaRPr>
          </a:p>
          <a:p>
            <a:pPr marR="0" lvl="0" algn="l" defTabSz="914400" rtl="0" eaLnBrk="1" fontAlgn="auto" latinLnBrk="0" hangingPunct="1">
              <a:lnSpc>
                <a:spcPct val="150000"/>
              </a:lnSpc>
              <a:spcBef>
                <a:spcPts val="0"/>
              </a:spcBef>
              <a:spcAft>
                <a:spcPts val="0"/>
              </a:spcAft>
              <a:buClrTx/>
              <a:buSzTx/>
              <a:buFontTx/>
              <a:buNone/>
              <a:tabLst/>
              <a:defRPr/>
            </a:pPr>
            <a:endParaRPr lang="en-US" sz="2000" dirty="0" smtClean="0">
              <a:latin typeface="Tenorite"/>
            </a:endParaRPr>
          </a:p>
          <a:p>
            <a:pPr marR="0" lvl="0" algn="l" defTabSz="914400" rtl="0" eaLnBrk="1" fontAlgn="auto" latinLnBrk="0" hangingPunct="1">
              <a:lnSpc>
                <a:spcPct val="150000"/>
              </a:lnSpc>
              <a:spcBef>
                <a:spcPts val="0"/>
              </a:spcBef>
              <a:spcAft>
                <a:spcPts val="0"/>
              </a:spcAft>
              <a:buClrTx/>
              <a:buSzTx/>
              <a:buFontTx/>
              <a:buNone/>
              <a:tabLst/>
              <a:defRPr/>
            </a:pPr>
            <a:endParaRPr lang="en-US" sz="2000" dirty="0">
              <a:latin typeface="Tenorite"/>
            </a:endParaRPr>
          </a:p>
          <a:p>
            <a:pPr marR="0" lvl="0" algn="l" defTabSz="914400" rtl="0" eaLnBrk="1" fontAlgn="auto" latinLnBrk="0" hangingPunct="1">
              <a:lnSpc>
                <a:spcPct val="150000"/>
              </a:lnSpc>
              <a:spcBef>
                <a:spcPts val="0"/>
              </a:spcBef>
              <a:spcAft>
                <a:spcPts val="0"/>
              </a:spcAft>
              <a:buClrTx/>
              <a:buSzTx/>
              <a:buFontTx/>
              <a:buNone/>
              <a:tabLst/>
              <a:defRPr/>
            </a:pPr>
            <a:r>
              <a:rPr lang="en-US" sz="2000" dirty="0" smtClean="0">
                <a:latin typeface="Tenorite"/>
              </a:rPr>
              <a:t>Currently the new criteria for individual performance of researchers is being circulated, and soon will be adopted. </a:t>
            </a:r>
            <a:r>
              <a:rPr lang="en-US" sz="2000" dirty="0" smtClean="0">
                <a:latin typeface="Tenorite"/>
              </a:rPr>
              <a:t>The criteria will be based on both </a:t>
            </a:r>
            <a:r>
              <a:rPr lang="en-US" sz="2000" dirty="0" err="1" smtClean="0">
                <a:latin typeface="Tenorite"/>
              </a:rPr>
              <a:t>scientometric</a:t>
            </a:r>
            <a:r>
              <a:rPr lang="en-US" sz="2000" dirty="0" smtClean="0">
                <a:latin typeface="Tenorite"/>
              </a:rPr>
              <a:t> </a:t>
            </a:r>
            <a:r>
              <a:rPr lang="en-US" sz="2000" dirty="0" smtClean="0">
                <a:latin typeface="Tenorite"/>
              </a:rPr>
              <a:t>indicators </a:t>
            </a:r>
            <a:r>
              <a:rPr lang="en-US" sz="2000" dirty="0" smtClean="0">
                <a:latin typeface="Tenorite"/>
              </a:rPr>
              <a:t>and </a:t>
            </a:r>
            <a:r>
              <a:rPr lang="en-US" sz="2000" dirty="0" smtClean="0">
                <a:latin typeface="Tenorite"/>
              </a:rPr>
              <a:t>qualitative categories. </a:t>
            </a:r>
            <a:endParaRPr kumimoji="0" lang="en-US" sz="2000" b="0" i="0" u="none" strike="noStrike" kern="1200" cap="none" spc="0" normalizeH="0" baseline="0" noProof="0" dirty="0" smtClean="0">
              <a:ln>
                <a:noFill/>
              </a:ln>
              <a:effectLst/>
              <a:uLnTx/>
              <a:uFillTx/>
              <a:latin typeface="Tenorite"/>
            </a:endParaRPr>
          </a:p>
        </p:txBody>
      </p:sp>
      <p:sp>
        <p:nvSpPr>
          <p:cNvPr id="2" name="Slide Number Placeholder 1"/>
          <p:cNvSpPr>
            <a:spLocks noGrp="1"/>
          </p:cNvSpPr>
          <p:nvPr>
            <p:ph type="sldNum" sz="quarter" idx="12"/>
          </p:nvPr>
        </p:nvSpPr>
        <p:spPr/>
        <p:txBody>
          <a:bodyPr/>
          <a:lstStyle/>
          <a:p>
            <a:fld id="{C16120B4-C81C-4B2D-8CED-9F5BBDF61230}" type="slidenum">
              <a:rPr lang="en-US" smtClean="0"/>
              <a:t>12</a:t>
            </a:fld>
            <a:endParaRPr lang="en-US"/>
          </a:p>
        </p:txBody>
      </p:sp>
    </p:spTree>
    <p:extLst>
      <p:ext uri="{BB962C8B-B14F-4D97-AF65-F5344CB8AC3E}">
        <p14:creationId xmlns:p14="http://schemas.microsoft.com/office/powerpoint/2010/main" val="2410482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63759" y="1405083"/>
            <a:ext cx="10966588" cy="2400657"/>
          </a:xfrm>
          <a:prstGeom prst="rect">
            <a:avLst/>
          </a:prstGeom>
        </p:spPr>
        <p:txBody>
          <a:bodyPr wrap="square">
            <a:spAutoFit/>
          </a:bodyPr>
          <a:lstStyle/>
          <a:p>
            <a:pPr marR="0" lvl="0" algn="l" defTabSz="914400" rtl="0" eaLnBrk="1" fontAlgn="auto" latinLnBrk="0" hangingPunct="1">
              <a:lnSpc>
                <a:spcPct val="150000"/>
              </a:lnSpc>
              <a:spcBef>
                <a:spcPts val="0"/>
              </a:spcBef>
              <a:spcAft>
                <a:spcPts val="0"/>
              </a:spcAft>
              <a:buClrTx/>
              <a:buSzTx/>
              <a:buFontTx/>
              <a:buNone/>
              <a:tabLst/>
              <a:defRPr/>
            </a:pPr>
            <a:r>
              <a:rPr lang="en-US" sz="2000" dirty="0" smtClean="0">
                <a:latin typeface="Tenorite"/>
              </a:rPr>
              <a:t>Starting </a:t>
            </a:r>
            <a:r>
              <a:rPr lang="en-US" sz="2000" dirty="0" smtClean="0">
                <a:latin typeface="Tenorite"/>
              </a:rPr>
              <a:t>from 2023 we will launch a large mobility program for researchers and research administrators with </a:t>
            </a:r>
            <a:r>
              <a:rPr lang="en-US" sz="2000" dirty="0" smtClean="0">
                <a:latin typeface="Tenorite"/>
              </a:rPr>
              <a:t>the involvement </a:t>
            </a:r>
            <a:r>
              <a:rPr lang="en-US" sz="2000" dirty="0" smtClean="0">
                <a:latin typeface="Tenorite"/>
              </a:rPr>
              <a:t>of leading centers. </a:t>
            </a:r>
            <a:r>
              <a:rPr lang="en-US" sz="2000" dirty="0" smtClean="0">
                <a:latin typeface="Tenorite"/>
              </a:rPr>
              <a:t>By </a:t>
            </a:r>
            <a:r>
              <a:rPr lang="en-US" sz="2000" dirty="0" smtClean="0">
                <a:latin typeface="Tenorite"/>
              </a:rPr>
              <a:t>the 2026 </a:t>
            </a:r>
            <a:r>
              <a:rPr lang="en-US" sz="2000" dirty="0" smtClean="0">
                <a:latin typeface="Tenorite"/>
              </a:rPr>
              <a:t>we aim to have approximately </a:t>
            </a:r>
            <a:r>
              <a:rPr lang="en-US" sz="2000" dirty="0" smtClean="0">
                <a:latin typeface="Tenorite"/>
              </a:rPr>
              <a:t>600 researchers </a:t>
            </a:r>
            <a:r>
              <a:rPr lang="en-US" sz="2000" dirty="0" smtClean="0">
                <a:latin typeface="Tenorite"/>
              </a:rPr>
              <a:t>as beneficiaries of the </a:t>
            </a:r>
            <a:r>
              <a:rPr lang="en-US" sz="2000" dirty="0" smtClean="0">
                <a:latin typeface="Tenorite"/>
              </a:rPr>
              <a:t>program.</a:t>
            </a:r>
          </a:p>
          <a:p>
            <a:pPr marR="0" lvl="0" algn="l" defTabSz="914400" rtl="0" eaLnBrk="1" fontAlgn="auto" latinLnBrk="0" hangingPunct="1">
              <a:lnSpc>
                <a:spcPct val="150000"/>
              </a:lnSpc>
              <a:spcBef>
                <a:spcPts val="0"/>
              </a:spcBef>
              <a:spcAft>
                <a:spcPts val="0"/>
              </a:spcAft>
              <a:buClrTx/>
              <a:buSzTx/>
              <a:buFontTx/>
              <a:buNone/>
              <a:tabLst/>
              <a:defRPr/>
            </a:pPr>
            <a:endParaRPr kumimoji="0" lang="en-US" sz="2000" b="0" i="0" u="none" strike="noStrike" kern="1200" cap="none" spc="0" normalizeH="0" baseline="0" noProof="0" dirty="0">
              <a:ln>
                <a:noFill/>
              </a:ln>
              <a:effectLst/>
              <a:uLnTx/>
              <a:uFillTx/>
              <a:latin typeface="Tenorite"/>
            </a:endParaRPr>
          </a:p>
          <a:p>
            <a:pPr marR="0" lvl="0" algn="l" defTabSz="914400" rtl="0" eaLnBrk="1" fontAlgn="auto" latinLnBrk="0" hangingPunct="1">
              <a:lnSpc>
                <a:spcPct val="150000"/>
              </a:lnSpc>
              <a:spcBef>
                <a:spcPts val="0"/>
              </a:spcBef>
              <a:spcAft>
                <a:spcPts val="0"/>
              </a:spcAft>
              <a:buClrTx/>
              <a:buSzTx/>
              <a:buFontTx/>
              <a:buNone/>
              <a:tabLst/>
              <a:defRPr/>
            </a:pPr>
            <a:r>
              <a:rPr lang="en-US" sz="2000" dirty="0" smtClean="0">
                <a:latin typeface="Tenorite"/>
              </a:rPr>
              <a:t>In line with this we plan a PhD mobility program in priority areas (TBD) in leading centers.</a:t>
            </a:r>
            <a:endParaRPr kumimoji="0" lang="en-US" sz="2000" b="0" i="0" u="none" strike="noStrike" kern="1200" cap="none" spc="0" normalizeH="0" baseline="0" noProof="0" dirty="0" smtClean="0">
              <a:ln>
                <a:noFill/>
              </a:ln>
              <a:effectLst/>
              <a:uLnTx/>
              <a:uFillTx/>
              <a:latin typeface="Tenorite"/>
            </a:endParaRPr>
          </a:p>
        </p:txBody>
      </p:sp>
      <p:sp>
        <p:nvSpPr>
          <p:cNvPr id="2" name="Slide Number Placeholder 1"/>
          <p:cNvSpPr>
            <a:spLocks noGrp="1"/>
          </p:cNvSpPr>
          <p:nvPr>
            <p:ph type="sldNum" sz="quarter" idx="12"/>
          </p:nvPr>
        </p:nvSpPr>
        <p:spPr/>
        <p:txBody>
          <a:bodyPr/>
          <a:lstStyle/>
          <a:p>
            <a:fld id="{C16120B4-C81C-4B2D-8CED-9F5BBDF61230}" type="slidenum">
              <a:rPr lang="en-US" smtClean="0"/>
              <a:t>13</a:t>
            </a:fld>
            <a:endParaRPr lang="en-US" sz="1000" dirty="0"/>
          </a:p>
        </p:txBody>
      </p:sp>
    </p:spTree>
    <p:extLst>
      <p:ext uri="{BB962C8B-B14F-4D97-AF65-F5344CB8AC3E}">
        <p14:creationId xmlns:p14="http://schemas.microsoft.com/office/powerpoint/2010/main" val="1308777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63759" y="1405083"/>
            <a:ext cx="10966588" cy="3785652"/>
          </a:xfrm>
          <a:prstGeom prst="rect">
            <a:avLst/>
          </a:prstGeom>
        </p:spPr>
        <p:txBody>
          <a:bodyPr wrap="square">
            <a:spAutoFit/>
          </a:bodyPr>
          <a:lstStyle/>
          <a:p>
            <a:pPr marR="0" lvl="0" algn="l" defTabSz="914400" rtl="0" eaLnBrk="1" fontAlgn="auto" latinLnBrk="0" hangingPunct="1">
              <a:lnSpc>
                <a:spcPct val="150000"/>
              </a:lnSpc>
              <a:spcBef>
                <a:spcPts val="0"/>
              </a:spcBef>
              <a:spcAft>
                <a:spcPts val="0"/>
              </a:spcAft>
              <a:buClrTx/>
              <a:buSzTx/>
              <a:buFontTx/>
              <a:buNone/>
              <a:tabLst/>
              <a:defRPr/>
            </a:pPr>
            <a:r>
              <a:rPr lang="en-US" sz="2000" dirty="0" smtClean="0">
                <a:latin typeface="Tenorite"/>
              </a:rPr>
              <a:t>Starting </a:t>
            </a:r>
            <a:r>
              <a:rPr lang="en-US" sz="2000" dirty="0" smtClean="0">
                <a:latin typeface="Tenorite"/>
              </a:rPr>
              <a:t>from </a:t>
            </a:r>
            <a:r>
              <a:rPr lang="en-US" sz="2000" dirty="0" smtClean="0">
                <a:latin typeface="Tenorite"/>
              </a:rPr>
              <a:t>202</a:t>
            </a:r>
            <a:r>
              <a:rPr lang="hy-AM" sz="2000" dirty="0" smtClean="0">
                <a:latin typeface="Tenorite"/>
              </a:rPr>
              <a:t>2 </a:t>
            </a:r>
            <a:r>
              <a:rPr lang="en-US" sz="2000" dirty="0" smtClean="0">
                <a:latin typeface="Tenorite"/>
              </a:rPr>
              <a:t>Armenia is an associated country to Horizon Europe program.</a:t>
            </a:r>
          </a:p>
          <a:p>
            <a:pPr marR="0" lvl="0" algn="l" defTabSz="914400" rtl="0" eaLnBrk="1" fontAlgn="auto" latinLnBrk="0" hangingPunct="1">
              <a:lnSpc>
                <a:spcPct val="150000"/>
              </a:lnSpc>
              <a:spcBef>
                <a:spcPts val="0"/>
              </a:spcBef>
              <a:spcAft>
                <a:spcPts val="0"/>
              </a:spcAft>
              <a:buClrTx/>
              <a:buSzTx/>
              <a:buFontTx/>
              <a:buNone/>
              <a:tabLst/>
              <a:defRPr/>
            </a:pPr>
            <a:endParaRPr lang="en-US" sz="2000" dirty="0">
              <a:latin typeface="Tenorite"/>
            </a:endParaRPr>
          </a:p>
          <a:p>
            <a:pPr marR="0" lvl="0" algn="l" defTabSz="914400" rtl="0" eaLnBrk="1" fontAlgn="auto" latinLnBrk="0" hangingPunct="1">
              <a:lnSpc>
                <a:spcPct val="150000"/>
              </a:lnSpc>
              <a:spcBef>
                <a:spcPts val="0"/>
              </a:spcBef>
              <a:spcAft>
                <a:spcPts val="0"/>
              </a:spcAft>
              <a:buClrTx/>
              <a:buSzTx/>
              <a:buFontTx/>
              <a:buNone/>
              <a:tabLst/>
              <a:defRPr/>
            </a:pPr>
            <a:r>
              <a:rPr lang="en-US" sz="2000" dirty="0" smtClean="0">
                <a:latin typeface="Tenorite"/>
              </a:rPr>
              <a:t>To increase the participation in the program, we</a:t>
            </a:r>
          </a:p>
          <a:p>
            <a:pPr marR="0" lvl="0" algn="l" defTabSz="914400" rtl="0" eaLnBrk="1" fontAlgn="auto" latinLnBrk="0" hangingPunct="1">
              <a:lnSpc>
                <a:spcPct val="150000"/>
              </a:lnSpc>
              <a:spcBef>
                <a:spcPts val="0"/>
              </a:spcBef>
              <a:spcAft>
                <a:spcPts val="0"/>
              </a:spcAft>
              <a:buClrTx/>
              <a:buSzTx/>
              <a:buFontTx/>
              <a:buNone/>
              <a:tabLst/>
              <a:defRPr/>
            </a:pPr>
            <a:endParaRPr lang="en-US" sz="2000" dirty="0" smtClean="0">
              <a:latin typeface="Tenorite"/>
            </a:endParaRPr>
          </a:p>
          <a:p>
            <a:pPr marL="801688" marR="0" lvl="0" indent="-349250" algn="l" defTabSz="914400" rtl="0" eaLnBrk="1" fontAlgn="auto" latinLnBrk="0" hangingPunct="1">
              <a:lnSpc>
                <a:spcPct val="150000"/>
              </a:lnSpc>
              <a:spcBef>
                <a:spcPts val="0"/>
              </a:spcBef>
              <a:spcAft>
                <a:spcPts val="0"/>
              </a:spcAft>
              <a:buClrTx/>
              <a:buSzTx/>
              <a:buFontTx/>
              <a:buNone/>
              <a:tabLst/>
              <a:defRPr/>
            </a:pPr>
            <a:r>
              <a:rPr lang="en-US" sz="2000" dirty="0" smtClean="0">
                <a:latin typeface="Tenorite"/>
              </a:rPr>
              <a:t>Established a special center for facilitating the work of NCP-s and supporting the applicants,</a:t>
            </a:r>
          </a:p>
          <a:p>
            <a:pPr marL="801688" marR="0" lvl="0" indent="-349250" algn="l" defTabSz="914400" rtl="0" eaLnBrk="1" fontAlgn="auto" latinLnBrk="0" hangingPunct="1">
              <a:lnSpc>
                <a:spcPct val="150000"/>
              </a:lnSpc>
              <a:spcBef>
                <a:spcPts val="0"/>
              </a:spcBef>
              <a:spcAft>
                <a:spcPts val="0"/>
              </a:spcAft>
              <a:buClrTx/>
              <a:buSzTx/>
              <a:buFontTx/>
              <a:buNone/>
              <a:tabLst/>
              <a:defRPr/>
            </a:pPr>
            <a:r>
              <a:rPr lang="en-US" sz="2000" dirty="0" smtClean="0">
                <a:latin typeface="Tenorite"/>
              </a:rPr>
              <a:t>Started the formal procedure of associating to COST project,</a:t>
            </a:r>
          </a:p>
          <a:p>
            <a:pPr marL="801688" marR="0" lvl="0" indent="-349250" algn="l" defTabSz="914400" rtl="0" eaLnBrk="1" fontAlgn="auto" latinLnBrk="0" hangingPunct="1">
              <a:lnSpc>
                <a:spcPct val="150000"/>
              </a:lnSpc>
              <a:spcBef>
                <a:spcPts val="0"/>
              </a:spcBef>
              <a:spcAft>
                <a:spcPts val="0"/>
              </a:spcAft>
              <a:buClrTx/>
              <a:buSzTx/>
              <a:buFontTx/>
              <a:buNone/>
              <a:tabLst/>
              <a:defRPr/>
            </a:pPr>
            <a:r>
              <a:rPr lang="en-US" sz="2000" dirty="0" smtClean="0">
                <a:latin typeface="Tenorite"/>
              </a:rPr>
              <a:t>Included an outcome requirement for every large grant project to have at least a successful application to international grant programs.</a:t>
            </a:r>
            <a:endParaRPr lang="en-US" sz="2000" dirty="0" smtClean="0">
              <a:latin typeface="Tenorite"/>
            </a:endParaRPr>
          </a:p>
        </p:txBody>
      </p:sp>
      <p:sp>
        <p:nvSpPr>
          <p:cNvPr id="2" name="Slide Number Placeholder 1"/>
          <p:cNvSpPr>
            <a:spLocks noGrp="1"/>
          </p:cNvSpPr>
          <p:nvPr>
            <p:ph type="sldNum" sz="quarter" idx="12"/>
          </p:nvPr>
        </p:nvSpPr>
        <p:spPr/>
        <p:txBody>
          <a:bodyPr/>
          <a:lstStyle/>
          <a:p>
            <a:fld id="{C16120B4-C81C-4B2D-8CED-9F5BBDF61230}" type="slidenum">
              <a:rPr lang="en-US" smtClean="0"/>
              <a:t>14</a:t>
            </a:fld>
            <a:endParaRPr lang="en-US" sz="1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64595" y="2618033"/>
            <a:ext cx="2539682" cy="800000"/>
          </a:xfrm>
          <a:prstGeom prst="rect">
            <a:avLst/>
          </a:prstGeom>
        </p:spPr>
      </p:pic>
    </p:spTree>
    <p:extLst>
      <p:ext uri="{BB962C8B-B14F-4D97-AF65-F5344CB8AC3E}">
        <p14:creationId xmlns:p14="http://schemas.microsoft.com/office/powerpoint/2010/main" val="1862282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6120B4-C81C-4B2D-8CED-9F5BBDF61230}" type="slidenum">
              <a:rPr lang="en-US" smtClean="0"/>
              <a:t>15</a:t>
            </a:fld>
            <a:endParaRPr lang="en-US" sz="1000" dirty="0"/>
          </a:p>
        </p:txBody>
      </p:sp>
      <p:sp>
        <p:nvSpPr>
          <p:cNvPr id="4" name="TextBox 3"/>
          <p:cNvSpPr txBox="1"/>
          <p:nvPr/>
        </p:nvSpPr>
        <p:spPr>
          <a:xfrm>
            <a:off x="883578" y="914400"/>
            <a:ext cx="10644026" cy="3847207"/>
          </a:xfrm>
          <a:prstGeom prst="rect">
            <a:avLst/>
          </a:prstGeom>
          <a:noFill/>
        </p:spPr>
        <p:txBody>
          <a:bodyPr wrap="square" rtlCol="0">
            <a:spAutoFit/>
          </a:bodyPr>
          <a:lstStyle/>
          <a:p>
            <a:pPr algn="ctr"/>
            <a:r>
              <a:rPr lang="en-US" sz="2400" b="1" dirty="0" smtClean="0">
                <a:latin typeface="Tenorite"/>
              </a:rPr>
              <a:t>Summarizing</a:t>
            </a:r>
            <a:endParaRPr lang="en-US" sz="2000" b="1" dirty="0" smtClean="0">
              <a:latin typeface="Tenorite"/>
            </a:endParaRPr>
          </a:p>
          <a:p>
            <a:endParaRPr lang="en-US" sz="2000" dirty="0">
              <a:latin typeface="Tenorite"/>
            </a:endParaRPr>
          </a:p>
          <a:p>
            <a:endParaRPr lang="en-US" sz="2000" dirty="0" smtClean="0">
              <a:latin typeface="Tenorite"/>
            </a:endParaRPr>
          </a:p>
          <a:p>
            <a:endParaRPr lang="en-US" sz="2000" dirty="0">
              <a:latin typeface="Tenorite"/>
            </a:endParaRPr>
          </a:p>
          <a:p>
            <a:r>
              <a:rPr lang="en-US" sz="2000" dirty="0" smtClean="0">
                <a:latin typeface="Tenorite"/>
              </a:rPr>
              <a:t>Armenia started radical reforms in R&amp;I System</a:t>
            </a:r>
          </a:p>
          <a:p>
            <a:endParaRPr lang="en-US" sz="2000" dirty="0" smtClean="0">
              <a:latin typeface="Tenorite"/>
            </a:endParaRPr>
          </a:p>
          <a:p>
            <a:r>
              <a:rPr lang="en-US" sz="2000" dirty="0" smtClean="0">
                <a:latin typeface="Tenorite"/>
              </a:rPr>
              <a:t>Reforms are largely inspired by EU experience and expertise </a:t>
            </a:r>
          </a:p>
          <a:p>
            <a:endParaRPr lang="en-US" sz="2000" dirty="0" smtClean="0">
              <a:latin typeface="Tenorite"/>
            </a:endParaRPr>
          </a:p>
          <a:p>
            <a:r>
              <a:rPr lang="en-US" sz="2000" dirty="0" smtClean="0">
                <a:latin typeface="Tenorite"/>
              </a:rPr>
              <a:t>We appreciate any support </a:t>
            </a:r>
            <a:r>
              <a:rPr lang="en-US" sz="2000" dirty="0" smtClean="0">
                <a:latin typeface="Tenorite"/>
              </a:rPr>
              <a:t>to continue th</a:t>
            </a:r>
            <a:r>
              <a:rPr lang="en-US" sz="2000" dirty="0" smtClean="0">
                <a:latin typeface="Tenorite"/>
              </a:rPr>
              <a:t>e implementation of reforms</a:t>
            </a:r>
            <a:endParaRPr lang="en-US" sz="2000" dirty="0" smtClean="0">
              <a:latin typeface="Tenorite"/>
            </a:endParaRPr>
          </a:p>
          <a:p>
            <a:endParaRPr lang="en-US" sz="2000" dirty="0" smtClean="0">
              <a:latin typeface="Tenorite"/>
            </a:endParaRPr>
          </a:p>
          <a:p>
            <a:endParaRPr lang="en-US" sz="2000" dirty="0" smtClean="0">
              <a:latin typeface="Tenorite"/>
            </a:endParaRPr>
          </a:p>
          <a:p>
            <a:endParaRPr lang="en-US" sz="2000" dirty="0">
              <a:latin typeface="Tenorite"/>
            </a:endParaRPr>
          </a:p>
        </p:txBody>
      </p:sp>
    </p:spTree>
    <p:extLst>
      <p:ext uri="{BB962C8B-B14F-4D97-AF65-F5344CB8AC3E}">
        <p14:creationId xmlns:p14="http://schemas.microsoft.com/office/powerpoint/2010/main" val="3932116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6120B4-C81C-4B2D-8CED-9F5BBDF61230}" type="slidenum">
              <a:rPr lang="en-US" smtClean="0"/>
              <a:t>16</a:t>
            </a:fld>
            <a:endParaRPr lang="en-US" sz="1000" dirty="0"/>
          </a:p>
        </p:txBody>
      </p:sp>
      <p:sp>
        <p:nvSpPr>
          <p:cNvPr id="4" name="TextBox 3"/>
          <p:cNvSpPr txBox="1"/>
          <p:nvPr/>
        </p:nvSpPr>
        <p:spPr>
          <a:xfrm>
            <a:off x="709774" y="2907587"/>
            <a:ext cx="10644026" cy="2308324"/>
          </a:xfrm>
          <a:prstGeom prst="rect">
            <a:avLst/>
          </a:prstGeom>
          <a:noFill/>
        </p:spPr>
        <p:txBody>
          <a:bodyPr wrap="square" rtlCol="0">
            <a:spAutoFit/>
          </a:bodyPr>
          <a:lstStyle/>
          <a:p>
            <a:pPr algn="ctr"/>
            <a:r>
              <a:rPr lang="en-US" sz="2400" b="1" dirty="0" smtClean="0">
                <a:latin typeface="Tenorite"/>
              </a:rPr>
              <a:t>THANK YOU</a:t>
            </a:r>
            <a:endParaRPr lang="en-US" sz="2000" b="1" dirty="0" smtClean="0">
              <a:latin typeface="Tenorite"/>
            </a:endParaRPr>
          </a:p>
          <a:p>
            <a:endParaRPr lang="en-US" sz="2000" dirty="0">
              <a:latin typeface="Tenorite"/>
            </a:endParaRPr>
          </a:p>
          <a:p>
            <a:endParaRPr lang="en-US" sz="2000" dirty="0" smtClean="0">
              <a:latin typeface="Tenorite"/>
            </a:endParaRPr>
          </a:p>
          <a:p>
            <a:endParaRPr lang="en-US" sz="2000" dirty="0">
              <a:latin typeface="Tenorite"/>
            </a:endParaRPr>
          </a:p>
          <a:p>
            <a:endParaRPr lang="en-US" sz="2000" dirty="0" smtClean="0">
              <a:latin typeface="Tenorite"/>
            </a:endParaRPr>
          </a:p>
          <a:p>
            <a:endParaRPr lang="en-US" sz="2000" dirty="0" smtClean="0">
              <a:latin typeface="Tenorite"/>
            </a:endParaRPr>
          </a:p>
          <a:p>
            <a:endParaRPr lang="en-US" sz="2000" dirty="0">
              <a:latin typeface="Tenorite"/>
            </a:endParaRPr>
          </a:p>
        </p:txBody>
      </p:sp>
    </p:spTree>
    <p:extLst>
      <p:ext uri="{BB962C8B-B14F-4D97-AF65-F5344CB8AC3E}">
        <p14:creationId xmlns:p14="http://schemas.microsoft.com/office/powerpoint/2010/main" val="1362892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p:cNvSpPr txBox="1"/>
          <p:nvPr/>
        </p:nvSpPr>
        <p:spPr>
          <a:xfrm>
            <a:off x="455722" y="264967"/>
            <a:ext cx="6106287" cy="589072"/>
          </a:xfrm>
          <a:prstGeom prst="rect">
            <a:avLst/>
          </a:prstGeom>
          <a:noFill/>
        </p:spPr>
        <p:txBody>
          <a:bodyPr wrap="none" rtlCol="0">
            <a:spAutoFit/>
          </a:bodyPr>
          <a:lstStyle/>
          <a:p>
            <a:pPr>
              <a:lnSpc>
                <a:spcPct val="150000"/>
              </a:lnSpc>
            </a:pPr>
            <a:r>
              <a:rPr lang="en-US" sz="2400" b="1" dirty="0" smtClean="0"/>
              <a:t>PRIORITY 1: Efficient national Research system</a:t>
            </a:r>
          </a:p>
        </p:txBody>
      </p:sp>
      <p:sp>
        <p:nvSpPr>
          <p:cNvPr id="6" name="TextBox 5"/>
          <p:cNvSpPr txBox="1"/>
          <p:nvPr/>
        </p:nvSpPr>
        <p:spPr>
          <a:xfrm>
            <a:off x="804514" y="1420663"/>
            <a:ext cx="10677334" cy="2308324"/>
          </a:xfrm>
          <a:prstGeom prst="rect">
            <a:avLst/>
          </a:prstGeom>
          <a:noFill/>
        </p:spPr>
        <p:txBody>
          <a:bodyPr wrap="square" rtlCol="0">
            <a:spAutoFit/>
          </a:bodyPr>
          <a:lstStyle/>
          <a:p>
            <a:pPr>
              <a:lnSpc>
                <a:spcPct val="150000"/>
              </a:lnSpc>
            </a:pPr>
            <a:r>
              <a:rPr lang="en-US" sz="2400" dirty="0" smtClean="0"/>
              <a:t>Target1: Implementation of PBRFS for RI-s and HEI-s</a:t>
            </a:r>
          </a:p>
          <a:p>
            <a:pPr>
              <a:lnSpc>
                <a:spcPct val="150000"/>
              </a:lnSpc>
            </a:pPr>
            <a:r>
              <a:rPr lang="en-US" sz="2400" dirty="0" smtClean="0"/>
              <a:t>Target2: Developing the cooperation between Research and higher education</a:t>
            </a:r>
          </a:p>
          <a:p>
            <a:pPr marL="1074738" indent="-1074738">
              <a:lnSpc>
                <a:spcPct val="150000"/>
              </a:lnSpc>
            </a:pPr>
            <a:r>
              <a:rPr lang="en-US" sz="2400" dirty="0" smtClean="0"/>
              <a:t>Target3: Demand driven research (Developing Research and Industry connection)</a:t>
            </a:r>
          </a:p>
          <a:p>
            <a:pPr marL="1074738" indent="-1074738">
              <a:lnSpc>
                <a:spcPct val="150000"/>
              </a:lnSpc>
            </a:pPr>
            <a:r>
              <a:rPr lang="en-US" sz="2400" dirty="0" smtClean="0"/>
              <a:t>Target4: Increase of R&amp;D funding</a:t>
            </a:r>
          </a:p>
        </p:txBody>
      </p:sp>
      <p:sp>
        <p:nvSpPr>
          <p:cNvPr id="2" name="Slide Number Placeholder 1"/>
          <p:cNvSpPr>
            <a:spLocks noGrp="1"/>
          </p:cNvSpPr>
          <p:nvPr>
            <p:ph type="sldNum" sz="quarter" idx="12"/>
          </p:nvPr>
        </p:nvSpPr>
        <p:spPr/>
        <p:txBody>
          <a:bodyPr/>
          <a:lstStyle/>
          <a:p>
            <a:fld id="{C16120B4-C81C-4B2D-8CED-9F5BBDF61230}" type="slidenum">
              <a:rPr lang="en-US" smtClean="0"/>
              <a:t>17</a:t>
            </a:fld>
            <a:endParaRPr lang="en-US"/>
          </a:p>
        </p:txBody>
      </p:sp>
    </p:spTree>
    <p:extLst>
      <p:ext uri="{BB962C8B-B14F-4D97-AF65-F5344CB8AC3E}">
        <p14:creationId xmlns:p14="http://schemas.microsoft.com/office/powerpoint/2010/main" val="3609468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extBox 5"/>
          <p:cNvSpPr txBox="1"/>
          <p:nvPr/>
        </p:nvSpPr>
        <p:spPr>
          <a:xfrm>
            <a:off x="986764" y="1100151"/>
            <a:ext cx="10677334" cy="2308324"/>
          </a:xfrm>
          <a:prstGeom prst="rect">
            <a:avLst/>
          </a:prstGeom>
          <a:noFill/>
        </p:spPr>
        <p:txBody>
          <a:bodyPr wrap="square" rtlCol="0">
            <a:spAutoFit/>
          </a:bodyPr>
          <a:lstStyle/>
          <a:p>
            <a:pPr>
              <a:lnSpc>
                <a:spcPct val="150000"/>
              </a:lnSpc>
            </a:pPr>
            <a:r>
              <a:rPr lang="en-US" sz="2400" dirty="0" smtClean="0"/>
              <a:t>Action1: Increase of research funding and diversification of funding sources</a:t>
            </a:r>
          </a:p>
          <a:p>
            <a:pPr>
              <a:lnSpc>
                <a:spcPct val="150000"/>
              </a:lnSpc>
            </a:pPr>
            <a:r>
              <a:rPr lang="en-US" sz="2400" dirty="0" smtClean="0"/>
              <a:t>Action2: Increase of proportion of competitive funding in overall funding schemes</a:t>
            </a:r>
          </a:p>
          <a:p>
            <a:pPr>
              <a:lnSpc>
                <a:spcPct val="150000"/>
              </a:lnSpc>
            </a:pPr>
            <a:r>
              <a:rPr lang="en-US" sz="2400" dirty="0" smtClean="0"/>
              <a:t>Action3: Increase of effectiveness of H2020 and subsequent framework programs</a:t>
            </a:r>
          </a:p>
          <a:p>
            <a:pPr marL="1074738" indent="-1074738">
              <a:lnSpc>
                <a:spcPct val="150000"/>
              </a:lnSpc>
            </a:pPr>
            <a:r>
              <a:rPr lang="en-US" sz="2400" dirty="0" smtClean="0"/>
              <a:t>Action4: Improvement of socio-economic situation of research workers.</a:t>
            </a:r>
          </a:p>
        </p:txBody>
      </p:sp>
      <p:sp>
        <p:nvSpPr>
          <p:cNvPr id="2" name="Rectangle 1"/>
          <p:cNvSpPr/>
          <p:nvPr/>
        </p:nvSpPr>
        <p:spPr>
          <a:xfrm>
            <a:off x="372095" y="318763"/>
            <a:ext cx="3073405" cy="671851"/>
          </a:xfrm>
          <a:prstGeom prst="rect">
            <a:avLst/>
          </a:prstGeom>
        </p:spPr>
        <p:txBody>
          <a:bodyPr wrap="none">
            <a:spAutoFit/>
          </a:bodyPr>
          <a:lstStyle/>
          <a:p>
            <a:pPr>
              <a:lnSpc>
                <a:spcPct val="150000"/>
              </a:lnSpc>
            </a:pPr>
            <a:r>
              <a:rPr lang="en-US" sz="2800" b="1" dirty="0"/>
              <a:t>Actions for Target 4</a:t>
            </a:r>
          </a:p>
        </p:txBody>
      </p:sp>
      <p:graphicFrame>
        <p:nvGraphicFramePr>
          <p:cNvPr id="7" name="Chart 6">
            <a:extLst>
              <a:ext uri="{FF2B5EF4-FFF2-40B4-BE49-F238E27FC236}">
                <a16:creationId xmlns:a16="http://schemas.microsoft.com/office/drawing/2014/main" id="{00000000-0008-0000-0000-000004000000}"/>
              </a:ext>
            </a:extLst>
          </p:cNvPr>
          <p:cNvGraphicFramePr/>
          <p:nvPr>
            <p:extLst>
              <p:ext uri="{D42A27DB-BD31-4B8C-83A1-F6EECF244321}">
                <p14:modId xmlns:p14="http://schemas.microsoft.com/office/powerpoint/2010/main" val="1264175513"/>
              </p:ext>
            </p:extLst>
          </p:nvPr>
        </p:nvGraphicFramePr>
        <p:xfrm>
          <a:off x="636180" y="3518012"/>
          <a:ext cx="6070241" cy="30618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00000000-0008-0000-0200-000002000000}"/>
              </a:ext>
            </a:extLst>
          </p:cNvPr>
          <p:cNvGraphicFramePr/>
          <p:nvPr>
            <p:extLst>
              <p:ext uri="{D42A27DB-BD31-4B8C-83A1-F6EECF244321}">
                <p14:modId xmlns:p14="http://schemas.microsoft.com/office/powerpoint/2010/main" val="3187812805"/>
              </p:ext>
            </p:extLst>
          </p:nvPr>
        </p:nvGraphicFramePr>
        <p:xfrm>
          <a:off x="6706421" y="3631133"/>
          <a:ext cx="5485579" cy="2835654"/>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C16120B4-C81C-4B2D-8CED-9F5BBDF61230}" type="slidenum">
              <a:rPr lang="en-US" smtClean="0"/>
              <a:t>18</a:t>
            </a:fld>
            <a:endParaRPr lang="en-US"/>
          </a:p>
        </p:txBody>
      </p:sp>
    </p:spTree>
    <p:extLst>
      <p:ext uri="{BB962C8B-B14F-4D97-AF65-F5344CB8AC3E}">
        <p14:creationId xmlns:p14="http://schemas.microsoft.com/office/powerpoint/2010/main" val="2525623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7529" y="439270"/>
            <a:ext cx="11286565" cy="1569660"/>
          </a:xfrm>
          <a:prstGeom prst="rect">
            <a:avLst/>
          </a:prstGeom>
          <a:noFill/>
        </p:spPr>
        <p:txBody>
          <a:bodyPr wrap="square" rtlCol="0">
            <a:spAutoFit/>
          </a:bodyPr>
          <a:lstStyle/>
          <a:p>
            <a:r>
              <a:rPr lang="en-US" sz="2400" dirty="0" smtClean="0"/>
              <a:t>In January 2020 The Roadmap for integration into ERA was adopted by the ministerial decree</a:t>
            </a:r>
          </a:p>
          <a:p>
            <a:endParaRPr lang="en-US" sz="2400" dirty="0"/>
          </a:p>
          <a:p>
            <a:r>
              <a:rPr lang="en-US" sz="2400" dirty="0" smtClean="0"/>
              <a:t>Defining 5 </a:t>
            </a:r>
            <a:r>
              <a:rPr lang="en-US" sz="2400" dirty="0" smtClean="0"/>
              <a:t>priorities</a:t>
            </a:r>
            <a:r>
              <a:rPr lang="hy-AM" sz="2400" dirty="0" smtClean="0"/>
              <a:t>:</a:t>
            </a:r>
            <a:r>
              <a:rPr lang="en-US" sz="2400" dirty="0" smtClean="0"/>
              <a:t>  </a:t>
            </a:r>
            <a:endParaRPr lang="en-US" sz="2400" dirty="0" smtClean="0"/>
          </a:p>
        </p:txBody>
      </p:sp>
      <p:sp>
        <p:nvSpPr>
          <p:cNvPr id="5" name="TextBox 4"/>
          <p:cNvSpPr txBox="1"/>
          <p:nvPr/>
        </p:nvSpPr>
        <p:spPr>
          <a:xfrm>
            <a:off x="1766048" y="2357718"/>
            <a:ext cx="8643328" cy="2862322"/>
          </a:xfrm>
          <a:prstGeom prst="rect">
            <a:avLst/>
          </a:prstGeom>
          <a:noFill/>
        </p:spPr>
        <p:txBody>
          <a:bodyPr wrap="none" rtlCol="0">
            <a:spAutoFit/>
          </a:bodyPr>
          <a:lstStyle/>
          <a:p>
            <a:pPr marL="342900" indent="-342900">
              <a:lnSpc>
                <a:spcPct val="150000"/>
              </a:lnSpc>
              <a:buAutoNum type="arabicPeriod"/>
            </a:pPr>
            <a:r>
              <a:rPr lang="en-US" sz="2400" dirty="0" smtClean="0"/>
              <a:t>Efficient national </a:t>
            </a:r>
            <a:r>
              <a:rPr lang="en-US" sz="2400" dirty="0"/>
              <a:t>r</a:t>
            </a:r>
            <a:r>
              <a:rPr lang="en-US" sz="2400" dirty="0" smtClean="0"/>
              <a:t>esearch </a:t>
            </a:r>
            <a:r>
              <a:rPr lang="en-US" sz="2400" dirty="0" smtClean="0"/>
              <a:t>system</a:t>
            </a:r>
          </a:p>
          <a:p>
            <a:pPr marL="342900" indent="-342900">
              <a:lnSpc>
                <a:spcPct val="150000"/>
              </a:lnSpc>
              <a:buAutoNum type="arabicPeriod"/>
            </a:pPr>
            <a:r>
              <a:rPr lang="en-US" sz="2400" dirty="0" smtClean="0"/>
              <a:t>Optimal international cooperation and competitiveness</a:t>
            </a:r>
          </a:p>
          <a:p>
            <a:pPr marL="342900" indent="-342900">
              <a:lnSpc>
                <a:spcPct val="150000"/>
              </a:lnSpc>
              <a:buAutoNum type="arabicPeriod"/>
            </a:pPr>
            <a:r>
              <a:rPr lang="en-US" sz="2400" dirty="0" smtClean="0"/>
              <a:t>Open market for researchers</a:t>
            </a:r>
          </a:p>
          <a:p>
            <a:pPr marL="342900" indent="-342900">
              <a:lnSpc>
                <a:spcPct val="150000"/>
              </a:lnSpc>
              <a:buAutoNum type="arabicPeriod"/>
            </a:pPr>
            <a:r>
              <a:rPr lang="en-US" sz="2400" dirty="0" smtClean="0"/>
              <a:t>Gender balance in R&amp;D fields</a:t>
            </a:r>
          </a:p>
          <a:p>
            <a:pPr marL="342900" indent="-342900">
              <a:lnSpc>
                <a:spcPct val="150000"/>
              </a:lnSpc>
              <a:buAutoNum type="arabicPeriod"/>
            </a:pPr>
            <a:r>
              <a:rPr lang="en-US" sz="2400" dirty="0" smtClean="0"/>
              <a:t>Optimal circulation, accessibility and transferability of knowledge</a:t>
            </a:r>
          </a:p>
        </p:txBody>
      </p:sp>
      <p:sp>
        <p:nvSpPr>
          <p:cNvPr id="6" name="Slide Number Placeholder 5"/>
          <p:cNvSpPr>
            <a:spLocks noGrp="1"/>
          </p:cNvSpPr>
          <p:nvPr>
            <p:ph type="sldNum" sz="quarter" idx="12"/>
          </p:nvPr>
        </p:nvSpPr>
        <p:spPr/>
        <p:txBody>
          <a:bodyPr/>
          <a:lstStyle/>
          <a:p>
            <a:fld id="{C16120B4-C81C-4B2D-8CED-9F5BBDF61230}" type="slidenum">
              <a:rPr lang="en-US" smtClean="0"/>
              <a:t>2</a:t>
            </a:fld>
            <a:endParaRPr lang="en-US"/>
          </a:p>
        </p:txBody>
      </p:sp>
    </p:spTree>
    <p:extLst>
      <p:ext uri="{BB962C8B-B14F-4D97-AF65-F5344CB8AC3E}">
        <p14:creationId xmlns:p14="http://schemas.microsoft.com/office/powerpoint/2010/main" val="3915819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7529" y="641289"/>
            <a:ext cx="11286565" cy="2123658"/>
          </a:xfrm>
          <a:prstGeom prst="rect">
            <a:avLst/>
          </a:prstGeom>
          <a:noFill/>
        </p:spPr>
        <p:txBody>
          <a:bodyPr wrap="square" rtlCol="0">
            <a:spAutoFit/>
          </a:bodyPr>
          <a:lstStyle/>
          <a:p>
            <a:r>
              <a:rPr lang="en-US" sz="2400" dirty="0" smtClean="0"/>
              <a:t>In the “aftermath” of COVID and </a:t>
            </a:r>
            <a:r>
              <a:rPr lang="en-US" sz="2400" dirty="0" smtClean="0"/>
              <a:t>war in 2020, in 2021 </a:t>
            </a:r>
            <a:r>
              <a:rPr lang="en-US" sz="2400" dirty="0" smtClean="0"/>
              <a:t>The Government Action program </a:t>
            </a:r>
          </a:p>
          <a:p>
            <a:pPr>
              <a:lnSpc>
                <a:spcPct val="150000"/>
              </a:lnSpc>
            </a:pPr>
            <a:r>
              <a:rPr lang="en-US" sz="2400" dirty="0" smtClean="0"/>
              <a:t>2021-2026</a:t>
            </a:r>
            <a:r>
              <a:rPr lang="en-US" sz="2400" dirty="0" smtClean="0"/>
              <a:t>, was adopted and approved by the Parliament of </a:t>
            </a:r>
            <a:r>
              <a:rPr lang="en-US" sz="2400" dirty="0" smtClean="0"/>
              <a:t>RA:</a:t>
            </a:r>
          </a:p>
          <a:p>
            <a:pPr>
              <a:lnSpc>
                <a:spcPct val="150000"/>
              </a:lnSpc>
            </a:pPr>
            <a:endParaRPr lang="en-US" sz="2400" dirty="0"/>
          </a:p>
          <a:p>
            <a:pPr>
              <a:lnSpc>
                <a:spcPct val="150000"/>
              </a:lnSpc>
            </a:pPr>
            <a:r>
              <a:rPr lang="en-US" altLang="en-US" sz="2400" dirty="0"/>
              <a:t>The targets for R&amp;D are</a:t>
            </a:r>
            <a:r>
              <a:rPr lang="en-US" altLang="en-US" sz="2400" dirty="0" smtClean="0"/>
              <a:t>:</a:t>
            </a:r>
          </a:p>
        </p:txBody>
      </p:sp>
      <p:sp>
        <p:nvSpPr>
          <p:cNvPr id="5" name="TextBox 4"/>
          <p:cNvSpPr txBox="1"/>
          <p:nvPr/>
        </p:nvSpPr>
        <p:spPr>
          <a:xfrm>
            <a:off x="1161086" y="3107942"/>
            <a:ext cx="10753008" cy="2308324"/>
          </a:xfrm>
          <a:prstGeom prst="rect">
            <a:avLst/>
          </a:prstGeom>
          <a:noFill/>
        </p:spPr>
        <p:txBody>
          <a:bodyPr wrap="none" rtlCol="0">
            <a:spAutoFit/>
          </a:bodyPr>
          <a:lstStyle/>
          <a:p>
            <a:pPr marL="342900" indent="-342900">
              <a:lnSpc>
                <a:spcPct val="150000"/>
              </a:lnSpc>
              <a:buAutoNum type="arabicPeriod"/>
            </a:pPr>
            <a:r>
              <a:rPr lang="en-US" sz="2400" dirty="0" smtClean="0"/>
              <a:t>Infrastructures for Competitive Research</a:t>
            </a:r>
          </a:p>
          <a:p>
            <a:pPr marL="342900" indent="-342900">
              <a:lnSpc>
                <a:spcPct val="150000"/>
              </a:lnSpc>
              <a:buAutoNum type="arabicPeriod"/>
            </a:pPr>
            <a:r>
              <a:rPr lang="en-US" sz="2400" dirty="0" smtClean="0"/>
              <a:t>Increase of competitive research personnel and involvement of young researchers</a:t>
            </a:r>
          </a:p>
          <a:p>
            <a:pPr marL="342900" indent="-342900">
              <a:lnSpc>
                <a:spcPct val="150000"/>
              </a:lnSpc>
              <a:buAutoNum type="arabicPeriod"/>
            </a:pPr>
            <a:r>
              <a:rPr lang="en-US" sz="2400" dirty="0" smtClean="0"/>
              <a:t>Efficient Legislation of the R&amp;D field</a:t>
            </a:r>
          </a:p>
          <a:p>
            <a:pPr marL="342900" indent="-342900">
              <a:lnSpc>
                <a:spcPct val="150000"/>
              </a:lnSpc>
              <a:buAutoNum type="arabicPeriod"/>
            </a:pPr>
            <a:r>
              <a:rPr lang="en-US" sz="2400" dirty="0" smtClean="0"/>
              <a:t>Efficient Public funding and governance of R&amp;D</a:t>
            </a:r>
          </a:p>
        </p:txBody>
      </p:sp>
      <p:sp>
        <p:nvSpPr>
          <p:cNvPr id="2" name="Slide Number Placeholder 1"/>
          <p:cNvSpPr>
            <a:spLocks noGrp="1"/>
          </p:cNvSpPr>
          <p:nvPr>
            <p:ph type="sldNum" sz="quarter" idx="12"/>
          </p:nvPr>
        </p:nvSpPr>
        <p:spPr/>
        <p:txBody>
          <a:bodyPr/>
          <a:lstStyle/>
          <a:p>
            <a:fld id="{C16120B4-C81C-4B2D-8CED-9F5BBDF61230}" type="slidenum">
              <a:rPr lang="en-US" smtClean="0"/>
              <a:t>3</a:t>
            </a:fld>
            <a:endParaRPr lang="en-US"/>
          </a:p>
        </p:txBody>
      </p:sp>
    </p:spTree>
    <p:extLst>
      <p:ext uri="{BB962C8B-B14F-4D97-AF65-F5344CB8AC3E}">
        <p14:creationId xmlns:p14="http://schemas.microsoft.com/office/powerpoint/2010/main" val="4123896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16806" y="211585"/>
            <a:ext cx="6372707" cy="1200329"/>
          </a:xfrm>
          <a:prstGeom prst="rect">
            <a:avLst/>
          </a:prstGeom>
          <a:noFill/>
        </p:spPr>
        <p:txBody>
          <a:bodyPr wrap="none" rtlCol="0">
            <a:spAutoFit/>
          </a:bodyPr>
          <a:lstStyle/>
          <a:p>
            <a:pPr>
              <a:lnSpc>
                <a:spcPct val="150000"/>
              </a:lnSpc>
            </a:pPr>
            <a:r>
              <a:rPr lang="en-US" sz="2400" dirty="0" smtClean="0"/>
              <a:t>4. Efficient Public funding and governance of R&amp;D</a:t>
            </a:r>
          </a:p>
          <a:p>
            <a:pPr marL="342900" indent="-342900">
              <a:lnSpc>
                <a:spcPct val="150000"/>
              </a:lnSpc>
              <a:buAutoNum type="arabicPeriod"/>
            </a:pPr>
            <a:endParaRPr lang="en-US" sz="2400" dirty="0" smtClean="0"/>
          </a:p>
        </p:txBody>
      </p:sp>
      <p:graphicFrame>
        <p:nvGraphicFramePr>
          <p:cNvPr id="6" name="Chart 5">
            <a:extLst>
              <a:ext uri="{FF2B5EF4-FFF2-40B4-BE49-F238E27FC236}">
                <a16:creationId xmlns:a16="http://schemas.microsoft.com/office/drawing/2014/main" id="{00000000-0008-0000-0000-000004000000}"/>
              </a:ext>
            </a:extLst>
          </p:cNvPr>
          <p:cNvGraphicFramePr/>
          <p:nvPr>
            <p:extLst>
              <p:ext uri="{D42A27DB-BD31-4B8C-83A1-F6EECF244321}">
                <p14:modId xmlns:p14="http://schemas.microsoft.com/office/powerpoint/2010/main" val="1926590908"/>
              </p:ext>
            </p:extLst>
          </p:nvPr>
        </p:nvGraphicFramePr>
        <p:xfrm>
          <a:off x="838199" y="1103569"/>
          <a:ext cx="10942675" cy="4711588"/>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3838353" y="5815157"/>
            <a:ext cx="4507324" cy="369332"/>
          </a:xfrm>
          <a:prstGeom prst="rect">
            <a:avLst/>
          </a:prstGeom>
          <a:noFill/>
        </p:spPr>
        <p:txBody>
          <a:bodyPr wrap="none" rtlCol="0">
            <a:spAutoFit/>
          </a:bodyPr>
          <a:lstStyle/>
          <a:p>
            <a:r>
              <a:rPr lang="en-US" dirty="0" smtClean="0"/>
              <a:t>Government expenditure on R&amp;D as % of GDP</a:t>
            </a:r>
            <a:endParaRPr lang="en-US" dirty="0"/>
          </a:p>
        </p:txBody>
      </p:sp>
      <p:sp>
        <p:nvSpPr>
          <p:cNvPr id="3" name="Slide Number Placeholder 2"/>
          <p:cNvSpPr>
            <a:spLocks noGrp="1"/>
          </p:cNvSpPr>
          <p:nvPr>
            <p:ph type="sldNum" sz="quarter" idx="12"/>
          </p:nvPr>
        </p:nvSpPr>
        <p:spPr/>
        <p:txBody>
          <a:bodyPr/>
          <a:lstStyle/>
          <a:p>
            <a:fld id="{C16120B4-C81C-4B2D-8CED-9F5BBDF61230}" type="slidenum">
              <a:rPr lang="en-US" smtClean="0"/>
              <a:t>4</a:t>
            </a:fld>
            <a:endParaRPr lang="en-US"/>
          </a:p>
        </p:txBody>
      </p:sp>
    </p:spTree>
    <p:extLst>
      <p:ext uri="{BB962C8B-B14F-4D97-AF65-F5344CB8AC3E}">
        <p14:creationId xmlns:p14="http://schemas.microsoft.com/office/powerpoint/2010/main" val="2064262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16806" y="211585"/>
            <a:ext cx="6372707" cy="1200329"/>
          </a:xfrm>
          <a:prstGeom prst="rect">
            <a:avLst/>
          </a:prstGeom>
          <a:noFill/>
        </p:spPr>
        <p:txBody>
          <a:bodyPr wrap="none" rtlCol="0">
            <a:spAutoFit/>
          </a:bodyPr>
          <a:lstStyle/>
          <a:p>
            <a:pPr>
              <a:lnSpc>
                <a:spcPct val="150000"/>
              </a:lnSpc>
            </a:pPr>
            <a:r>
              <a:rPr lang="en-US" sz="2400" dirty="0" smtClean="0"/>
              <a:t>4. Efficient Public funding and governance of R&amp;D</a:t>
            </a:r>
          </a:p>
          <a:p>
            <a:pPr marL="342900" indent="-342900">
              <a:lnSpc>
                <a:spcPct val="150000"/>
              </a:lnSpc>
              <a:buAutoNum type="arabicPeriod"/>
            </a:pPr>
            <a:endParaRPr lang="en-US" sz="2400" dirty="0" smtClean="0"/>
          </a:p>
        </p:txBody>
      </p:sp>
      <p:sp>
        <p:nvSpPr>
          <p:cNvPr id="8" name="TextBox 7"/>
          <p:cNvSpPr txBox="1"/>
          <p:nvPr/>
        </p:nvSpPr>
        <p:spPr>
          <a:xfrm>
            <a:off x="3786982" y="6041188"/>
            <a:ext cx="4443524" cy="369332"/>
          </a:xfrm>
          <a:prstGeom prst="rect">
            <a:avLst/>
          </a:prstGeom>
          <a:noFill/>
        </p:spPr>
        <p:txBody>
          <a:bodyPr wrap="none" rtlCol="0">
            <a:spAutoFit/>
          </a:bodyPr>
          <a:lstStyle/>
          <a:p>
            <a:r>
              <a:rPr lang="en-US" dirty="0" smtClean="0"/>
              <a:t>Proportion of competitive vs direct funding %</a:t>
            </a:r>
            <a:endParaRPr lang="en-US" dirty="0"/>
          </a:p>
        </p:txBody>
      </p:sp>
      <p:sp>
        <p:nvSpPr>
          <p:cNvPr id="3" name="Slide Number Placeholder 2"/>
          <p:cNvSpPr>
            <a:spLocks noGrp="1"/>
          </p:cNvSpPr>
          <p:nvPr>
            <p:ph type="sldNum" sz="quarter" idx="12"/>
          </p:nvPr>
        </p:nvSpPr>
        <p:spPr/>
        <p:txBody>
          <a:bodyPr/>
          <a:lstStyle/>
          <a:p>
            <a:fld id="{C16120B4-C81C-4B2D-8CED-9F5BBDF61230}" type="slidenum">
              <a:rPr lang="en-US" smtClean="0"/>
              <a:t>5</a:t>
            </a:fld>
            <a:endParaRPr lang="en-US"/>
          </a:p>
        </p:txBody>
      </p:sp>
      <p:graphicFrame>
        <p:nvGraphicFramePr>
          <p:cNvPr id="6" name="Chart 5"/>
          <p:cNvGraphicFramePr>
            <a:graphicFrameLocks/>
          </p:cNvGraphicFramePr>
          <p:nvPr>
            <p:extLst>
              <p:ext uri="{D42A27DB-BD31-4B8C-83A1-F6EECF244321}">
                <p14:modId xmlns:p14="http://schemas.microsoft.com/office/powerpoint/2010/main" val="2790622605"/>
              </p:ext>
            </p:extLst>
          </p:nvPr>
        </p:nvGraphicFramePr>
        <p:xfrm>
          <a:off x="416806" y="791111"/>
          <a:ext cx="11439571" cy="5126804"/>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5384565" y="4736387"/>
            <a:ext cx="2845941" cy="369332"/>
          </a:xfrm>
          <a:prstGeom prst="rect">
            <a:avLst/>
          </a:prstGeom>
          <a:noFill/>
        </p:spPr>
        <p:txBody>
          <a:bodyPr wrap="square" rtlCol="0">
            <a:spAutoFit/>
          </a:bodyPr>
          <a:lstStyle/>
          <a:p>
            <a:r>
              <a:rPr lang="en-US" dirty="0" smtClean="0"/>
              <a:t>Competitive</a:t>
            </a:r>
            <a:endParaRPr lang="en-US" dirty="0"/>
          </a:p>
        </p:txBody>
      </p:sp>
      <p:sp>
        <p:nvSpPr>
          <p:cNvPr id="9" name="TextBox 8"/>
          <p:cNvSpPr txBox="1"/>
          <p:nvPr/>
        </p:nvSpPr>
        <p:spPr>
          <a:xfrm>
            <a:off x="5384565" y="1806774"/>
            <a:ext cx="2845941" cy="369332"/>
          </a:xfrm>
          <a:prstGeom prst="rect">
            <a:avLst/>
          </a:prstGeom>
          <a:noFill/>
        </p:spPr>
        <p:txBody>
          <a:bodyPr wrap="square" rtlCol="0">
            <a:spAutoFit/>
          </a:bodyPr>
          <a:lstStyle/>
          <a:p>
            <a:r>
              <a:rPr lang="en-US" dirty="0" smtClean="0"/>
              <a:t>Direct Funding</a:t>
            </a:r>
            <a:endParaRPr lang="en-US" dirty="0"/>
          </a:p>
        </p:txBody>
      </p:sp>
    </p:spTree>
    <p:extLst>
      <p:ext uri="{BB962C8B-B14F-4D97-AF65-F5344CB8AC3E}">
        <p14:creationId xmlns:p14="http://schemas.microsoft.com/office/powerpoint/2010/main" val="30026798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37073" y="786426"/>
            <a:ext cx="10480222" cy="1384995"/>
          </a:xfrm>
          <a:prstGeom prst="rect">
            <a:avLst/>
          </a:prstGeom>
        </p:spPr>
        <p:txBody>
          <a:bodyPr wrap="square">
            <a:spAutoFit/>
          </a:bodyPr>
          <a:lstStyle/>
          <a:p>
            <a:pPr marL="263525" marR="0" lvl="0" indent="0" algn="ctr" defTabSz="914400" rtl="0" eaLnBrk="1" fontAlgn="auto" latinLnBrk="0" hangingPunct="1">
              <a:lnSpc>
                <a:spcPct val="150000"/>
              </a:lnSpc>
              <a:spcBef>
                <a:spcPts val="0"/>
              </a:spcBef>
              <a:spcAft>
                <a:spcPts val="0"/>
              </a:spcAft>
              <a:buClrTx/>
              <a:buSzTx/>
              <a:buFontTx/>
              <a:buNone/>
              <a:tabLst/>
              <a:defRPr/>
            </a:pPr>
            <a:r>
              <a:rPr kumimoji="0" lang="en-US" sz="2800" b="0" i="0" u="none" strike="noStrike" kern="1200" cap="none" spc="0" normalizeH="0" baseline="0" noProof="0" dirty="0">
                <a:ln>
                  <a:noFill/>
                </a:ln>
                <a:effectLst/>
                <a:uLnTx/>
                <a:uFillTx/>
                <a:latin typeface="Tenorite"/>
                <a:ea typeface="+mn-ea"/>
                <a:cs typeface="+mn-cs"/>
              </a:rPr>
              <a:t>In </a:t>
            </a:r>
            <a:r>
              <a:rPr kumimoji="0" lang="en-US" sz="2800" b="0" i="0" u="none" strike="noStrike" kern="1200" cap="none" spc="0" normalizeH="0" baseline="0" noProof="0" dirty="0" smtClean="0">
                <a:ln>
                  <a:noFill/>
                </a:ln>
                <a:effectLst/>
                <a:uLnTx/>
                <a:uFillTx/>
                <a:latin typeface="Tenorite"/>
                <a:ea typeface="+mn-ea"/>
                <a:cs typeface="+mn-cs"/>
              </a:rPr>
              <a:t>2020-2022, </a:t>
            </a:r>
            <a:r>
              <a:rPr kumimoji="0" lang="en-US" sz="2800" b="0" i="0" u="none" strike="noStrike" kern="1200" cap="none" spc="0" normalizeH="0" baseline="0" noProof="0" dirty="0">
                <a:ln>
                  <a:noFill/>
                </a:ln>
                <a:effectLst/>
                <a:uLnTx/>
                <a:uFillTx/>
                <a:latin typeface="Tenorite"/>
                <a:ea typeface="+mn-ea"/>
                <a:cs typeface="+mn-cs"/>
              </a:rPr>
              <a:t>SC </a:t>
            </a:r>
            <a:r>
              <a:rPr kumimoji="0" lang="en-US" sz="2800" b="0" i="0" u="none" strike="noStrike" kern="1200" cap="none" spc="0" normalizeH="0" baseline="0" noProof="0" dirty="0" smtClean="0">
                <a:ln>
                  <a:noFill/>
                </a:ln>
                <a:effectLst/>
                <a:uLnTx/>
                <a:uFillTx/>
                <a:latin typeface="Tenorite"/>
                <a:ea typeface="+mn-ea"/>
                <a:cs typeface="+mn-cs"/>
              </a:rPr>
              <a:t>launched </a:t>
            </a:r>
            <a:r>
              <a:rPr kumimoji="0" lang="en-US" sz="2800" b="0" i="0" u="none" strike="noStrike" kern="1200" cap="none" spc="0" normalizeH="0" baseline="0" noProof="0" dirty="0">
                <a:ln>
                  <a:noFill/>
                </a:ln>
                <a:effectLst/>
                <a:uLnTx/>
                <a:uFillTx/>
                <a:latin typeface="Tenorite"/>
                <a:ea typeface="+mn-ea"/>
                <a:cs typeface="+mn-cs"/>
              </a:rPr>
              <a:t>3 grant programs </a:t>
            </a:r>
            <a:r>
              <a:rPr kumimoji="0" lang="en-US" sz="2800" b="0" i="0" u="none" strike="noStrike" kern="1200" cap="none" spc="0" normalizeH="0" baseline="0" noProof="0" dirty="0" smtClean="0">
                <a:ln>
                  <a:noFill/>
                </a:ln>
                <a:effectLst/>
                <a:uLnTx/>
                <a:uFillTx/>
                <a:latin typeface="Tenorite"/>
                <a:ea typeface="+mn-ea"/>
                <a:cs typeface="+mn-cs"/>
              </a:rPr>
              <a:t>similar </a:t>
            </a:r>
            <a:r>
              <a:rPr kumimoji="0" lang="en-US" sz="2800" b="0" i="0" u="none" strike="noStrike" kern="1200" cap="none" spc="0" normalizeH="0" baseline="0" noProof="0" dirty="0">
                <a:ln>
                  <a:noFill/>
                </a:ln>
                <a:effectLst/>
                <a:uLnTx/>
                <a:uFillTx/>
                <a:latin typeface="Tenorite"/>
                <a:ea typeface="+mn-ea"/>
                <a:cs typeface="+mn-cs"/>
              </a:rPr>
              <a:t>to ERC </a:t>
            </a:r>
            <a:r>
              <a:rPr kumimoji="0" lang="en-US" sz="2800" b="1" i="0" u="none" strike="noStrike" kern="1200" cap="none" spc="0" normalizeH="0" baseline="0" noProof="0" dirty="0">
                <a:ln>
                  <a:noFill/>
                </a:ln>
                <a:effectLst/>
                <a:uLnTx/>
                <a:uFillTx/>
                <a:latin typeface="Tenorite"/>
                <a:ea typeface="+mn-ea"/>
                <a:cs typeface="+mn-cs"/>
              </a:rPr>
              <a:t>Starting, Consolidator </a:t>
            </a:r>
            <a:r>
              <a:rPr kumimoji="0" lang="en-US" sz="2800" b="0" i="0" u="none" strike="noStrike" kern="1200" cap="none" spc="0" normalizeH="0" baseline="0" noProof="0" dirty="0">
                <a:ln>
                  <a:noFill/>
                </a:ln>
                <a:effectLst/>
                <a:uLnTx/>
                <a:uFillTx/>
                <a:latin typeface="Tenorite"/>
                <a:ea typeface="+mn-ea"/>
                <a:cs typeface="+mn-cs"/>
              </a:rPr>
              <a:t>and </a:t>
            </a:r>
            <a:r>
              <a:rPr kumimoji="0" lang="en-US" sz="2800" b="1" i="0" u="none" strike="noStrike" kern="1200" cap="none" spc="0" normalizeH="0" baseline="0" noProof="0" dirty="0">
                <a:ln>
                  <a:noFill/>
                </a:ln>
                <a:effectLst/>
                <a:uLnTx/>
                <a:uFillTx/>
                <a:latin typeface="Tenorite"/>
                <a:ea typeface="+mn-ea"/>
                <a:cs typeface="+mn-cs"/>
              </a:rPr>
              <a:t>Advanced</a:t>
            </a:r>
            <a:r>
              <a:rPr kumimoji="0" lang="en-US" sz="2800" b="0" i="0" u="none" strike="noStrike" kern="1200" cap="none" spc="0" normalizeH="0" baseline="0" noProof="0" dirty="0">
                <a:ln>
                  <a:noFill/>
                </a:ln>
                <a:effectLst/>
                <a:uLnTx/>
                <a:uFillTx/>
                <a:latin typeface="Tenorite"/>
                <a:ea typeface="+mn-ea"/>
                <a:cs typeface="+mn-cs"/>
              </a:rPr>
              <a:t> grants</a:t>
            </a:r>
          </a:p>
        </p:txBody>
      </p:sp>
      <p:sp>
        <p:nvSpPr>
          <p:cNvPr id="9" name="TextBox 8">
            <a:extLst>
              <a:ext uri="{FF2B5EF4-FFF2-40B4-BE49-F238E27FC236}">
                <a16:creationId xmlns:a16="http://schemas.microsoft.com/office/drawing/2014/main" id="{AA01062D-7A39-4E2E-8CAA-7ABB30A15D43}"/>
              </a:ext>
            </a:extLst>
          </p:cNvPr>
          <p:cNvSpPr txBox="1"/>
          <p:nvPr/>
        </p:nvSpPr>
        <p:spPr>
          <a:xfrm>
            <a:off x="955494" y="5636186"/>
            <a:ext cx="3199506" cy="461665"/>
          </a:xfrm>
          <a:prstGeom prst="rect">
            <a:avLst/>
          </a:prstGeom>
          <a:noFill/>
        </p:spPr>
        <p:txBody>
          <a:bodyPr wrap="square">
            <a:spAutoFit/>
          </a:bodyPr>
          <a:lstStyle/>
          <a:p>
            <a:pPr marL="0" marR="0" lvl="2" indent="0"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Tenorite"/>
                <a:ea typeface="+mn-ea"/>
                <a:cs typeface="+mn-cs"/>
              </a:rPr>
              <a:t>Duration: 3-5 </a:t>
            </a:r>
            <a:r>
              <a:rPr kumimoji="0" lang="en-US" sz="2400" b="0" i="0" u="none" strike="noStrike" kern="1200" cap="none" spc="0" normalizeH="0" baseline="0" noProof="0" dirty="0">
                <a:ln>
                  <a:noFill/>
                </a:ln>
                <a:solidFill>
                  <a:prstClr val="black"/>
                </a:solidFill>
                <a:effectLst/>
                <a:uLnTx/>
                <a:uFillTx/>
                <a:latin typeface="Tenorite"/>
                <a:ea typeface="+mn-ea"/>
                <a:cs typeface="+mn-cs"/>
              </a:rPr>
              <a:t>Years</a:t>
            </a:r>
          </a:p>
        </p:txBody>
      </p:sp>
      <p:sp>
        <p:nvSpPr>
          <p:cNvPr id="10" name="TextBox 9">
            <a:extLst>
              <a:ext uri="{FF2B5EF4-FFF2-40B4-BE49-F238E27FC236}">
                <a16:creationId xmlns:a16="http://schemas.microsoft.com/office/drawing/2014/main" id="{F93D8478-6767-4AF9-8652-8C43F7601363}"/>
              </a:ext>
            </a:extLst>
          </p:cNvPr>
          <p:cNvSpPr txBox="1"/>
          <p:nvPr/>
        </p:nvSpPr>
        <p:spPr>
          <a:xfrm>
            <a:off x="955494" y="5066265"/>
            <a:ext cx="7380936" cy="461665"/>
          </a:xfrm>
          <a:prstGeom prst="rect">
            <a:avLst/>
          </a:prstGeom>
          <a:noFill/>
        </p:spPr>
        <p:txBody>
          <a:bodyPr wrap="square">
            <a:spAutoFit/>
          </a:bodyPr>
          <a:lstStyle/>
          <a:p>
            <a:pPr marL="0" marR="0" lvl="2" indent="0"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enorite"/>
                <a:ea typeface="+mn-ea"/>
                <a:cs typeface="+mn-cs"/>
              </a:rPr>
              <a:t>49 </a:t>
            </a:r>
            <a:r>
              <a:rPr kumimoji="0" lang="en-US" sz="2400" b="0" i="0" u="none" strike="noStrike" kern="1200" cap="none" spc="0" normalizeH="0" baseline="0" noProof="0" dirty="0" smtClean="0">
                <a:ln>
                  <a:noFill/>
                </a:ln>
                <a:solidFill>
                  <a:prstClr val="black"/>
                </a:solidFill>
                <a:effectLst/>
                <a:uLnTx/>
                <a:uFillTx/>
                <a:latin typeface="Tenorite"/>
                <a:ea typeface="+mn-ea"/>
                <a:cs typeface="+mn-cs"/>
              </a:rPr>
              <a:t>Teams Advanced grants </a:t>
            </a:r>
            <a:r>
              <a:rPr kumimoji="0" lang="en-US" sz="2400" b="0" i="0" u="none" strike="noStrike" kern="1200" cap="none" spc="0" normalizeH="0" baseline="0" noProof="0" dirty="0">
                <a:ln>
                  <a:noFill/>
                </a:ln>
                <a:solidFill>
                  <a:prstClr val="black"/>
                </a:solidFill>
                <a:effectLst/>
                <a:uLnTx/>
                <a:uFillTx/>
                <a:latin typeface="Tenorite"/>
                <a:ea typeface="+mn-ea"/>
                <a:cs typeface="+mn-cs"/>
              </a:rPr>
              <a:t>~</a:t>
            </a:r>
            <a:r>
              <a:rPr kumimoji="0" lang="en-US" sz="2400" b="0" i="0" u="none" strike="noStrike" kern="1200" cap="none" spc="0" normalizeH="0" baseline="0" noProof="0" dirty="0" smtClean="0">
                <a:ln>
                  <a:noFill/>
                </a:ln>
                <a:solidFill>
                  <a:prstClr val="black"/>
                </a:solidFill>
                <a:effectLst/>
                <a:uLnTx/>
                <a:uFillTx/>
                <a:latin typeface="Tenorite"/>
                <a:ea typeface="+mn-ea"/>
                <a:cs typeface="+mn-cs"/>
              </a:rPr>
              <a:t>270K EUR/project</a:t>
            </a:r>
            <a:endParaRPr kumimoji="0" lang="en-US" sz="2400" b="0" i="0" u="none" strike="noStrike" kern="1200" cap="none" spc="0" normalizeH="0" baseline="0" noProof="0" dirty="0">
              <a:ln>
                <a:noFill/>
              </a:ln>
              <a:solidFill>
                <a:prstClr val="black"/>
              </a:solidFill>
              <a:effectLst/>
              <a:uLnTx/>
              <a:uFillTx/>
              <a:latin typeface="Tenorite"/>
              <a:ea typeface="+mn-ea"/>
              <a:cs typeface="+mn-cs"/>
            </a:endParaRPr>
          </a:p>
        </p:txBody>
      </p:sp>
      <p:pic>
        <p:nvPicPr>
          <p:cNvPr id="11" name="Picture 10">
            <a:extLst>
              <a:ext uri="{FF2B5EF4-FFF2-40B4-BE49-F238E27FC236}">
                <a16:creationId xmlns:a16="http://schemas.microsoft.com/office/drawing/2014/main" id="{BF0E7091-97F4-4789-8C58-C56871869A70}"/>
              </a:ext>
            </a:extLst>
          </p:cNvPr>
          <p:cNvPicPr>
            <a:picLocks noChangeAspect="1"/>
          </p:cNvPicPr>
          <p:nvPr/>
        </p:nvPicPr>
        <p:blipFill rotWithShape="1">
          <a:blip r:embed="rId3"/>
          <a:srcRect l="8412" r="4822"/>
          <a:stretch/>
        </p:blipFill>
        <p:spPr>
          <a:xfrm>
            <a:off x="1547155" y="2635622"/>
            <a:ext cx="9183756" cy="1323058"/>
          </a:xfrm>
          <a:prstGeom prst="rect">
            <a:avLst/>
          </a:prstGeom>
        </p:spPr>
      </p:pic>
      <p:sp>
        <p:nvSpPr>
          <p:cNvPr id="12" name="TextBox 11">
            <a:extLst>
              <a:ext uri="{FF2B5EF4-FFF2-40B4-BE49-F238E27FC236}">
                <a16:creationId xmlns:a16="http://schemas.microsoft.com/office/drawing/2014/main" id="{F93D8478-6767-4AF9-8652-8C43F7601363}"/>
              </a:ext>
            </a:extLst>
          </p:cNvPr>
          <p:cNvSpPr txBox="1"/>
          <p:nvPr/>
        </p:nvSpPr>
        <p:spPr>
          <a:xfrm>
            <a:off x="955494" y="4520152"/>
            <a:ext cx="10559748" cy="461665"/>
          </a:xfrm>
          <a:prstGeom prst="rect">
            <a:avLst/>
          </a:prstGeom>
          <a:noFill/>
        </p:spPr>
        <p:txBody>
          <a:bodyPr wrap="square">
            <a:spAutoFit/>
          </a:bodyPr>
          <a:lstStyle/>
          <a:p>
            <a:pPr marL="0" marR="0" lvl="2" indent="0" defTabSz="914400" rtl="0" eaLnBrk="1" fontAlgn="auto" latinLnBrk="0" hangingPunct="1">
              <a:lnSpc>
                <a:spcPct val="100000"/>
              </a:lnSpc>
              <a:spcBef>
                <a:spcPts val="0"/>
              </a:spcBef>
              <a:spcAft>
                <a:spcPts val="0"/>
              </a:spcAft>
              <a:buClrTx/>
              <a:buSzTx/>
              <a:buFontTx/>
              <a:buNone/>
              <a:tabLst/>
              <a:defRPr/>
            </a:pPr>
            <a:r>
              <a:rPr lang="en-US" sz="2400" dirty="0" smtClean="0">
                <a:solidFill>
                  <a:prstClr val="black"/>
                </a:solidFill>
                <a:latin typeface="Tenorite"/>
              </a:rPr>
              <a:t>35</a:t>
            </a:r>
            <a:r>
              <a:rPr kumimoji="0" lang="en-US" sz="2400" b="0" i="0" u="none" strike="noStrike" kern="1200" cap="none" spc="0" normalizeH="0" baseline="0" noProof="0" dirty="0" smtClean="0">
                <a:ln>
                  <a:noFill/>
                </a:ln>
                <a:solidFill>
                  <a:prstClr val="black"/>
                </a:solidFill>
                <a:effectLst/>
                <a:uLnTx/>
                <a:uFillTx/>
                <a:latin typeface="Tenorite"/>
                <a:ea typeface="+mn-ea"/>
                <a:cs typeface="+mn-cs"/>
              </a:rPr>
              <a:t> </a:t>
            </a:r>
            <a:r>
              <a:rPr kumimoji="0" lang="en-US" sz="2400" b="0" i="0" u="none" strike="noStrike" kern="1200" cap="none" spc="0" normalizeH="0" baseline="0" noProof="0" dirty="0" smtClean="0">
                <a:ln>
                  <a:noFill/>
                </a:ln>
                <a:solidFill>
                  <a:prstClr val="black"/>
                </a:solidFill>
                <a:effectLst/>
                <a:uLnTx/>
                <a:uFillTx/>
                <a:latin typeface="Tenorite"/>
                <a:ea typeface="+mn-ea"/>
                <a:cs typeface="+mn-cs"/>
              </a:rPr>
              <a:t>Starting </a:t>
            </a:r>
            <a:r>
              <a:rPr kumimoji="0" lang="en-US" sz="2400" b="0" i="0" u="none" strike="noStrike" kern="1200" cap="none" spc="0" normalizeH="0" baseline="0" noProof="0" dirty="0" smtClean="0">
                <a:ln>
                  <a:noFill/>
                </a:ln>
                <a:solidFill>
                  <a:prstClr val="black"/>
                </a:solidFill>
                <a:effectLst/>
                <a:uLnTx/>
                <a:uFillTx/>
                <a:latin typeface="Tenorite"/>
                <a:ea typeface="+mn-ea"/>
                <a:cs typeface="+mn-cs"/>
              </a:rPr>
              <a:t>and Consolidator grants </a:t>
            </a:r>
            <a:r>
              <a:rPr kumimoji="0" lang="en-US" sz="2400" b="0" i="0" u="none" strike="noStrike" kern="1200" cap="none" spc="0" normalizeH="0" baseline="0" noProof="0" dirty="0" smtClean="0">
                <a:ln>
                  <a:noFill/>
                </a:ln>
                <a:solidFill>
                  <a:prstClr val="black"/>
                </a:solidFill>
                <a:effectLst/>
                <a:uLnTx/>
                <a:uFillTx/>
                <a:latin typeface="Tenorite"/>
                <a:ea typeface="+mn-ea"/>
                <a:cs typeface="+mn-cs"/>
              </a:rPr>
              <a:t>for research teams ~110K </a:t>
            </a:r>
            <a:r>
              <a:rPr kumimoji="0" lang="en-US" sz="2400" b="0" i="0" u="none" strike="noStrike" kern="1200" cap="none" spc="0" normalizeH="0" baseline="0" noProof="0" dirty="0" smtClean="0">
                <a:ln>
                  <a:noFill/>
                </a:ln>
                <a:solidFill>
                  <a:prstClr val="black"/>
                </a:solidFill>
                <a:effectLst/>
                <a:uLnTx/>
                <a:uFillTx/>
                <a:latin typeface="Tenorite"/>
                <a:ea typeface="+mn-ea"/>
                <a:cs typeface="+mn-cs"/>
              </a:rPr>
              <a:t>EUR/project</a:t>
            </a:r>
            <a:endParaRPr kumimoji="0" lang="en-US" sz="2400" b="0" i="0" u="none" strike="noStrike" kern="1200" cap="none" spc="0" normalizeH="0" baseline="0" noProof="0" dirty="0">
              <a:ln>
                <a:noFill/>
              </a:ln>
              <a:solidFill>
                <a:prstClr val="black"/>
              </a:solidFill>
              <a:effectLst/>
              <a:uLnTx/>
              <a:uFillTx/>
              <a:latin typeface="Tenorite"/>
              <a:ea typeface="+mn-ea"/>
              <a:cs typeface="+mn-cs"/>
            </a:endParaRPr>
          </a:p>
        </p:txBody>
      </p:sp>
      <p:sp>
        <p:nvSpPr>
          <p:cNvPr id="3" name="Slide Number Placeholder 2"/>
          <p:cNvSpPr>
            <a:spLocks noGrp="1"/>
          </p:cNvSpPr>
          <p:nvPr>
            <p:ph type="sldNum" sz="quarter" idx="12"/>
          </p:nvPr>
        </p:nvSpPr>
        <p:spPr/>
        <p:txBody>
          <a:bodyPr/>
          <a:lstStyle/>
          <a:p>
            <a:fld id="{C16120B4-C81C-4B2D-8CED-9F5BBDF61230}" type="slidenum">
              <a:rPr lang="en-US" smtClean="0"/>
              <a:t>6</a:t>
            </a:fld>
            <a:endParaRPr lang="en-US"/>
          </a:p>
        </p:txBody>
      </p:sp>
    </p:spTree>
    <p:extLst>
      <p:ext uri="{BB962C8B-B14F-4D97-AF65-F5344CB8AC3E}">
        <p14:creationId xmlns:p14="http://schemas.microsoft.com/office/powerpoint/2010/main" val="915269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1852086728"/>
              </p:ext>
            </p:extLst>
          </p:nvPr>
        </p:nvGraphicFramePr>
        <p:xfrm>
          <a:off x="1563364" y="1088631"/>
          <a:ext cx="9162856" cy="3993029"/>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2769841" y="5239804"/>
            <a:ext cx="7035452" cy="369332"/>
          </a:xfrm>
          <a:prstGeom prst="rect">
            <a:avLst/>
          </a:prstGeom>
          <a:noFill/>
        </p:spPr>
        <p:txBody>
          <a:bodyPr wrap="none" rtlCol="0">
            <a:spAutoFit/>
          </a:bodyPr>
          <a:lstStyle/>
          <a:p>
            <a:r>
              <a:rPr lang="en-US" dirty="0" smtClean="0"/>
              <a:t>Age and Gender distribution of researchers in PRI and Public funded HEI-s</a:t>
            </a:r>
            <a:endParaRPr lang="en-US" dirty="0"/>
          </a:p>
        </p:txBody>
      </p:sp>
      <p:sp>
        <p:nvSpPr>
          <p:cNvPr id="3" name="Slide Number Placeholder 2"/>
          <p:cNvSpPr>
            <a:spLocks noGrp="1"/>
          </p:cNvSpPr>
          <p:nvPr>
            <p:ph type="sldNum" sz="quarter" idx="12"/>
          </p:nvPr>
        </p:nvSpPr>
        <p:spPr/>
        <p:txBody>
          <a:bodyPr/>
          <a:lstStyle/>
          <a:p>
            <a:fld id="{C16120B4-C81C-4B2D-8CED-9F5BBDF61230}" type="slidenum">
              <a:rPr lang="en-US" smtClean="0"/>
              <a:t>7</a:t>
            </a:fld>
            <a:endParaRPr lang="en-US"/>
          </a:p>
        </p:txBody>
      </p:sp>
    </p:spTree>
    <p:extLst>
      <p:ext uri="{BB962C8B-B14F-4D97-AF65-F5344CB8AC3E}">
        <p14:creationId xmlns:p14="http://schemas.microsoft.com/office/powerpoint/2010/main" val="58013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88444" y="604297"/>
            <a:ext cx="10480222" cy="2031325"/>
          </a:xfrm>
          <a:prstGeom prst="rect">
            <a:avLst/>
          </a:prstGeom>
        </p:spPr>
        <p:txBody>
          <a:bodyPr wrap="square">
            <a:spAutoFit/>
          </a:bodyPr>
          <a:lstStyle/>
          <a:p>
            <a:pPr marL="263525" marR="0" lvl="0" indent="0" algn="ctr" defTabSz="914400" rtl="0" eaLnBrk="1" fontAlgn="auto" latinLnBrk="0" hangingPunct="1">
              <a:lnSpc>
                <a:spcPct val="150000"/>
              </a:lnSpc>
              <a:spcBef>
                <a:spcPts val="0"/>
              </a:spcBef>
              <a:spcAft>
                <a:spcPts val="0"/>
              </a:spcAft>
              <a:buClrTx/>
              <a:buSzTx/>
              <a:buFontTx/>
              <a:buNone/>
              <a:tabLst/>
              <a:defRPr/>
            </a:pPr>
            <a:r>
              <a:rPr kumimoji="0" lang="en-US" sz="2800" b="0" i="0" u="none" strike="noStrike" kern="1200" cap="none" spc="0" normalizeH="0" baseline="0" noProof="0" dirty="0">
                <a:ln>
                  <a:noFill/>
                </a:ln>
                <a:effectLst/>
                <a:uLnTx/>
                <a:uFillTx/>
                <a:latin typeface="Tenorite"/>
                <a:ea typeface="+mn-ea"/>
                <a:cs typeface="+mn-cs"/>
              </a:rPr>
              <a:t>In </a:t>
            </a:r>
            <a:r>
              <a:rPr kumimoji="0" lang="en-US" sz="2800" b="0" i="0" u="none" strike="noStrike" kern="1200" cap="none" spc="0" normalizeH="0" baseline="0" noProof="0" dirty="0" smtClean="0">
                <a:ln>
                  <a:noFill/>
                </a:ln>
                <a:effectLst/>
                <a:uLnTx/>
                <a:uFillTx/>
                <a:latin typeface="Tenorite"/>
                <a:ea typeface="+mn-ea"/>
                <a:cs typeface="+mn-cs"/>
              </a:rPr>
              <a:t>2020 SC launched</a:t>
            </a:r>
            <a:r>
              <a:rPr kumimoji="0" lang="en-US" sz="2800" b="0" i="0" u="none" strike="noStrike" kern="1200" cap="none" spc="0" normalizeH="0" noProof="0" dirty="0" smtClean="0">
                <a:ln>
                  <a:noFill/>
                </a:ln>
                <a:effectLst/>
                <a:uLnTx/>
                <a:uFillTx/>
                <a:latin typeface="Tenorite"/>
                <a:ea typeface="+mn-ea"/>
                <a:cs typeface="+mn-cs"/>
              </a:rPr>
              <a:t> </a:t>
            </a:r>
            <a:r>
              <a:rPr kumimoji="0" lang="en-US" sz="2800" b="0" i="0" u="none" strike="noStrike" kern="1200" cap="none" spc="0" normalizeH="0" noProof="0" dirty="0" smtClean="0">
                <a:ln>
                  <a:noFill/>
                </a:ln>
                <a:effectLst/>
                <a:uLnTx/>
                <a:uFillTx/>
                <a:latin typeface="Tenorite"/>
                <a:ea typeface="+mn-ea"/>
                <a:cs typeface="+mn-cs"/>
              </a:rPr>
              <a:t>a special call aimed at </a:t>
            </a:r>
            <a:r>
              <a:rPr lang="en-US" sz="2800" dirty="0" smtClean="0">
                <a:latin typeface="Tenorite"/>
              </a:rPr>
              <a:t>empowering </a:t>
            </a:r>
            <a:r>
              <a:rPr lang="en-US" sz="2800" dirty="0" smtClean="0">
                <a:latin typeface="Tenorite"/>
              </a:rPr>
              <a:t>women research </a:t>
            </a:r>
            <a:r>
              <a:rPr lang="en-US" sz="2800" dirty="0" smtClean="0">
                <a:latin typeface="Tenorite"/>
              </a:rPr>
              <a:t>managers. The call is specially designated for </a:t>
            </a:r>
            <a:r>
              <a:rPr lang="en-US" sz="2800" dirty="0" smtClean="0">
                <a:latin typeface="Tenorite"/>
              </a:rPr>
              <a:t>programs </a:t>
            </a:r>
            <a:r>
              <a:rPr lang="en-US" sz="2800" dirty="0" smtClean="0">
                <a:latin typeface="Tenorite"/>
              </a:rPr>
              <a:t>involving women as principal investigators</a:t>
            </a:r>
            <a:endParaRPr kumimoji="0" lang="en-US" sz="2800" b="0" i="0" u="none" strike="noStrike" kern="1200" cap="none" spc="0" normalizeH="0" baseline="0" noProof="0" dirty="0">
              <a:ln>
                <a:noFill/>
              </a:ln>
              <a:effectLst/>
              <a:uLnTx/>
              <a:uFillTx/>
              <a:latin typeface="Tenorite"/>
              <a:ea typeface="+mn-ea"/>
              <a:cs typeface="+mn-cs"/>
            </a:endParaRPr>
          </a:p>
        </p:txBody>
      </p:sp>
      <p:sp>
        <p:nvSpPr>
          <p:cNvPr id="12" name="TextBox 11">
            <a:extLst>
              <a:ext uri="{FF2B5EF4-FFF2-40B4-BE49-F238E27FC236}">
                <a16:creationId xmlns:a16="http://schemas.microsoft.com/office/drawing/2014/main" id="{F93D8478-6767-4AF9-8652-8C43F7601363}"/>
              </a:ext>
            </a:extLst>
          </p:cNvPr>
          <p:cNvSpPr txBox="1"/>
          <p:nvPr/>
        </p:nvSpPr>
        <p:spPr>
          <a:xfrm>
            <a:off x="1536881" y="3235880"/>
            <a:ext cx="9322751" cy="461665"/>
          </a:xfrm>
          <a:prstGeom prst="rect">
            <a:avLst/>
          </a:prstGeom>
          <a:noFill/>
        </p:spPr>
        <p:txBody>
          <a:bodyPr wrap="square">
            <a:spAutoFit/>
          </a:bodyPr>
          <a:lstStyle/>
          <a:p>
            <a:pPr marL="0" lvl="2">
              <a:defRPr/>
            </a:pPr>
            <a:r>
              <a:rPr lang="en-US" sz="2400" dirty="0">
                <a:solidFill>
                  <a:prstClr val="black"/>
                </a:solidFill>
                <a:latin typeface="Tenorite"/>
              </a:rPr>
              <a:t>1</a:t>
            </a:r>
            <a:r>
              <a:rPr lang="en-US" sz="2400" dirty="0" smtClean="0">
                <a:solidFill>
                  <a:prstClr val="black"/>
                </a:solidFill>
                <a:latin typeface="Tenorite"/>
              </a:rPr>
              <a:t>5</a:t>
            </a:r>
            <a:r>
              <a:rPr kumimoji="0" lang="en-US" sz="2400" b="0" i="0" u="none" strike="noStrike" kern="1200" cap="none" spc="0" normalizeH="0" baseline="0" noProof="0" dirty="0" smtClean="0">
                <a:ln>
                  <a:noFill/>
                </a:ln>
                <a:solidFill>
                  <a:prstClr val="black"/>
                </a:solidFill>
                <a:effectLst/>
                <a:uLnTx/>
                <a:uFillTx/>
                <a:latin typeface="Tenorite"/>
                <a:ea typeface="+mn-ea"/>
                <a:cs typeface="+mn-cs"/>
              </a:rPr>
              <a:t> Teams were awarded grants</a:t>
            </a:r>
            <a:r>
              <a:rPr kumimoji="0" lang="en-US" sz="2400" b="0" i="0" u="none" strike="noStrike" kern="1200" cap="none" spc="0" normalizeH="0" noProof="0" dirty="0" smtClean="0">
                <a:ln>
                  <a:noFill/>
                </a:ln>
                <a:solidFill>
                  <a:prstClr val="black"/>
                </a:solidFill>
                <a:effectLst/>
                <a:uLnTx/>
                <a:uFillTx/>
                <a:latin typeface="Tenorite"/>
                <a:ea typeface="+mn-ea"/>
                <a:cs typeface="+mn-cs"/>
              </a:rPr>
              <a:t> for 3 years, with </a:t>
            </a:r>
            <a:r>
              <a:rPr lang="en-US" sz="2400" dirty="0">
                <a:solidFill>
                  <a:prstClr val="black"/>
                </a:solidFill>
                <a:latin typeface="Tenorite"/>
              </a:rPr>
              <a:t>~ </a:t>
            </a:r>
            <a:r>
              <a:rPr kumimoji="0" lang="en-US" sz="2400" b="0" i="0" u="none" strike="noStrike" kern="1200" cap="none" spc="0" normalizeH="0" noProof="0" dirty="0" smtClean="0">
                <a:ln>
                  <a:noFill/>
                </a:ln>
                <a:solidFill>
                  <a:prstClr val="black"/>
                </a:solidFill>
                <a:effectLst/>
                <a:uLnTx/>
                <a:uFillTx/>
                <a:latin typeface="Tenorite"/>
                <a:ea typeface="+mn-ea"/>
                <a:cs typeface="+mn-cs"/>
              </a:rPr>
              <a:t>72K EUR/project</a:t>
            </a:r>
            <a:endParaRPr kumimoji="0" lang="en-US" sz="2400" b="0" i="0" u="none" strike="noStrike" kern="1200" cap="none" spc="0" normalizeH="0" baseline="0" noProof="0" dirty="0">
              <a:ln>
                <a:noFill/>
              </a:ln>
              <a:solidFill>
                <a:prstClr val="black"/>
              </a:solidFill>
              <a:effectLst/>
              <a:uLnTx/>
              <a:uFillTx/>
              <a:latin typeface="Tenorite"/>
              <a:ea typeface="+mn-ea"/>
              <a:cs typeface="+mn-cs"/>
            </a:endParaRPr>
          </a:p>
        </p:txBody>
      </p:sp>
      <p:sp>
        <p:nvSpPr>
          <p:cNvPr id="2" name="Slide Number Placeholder 1"/>
          <p:cNvSpPr>
            <a:spLocks noGrp="1"/>
          </p:cNvSpPr>
          <p:nvPr>
            <p:ph type="sldNum" sz="quarter" idx="12"/>
          </p:nvPr>
        </p:nvSpPr>
        <p:spPr/>
        <p:txBody>
          <a:bodyPr/>
          <a:lstStyle/>
          <a:p>
            <a:fld id="{C16120B4-C81C-4B2D-8CED-9F5BBDF61230}" type="slidenum">
              <a:rPr lang="en-US" smtClean="0"/>
              <a:t>8</a:t>
            </a:fld>
            <a:endParaRPr lang="en-US"/>
          </a:p>
        </p:txBody>
      </p:sp>
    </p:spTree>
    <p:extLst>
      <p:ext uri="{BB962C8B-B14F-4D97-AF65-F5344CB8AC3E}">
        <p14:creationId xmlns:p14="http://schemas.microsoft.com/office/powerpoint/2010/main" val="2870190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88444" y="604297"/>
            <a:ext cx="10480222" cy="658835"/>
          </a:xfrm>
          <a:prstGeom prst="rect">
            <a:avLst/>
          </a:prstGeom>
        </p:spPr>
        <p:txBody>
          <a:bodyPr wrap="square">
            <a:spAutoFit/>
          </a:bodyPr>
          <a:lstStyle/>
          <a:p>
            <a:pPr marL="263525" marR="0" lvl="0" indent="0" algn="ctr" defTabSz="914400" rtl="0" eaLnBrk="1" fontAlgn="auto" latinLnBrk="0" hangingPunct="1">
              <a:lnSpc>
                <a:spcPct val="150000"/>
              </a:lnSpc>
              <a:spcBef>
                <a:spcPts val="0"/>
              </a:spcBef>
              <a:spcAft>
                <a:spcPts val="0"/>
              </a:spcAft>
              <a:buClrTx/>
              <a:buSzTx/>
              <a:buFontTx/>
              <a:buNone/>
              <a:tabLst/>
              <a:defRPr/>
            </a:pPr>
            <a:r>
              <a:rPr kumimoji="0" lang="en-US" sz="2800" b="0" i="0" u="none" strike="noStrike" kern="1200" cap="none" spc="0" normalizeH="0" baseline="0" noProof="0" dirty="0">
                <a:ln>
                  <a:noFill/>
                </a:ln>
                <a:effectLst/>
                <a:uLnTx/>
                <a:uFillTx/>
                <a:latin typeface="Tenorite"/>
                <a:ea typeface="+mn-ea"/>
                <a:cs typeface="+mn-cs"/>
              </a:rPr>
              <a:t>In </a:t>
            </a:r>
            <a:r>
              <a:rPr kumimoji="0" lang="en-US" sz="2800" b="0" i="0" u="none" strike="noStrike" kern="1200" cap="none" spc="0" normalizeH="0" baseline="0" noProof="0" dirty="0" smtClean="0">
                <a:ln>
                  <a:noFill/>
                </a:ln>
                <a:effectLst/>
                <a:uLnTx/>
                <a:uFillTx/>
                <a:latin typeface="Tenorite"/>
                <a:ea typeface="+mn-ea"/>
                <a:cs typeface="+mn-cs"/>
              </a:rPr>
              <a:t>2022 SC launched</a:t>
            </a:r>
            <a:r>
              <a:rPr kumimoji="0" lang="en-US" sz="2800" b="0" i="0" u="none" strike="noStrike" kern="1200" cap="none" spc="0" normalizeH="0" noProof="0" dirty="0" smtClean="0">
                <a:ln>
                  <a:noFill/>
                </a:ln>
                <a:effectLst/>
                <a:uLnTx/>
                <a:uFillTx/>
                <a:latin typeface="Tenorite"/>
                <a:ea typeface="+mn-ea"/>
                <a:cs typeface="+mn-cs"/>
              </a:rPr>
              <a:t> 2 new Grant programs</a:t>
            </a:r>
            <a:endParaRPr kumimoji="0" lang="en-US" sz="2800" b="0" i="0" u="none" strike="noStrike" kern="1200" cap="none" spc="0" normalizeH="0" baseline="0" noProof="0" dirty="0">
              <a:ln>
                <a:noFill/>
              </a:ln>
              <a:effectLst/>
              <a:uLnTx/>
              <a:uFillTx/>
              <a:latin typeface="Tenorite"/>
              <a:ea typeface="+mn-ea"/>
              <a:cs typeface="+mn-cs"/>
            </a:endParaRPr>
          </a:p>
        </p:txBody>
      </p:sp>
      <p:sp>
        <p:nvSpPr>
          <p:cNvPr id="12" name="TextBox 11">
            <a:extLst>
              <a:ext uri="{FF2B5EF4-FFF2-40B4-BE49-F238E27FC236}">
                <a16:creationId xmlns:a16="http://schemas.microsoft.com/office/drawing/2014/main" id="{F93D8478-6767-4AF9-8652-8C43F7601363}"/>
              </a:ext>
            </a:extLst>
          </p:cNvPr>
          <p:cNvSpPr txBox="1"/>
          <p:nvPr/>
        </p:nvSpPr>
        <p:spPr>
          <a:xfrm>
            <a:off x="1439098" y="2136546"/>
            <a:ext cx="9322751" cy="3046988"/>
          </a:xfrm>
          <a:prstGeom prst="rect">
            <a:avLst/>
          </a:prstGeom>
          <a:noFill/>
        </p:spPr>
        <p:txBody>
          <a:bodyPr wrap="square">
            <a:spAutoFit/>
          </a:bodyPr>
          <a:lstStyle/>
          <a:p>
            <a:pPr marL="0" lvl="2">
              <a:defRPr/>
            </a:pPr>
            <a:r>
              <a:rPr lang="en-US" sz="2400" noProof="0" dirty="0" smtClean="0">
                <a:solidFill>
                  <a:prstClr val="black"/>
                </a:solidFill>
                <a:latin typeface="Tenorite"/>
              </a:rPr>
              <a:t>(Re)</a:t>
            </a:r>
            <a:r>
              <a:rPr kumimoji="0" lang="en-US" sz="2400" b="0" i="0" u="none" strike="noStrike" kern="1200" cap="none" spc="0" normalizeH="0" baseline="0" noProof="0" dirty="0" smtClean="0">
                <a:ln>
                  <a:noFill/>
                </a:ln>
                <a:solidFill>
                  <a:prstClr val="black"/>
                </a:solidFill>
                <a:effectLst/>
                <a:uLnTx/>
                <a:uFillTx/>
                <a:latin typeface="Tenorite"/>
                <a:ea typeface="+mn-ea"/>
                <a:cs typeface="+mn-cs"/>
              </a:rPr>
              <a:t>integration Grants</a:t>
            </a:r>
          </a:p>
          <a:p>
            <a:pPr marL="0" lvl="2">
              <a:defRPr/>
            </a:pPr>
            <a:endParaRPr lang="en-US" sz="2400" dirty="0">
              <a:solidFill>
                <a:prstClr val="black"/>
              </a:solidFill>
              <a:latin typeface="Tenorite"/>
            </a:endParaRPr>
          </a:p>
          <a:p>
            <a:pPr marL="0" lvl="2">
              <a:defRPr/>
            </a:pPr>
            <a:r>
              <a:rPr kumimoji="0" lang="en-US" sz="2400" b="0" i="0" u="none" strike="noStrike" kern="1200" cap="none" spc="0" normalizeH="0" noProof="0" dirty="0" smtClean="0">
                <a:ln>
                  <a:noFill/>
                </a:ln>
                <a:solidFill>
                  <a:prstClr val="black"/>
                </a:solidFill>
                <a:effectLst/>
                <a:uLnTx/>
                <a:uFillTx/>
                <a:latin typeface="Tenorite"/>
                <a:ea typeface="+mn-ea"/>
                <a:cs typeface="+mn-cs"/>
              </a:rPr>
              <a:t>Remote Labs program</a:t>
            </a:r>
          </a:p>
          <a:p>
            <a:pPr marL="0" lvl="2">
              <a:defRPr/>
            </a:pPr>
            <a:endParaRPr lang="en-US" sz="2400" dirty="0">
              <a:solidFill>
                <a:prstClr val="black"/>
              </a:solidFill>
              <a:latin typeface="Tenorite"/>
            </a:endParaRPr>
          </a:p>
          <a:p>
            <a:pPr marL="2239963" lvl="2">
              <a:tabLst>
                <a:tab pos="1160463" algn="l"/>
              </a:tabLst>
              <a:defRPr/>
            </a:pPr>
            <a:r>
              <a:rPr lang="en-US" sz="2400" dirty="0" smtClean="0">
                <a:solidFill>
                  <a:prstClr val="black"/>
                </a:solidFill>
                <a:latin typeface="Tenorite"/>
              </a:rPr>
              <a:t>Duration: up </a:t>
            </a:r>
            <a:r>
              <a:rPr lang="en-US" sz="2400" dirty="0">
                <a:solidFill>
                  <a:prstClr val="black"/>
                </a:solidFill>
                <a:latin typeface="Tenorite"/>
              </a:rPr>
              <a:t>to 5 years, </a:t>
            </a:r>
            <a:endParaRPr lang="en-US" sz="2400" dirty="0" smtClean="0">
              <a:solidFill>
                <a:prstClr val="black"/>
              </a:solidFill>
              <a:latin typeface="Tenorite"/>
            </a:endParaRPr>
          </a:p>
          <a:p>
            <a:pPr marL="2239963" lvl="2">
              <a:tabLst>
                <a:tab pos="1160463" algn="l"/>
              </a:tabLst>
              <a:defRPr/>
            </a:pPr>
            <a:endParaRPr lang="en-US" sz="2400" dirty="0">
              <a:solidFill>
                <a:prstClr val="black"/>
              </a:solidFill>
              <a:latin typeface="Tenorite"/>
            </a:endParaRPr>
          </a:p>
          <a:p>
            <a:pPr marL="2239963" lvl="2">
              <a:tabLst>
                <a:tab pos="1160463" algn="l"/>
              </a:tabLst>
              <a:defRPr/>
            </a:pPr>
            <a:r>
              <a:rPr lang="en-US" sz="2400" dirty="0" smtClean="0">
                <a:solidFill>
                  <a:prstClr val="black"/>
                </a:solidFill>
                <a:latin typeface="Tenorite"/>
              </a:rPr>
              <a:t>Budget:   ~ </a:t>
            </a:r>
            <a:r>
              <a:rPr lang="en-US" sz="2400" dirty="0">
                <a:solidFill>
                  <a:prstClr val="black"/>
                </a:solidFill>
                <a:latin typeface="Tenorite"/>
              </a:rPr>
              <a:t>300K </a:t>
            </a:r>
            <a:r>
              <a:rPr lang="en-US" sz="2400" dirty="0" err="1">
                <a:solidFill>
                  <a:prstClr val="black"/>
                </a:solidFill>
                <a:latin typeface="Tenorite"/>
              </a:rPr>
              <a:t>Eur</a:t>
            </a:r>
            <a:r>
              <a:rPr lang="en-US" sz="2400" dirty="0">
                <a:solidFill>
                  <a:prstClr val="black"/>
                </a:solidFill>
                <a:latin typeface="Tenorite"/>
              </a:rPr>
              <a:t>/Project </a:t>
            </a:r>
          </a:p>
          <a:p>
            <a:pPr marL="719138" lvl="2">
              <a:defRPr/>
            </a:pPr>
            <a:endParaRPr kumimoji="0" lang="en-US" sz="2400" b="0" i="0" u="none" strike="noStrike" kern="1200" cap="none" spc="0" normalizeH="0" noProof="0" dirty="0" smtClean="0">
              <a:ln>
                <a:noFill/>
              </a:ln>
              <a:solidFill>
                <a:prstClr val="black"/>
              </a:solidFill>
              <a:effectLst/>
              <a:uLnTx/>
              <a:uFillTx/>
              <a:latin typeface="Tenorite"/>
              <a:ea typeface="+mn-ea"/>
              <a:cs typeface="+mn-cs"/>
            </a:endParaRPr>
          </a:p>
        </p:txBody>
      </p:sp>
      <p:sp>
        <p:nvSpPr>
          <p:cNvPr id="2" name="Slide Number Placeholder 1"/>
          <p:cNvSpPr>
            <a:spLocks noGrp="1"/>
          </p:cNvSpPr>
          <p:nvPr>
            <p:ph type="sldNum" sz="quarter" idx="12"/>
          </p:nvPr>
        </p:nvSpPr>
        <p:spPr/>
        <p:txBody>
          <a:bodyPr/>
          <a:lstStyle/>
          <a:p>
            <a:fld id="{C16120B4-C81C-4B2D-8CED-9F5BBDF61230}" type="slidenum">
              <a:rPr lang="en-US" smtClean="0"/>
              <a:t>9</a:t>
            </a:fld>
            <a:endParaRPr lang="en-US"/>
          </a:p>
        </p:txBody>
      </p:sp>
    </p:spTree>
    <p:extLst>
      <p:ext uri="{BB962C8B-B14F-4D97-AF65-F5344CB8AC3E}">
        <p14:creationId xmlns:p14="http://schemas.microsoft.com/office/powerpoint/2010/main" val="3568003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26626BAE47CD439624384DF220C8C1" ma:contentTypeVersion="13" ma:contentTypeDescription="Create a new document." ma:contentTypeScope="" ma:versionID="c80fcf69ffba7463af7145fe743ca018">
  <xsd:schema xmlns:xsd="http://www.w3.org/2001/XMLSchema" xmlns:xs="http://www.w3.org/2001/XMLSchema" xmlns:p="http://schemas.microsoft.com/office/2006/metadata/properties" xmlns:ns2="ea759aec-9602-4cfb-a4d6-76210f1c4c69" xmlns:ns3="0858bc24-9fe5-48cd-8c9b-429408622c91" targetNamespace="http://schemas.microsoft.com/office/2006/metadata/properties" ma:root="true" ma:fieldsID="8c3c98c11837a3b8962ec55de716cfed" ns2:_="" ns3:_="">
    <xsd:import namespace="ea759aec-9602-4cfb-a4d6-76210f1c4c69"/>
    <xsd:import namespace="0858bc24-9fe5-48cd-8c9b-429408622c91"/>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759aec-9602-4cfb-a4d6-76210f1c4c69"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75503ba6-c77d-4a47-a49f-513eb447c3e3"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858bc24-9fe5-48cd-8c9b-429408622c91"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6c3baddc-5ee6-4942-abf3-e3bdcef93071}" ma:internalName="TaxCatchAll" ma:showField="CatchAllData" ma:web="0858bc24-9fe5-48cd-8c9b-429408622c91">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DAFDA3-31FF-4A1C-B5A6-E00A16EFFDDB}"/>
</file>

<file path=customXml/itemProps2.xml><?xml version="1.0" encoding="utf-8"?>
<ds:datastoreItem xmlns:ds="http://schemas.openxmlformats.org/officeDocument/2006/customXml" ds:itemID="{AA06515C-AB9A-4087-9126-A5103C0A5F9F}"/>
</file>

<file path=docProps/app.xml><?xml version="1.0" encoding="utf-8"?>
<Properties xmlns="http://schemas.openxmlformats.org/officeDocument/2006/extended-properties" xmlns:vt="http://schemas.openxmlformats.org/officeDocument/2006/docPropsVTypes">
  <TotalTime>324</TotalTime>
  <Words>1433</Words>
  <Application>Microsoft Office PowerPoint</Application>
  <PresentationFormat>Widescreen</PresentationFormat>
  <Paragraphs>220</Paragraphs>
  <Slides>18</Slides>
  <Notes>17</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Tenorite</vt:lpstr>
      <vt:lpstr>Times New Roman</vt:lpstr>
      <vt:lpstr>Office Theme</vt:lpstr>
      <vt:lpstr>ERA Integration and International Cooperation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 Integration and International Cooperation</dc:title>
  <dc:creator>Sargis Hayotsyan</dc:creator>
  <cp:lastModifiedBy>Sargis Hayotsyan</cp:lastModifiedBy>
  <cp:revision>60</cp:revision>
  <dcterms:created xsi:type="dcterms:W3CDTF">2022-10-17T13:08:46Z</dcterms:created>
  <dcterms:modified xsi:type="dcterms:W3CDTF">2022-10-19T06:04:12Z</dcterms:modified>
</cp:coreProperties>
</file>