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3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37" r:id="rId2"/>
    <p:sldId id="338" r:id="rId3"/>
    <p:sldId id="341" r:id="rId4"/>
    <p:sldId id="322" r:id="rId5"/>
    <p:sldId id="374" r:id="rId6"/>
    <p:sldId id="325" r:id="rId7"/>
    <p:sldId id="389" r:id="rId8"/>
    <p:sldId id="391" r:id="rId9"/>
    <p:sldId id="393" r:id="rId10"/>
    <p:sldId id="394" r:id="rId11"/>
    <p:sldId id="396" r:id="rId12"/>
    <p:sldId id="398" r:id="rId13"/>
    <p:sldId id="375" r:id="rId14"/>
    <p:sldId id="376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931680"/>
    <a:srgbClr val="034EA2"/>
    <a:srgbClr val="FFFFFF"/>
    <a:srgbClr val="4D4D4D"/>
    <a:srgbClr val="004494"/>
    <a:srgbClr val="9BD4F0"/>
    <a:srgbClr val="0356B1"/>
    <a:srgbClr val="024EA2"/>
    <a:srgbClr val="024B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66" autoAdjust="0"/>
    <p:restoredTop sz="67538" autoAdjust="0"/>
  </p:normalViewPr>
  <p:slideViewPr>
    <p:cSldViewPr snapToGrid="0">
      <p:cViewPr varScale="1">
        <p:scale>
          <a:sx n="78" d="100"/>
          <a:sy n="78" d="100"/>
        </p:scale>
        <p:origin x="1662" y="78"/>
      </p:cViewPr>
      <p:guideLst>
        <p:guide orient="horz" pos="2092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2F3F50-E605-4A6C-93FE-141DAAA1403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92DAB1-8AD2-4A7A-9064-66A1B9497310}">
      <dgm:prSet phldrT="[Text]"/>
      <dgm:spPr>
        <a:solidFill>
          <a:srgbClr val="0F5494"/>
        </a:solidFill>
      </dgm:spPr>
      <dgm:t>
        <a:bodyPr/>
        <a:lstStyle/>
        <a:p>
          <a:endParaRPr lang="en-US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Researchers’ training, skills and career development (all stages of career)</a:t>
          </a:r>
        </a:p>
      </dgm:t>
    </dgm:pt>
    <dgm:pt modelId="{CE10640F-CBB2-4281-AB46-EAC0FAC42CB7}" type="parTrans" cxnId="{CE69A85D-7269-4958-BDF2-C276D01C8D65}">
      <dgm:prSet/>
      <dgm:spPr/>
      <dgm:t>
        <a:bodyPr/>
        <a:lstStyle/>
        <a:p>
          <a:endParaRPr lang="en-US"/>
        </a:p>
      </dgm:t>
    </dgm:pt>
    <dgm:pt modelId="{F3904CBE-6CC1-4083-9CFD-8FA5D074FCC4}" type="sibTrans" cxnId="{CE69A85D-7269-4958-BDF2-C276D01C8D65}">
      <dgm:prSet/>
      <dgm:spPr/>
      <dgm:t>
        <a:bodyPr/>
        <a:lstStyle/>
        <a:p>
          <a:endParaRPr lang="en-US"/>
        </a:p>
      </dgm:t>
    </dgm:pt>
    <dgm:pt modelId="{F5E184C0-283B-41FE-8AAB-0E41D2CBAC5C}">
      <dgm:prSet phldrT="[Text]" custT="1"/>
      <dgm:spPr>
        <a:solidFill>
          <a:srgbClr val="0F5494"/>
        </a:solidFill>
      </dgm:spPr>
      <dgm:t>
        <a:bodyPr/>
        <a:lstStyle/>
        <a:p>
          <a:pPr>
            <a:spcAft>
              <a:spcPct val="35000"/>
            </a:spcAft>
          </a:pPr>
          <a:endParaRPr lang="en-US" sz="20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spcAft>
              <a:spcPct val="35000"/>
            </a:spcAft>
          </a:pPr>
          <a:endParaRPr lang="en-US" sz="20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spcAft>
              <a:spcPct val="35000"/>
            </a:spcAft>
          </a:pP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Attractive working and employment conditions</a:t>
          </a:r>
        </a:p>
      </dgm:t>
    </dgm:pt>
    <dgm:pt modelId="{E9139241-0B63-4E63-9FDB-7BFEE424CC94}" type="parTrans" cxnId="{7307EE69-9DC6-4A45-9C9C-F18B7D154068}">
      <dgm:prSet/>
      <dgm:spPr/>
      <dgm:t>
        <a:bodyPr/>
        <a:lstStyle/>
        <a:p>
          <a:endParaRPr lang="en-US"/>
        </a:p>
      </dgm:t>
    </dgm:pt>
    <dgm:pt modelId="{A66E709F-3387-4E8D-B977-F0A05560C618}" type="sibTrans" cxnId="{7307EE69-9DC6-4A45-9C9C-F18B7D154068}">
      <dgm:prSet/>
      <dgm:spPr/>
      <dgm:t>
        <a:bodyPr/>
        <a:lstStyle/>
        <a:p>
          <a:endParaRPr lang="en-US"/>
        </a:p>
      </dgm:t>
    </dgm:pt>
    <dgm:pt modelId="{97CEE0B7-B6DB-4887-99A4-1B6FE52353DF}">
      <dgm:prSet phldrT="[Text]"/>
      <dgm:spPr>
        <a:solidFill>
          <a:srgbClr val="0F5494"/>
        </a:solidFill>
      </dgm:spPr>
      <dgm:t>
        <a:bodyPr/>
        <a:lstStyle/>
        <a:p>
          <a:endParaRPr lang="en-US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Structuring impact on </a:t>
          </a:r>
          <a:r>
            <a:rPr lang="en-US" b="1" dirty="0" err="1" smtClean="0">
              <a:latin typeface="Arial" panose="020B0604020202020204" pitchFamily="34" charset="0"/>
              <a:cs typeface="Arial" panose="020B0604020202020204" pitchFamily="34" charset="0"/>
            </a:rPr>
            <a:t>organisations</a:t>
          </a:r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 through excellent </a:t>
          </a:r>
          <a:r>
            <a:rPr lang="en-US" b="1" dirty="0" err="1" smtClean="0">
              <a:latin typeface="Arial" panose="020B0604020202020204" pitchFamily="34" charset="0"/>
              <a:cs typeface="Arial" panose="020B0604020202020204" pitchFamily="34" charset="0"/>
            </a:rPr>
            <a:t>programmes</a:t>
          </a:r>
          <a:endParaRPr lang="en-US" b="1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4A3C1A-1557-41AF-8C52-A15D57DB1FFF}" type="parTrans" cxnId="{FB2D4772-3A93-4B7D-96D9-D1C78662C568}">
      <dgm:prSet/>
      <dgm:spPr/>
      <dgm:t>
        <a:bodyPr/>
        <a:lstStyle/>
        <a:p>
          <a:endParaRPr lang="en-US"/>
        </a:p>
      </dgm:t>
    </dgm:pt>
    <dgm:pt modelId="{66CE2EDD-0CD5-404C-A534-5760A9F08A56}" type="sibTrans" cxnId="{FB2D4772-3A93-4B7D-96D9-D1C78662C568}">
      <dgm:prSet/>
      <dgm:spPr/>
      <dgm:t>
        <a:bodyPr/>
        <a:lstStyle/>
        <a:p>
          <a:endParaRPr lang="en-US"/>
        </a:p>
      </dgm:t>
    </dgm:pt>
    <dgm:pt modelId="{C795BC7E-A831-4830-99BD-108E6406A643}">
      <dgm:prSet/>
      <dgm:spPr>
        <a:solidFill>
          <a:srgbClr val="0F5494"/>
        </a:solidFill>
      </dgm:spPr>
      <dgm:t>
        <a:bodyPr/>
        <a:lstStyle/>
        <a:p>
          <a:endParaRPr lang="en-US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Excellent research in all domains (bottom-up approach)</a:t>
          </a:r>
        </a:p>
      </dgm:t>
    </dgm:pt>
    <dgm:pt modelId="{2FEB4E40-7BFD-44BD-B77E-0333BCE310AD}" type="parTrans" cxnId="{E14D635E-FB2A-44E6-801F-DC20EB4BB0A5}">
      <dgm:prSet/>
      <dgm:spPr/>
      <dgm:t>
        <a:bodyPr/>
        <a:lstStyle/>
        <a:p>
          <a:endParaRPr lang="en-US"/>
        </a:p>
      </dgm:t>
    </dgm:pt>
    <dgm:pt modelId="{7237EE25-AAC0-48BD-B6C0-8090AB9BC2D8}" type="sibTrans" cxnId="{E14D635E-FB2A-44E6-801F-DC20EB4BB0A5}">
      <dgm:prSet/>
      <dgm:spPr/>
      <dgm:t>
        <a:bodyPr/>
        <a:lstStyle/>
        <a:p>
          <a:endParaRPr lang="en-US"/>
        </a:p>
      </dgm:t>
    </dgm:pt>
    <dgm:pt modelId="{0E1B3D54-5E61-4B7A-BFB6-64EFA4FBF6EA}">
      <dgm:prSet/>
      <dgm:spPr>
        <a:solidFill>
          <a:srgbClr val="0F5494"/>
        </a:solidFill>
      </dgm:spPr>
      <dgm:t>
        <a:bodyPr/>
        <a:lstStyle/>
        <a:p>
          <a:endParaRPr lang="en-US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International, cross-sectoral &amp; interdisciplinary mobility</a:t>
          </a:r>
        </a:p>
      </dgm:t>
    </dgm:pt>
    <dgm:pt modelId="{A98FD0AD-BB64-4568-9B81-452EB8801D2F}" type="parTrans" cxnId="{0A10B8A3-EED9-49E6-9CF9-6F501014AB83}">
      <dgm:prSet/>
      <dgm:spPr/>
      <dgm:t>
        <a:bodyPr/>
        <a:lstStyle/>
        <a:p>
          <a:endParaRPr lang="en-US"/>
        </a:p>
      </dgm:t>
    </dgm:pt>
    <dgm:pt modelId="{A9AE7D9E-7213-48E2-AC9E-B7D539B2F4CD}" type="sibTrans" cxnId="{0A10B8A3-EED9-49E6-9CF9-6F501014AB83}">
      <dgm:prSet/>
      <dgm:spPr/>
      <dgm:t>
        <a:bodyPr/>
        <a:lstStyle/>
        <a:p>
          <a:endParaRPr lang="en-US"/>
        </a:p>
      </dgm:t>
    </dgm:pt>
    <dgm:pt modelId="{2949AFB9-CDC0-4748-AB0A-5E4CE16F91BE}">
      <dgm:prSet phldrT="[Text]"/>
      <dgm:spPr>
        <a:solidFill>
          <a:srgbClr val="0F5494"/>
        </a:solidFill>
      </dgm:spPr>
      <dgm:t>
        <a:bodyPr/>
        <a:lstStyle/>
        <a:p>
          <a:endParaRPr lang="en-US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Strong collaboration beyond academia</a:t>
          </a:r>
        </a:p>
      </dgm:t>
    </dgm:pt>
    <dgm:pt modelId="{56E404C6-A397-4937-BC0A-C97E62087762}" type="parTrans" cxnId="{7D9CCDAB-1E50-4878-9EF9-9DE76EA370FD}">
      <dgm:prSet/>
      <dgm:spPr/>
      <dgm:t>
        <a:bodyPr/>
        <a:lstStyle/>
        <a:p>
          <a:endParaRPr lang="en-US"/>
        </a:p>
      </dgm:t>
    </dgm:pt>
    <dgm:pt modelId="{1C8E0DEC-9152-41C5-9607-56D0417C6C8D}" type="sibTrans" cxnId="{7D9CCDAB-1E50-4878-9EF9-9DE76EA370FD}">
      <dgm:prSet/>
      <dgm:spPr/>
      <dgm:t>
        <a:bodyPr/>
        <a:lstStyle/>
        <a:p>
          <a:endParaRPr lang="en-US"/>
        </a:p>
      </dgm:t>
    </dgm:pt>
    <dgm:pt modelId="{8127B500-4481-46E9-98A1-6CD28F2BA4DC}" type="pres">
      <dgm:prSet presAssocID="{502F3F50-E605-4A6C-93FE-141DAAA1403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755BEB-3435-4499-B1F5-8F4274514BE5}" type="pres">
      <dgm:prSet presAssocID="{3A92DAB1-8AD2-4A7A-9064-66A1B9497310}" presName="node" presStyleLbl="node1" presStyleIdx="0" presStyleCnt="6" custScaleX="218509" custScaleY="3318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BD6E36-2B27-4ED8-A008-7062599BBF0E}" type="pres">
      <dgm:prSet presAssocID="{F3904CBE-6CC1-4083-9CFD-8FA5D074FCC4}" presName="sibTrans" presStyleCnt="0"/>
      <dgm:spPr/>
      <dgm:t>
        <a:bodyPr/>
        <a:lstStyle/>
        <a:p>
          <a:endParaRPr lang="en-US"/>
        </a:p>
      </dgm:t>
    </dgm:pt>
    <dgm:pt modelId="{E3C1CED3-5584-43F5-919C-464CBBFF2C69}" type="pres">
      <dgm:prSet presAssocID="{C795BC7E-A831-4830-99BD-108E6406A643}" presName="node" presStyleLbl="node1" presStyleIdx="1" presStyleCnt="6" custScaleX="218509" custScaleY="3318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452FFC-CDD4-4CE6-99F3-9C5FB828482F}" type="pres">
      <dgm:prSet presAssocID="{7237EE25-AAC0-48BD-B6C0-8090AB9BC2D8}" presName="sibTrans" presStyleCnt="0"/>
      <dgm:spPr/>
      <dgm:t>
        <a:bodyPr/>
        <a:lstStyle/>
        <a:p>
          <a:endParaRPr lang="en-US"/>
        </a:p>
      </dgm:t>
    </dgm:pt>
    <dgm:pt modelId="{9FE44FB5-5CFA-4458-9B92-6AF96CDACB21}" type="pres">
      <dgm:prSet presAssocID="{0E1B3D54-5E61-4B7A-BFB6-64EFA4FBF6EA}" presName="node" presStyleLbl="node1" presStyleIdx="2" presStyleCnt="6" custScaleX="218509" custScaleY="3318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676987-FD81-4200-B095-4EAEEE1C63B0}" type="pres">
      <dgm:prSet presAssocID="{A9AE7D9E-7213-48E2-AC9E-B7D539B2F4CD}" presName="sibTrans" presStyleCnt="0"/>
      <dgm:spPr/>
      <dgm:t>
        <a:bodyPr/>
        <a:lstStyle/>
        <a:p>
          <a:endParaRPr lang="en-US"/>
        </a:p>
      </dgm:t>
    </dgm:pt>
    <dgm:pt modelId="{ABD513EF-4226-423B-8CAE-6D77FB371B58}" type="pres">
      <dgm:prSet presAssocID="{F5E184C0-283B-41FE-8AAB-0E41D2CBAC5C}" presName="node" presStyleLbl="node1" presStyleIdx="3" presStyleCnt="6" custScaleX="218509" custScaleY="3318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EF5922-1C36-4D89-8035-DDEAC80CC73B}" type="pres">
      <dgm:prSet presAssocID="{A66E709F-3387-4E8D-B977-F0A05560C618}" presName="sibTrans" presStyleCnt="0"/>
      <dgm:spPr/>
      <dgm:t>
        <a:bodyPr/>
        <a:lstStyle/>
        <a:p>
          <a:endParaRPr lang="en-US"/>
        </a:p>
      </dgm:t>
    </dgm:pt>
    <dgm:pt modelId="{D165834F-F8A1-4F1E-868F-5607354DA1EA}" type="pres">
      <dgm:prSet presAssocID="{97CEE0B7-B6DB-4887-99A4-1B6FE52353DF}" presName="node" presStyleLbl="node1" presStyleIdx="4" presStyleCnt="6" custScaleX="218509" custScaleY="3318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EE17D4-88FD-4599-BFDE-5E31362CEA2A}" type="pres">
      <dgm:prSet presAssocID="{66CE2EDD-0CD5-404C-A534-5760A9F08A56}" presName="sibTrans" presStyleCnt="0"/>
      <dgm:spPr/>
      <dgm:t>
        <a:bodyPr/>
        <a:lstStyle/>
        <a:p>
          <a:endParaRPr lang="en-US"/>
        </a:p>
      </dgm:t>
    </dgm:pt>
    <dgm:pt modelId="{FB5B2658-3D4B-4DC3-8AEB-DE7444C7A60F}" type="pres">
      <dgm:prSet presAssocID="{2949AFB9-CDC0-4748-AB0A-5E4CE16F91BE}" presName="node" presStyleLbl="node1" presStyleIdx="5" presStyleCnt="6" custScaleX="218509" custScaleY="3318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3E51A4-0089-4750-83CE-5E1A372FB45E}" type="presOf" srcId="{2949AFB9-CDC0-4748-AB0A-5E4CE16F91BE}" destId="{FB5B2658-3D4B-4DC3-8AEB-DE7444C7A60F}" srcOrd="0" destOrd="0" presId="urn:microsoft.com/office/officeart/2005/8/layout/default"/>
    <dgm:cxn modelId="{94B0910A-4FCF-4F28-A084-7C6F762D3927}" type="presOf" srcId="{0E1B3D54-5E61-4B7A-BFB6-64EFA4FBF6EA}" destId="{9FE44FB5-5CFA-4458-9B92-6AF96CDACB21}" srcOrd="0" destOrd="0" presId="urn:microsoft.com/office/officeart/2005/8/layout/default"/>
    <dgm:cxn modelId="{97848234-020A-4788-9C6F-3B8A6DD0D64D}" type="presOf" srcId="{97CEE0B7-B6DB-4887-99A4-1B6FE52353DF}" destId="{D165834F-F8A1-4F1E-868F-5607354DA1EA}" srcOrd="0" destOrd="0" presId="urn:microsoft.com/office/officeart/2005/8/layout/default"/>
    <dgm:cxn modelId="{7307EE69-9DC6-4A45-9C9C-F18B7D154068}" srcId="{502F3F50-E605-4A6C-93FE-141DAAA1403C}" destId="{F5E184C0-283B-41FE-8AAB-0E41D2CBAC5C}" srcOrd="3" destOrd="0" parTransId="{E9139241-0B63-4E63-9FDB-7BFEE424CC94}" sibTransId="{A66E709F-3387-4E8D-B977-F0A05560C618}"/>
    <dgm:cxn modelId="{7D9CCDAB-1E50-4878-9EF9-9DE76EA370FD}" srcId="{502F3F50-E605-4A6C-93FE-141DAAA1403C}" destId="{2949AFB9-CDC0-4748-AB0A-5E4CE16F91BE}" srcOrd="5" destOrd="0" parTransId="{56E404C6-A397-4937-BC0A-C97E62087762}" sibTransId="{1C8E0DEC-9152-41C5-9607-56D0417C6C8D}"/>
    <dgm:cxn modelId="{CE69A85D-7269-4958-BDF2-C276D01C8D65}" srcId="{502F3F50-E605-4A6C-93FE-141DAAA1403C}" destId="{3A92DAB1-8AD2-4A7A-9064-66A1B9497310}" srcOrd="0" destOrd="0" parTransId="{CE10640F-CBB2-4281-AB46-EAC0FAC42CB7}" sibTransId="{F3904CBE-6CC1-4083-9CFD-8FA5D074FCC4}"/>
    <dgm:cxn modelId="{FB2D4772-3A93-4B7D-96D9-D1C78662C568}" srcId="{502F3F50-E605-4A6C-93FE-141DAAA1403C}" destId="{97CEE0B7-B6DB-4887-99A4-1B6FE52353DF}" srcOrd="4" destOrd="0" parTransId="{214A3C1A-1557-41AF-8C52-A15D57DB1FFF}" sibTransId="{66CE2EDD-0CD5-404C-A534-5760A9F08A56}"/>
    <dgm:cxn modelId="{0A10B8A3-EED9-49E6-9CF9-6F501014AB83}" srcId="{502F3F50-E605-4A6C-93FE-141DAAA1403C}" destId="{0E1B3D54-5E61-4B7A-BFB6-64EFA4FBF6EA}" srcOrd="2" destOrd="0" parTransId="{A98FD0AD-BB64-4568-9B81-452EB8801D2F}" sibTransId="{A9AE7D9E-7213-48E2-AC9E-B7D539B2F4CD}"/>
    <dgm:cxn modelId="{E14D635E-FB2A-44E6-801F-DC20EB4BB0A5}" srcId="{502F3F50-E605-4A6C-93FE-141DAAA1403C}" destId="{C795BC7E-A831-4830-99BD-108E6406A643}" srcOrd="1" destOrd="0" parTransId="{2FEB4E40-7BFD-44BD-B77E-0333BCE310AD}" sibTransId="{7237EE25-AAC0-48BD-B6C0-8090AB9BC2D8}"/>
    <dgm:cxn modelId="{5F4B59CD-2F9E-4FA3-BA9E-969F356797E4}" type="presOf" srcId="{C795BC7E-A831-4830-99BD-108E6406A643}" destId="{E3C1CED3-5584-43F5-919C-464CBBFF2C69}" srcOrd="0" destOrd="0" presId="urn:microsoft.com/office/officeart/2005/8/layout/default"/>
    <dgm:cxn modelId="{4F7DDDE4-8B62-4A55-AAA5-A106D664A851}" type="presOf" srcId="{3A92DAB1-8AD2-4A7A-9064-66A1B9497310}" destId="{97755BEB-3435-4499-B1F5-8F4274514BE5}" srcOrd="0" destOrd="0" presId="urn:microsoft.com/office/officeart/2005/8/layout/default"/>
    <dgm:cxn modelId="{B173EF63-D87E-47A2-8AF2-593F55241F17}" type="presOf" srcId="{F5E184C0-283B-41FE-8AAB-0E41D2CBAC5C}" destId="{ABD513EF-4226-423B-8CAE-6D77FB371B58}" srcOrd="0" destOrd="0" presId="urn:microsoft.com/office/officeart/2005/8/layout/default"/>
    <dgm:cxn modelId="{EB622A6C-1443-48E4-BD6E-A0C978430230}" type="presOf" srcId="{502F3F50-E605-4A6C-93FE-141DAAA1403C}" destId="{8127B500-4481-46E9-98A1-6CD28F2BA4DC}" srcOrd="0" destOrd="0" presId="urn:microsoft.com/office/officeart/2005/8/layout/default"/>
    <dgm:cxn modelId="{D0123214-A49B-42DD-AC81-509B4497FBCB}" type="presParOf" srcId="{8127B500-4481-46E9-98A1-6CD28F2BA4DC}" destId="{97755BEB-3435-4499-B1F5-8F4274514BE5}" srcOrd="0" destOrd="0" presId="urn:microsoft.com/office/officeart/2005/8/layout/default"/>
    <dgm:cxn modelId="{B4DCD473-E5DC-4A86-B169-3A299C68D78D}" type="presParOf" srcId="{8127B500-4481-46E9-98A1-6CD28F2BA4DC}" destId="{35BD6E36-2B27-4ED8-A008-7062599BBF0E}" srcOrd="1" destOrd="0" presId="urn:microsoft.com/office/officeart/2005/8/layout/default"/>
    <dgm:cxn modelId="{BD24D2D3-67C5-473E-8032-88AEB6071B02}" type="presParOf" srcId="{8127B500-4481-46E9-98A1-6CD28F2BA4DC}" destId="{E3C1CED3-5584-43F5-919C-464CBBFF2C69}" srcOrd="2" destOrd="0" presId="urn:microsoft.com/office/officeart/2005/8/layout/default"/>
    <dgm:cxn modelId="{B2AF46DE-9D50-4911-8BF0-9F75B61360B0}" type="presParOf" srcId="{8127B500-4481-46E9-98A1-6CD28F2BA4DC}" destId="{C7452FFC-CDD4-4CE6-99F3-9C5FB828482F}" srcOrd="3" destOrd="0" presId="urn:microsoft.com/office/officeart/2005/8/layout/default"/>
    <dgm:cxn modelId="{1CDAAC01-31AD-47F3-A63F-3C1E31F97B3A}" type="presParOf" srcId="{8127B500-4481-46E9-98A1-6CD28F2BA4DC}" destId="{9FE44FB5-5CFA-4458-9B92-6AF96CDACB21}" srcOrd="4" destOrd="0" presId="urn:microsoft.com/office/officeart/2005/8/layout/default"/>
    <dgm:cxn modelId="{3AA240C9-82C9-47D6-B125-F71A49D641C8}" type="presParOf" srcId="{8127B500-4481-46E9-98A1-6CD28F2BA4DC}" destId="{5F676987-FD81-4200-B095-4EAEEE1C63B0}" srcOrd="5" destOrd="0" presId="urn:microsoft.com/office/officeart/2005/8/layout/default"/>
    <dgm:cxn modelId="{50F85E5C-E785-4013-A5BF-A7E8CD06D114}" type="presParOf" srcId="{8127B500-4481-46E9-98A1-6CD28F2BA4DC}" destId="{ABD513EF-4226-423B-8CAE-6D77FB371B58}" srcOrd="6" destOrd="0" presId="urn:microsoft.com/office/officeart/2005/8/layout/default"/>
    <dgm:cxn modelId="{DB80BDA9-E4B9-4BFB-85E9-0A329C51C01E}" type="presParOf" srcId="{8127B500-4481-46E9-98A1-6CD28F2BA4DC}" destId="{EBEF5922-1C36-4D89-8035-DDEAC80CC73B}" srcOrd="7" destOrd="0" presId="urn:microsoft.com/office/officeart/2005/8/layout/default"/>
    <dgm:cxn modelId="{A9EFAAEA-F843-4033-891F-CC7A0BAFBF98}" type="presParOf" srcId="{8127B500-4481-46E9-98A1-6CD28F2BA4DC}" destId="{D165834F-F8A1-4F1E-868F-5607354DA1EA}" srcOrd="8" destOrd="0" presId="urn:microsoft.com/office/officeart/2005/8/layout/default"/>
    <dgm:cxn modelId="{680A9C3B-61B5-41E4-9040-196EEC2EAEB1}" type="presParOf" srcId="{8127B500-4481-46E9-98A1-6CD28F2BA4DC}" destId="{4AEE17D4-88FD-4599-BFDE-5E31362CEA2A}" srcOrd="9" destOrd="0" presId="urn:microsoft.com/office/officeart/2005/8/layout/default"/>
    <dgm:cxn modelId="{8436CD59-D4D8-4864-B99D-CF80E0DAAA09}" type="presParOf" srcId="{8127B500-4481-46E9-98A1-6CD28F2BA4DC}" destId="{FB5B2658-3D4B-4DC3-8AEB-DE7444C7A60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55BEB-3435-4499-B1F5-8F4274514BE5}">
      <dsp:nvSpPr>
        <dsp:cNvPr id="0" name=""/>
        <dsp:cNvSpPr/>
      </dsp:nvSpPr>
      <dsp:spPr>
        <a:xfrm>
          <a:off x="219477" y="601"/>
          <a:ext cx="2519996" cy="2295997"/>
        </a:xfrm>
        <a:prstGeom prst="rect">
          <a:avLst/>
        </a:prstGeom>
        <a:solidFill>
          <a:srgbClr val="0F54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Researchers’ training, skills and career development (all stages of career)</a:t>
          </a:r>
        </a:p>
      </dsp:txBody>
      <dsp:txXfrm>
        <a:off x="219477" y="601"/>
        <a:ext cx="2519996" cy="2295997"/>
      </dsp:txXfrm>
    </dsp:sp>
    <dsp:sp modelId="{E3C1CED3-5584-43F5-919C-464CBBFF2C69}">
      <dsp:nvSpPr>
        <dsp:cNvPr id="0" name=""/>
        <dsp:cNvSpPr/>
      </dsp:nvSpPr>
      <dsp:spPr>
        <a:xfrm>
          <a:off x="2854801" y="601"/>
          <a:ext cx="2519996" cy="2295997"/>
        </a:xfrm>
        <a:prstGeom prst="rect">
          <a:avLst/>
        </a:prstGeom>
        <a:solidFill>
          <a:srgbClr val="0F54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Excellent research in all domains (bottom-up approach)</a:t>
          </a:r>
        </a:p>
      </dsp:txBody>
      <dsp:txXfrm>
        <a:off x="2854801" y="601"/>
        <a:ext cx="2519996" cy="2295997"/>
      </dsp:txXfrm>
    </dsp:sp>
    <dsp:sp modelId="{9FE44FB5-5CFA-4458-9B92-6AF96CDACB21}">
      <dsp:nvSpPr>
        <dsp:cNvPr id="0" name=""/>
        <dsp:cNvSpPr/>
      </dsp:nvSpPr>
      <dsp:spPr>
        <a:xfrm>
          <a:off x="5490125" y="601"/>
          <a:ext cx="2519996" cy="2295997"/>
        </a:xfrm>
        <a:prstGeom prst="rect">
          <a:avLst/>
        </a:prstGeom>
        <a:solidFill>
          <a:srgbClr val="0F54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International, cross-sectoral &amp; interdisciplinary mobility</a:t>
          </a:r>
        </a:p>
      </dsp:txBody>
      <dsp:txXfrm>
        <a:off x="5490125" y="601"/>
        <a:ext cx="2519996" cy="2295997"/>
      </dsp:txXfrm>
    </dsp:sp>
    <dsp:sp modelId="{ABD513EF-4226-423B-8CAE-6D77FB371B58}">
      <dsp:nvSpPr>
        <dsp:cNvPr id="0" name=""/>
        <dsp:cNvSpPr/>
      </dsp:nvSpPr>
      <dsp:spPr>
        <a:xfrm>
          <a:off x="219477" y="2411925"/>
          <a:ext cx="2519996" cy="2295997"/>
        </a:xfrm>
        <a:prstGeom prst="rect">
          <a:avLst/>
        </a:prstGeom>
        <a:solidFill>
          <a:srgbClr val="0F54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Attractive working and employment conditions</a:t>
          </a:r>
        </a:p>
      </dsp:txBody>
      <dsp:txXfrm>
        <a:off x="219477" y="2411925"/>
        <a:ext cx="2519996" cy="2295997"/>
      </dsp:txXfrm>
    </dsp:sp>
    <dsp:sp modelId="{D165834F-F8A1-4F1E-868F-5607354DA1EA}">
      <dsp:nvSpPr>
        <dsp:cNvPr id="0" name=""/>
        <dsp:cNvSpPr/>
      </dsp:nvSpPr>
      <dsp:spPr>
        <a:xfrm>
          <a:off x="2854801" y="2411925"/>
          <a:ext cx="2519996" cy="2295997"/>
        </a:xfrm>
        <a:prstGeom prst="rect">
          <a:avLst/>
        </a:prstGeom>
        <a:solidFill>
          <a:srgbClr val="0F54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Structuring impact on </a:t>
          </a:r>
          <a:r>
            <a:rPr lang="en-US" sz="20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organisations</a:t>
          </a:r>
          <a:r>
            <a:rPr lang="en-U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through excellent </a:t>
          </a:r>
          <a:r>
            <a:rPr lang="en-US" sz="20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programmes</a:t>
          </a:r>
          <a:endParaRPr lang="en-US" sz="20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54801" y="2411925"/>
        <a:ext cx="2519996" cy="2295997"/>
      </dsp:txXfrm>
    </dsp:sp>
    <dsp:sp modelId="{FB5B2658-3D4B-4DC3-8AEB-DE7444C7A60F}">
      <dsp:nvSpPr>
        <dsp:cNvPr id="0" name=""/>
        <dsp:cNvSpPr/>
      </dsp:nvSpPr>
      <dsp:spPr>
        <a:xfrm>
          <a:off x="5490125" y="2411925"/>
          <a:ext cx="2519996" cy="2295997"/>
        </a:xfrm>
        <a:prstGeom prst="rect">
          <a:avLst/>
        </a:prstGeom>
        <a:solidFill>
          <a:srgbClr val="0F54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Strong collaboration beyond academia</a:t>
          </a:r>
        </a:p>
      </dsp:txBody>
      <dsp:txXfrm>
        <a:off x="5490125" y="2411925"/>
        <a:ext cx="2519996" cy="22959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20/10/2022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20/10/2022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370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Research, science and innovation are pushing our societies and economies forward. New knowledge improves all aspects of our life. The first pillar of Horizon Europe - Excellent Science - supports frontier research and breakthrough scientific ideas, teams up the best researchers from Europe and beyond and equips them with skills and word-class research infrastructures.</a:t>
            </a:r>
            <a:endParaRPr lang="es-E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B2CC2-D049-400D-A67D-8FF71EC56DF6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788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27813" cy="3729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28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27813" cy="3729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153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199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812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-72" charset="-128"/>
                <a:cs typeface="ＭＳ Ｐゴシック" pitchFamily="-72" charset="-128"/>
              </a:rPr>
              <a:t>Widening countries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-72" charset="-128"/>
                <a:cs typeface="ＭＳ Ｐゴシック" pitchFamily="-72" charset="-128"/>
              </a:rPr>
              <a:t>, however, have faced challenges to fully engage in the MSCA so far, with Southern and Eastern Member States experiencing a certain degree of brain drain. This is not a specificity of the MSCA, but a more general problem induced mainly by framework conditions.</a:t>
            </a:r>
            <a:endParaRPr lang="en-IE" sz="1200" kern="1200" dirty="0" smtClean="0">
              <a:solidFill>
                <a:schemeClr val="tx1"/>
              </a:solidFill>
              <a:effectLst/>
              <a:latin typeface="Calibri" pitchFamily="34" charset="0"/>
              <a:ea typeface="ＭＳ Ｐゴシック" pitchFamily="-72" charset="-128"/>
              <a:cs typeface="ＭＳ Ｐゴシック" pitchFamily="-72" charset="-128"/>
            </a:endParaRPr>
          </a:p>
          <a:p>
            <a:pPr lvl="0"/>
            <a:endParaRPr lang="en-GB" sz="1200" kern="1200" dirty="0" smtClean="0">
              <a:solidFill>
                <a:schemeClr val="tx1"/>
              </a:solidFill>
              <a:effectLst/>
              <a:latin typeface="Calibri" pitchFamily="34" charset="0"/>
              <a:ea typeface="ＭＳ Ｐゴシック" pitchFamily="-72" charset="-128"/>
              <a:cs typeface="ＭＳ Ｐゴシック" pitchFamily="-72" charset="-128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-72" charset="-128"/>
                <a:cs typeface="ＭＳ Ｐゴシック" pitchFamily="-72" charset="-128"/>
              </a:rPr>
              <a:t>To better support widening countries, the MSCA offer a series of measures:</a:t>
            </a:r>
            <a:endParaRPr lang="en-IE" sz="1200" kern="1200" dirty="0" smtClean="0">
              <a:solidFill>
                <a:schemeClr val="tx1"/>
              </a:solidFill>
              <a:effectLst/>
              <a:latin typeface="Calibri" pitchFamily="34" charset="0"/>
              <a:ea typeface="ＭＳ Ｐゴシック" pitchFamily="-72" charset="-128"/>
              <a:cs typeface="ＭＳ Ｐゴシック" pitchFamily="-72" charset="-128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-72" charset="-128"/>
                <a:cs typeface="ＭＳ Ｐゴシック" pitchFamily="-72" charset="-128"/>
              </a:rPr>
              <a:t>→ dedicated support for National Contact Points in widening countries to improve guidance, boost participation and help them make a better use of MSCA as a tool to attract excellent researchers, including their diaspora;</a:t>
            </a:r>
            <a:endParaRPr lang="en-IE" sz="1200" kern="1200" dirty="0" smtClean="0">
              <a:solidFill>
                <a:schemeClr val="tx1"/>
              </a:solidFill>
              <a:effectLst/>
              <a:latin typeface="Calibri" pitchFamily="34" charset="0"/>
              <a:ea typeface="ＭＳ Ｐゴシック" pitchFamily="-72" charset="-128"/>
              <a:cs typeface="ＭＳ Ｐゴシック" pitchFamily="-72" charset="-128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-72" charset="-128"/>
                <a:cs typeface="ＭＳ Ｐゴシック" pitchFamily="-72" charset="-128"/>
              </a:rPr>
              <a:t>→ the MSCA Seal of Excellence encourages the use of regional, national or European Structural and Investment Funds to fund researchers with very high quality proposals to the MSCA PF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-72" charset="-128"/>
                <a:cs typeface="ＭＳ Ｐゴシック" pitchFamily="-72" charset="-128"/>
              </a:rPr>
              <a:t> and COFUND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-72" charset="-128"/>
                <a:cs typeface="ＭＳ Ｐゴシック" pitchFamily="-72" charset="-128"/>
              </a:rPr>
              <a:t> Calls, but which could not be funded due to budget constraints, contributing to a more balanced circulation of knowledge and skills;</a:t>
            </a:r>
            <a:endParaRPr lang="en-IE" sz="1200" kern="1200" dirty="0" smtClean="0">
              <a:solidFill>
                <a:schemeClr val="tx1"/>
              </a:solidFill>
              <a:effectLst/>
              <a:latin typeface="Calibri" pitchFamily="34" charset="0"/>
              <a:ea typeface="ＭＳ Ｐゴシック" pitchFamily="-72" charset="-128"/>
              <a:cs typeface="ＭＳ Ｐゴシック" pitchFamily="-72" charset="-128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-72" charset="-128"/>
                <a:cs typeface="ＭＳ Ｐゴシック" pitchFamily="-72" charset="-128"/>
              </a:rPr>
              <a:t>→ ERA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-72" charset="-128"/>
                <a:cs typeface="ＭＳ Ｐゴシック" pitchFamily="-72" charset="-128"/>
              </a:rPr>
              <a:t> fellowships after a successful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-72" charset="-128"/>
                <a:cs typeface="ＭＳ Ｐゴシック" pitchFamily="-72" charset="-128"/>
              </a:rPr>
              <a:t> a three-year pilot for Widening Fellowships (2018-2020) as specific support for excellent researchers not funded through the MSCA, to undertake an individual fellowship in a widening country led to a significant increase in applications and in the number of funded fellowships in widening countries</a:t>
            </a:r>
            <a:endParaRPr lang="en-IE" sz="1200" kern="1200" dirty="0" smtClean="0">
              <a:solidFill>
                <a:schemeClr val="tx1"/>
              </a:solidFill>
              <a:effectLst/>
              <a:latin typeface="Calibri" pitchFamily="34" charset="0"/>
              <a:ea typeface="ＭＳ Ｐゴシック" pitchFamily="-72" charset="-128"/>
              <a:cs typeface="ＭＳ Ｐゴシック" pitchFamily="-72" charset="-128"/>
            </a:endParaRP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C5425F-2DED-4833-836F-243795A5023C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403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88204">
              <a:defRPr/>
            </a:pPr>
            <a:fld id="{36441B25-C4D1-47DB-817D-B9C4FC5392FB}" type="slidenum">
              <a:rPr lang="en-GB">
                <a:solidFill>
                  <a:srgbClr val="000000"/>
                </a:solidFill>
              </a:rPr>
              <a:pPr defTabSz="888204">
                <a:defRPr/>
              </a:pPr>
              <a:t>14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979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 userDrawn="1"/>
        </p:nvSpPr>
        <p:spPr>
          <a:xfrm>
            <a:off x="8288595" y="3888150"/>
            <a:ext cx="3082412" cy="2547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0" spc="70" baseline="0" dirty="0"/>
              <a:t>2021 – 2027</a:t>
            </a:r>
            <a:endParaRPr lang="en-GB" b="0" spc="70" baseline="0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232291" y="4224797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8201800" y="2886814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 userDrawn="1"/>
        </p:nvSpPr>
        <p:spPr>
          <a:xfrm>
            <a:off x="8288595" y="3888150"/>
            <a:ext cx="3082412" cy="2547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0" spc="70" baseline="0" dirty="0"/>
              <a:t>2021 – 2027</a:t>
            </a:r>
            <a:endParaRPr lang="en-GB" b="0" spc="70" baseline="0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8232291" y="4224797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8201800" y="2886814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184423" y="5111579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Name of the </a:t>
            </a:r>
            <a:r>
              <a:rPr lang="fr-BE" dirty="0" err="1"/>
              <a:t>Event</a:t>
            </a:r>
            <a:endParaRPr lang="en-GB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184423" y="4887597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cap="all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Speaker Name</a:t>
            </a:r>
            <a:endParaRPr lang="en-GB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184423" y="5333115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Date of the </a:t>
            </a:r>
            <a:r>
              <a:rPr lang="fr-BE" dirty="0" err="1"/>
              <a:t>Event</a:t>
            </a:r>
            <a:endParaRPr lang="en-GB" dirty="0"/>
          </a:p>
        </p:txBody>
      </p:sp>
      <p:sp>
        <p:nvSpPr>
          <p:cNvPr id="31" name="Title 1"/>
          <p:cNvSpPr txBox="1">
            <a:spLocks/>
          </p:cNvSpPr>
          <p:nvPr userDrawn="1"/>
        </p:nvSpPr>
        <p:spPr>
          <a:xfrm>
            <a:off x="8288595" y="3888150"/>
            <a:ext cx="3082412" cy="2547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0" spc="70" baseline="0" dirty="0"/>
              <a:t>2021 – 2027</a:t>
            </a:r>
            <a:endParaRPr lang="en-GB" b="0" spc="70" baseline="0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8232291" y="4224797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8201800" y="2886814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35" name="Rectangle 34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6" name="Title 1"/>
          <p:cNvSpPr>
            <a:spLocks noGrp="1"/>
          </p:cNvSpPr>
          <p:nvPr>
            <p:ph type="ctrTitle"/>
          </p:nvPr>
        </p:nvSpPr>
        <p:spPr>
          <a:xfrm>
            <a:off x="4718648" y="1992572"/>
            <a:ext cx="6417925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7" name="Subtitle 2"/>
          <p:cNvSpPr>
            <a:spLocks noGrp="1"/>
          </p:cNvSpPr>
          <p:nvPr>
            <p:ph type="subTitle" idx="1"/>
          </p:nvPr>
        </p:nvSpPr>
        <p:spPr>
          <a:xfrm>
            <a:off x="4718649" y="4418049"/>
            <a:ext cx="6417926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38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9" name="Title 1"/>
          <p:cNvSpPr txBox="1">
            <a:spLocks/>
          </p:cNvSpPr>
          <p:nvPr userDrawn="1"/>
        </p:nvSpPr>
        <p:spPr>
          <a:xfrm>
            <a:off x="5519936" y="1700808"/>
            <a:ext cx="6048672" cy="201622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FFD624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mtClean="0"/>
              <a:t>Title</a:t>
            </a:r>
            <a:endParaRPr lang="en-GB" dirty="0"/>
          </a:p>
        </p:txBody>
      </p:sp>
      <p:sp>
        <p:nvSpPr>
          <p:cNvPr id="4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23392" y="3933056"/>
            <a:ext cx="4992555" cy="1872208"/>
          </a:xfrm>
        </p:spPr>
        <p:txBody>
          <a:bodyPr/>
          <a:lstStyle>
            <a:lvl1pPr marL="0"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41" name="Rectangle 4"/>
          <p:cNvSpPr>
            <a:spLocks noGrp="1" noChangeArrowheads="1"/>
          </p:cNvSpPr>
          <p:nvPr>
            <p:ph type="dt" sz="half" idx="17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3" name="Rectangle 6"/>
          <p:cNvSpPr txBox="1">
            <a:spLocks noChangeArrowheads="1"/>
          </p:cNvSpPr>
          <p:nvPr userDrawn="1"/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2BB59E6E-B967-488E-B209-8B7FA0D7AF9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0" y="1086339"/>
            <a:ext cx="12192000" cy="5112568"/>
          </a:xfrm>
          <a:prstGeom prst="rect">
            <a:avLst/>
          </a:prstGeom>
          <a:gradFill flip="none" rotWithShape="1">
            <a:gsLst>
              <a:gs pos="100000">
                <a:srgbClr val="E3CDD9"/>
              </a:gs>
              <a:gs pos="59000">
                <a:srgbClr val="133176">
                  <a:tint val="44500"/>
                  <a:satMod val="160000"/>
                </a:srgbClr>
              </a:gs>
              <a:gs pos="0">
                <a:srgbClr val="FEEAD2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fr-BE" sz="1800" b="0"/>
          </a:p>
        </p:txBody>
      </p:sp>
      <p:pic>
        <p:nvPicPr>
          <p:cNvPr id="45" name="Picture 4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23"/>
          <a:stretch/>
        </p:blipFill>
        <p:spPr>
          <a:xfrm>
            <a:off x="3112168" y="322388"/>
            <a:ext cx="5967664" cy="108012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976" y="6407343"/>
            <a:ext cx="672047" cy="45487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11000"/>
                    </a14:imgEffect>
                    <a14:imgEffect>
                      <a14:brightnessContrast bright="36000" contrast="-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460" y="1682792"/>
            <a:ext cx="2774122" cy="362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340410" y="4264474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8382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softEdge rad="0"/>
          </a:effectLst>
        </p:spPr>
      </p:sp>
      <p:sp>
        <p:nvSpPr>
          <p:cNvPr id="14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35754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15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63126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16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90498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24" name="Content Placeholder 25"/>
          <p:cNvSpPr>
            <a:spLocks noGrp="1"/>
          </p:cNvSpPr>
          <p:nvPr>
            <p:ph sz="quarter" idx="20"/>
          </p:nvPr>
        </p:nvSpPr>
        <p:spPr>
          <a:xfrm>
            <a:off x="9049800" y="4260554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5" name="Content Placeholder 25"/>
          <p:cNvSpPr>
            <a:spLocks noGrp="1"/>
          </p:cNvSpPr>
          <p:nvPr>
            <p:ph sz="quarter" idx="21"/>
          </p:nvPr>
        </p:nvSpPr>
        <p:spPr>
          <a:xfrm>
            <a:off x="6312600" y="4270487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6" name="Content Placeholder 25"/>
          <p:cNvSpPr>
            <a:spLocks noGrp="1"/>
          </p:cNvSpPr>
          <p:nvPr>
            <p:ph sz="quarter" idx="22"/>
          </p:nvPr>
        </p:nvSpPr>
        <p:spPr>
          <a:xfrm>
            <a:off x="3575400" y="4260553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7" name="Content Placeholder 25"/>
          <p:cNvSpPr>
            <a:spLocks noGrp="1"/>
          </p:cNvSpPr>
          <p:nvPr>
            <p:ph sz="quarter" idx="23"/>
          </p:nvPr>
        </p:nvSpPr>
        <p:spPr>
          <a:xfrm>
            <a:off x="819624" y="4260552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6096000" y="4264474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8851590" y="4254539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11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4" t="6053" r="30725" b="6244"/>
          <a:stretch/>
        </p:blipFill>
        <p:spPr>
          <a:xfrm>
            <a:off x="429491" y="4461163"/>
            <a:ext cx="1233054" cy="21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69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6" y="4542732"/>
            <a:ext cx="972867" cy="216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57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40" y="4593727"/>
            <a:ext cx="2050083" cy="19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54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0" y="4639713"/>
            <a:ext cx="969978" cy="18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07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0" y="4278124"/>
            <a:ext cx="1540612" cy="221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22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3" name="Oval 22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849706" y="1523939"/>
            <a:ext cx="8581250" cy="2841196"/>
          </a:xfrm>
        </p:spPr>
        <p:txBody>
          <a:bodyPr wrap="square" anchor="ctr" anchorCtr="0">
            <a:noAutofit/>
          </a:bodyPr>
          <a:lstStyle>
            <a:lvl1pPr algn="l">
              <a:defRPr sz="2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Insert your quote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0819" y="4645214"/>
            <a:ext cx="8622192" cy="294935"/>
          </a:xfrm>
        </p:spPr>
        <p:txBody>
          <a:bodyPr wrap="none" t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850808" y="4945651"/>
            <a:ext cx="8621874" cy="283576"/>
          </a:xfrm>
        </p:spPr>
        <p:txBody>
          <a:bodyPr wrap="none" tIns="0" bIns="0">
            <a:noAutofit/>
          </a:bodyPr>
          <a:lstStyle>
            <a:lvl1pPr marL="0" indent="0" algn="l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</p:spTree>
    <p:extLst>
      <p:ext uri="{BB962C8B-B14F-4D97-AF65-F5344CB8AC3E}">
        <p14:creationId xmlns:p14="http://schemas.microsoft.com/office/powerpoint/2010/main" val="3966113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1905580" y="5205607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885951" y="876300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4" y="1304763"/>
            <a:ext cx="1276929" cy="1011400"/>
          </a:xfrm>
          <a:prstGeom prst="rect">
            <a:avLst/>
          </a:prstGeom>
        </p:spPr>
      </p:pic>
      <p:pic>
        <p:nvPicPr>
          <p:cNvPr id="17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872" y="548680"/>
            <a:ext cx="2304256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455643" y="5916080"/>
            <a:ext cx="8730171" cy="474727"/>
          </a:xfrm>
          <a:prstGeom prst="rect">
            <a:avLst/>
          </a:prstGeom>
        </p:spPr>
        <p:txBody>
          <a:bodyPr wrap="square" lIns="0" tIns="72000" rIns="0" bIns="72000" numCol="1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800" i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None/>
            </a:pPr>
            <a:r>
              <a:rPr lang="en-US" sz="700" b="1" kern="0" dirty="0">
                <a:solidFill>
                  <a:schemeClr val="tx1"/>
                </a:solidFill>
              </a:rPr>
              <a:t>© European Union 2021</a:t>
            </a:r>
          </a:p>
          <a:p>
            <a:pPr marL="0" indent="0" algn="just">
              <a:buNone/>
            </a:pPr>
            <a:r>
              <a:rPr lang="en-US" sz="600" b="0" kern="0" dirty="0">
                <a:solidFill>
                  <a:schemeClr val="tx1"/>
                </a:solidFill>
              </a:rPr>
              <a:t>Unless otherwise noted the reuse of this presentation is </a:t>
            </a:r>
            <a:r>
              <a:rPr lang="en-US" sz="600" b="0" kern="0" dirty="0" err="1">
                <a:solidFill>
                  <a:schemeClr val="tx1"/>
                </a:solidFill>
              </a:rPr>
              <a:t>authorised</a:t>
            </a:r>
            <a:r>
              <a:rPr lang="en-US" sz="600" b="0" kern="0" dirty="0">
                <a:solidFill>
                  <a:schemeClr val="tx1"/>
                </a:solidFill>
              </a:rPr>
              <a:t> under the </a:t>
            </a:r>
            <a:r>
              <a:rPr lang="en-US" sz="600" b="0" u="sng" kern="0" dirty="0">
                <a:solidFill>
                  <a:schemeClr val="tx1"/>
                </a:solidFill>
              </a:rPr>
              <a:t>CC BY 4.0</a:t>
            </a:r>
            <a:r>
              <a:rPr lang="en-US" sz="600" b="1" kern="0" dirty="0">
                <a:solidFill>
                  <a:schemeClr val="tx1"/>
                </a:solidFill>
              </a:rPr>
              <a:t>  </a:t>
            </a:r>
            <a:r>
              <a:rPr lang="en-US" sz="600" b="0" kern="0" dirty="0">
                <a:solidFill>
                  <a:schemeClr val="tx1"/>
                </a:solidFill>
              </a:rPr>
              <a:t>license. For any use or reproduction of elements that are not owned by the EU, permission may need to be sought directly from the respective right holders.</a:t>
            </a:r>
          </a:p>
          <a:p>
            <a:pPr marL="0" indent="0" algn="just">
              <a:buNone/>
            </a:pPr>
            <a:r>
              <a:rPr lang="en-GB" sz="600" kern="0" dirty="0">
                <a:solidFill>
                  <a:schemeClr val="tx1"/>
                </a:solidFill>
              </a:rPr>
              <a:t>Image credits: © </a:t>
            </a:r>
            <a:r>
              <a:rPr lang="en-GB" sz="600" kern="0" dirty="0" err="1">
                <a:solidFill>
                  <a:schemeClr val="tx1"/>
                </a:solidFill>
              </a:rPr>
              <a:t>ivector</a:t>
            </a:r>
            <a:r>
              <a:rPr lang="en-GB" sz="600" kern="0" dirty="0">
                <a:solidFill>
                  <a:schemeClr val="tx1"/>
                </a:solidFill>
              </a:rPr>
              <a:t> #235536634, #249868181, #251163013, #266009682, #273480523, #362422833, #241215668, #244690530, #245719946, #251163053, #252508849, 2020. Source: Stock.Adobe.com. </a:t>
            </a:r>
            <a:r>
              <a:rPr lang="en-US" sz="600" kern="0" dirty="0">
                <a:solidFill>
                  <a:schemeClr val="tx1"/>
                </a:solidFill>
              </a:rPr>
              <a:t>Icons © </a:t>
            </a:r>
            <a:r>
              <a:rPr lang="en-US" sz="600" kern="0" dirty="0" err="1">
                <a:solidFill>
                  <a:schemeClr val="tx1"/>
                </a:solidFill>
              </a:rPr>
              <a:t>Flaticon</a:t>
            </a:r>
            <a:r>
              <a:rPr lang="en-US" sz="600" kern="0" dirty="0">
                <a:solidFill>
                  <a:schemeClr val="tx1"/>
                </a:solidFill>
              </a:rPr>
              <a:t> – all rights reserved.</a:t>
            </a:r>
            <a:endParaRPr lang="en-GB" sz="600" kern="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75" y="5994432"/>
            <a:ext cx="939572" cy="3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37126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3392" y="6297439"/>
            <a:ext cx="2844800" cy="47625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196752"/>
            <a:ext cx="10972800" cy="506836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F5494"/>
              </a:buClr>
              <a:buFont typeface="Wingdings" panose="05000000000000000000" pitchFamily="2" charset="2"/>
              <a:buChar char="Ø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4353" y="6121421"/>
            <a:ext cx="2687868" cy="53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404665"/>
            <a:ext cx="10972800" cy="7366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 bwMode="auto">
          <a:xfrm>
            <a:off x="719403" y="980207"/>
            <a:ext cx="10753195" cy="0"/>
          </a:xfrm>
          <a:prstGeom prst="line">
            <a:avLst/>
          </a:prstGeom>
          <a:ln w="28575">
            <a:solidFill>
              <a:srgbClr val="82075B"/>
            </a:solidFill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360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37126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3392" y="6297439"/>
            <a:ext cx="2844800" cy="47625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196752"/>
            <a:ext cx="10972800" cy="506836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F5494"/>
              </a:buClr>
              <a:buFont typeface="Wingdings" panose="05000000000000000000" pitchFamily="2" charset="2"/>
              <a:buChar char="Ø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4353" y="6121421"/>
            <a:ext cx="2687868" cy="53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404665"/>
            <a:ext cx="10972800" cy="7366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 bwMode="auto">
          <a:xfrm>
            <a:off x="719403" y="980207"/>
            <a:ext cx="10753195" cy="0"/>
          </a:xfrm>
          <a:prstGeom prst="line">
            <a:avLst/>
          </a:prstGeom>
          <a:ln w="28575">
            <a:solidFill>
              <a:srgbClr val="82075B"/>
            </a:solidFill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713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282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37126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3392" y="6297439"/>
            <a:ext cx="2844800" cy="47625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196752"/>
            <a:ext cx="10972800" cy="506836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F5494"/>
              </a:buClr>
              <a:buFont typeface="Wingdings" panose="05000000000000000000" pitchFamily="2" charset="2"/>
              <a:buChar char="Ø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4353" y="6121421"/>
            <a:ext cx="2687868" cy="53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404665"/>
            <a:ext cx="10972800" cy="7366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 bwMode="auto">
          <a:xfrm>
            <a:off x="719403" y="980207"/>
            <a:ext cx="10753195" cy="0"/>
          </a:xfrm>
          <a:prstGeom prst="line">
            <a:avLst/>
          </a:prstGeom>
          <a:ln w="28575">
            <a:solidFill>
              <a:srgbClr val="82075B"/>
            </a:solidFill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894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37126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3392" y="6297439"/>
            <a:ext cx="2844800" cy="47625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196752"/>
            <a:ext cx="10972800" cy="506836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F5494"/>
              </a:buClr>
              <a:buFont typeface="Wingdings" panose="05000000000000000000" pitchFamily="2" charset="2"/>
              <a:buChar char="Ø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4353" y="6121421"/>
            <a:ext cx="2687868" cy="53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404665"/>
            <a:ext cx="10972800" cy="7366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 bwMode="auto">
          <a:xfrm>
            <a:off x="719403" y="980207"/>
            <a:ext cx="10753195" cy="0"/>
          </a:xfrm>
          <a:prstGeom prst="line">
            <a:avLst/>
          </a:prstGeom>
          <a:ln w="28575">
            <a:solidFill>
              <a:srgbClr val="82075B"/>
            </a:solidFill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70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37126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3392" y="6297439"/>
            <a:ext cx="2844800" cy="47625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196752"/>
            <a:ext cx="10972800" cy="506836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F5494"/>
              </a:buClr>
              <a:buFont typeface="Wingdings" panose="05000000000000000000" pitchFamily="2" charset="2"/>
              <a:buChar char="Ø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4353" y="6121421"/>
            <a:ext cx="2687868" cy="53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404665"/>
            <a:ext cx="10972800" cy="7366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 bwMode="auto">
          <a:xfrm>
            <a:off x="719403" y="980207"/>
            <a:ext cx="10753195" cy="0"/>
          </a:xfrm>
          <a:prstGeom prst="line">
            <a:avLst/>
          </a:prstGeom>
          <a:ln w="28575">
            <a:solidFill>
              <a:srgbClr val="82075B"/>
            </a:solidFill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442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37126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3392" y="6297439"/>
            <a:ext cx="2844800" cy="47625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196752"/>
            <a:ext cx="10972800" cy="506836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F5494"/>
              </a:buClr>
              <a:buFont typeface="Wingdings" panose="05000000000000000000" pitchFamily="2" charset="2"/>
              <a:buChar char="Ø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4353" y="6121421"/>
            <a:ext cx="2687868" cy="53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404665"/>
            <a:ext cx="10972800" cy="7366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 bwMode="auto">
          <a:xfrm>
            <a:off x="719403" y="980207"/>
            <a:ext cx="10753195" cy="0"/>
          </a:xfrm>
          <a:prstGeom prst="line">
            <a:avLst/>
          </a:prstGeom>
          <a:ln w="28575">
            <a:solidFill>
              <a:srgbClr val="82075B"/>
            </a:solidFill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640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37126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3392" y="6297439"/>
            <a:ext cx="2844800" cy="47625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196752"/>
            <a:ext cx="10972800" cy="506836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F5494"/>
              </a:buClr>
              <a:buFont typeface="Wingdings" panose="05000000000000000000" pitchFamily="2" charset="2"/>
              <a:buChar char="Ø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4353" y="6121421"/>
            <a:ext cx="2687868" cy="53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404665"/>
            <a:ext cx="10972800" cy="7366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 bwMode="auto">
          <a:xfrm>
            <a:off x="719403" y="980207"/>
            <a:ext cx="10753195" cy="0"/>
          </a:xfrm>
          <a:prstGeom prst="line">
            <a:avLst/>
          </a:prstGeom>
          <a:ln w="28575">
            <a:solidFill>
              <a:srgbClr val="82075B"/>
            </a:solidFill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084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37126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3392" y="6297439"/>
            <a:ext cx="2844800" cy="47625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196752"/>
            <a:ext cx="10972800" cy="506836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F5494"/>
              </a:buClr>
              <a:buFont typeface="Wingdings" panose="05000000000000000000" pitchFamily="2" charset="2"/>
              <a:buChar char="Ø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4353" y="6121421"/>
            <a:ext cx="2687868" cy="53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404665"/>
            <a:ext cx="10972800" cy="7366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 bwMode="auto">
          <a:xfrm>
            <a:off x="719403" y="980207"/>
            <a:ext cx="10753195" cy="0"/>
          </a:xfrm>
          <a:prstGeom prst="line">
            <a:avLst/>
          </a:prstGeom>
          <a:ln w="28575">
            <a:solidFill>
              <a:srgbClr val="82075B"/>
            </a:solidFill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36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37126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3392" y="6297439"/>
            <a:ext cx="2844800" cy="47625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196752"/>
            <a:ext cx="10972800" cy="506836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F5494"/>
              </a:buClr>
              <a:buFont typeface="Wingdings" panose="05000000000000000000" pitchFamily="2" charset="2"/>
              <a:buChar char="Ø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4353" y="6121421"/>
            <a:ext cx="2687868" cy="53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404665"/>
            <a:ext cx="10972800" cy="7366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 bwMode="auto">
          <a:xfrm>
            <a:off x="719403" y="980207"/>
            <a:ext cx="10753195" cy="0"/>
          </a:xfrm>
          <a:prstGeom prst="line">
            <a:avLst/>
          </a:prstGeom>
          <a:ln w="28575">
            <a:solidFill>
              <a:srgbClr val="82075B"/>
            </a:solidFill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965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37126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3392" y="6297439"/>
            <a:ext cx="2844800" cy="47625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196752"/>
            <a:ext cx="10972800" cy="506836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F5494"/>
              </a:buClr>
              <a:buFont typeface="Wingdings" panose="05000000000000000000" pitchFamily="2" charset="2"/>
              <a:buChar char="Ø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4353" y="6121421"/>
            <a:ext cx="2687868" cy="53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404665"/>
            <a:ext cx="10972800" cy="7366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 bwMode="auto">
          <a:xfrm>
            <a:off x="719403" y="980207"/>
            <a:ext cx="10753195" cy="0"/>
          </a:xfrm>
          <a:prstGeom prst="line">
            <a:avLst/>
          </a:prstGeom>
          <a:ln w="28575">
            <a:solidFill>
              <a:srgbClr val="82075B"/>
            </a:solidFill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837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37126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3392" y="6297439"/>
            <a:ext cx="2844800" cy="47625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196752"/>
            <a:ext cx="10972800" cy="506836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F5494"/>
              </a:buClr>
              <a:buFont typeface="Wingdings" panose="05000000000000000000" pitchFamily="2" charset="2"/>
              <a:buChar char="Ø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4353" y="6121421"/>
            <a:ext cx="2687868" cy="53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404665"/>
            <a:ext cx="10972800" cy="7366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 bwMode="auto">
          <a:xfrm>
            <a:off x="719403" y="980207"/>
            <a:ext cx="10753195" cy="0"/>
          </a:xfrm>
          <a:prstGeom prst="line">
            <a:avLst/>
          </a:prstGeom>
          <a:ln w="28575">
            <a:solidFill>
              <a:srgbClr val="82075B"/>
            </a:solidFill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25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37126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3392" y="6297439"/>
            <a:ext cx="2844800" cy="47625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196752"/>
            <a:ext cx="10972800" cy="506836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F5494"/>
              </a:buClr>
              <a:buFont typeface="Wingdings" panose="05000000000000000000" pitchFamily="2" charset="2"/>
              <a:buChar char="Ø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4353" y="6121421"/>
            <a:ext cx="2687868" cy="53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404665"/>
            <a:ext cx="10972800" cy="7366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 bwMode="auto">
          <a:xfrm>
            <a:off x="719403" y="980207"/>
            <a:ext cx="10753195" cy="0"/>
          </a:xfrm>
          <a:prstGeom prst="line">
            <a:avLst/>
          </a:prstGeom>
          <a:ln w="28575">
            <a:solidFill>
              <a:srgbClr val="82075B"/>
            </a:solidFill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41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1523"/>
            <a:ext cx="12189629" cy="68549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6076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37126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3392" y="6297439"/>
            <a:ext cx="2844800" cy="47625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196752"/>
            <a:ext cx="10972800" cy="506836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F5494"/>
              </a:buClr>
              <a:buFont typeface="Wingdings" panose="05000000000000000000" pitchFamily="2" charset="2"/>
              <a:buChar char="Ø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4353" y="6121421"/>
            <a:ext cx="2687868" cy="53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404665"/>
            <a:ext cx="10972800" cy="7366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 bwMode="auto">
          <a:xfrm>
            <a:off x="719403" y="980207"/>
            <a:ext cx="10753195" cy="0"/>
          </a:xfrm>
          <a:prstGeom prst="line">
            <a:avLst/>
          </a:prstGeom>
          <a:ln w="28575">
            <a:solidFill>
              <a:srgbClr val="82075B"/>
            </a:solidFill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11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37126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3392" y="6297439"/>
            <a:ext cx="2844800" cy="47625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196752"/>
            <a:ext cx="10972800" cy="506836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F5494"/>
              </a:buClr>
              <a:buFont typeface="Wingdings" panose="05000000000000000000" pitchFamily="2" charset="2"/>
              <a:buChar char="Ø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4353" y="6121421"/>
            <a:ext cx="2687868" cy="53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404665"/>
            <a:ext cx="10972800" cy="7366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 bwMode="auto">
          <a:xfrm>
            <a:off x="719403" y="980207"/>
            <a:ext cx="10753195" cy="0"/>
          </a:xfrm>
          <a:prstGeom prst="line">
            <a:avLst/>
          </a:prstGeom>
          <a:ln w="28575">
            <a:solidFill>
              <a:srgbClr val="82075B"/>
            </a:solidFill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810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37126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3392" y="6297439"/>
            <a:ext cx="2844800" cy="47625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196752"/>
            <a:ext cx="10972800" cy="506836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F5494"/>
              </a:buClr>
              <a:buFont typeface="Wingdings" panose="05000000000000000000" pitchFamily="2" charset="2"/>
              <a:buChar char="Ø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4353" y="6121421"/>
            <a:ext cx="2687868" cy="53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404665"/>
            <a:ext cx="10972800" cy="7366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 bwMode="auto">
          <a:xfrm>
            <a:off x="719403" y="980207"/>
            <a:ext cx="10753195" cy="0"/>
          </a:xfrm>
          <a:prstGeom prst="line">
            <a:avLst/>
          </a:prstGeom>
          <a:ln w="28575">
            <a:solidFill>
              <a:srgbClr val="82075B"/>
            </a:solidFill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834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16436" y="3876675"/>
            <a:ext cx="4682837" cy="1381125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US" dirty="0" smtClean="0"/>
              <a:t>Title of the presentation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16436" y="5257800"/>
            <a:ext cx="4682837" cy="796636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Speaker’s name and department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A917-59BC-4AD2-BA19-E0C19F894695}" type="datetimeFigureOut">
              <a:rPr lang="fr-BE" smtClean="0"/>
              <a:t>20/10/2022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2E46-35A1-4524-AE5B-CFFEE6C4B2C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79681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600164"/>
          </a:xfrm>
          <a:prstGeom prst="rect">
            <a:avLst/>
          </a:prstGeom>
        </p:spPr>
        <p:txBody>
          <a:bodyPr vert="horz" wrap="square" lIns="91440" tIns="45720" rIns="91440" bIns="0" rtlCol="0" anchor="t" anchorCtr="0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1037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9352" y="6021288"/>
            <a:ext cx="2990849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074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569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280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8190973" cy="277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030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6997604" cy="237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34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866930" y="1368000"/>
            <a:ext cx="10486869" cy="410341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225498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937527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321135" y="3732507"/>
            <a:ext cx="0" cy="1692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7948575" y="3732507"/>
            <a:ext cx="0" cy="1692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548000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22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37527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25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501914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202455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5219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79" r:id="rId2"/>
    <p:sldLayoutId id="2147483678" r:id="rId3"/>
    <p:sldLayoutId id="2147483680" r:id="rId4"/>
    <p:sldLayoutId id="2147483681" r:id="rId5"/>
    <p:sldLayoutId id="2147483682" r:id="rId6"/>
    <p:sldLayoutId id="2147483683" r:id="rId7"/>
    <p:sldLayoutId id="2147483650" r:id="rId8"/>
    <p:sldLayoutId id="2147483689" r:id="rId9"/>
    <p:sldLayoutId id="2147483690" r:id="rId10"/>
    <p:sldLayoutId id="2147483672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49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  <p:sldLayoutId id="2147483702" r:id="rId28"/>
    <p:sldLayoutId id="2147483703" r:id="rId29"/>
    <p:sldLayoutId id="2147483704" r:id="rId30"/>
    <p:sldLayoutId id="2147483705" r:id="rId31"/>
    <p:sldLayoutId id="2147483706" r:id="rId32"/>
    <p:sldLayoutId id="2147483707" r:id="rId33"/>
    <p:sldLayoutId id="2147483708" r:id="rId34"/>
    <p:sldLayoutId id="2147483709" r:id="rId3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t4mobilityplus.eu/widening-countries-document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jpeg"/><Relationship Id="rId4" Type="http://schemas.openxmlformats.org/officeDocument/2006/relationships/hyperlink" Target="https://ec.europa.eu/research/mariecurieactions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3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www.onlinewebfonts.com%2Ficon%2F210295&amp;psig=AOvVaw0yEKveeiC4rb30-9CCw8-A&amp;ust=1616698843835000&amp;source=images&amp;cd=vfe&amp;ved=0CAIQjRxqFwoTCPC90djOye8CFQAAAAAdAAAAABAJ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16436" y="4139911"/>
            <a:ext cx="4682837" cy="1381125"/>
          </a:xfrm>
        </p:spPr>
        <p:txBody>
          <a:bodyPr/>
          <a:lstStyle/>
          <a:p>
            <a:pPr algn="ctr"/>
            <a:r>
              <a:rPr lang="en-US" dirty="0" smtClean="0"/>
              <a:t>How to increase participation in MSCA 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16436" y="5416826"/>
            <a:ext cx="5056696" cy="796636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fr-BE" sz="2000" dirty="0" smtClean="0"/>
              <a:t>Marija Fedotovaite</a:t>
            </a:r>
          </a:p>
          <a:p>
            <a:pPr>
              <a:spcAft>
                <a:spcPts val="0"/>
              </a:spcAft>
            </a:pPr>
            <a:r>
              <a:rPr lang="fr-BE" sz="2000" dirty="0" err="1" smtClean="0"/>
              <a:t>European</a:t>
            </a:r>
            <a:r>
              <a:rPr lang="fr-BE" sz="2000" dirty="0" smtClean="0"/>
              <a:t> Commission</a:t>
            </a: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332884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1730531" y="1536307"/>
            <a:ext cx="9271070" cy="3762800"/>
          </a:xfrm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dirty="0" smtClean="0">
              <a:solidFill>
                <a:schemeClr val="tx1">
                  <a:lumMod val="50000"/>
                </a:schemeClr>
              </a:solidFill>
              <a:ea typeface="ＭＳ Ｐゴシック" pitchFamily="34" charset="-128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MSCA Staff Exchanges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promote innovative international, inter-sectoral and interdisciplinary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collaboration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 in research and innovation through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exchanging staff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 and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sharing knowledge and ideas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at all stages of the innovation chain. </a:t>
            </a:r>
            <a:endParaRPr lang="en-US" dirty="0" smtClean="0">
              <a:solidFill>
                <a:schemeClr val="tx1">
                  <a:lumMod val="50000"/>
                </a:schemeClr>
              </a:solidFill>
              <a:ea typeface="ＭＳ Ｐゴシック" pitchFamily="34" charset="-128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dirty="0">
              <a:solidFill>
                <a:schemeClr val="tx1">
                  <a:lumMod val="50000"/>
                </a:schemeClr>
              </a:solidFill>
              <a:ea typeface="ＭＳ Ｐゴシック" pitchFamily="34" charset="-128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dirty="0" smtClean="0">
              <a:solidFill>
                <a:schemeClr val="tx1">
                  <a:lumMod val="50000"/>
                </a:schemeClr>
              </a:solidFill>
              <a:ea typeface="ＭＳ Ｐゴシック" pitchFamily="34" charset="-128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The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scheme fosters a shared culture of research and innovation that welcomes and rewards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creativity and entrepreneurship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and helps turn ideas into innovative products, services or processes. It is open to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research, technical, administrative and managerial staff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supporting R&amp;I activities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MSCA Staff Exchanges</a:t>
            </a: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41" y="3259424"/>
            <a:ext cx="1122545" cy="1230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44" y="1816100"/>
            <a:ext cx="912398" cy="1000128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7092" y="99261"/>
            <a:ext cx="1452555" cy="143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1612786" y="1536307"/>
            <a:ext cx="9271070" cy="3762800"/>
          </a:xfrm>
        </p:spPr>
        <p:txBody>
          <a:bodyPr/>
          <a:lstStyle/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•"/>
              <a:defRPr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MSCA COFUND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co-finances new or existing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doctoral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programmes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 and postdoctoral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fellowship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schemes with the aim of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spreading the best practices of the MSCA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including international, inter-sectoral and interdisciplinary research training, as well as transnational and cross-sectoral mobility of researchers at all stages of their career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.</a:t>
            </a: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•"/>
              <a:defRPr/>
            </a:pPr>
            <a:endParaRPr lang="en-US" dirty="0">
              <a:solidFill>
                <a:schemeClr val="tx1">
                  <a:lumMod val="50000"/>
                </a:schemeClr>
              </a:solidFill>
              <a:ea typeface="ＭＳ Ｐゴシック" pitchFamily="34" charset="-128"/>
            </a:endParaRP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Provides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complementary funding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for doctoral or postdoctoral programmes managed by entities established in EU Member States or Horizon Europe Associated Countries. Those co-funded programmes must follow MSCA’s good practice in terms of international recruitment and minimum standard of employment for the recruited fellows as described in the European Charter and Code.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MSCA COFUND</a:t>
            </a: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41" y="3259424"/>
            <a:ext cx="1122545" cy="1230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44" y="1816100"/>
            <a:ext cx="912398" cy="1000128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0623" y="0"/>
            <a:ext cx="1567324" cy="156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7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4557585" y="1137257"/>
            <a:ext cx="5476101" cy="2589055"/>
          </a:xfrm>
        </p:spPr>
        <p:txBody>
          <a:bodyPr/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Support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displaced researchers from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Ukraine,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and enable them to continue their research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activities;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Host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organisations established in EU 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Member States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or Horizon Europe 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Associated 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Countries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, including Moldova;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Open to 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academic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and non-academic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organisations;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Call foreseen to be launched at the 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end of September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Tx/>
              <a:defRPr/>
            </a:pPr>
            <a:endParaRPr lang="en-US" sz="16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ClrTx/>
              <a:defRPr/>
            </a:pPr>
            <a:endParaRPr lang="en-US"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762000" lvl="1" algn="just">
              <a:spcBef>
                <a:spcPts val="3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  <a:tabLst>
                <a:tab pos="1974850" algn="l"/>
              </a:tabLst>
              <a:defRPr/>
            </a:pPr>
            <a:endParaRPr lang="en-US" sz="14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762000" lvl="1" algn="just">
              <a:spcBef>
                <a:spcPts val="3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  <a:tabLst>
                <a:tab pos="1974850" algn="l"/>
              </a:tabLst>
              <a:defRPr/>
            </a:pP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41" y="1355301"/>
            <a:ext cx="3959737" cy="215296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8760" y="468000"/>
            <a:ext cx="10515600" cy="473104"/>
          </a:xfrm>
        </p:spPr>
        <p:txBody>
          <a:bodyPr/>
          <a:lstStyle/>
          <a:p>
            <a:r>
              <a:rPr lang="en-GB" dirty="0" smtClean="0"/>
              <a:t>MSCA4Ukraine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698760" y="3830595"/>
            <a:ext cx="10162829" cy="1608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Tx/>
              <a:defRPr/>
            </a:pPr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Eligible researchers</a:t>
            </a:r>
          </a:p>
          <a:p>
            <a:pPr marL="762000" lvl="1" algn="just">
              <a:spcBef>
                <a:spcPts val="3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  <a:tabLst>
                <a:tab pos="1974850" algn="l"/>
              </a:tabLst>
              <a:defRPr/>
            </a:pPr>
            <a:r>
              <a:rPr lang="en-US" sz="1400" b="1" u="sng" dirty="0">
                <a:solidFill>
                  <a:schemeClr val="tx1">
                    <a:lumMod val="50000"/>
                  </a:schemeClr>
                </a:solidFill>
              </a:rPr>
              <a:t>Ukrainian nationals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1400" b="1" u="sng" dirty="0">
                <a:solidFill>
                  <a:schemeClr val="tx1">
                    <a:lumMod val="50000"/>
                  </a:schemeClr>
                </a:solidFill>
              </a:rPr>
              <a:t>stateless persons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, or </a:t>
            </a:r>
            <a:r>
              <a:rPr lang="en-US" sz="1400" b="1" u="sng" dirty="0">
                <a:solidFill>
                  <a:schemeClr val="tx1">
                    <a:lumMod val="50000"/>
                  </a:schemeClr>
                </a:solidFill>
              </a:rPr>
              <a:t>nationals from third countries </a:t>
            </a:r>
            <a:r>
              <a:rPr lang="en-US" sz="1400" u="sng" dirty="0">
                <a:solidFill>
                  <a:schemeClr val="tx1">
                    <a:lumMod val="50000"/>
                  </a:schemeClr>
                </a:solidFill>
              </a:rPr>
              <a:t>other than Ukraine</a:t>
            </a:r>
            <a:r>
              <a:rPr lang="en-US" sz="1400" u="sng" dirty="0" smtClean="0">
                <a:solidFill>
                  <a:schemeClr val="tx1">
                    <a:lumMod val="50000"/>
                  </a:schemeClr>
                </a:solidFill>
              </a:rPr>
              <a:t>; </a:t>
            </a:r>
          </a:p>
          <a:p>
            <a:pPr marL="762000" lvl="1" algn="just">
              <a:spcBef>
                <a:spcPts val="3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  <a:tabLst>
                <a:tab pos="1974850" algn="l"/>
              </a:tabLst>
              <a:defRPr/>
            </a:pP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 displaced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on or 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after 24 February 2022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, or are 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ready to be displaced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from Ukraine;</a:t>
            </a:r>
          </a:p>
          <a:p>
            <a:pPr marL="762000" lvl="1" algn="just">
              <a:spcBef>
                <a:spcPts val="3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  <a:tabLst>
                <a:tab pos="1974850" algn="l"/>
              </a:tabLst>
              <a:defRPr/>
            </a:pPr>
            <a:r>
              <a:rPr lang="en-US" sz="1400" u="sng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b="1" u="sng" dirty="0">
                <a:solidFill>
                  <a:schemeClr val="tx1">
                    <a:lumMod val="50000"/>
                  </a:schemeClr>
                </a:solidFill>
              </a:rPr>
              <a:t>doctoral candidates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(i.e. enrolled in a doctoral programme at a higher education institution in Ukraine, leading to the award of a doctoral degree) or </a:t>
            </a:r>
            <a:r>
              <a:rPr lang="en-US" sz="1400" b="1" u="sng" dirty="0">
                <a:solidFill>
                  <a:schemeClr val="tx1">
                    <a:lumMod val="50000"/>
                  </a:schemeClr>
                </a:solidFill>
              </a:rPr>
              <a:t>postdoctoral researchers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(i.e. in possession of a doctoral degree by the time the fellowship is set to begin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).</a:t>
            </a: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0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396180" y="458089"/>
            <a:ext cx="8640960" cy="720081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 algn="ctr">
              <a:buClr>
                <a:schemeClr val="tx1"/>
              </a:buClr>
            </a:pPr>
            <a:r>
              <a:rPr lang="en-GB" kern="0" dirty="0" smtClean="0">
                <a:solidFill>
                  <a:srgbClr val="931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 for widening countries</a:t>
            </a:r>
            <a:endParaRPr lang="en-GB" kern="0" dirty="0">
              <a:solidFill>
                <a:srgbClr val="9316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644" y="4797152"/>
            <a:ext cx="5944357" cy="1224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438453"/>
            <a:ext cx="4572000" cy="34290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827212" y="1178170"/>
            <a:ext cx="8424936" cy="46085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  <a:buClrTx/>
              <a:defRPr/>
            </a:pPr>
            <a:r>
              <a:rPr lang="en-GB" sz="2000" i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to fully engage and </a:t>
            </a:r>
            <a:r>
              <a:rPr lang="en-GB" sz="2000" i="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uneven brain circulation</a:t>
            </a:r>
          </a:p>
          <a:p>
            <a:pPr>
              <a:spcAft>
                <a:spcPts val="600"/>
              </a:spcAft>
              <a:buClrTx/>
              <a:defRPr/>
            </a:pPr>
            <a:r>
              <a:rPr lang="en-GB" sz="2000" i="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MSCA </a:t>
            </a:r>
            <a:r>
              <a:rPr lang="en-GB" sz="2000" i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offers support measures to widening countries:</a:t>
            </a:r>
          </a:p>
          <a:p>
            <a:pPr lvl="1">
              <a:spcAft>
                <a:spcPts val="600"/>
              </a:spcAft>
              <a:buClrTx/>
              <a:buFont typeface="Wingdings" panose="05000000000000000000" pitchFamily="2" charset="2"/>
              <a:buChar char="v"/>
              <a:defRPr/>
            </a:pPr>
            <a:r>
              <a:rPr lang="en-GB" sz="1600" b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Dedicated support to </a:t>
            </a:r>
            <a:r>
              <a:rPr lang="en-GB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NCP</a:t>
            </a:r>
            <a:r>
              <a:rPr lang="en-GB" sz="1600" b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lvl="1">
              <a:spcAft>
                <a:spcPts val="600"/>
              </a:spcAft>
              <a:buClrTx/>
              <a:buFont typeface="Wingdings" panose="05000000000000000000" pitchFamily="2" charset="2"/>
              <a:buChar char="v"/>
              <a:defRPr/>
            </a:pPr>
            <a:r>
              <a:rPr lang="en-GB" sz="1600" b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MSCA </a:t>
            </a:r>
            <a:r>
              <a:rPr lang="en-GB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Seal of Excellence</a:t>
            </a:r>
          </a:p>
          <a:p>
            <a:pPr lvl="1">
              <a:spcAft>
                <a:spcPts val="600"/>
              </a:spcAft>
              <a:buClrTx/>
              <a:buFont typeface="Wingdings" panose="05000000000000000000" pitchFamily="2" charset="2"/>
              <a:buChar char="v"/>
              <a:defRPr/>
            </a:pPr>
            <a:r>
              <a:rPr lang="en-GB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 </a:t>
            </a:r>
            <a:r>
              <a:rPr lang="en-GB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Fellowships</a:t>
            </a:r>
          </a:p>
          <a:p>
            <a:pPr lvl="1">
              <a:spcAft>
                <a:spcPts val="600"/>
              </a:spcAft>
              <a:buClrTx/>
              <a:buFont typeface="Wingdings" panose="05000000000000000000" pitchFamily="2" charset="2"/>
              <a:buChar char="v"/>
              <a:defRPr/>
            </a:pPr>
            <a:endParaRPr lang="en-GB" sz="1600" b="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ClrTx/>
              <a:buNone/>
              <a:defRPr/>
            </a:pPr>
            <a:endParaRPr lang="en-GB" sz="2000" i="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ClrTx/>
              <a:defRPr/>
            </a:pPr>
            <a:endParaRPr lang="en-GB" sz="2000" b="1" i="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ClrTx/>
              <a:defRPr/>
            </a:pPr>
            <a:endParaRPr lang="en-GB" sz="2000" i="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ClrTx/>
              <a:defRPr/>
            </a:pPr>
            <a:endParaRPr lang="en-GB" sz="2000" i="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Tx/>
              <a:defRPr/>
            </a:pPr>
            <a:endParaRPr lang="fr-BE" sz="800" i="0" dirty="0">
              <a:solidFill>
                <a:schemeClr val="tx1">
                  <a:lumMod val="50000"/>
                </a:schemeClr>
              </a:solidFill>
              <a:latin typeface="Arial"/>
            </a:endParaRPr>
          </a:p>
          <a:p>
            <a:pPr>
              <a:spcAft>
                <a:spcPts val="600"/>
              </a:spcAft>
              <a:buClrTx/>
              <a:defRPr/>
            </a:pPr>
            <a:endParaRPr lang="en-GB" sz="1600" i="0" dirty="0">
              <a:solidFill>
                <a:schemeClr val="tx1">
                  <a:lumMod val="50000"/>
                </a:schemeClr>
              </a:solidFill>
              <a:latin typeface="Arial"/>
            </a:endParaRPr>
          </a:p>
          <a:p>
            <a:pPr marL="457200" lvl="1" indent="0">
              <a:spcAft>
                <a:spcPts val="600"/>
              </a:spcAft>
              <a:buClrTx/>
              <a:buNone/>
              <a:defRPr/>
            </a:pPr>
            <a:endParaRPr lang="en-GB" sz="1600" b="0" dirty="0">
              <a:solidFill>
                <a:schemeClr val="tx1">
                  <a:lumMod val="50000"/>
                </a:schemeClr>
              </a:solidFill>
              <a:latin typeface="Arial"/>
            </a:endParaRPr>
          </a:p>
          <a:p>
            <a:pPr lvl="1">
              <a:spcAft>
                <a:spcPts val="1200"/>
              </a:spcAft>
              <a:buClrTx/>
              <a:defRPr/>
            </a:pPr>
            <a:endParaRPr lang="en-GB" sz="1800" b="0" dirty="0">
              <a:solidFill>
                <a:schemeClr val="tx1">
                  <a:lumMod val="50000"/>
                </a:schemeClr>
              </a:solidFill>
              <a:latin typeface="Arial"/>
            </a:endParaRPr>
          </a:p>
          <a:p>
            <a:pPr>
              <a:spcAft>
                <a:spcPts val="1200"/>
              </a:spcAft>
              <a:buClrTx/>
              <a:defRPr/>
            </a:pPr>
            <a:endParaRPr lang="en-GB" sz="1800" i="0" dirty="0">
              <a:solidFill>
                <a:schemeClr val="tx1">
                  <a:lumMod val="50000"/>
                </a:schemeClr>
              </a:solidFill>
              <a:latin typeface="Arial"/>
            </a:endParaRPr>
          </a:p>
          <a:p>
            <a:pPr marL="0" indent="0">
              <a:spcAft>
                <a:spcPts val="1200"/>
              </a:spcAft>
              <a:buClrTx/>
              <a:buNone/>
              <a:defRPr/>
            </a:pPr>
            <a:endParaRPr lang="en-US" sz="1800" i="0" kern="0" dirty="0">
              <a:solidFill>
                <a:schemeClr val="tx1">
                  <a:lumMod val="50000"/>
                </a:schemeClr>
              </a:solidFill>
              <a:latin typeface="Arial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rgbClr val="FBC400"/>
              </a:buClr>
              <a:defRPr/>
            </a:pPr>
            <a:endParaRPr lang="en-US" sz="2000" i="0" kern="0" dirty="0">
              <a:solidFill>
                <a:schemeClr val="tx1">
                  <a:lumMod val="50000"/>
                </a:schemeClr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36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45828" y="440667"/>
            <a:ext cx="8675936" cy="720081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GB" b="1" dirty="0" smtClean="0">
                <a:solidFill>
                  <a:srgbClr val="931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Takeaways</a:t>
            </a:r>
            <a:endParaRPr lang="en-GB" b="1" dirty="0">
              <a:solidFill>
                <a:srgbClr val="9316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036894" y="1700808"/>
            <a:ext cx="8208912" cy="392182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1200"/>
              </a:spcAft>
              <a:buClr>
                <a:srgbClr val="FBC400"/>
              </a:buClr>
              <a:defRPr/>
            </a:pPr>
            <a:endParaRPr lang="en-US" sz="2000" i="0" kern="0">
              <a:solidFill>
                <a:srgbClr val="878685">
                  <a:lumMod val="50000"/>
                </a:srgbClr>
              </a:solidFill>
              <a:latin typeface="Arial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rgbClr val="FBC400"/>
              </a:buClr>
              <a:defRPr/>
            </a:pPr>
            <a:endParaRPr lang="en-US" sz="2000" i="0" kern="0">
              <a:solidFill>
                <a:srgbClr val="878685">
                  <a:lumMod val="50000"/>
                </a:srgbClr>
              </a:solidFill>
              <a:latin typeface="Arial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rgbClr val="FBC400"/>
              </a:buClr>
              <a:defRPr/>
            </a:pPr>
            <a:endParaRPr lang="en-US" sz="2000" i="0" kern="0" dirty="0">
              <a:solidFill>
                <a:srgbClr val="878685">
                  <a:lumMod val="50000"/>
                </a:srgbClr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036894" y="1700808"/>
            <a:ext cx="8208912" cy="482453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1200"/>
              </a:spcAft>
              <a:buClrTx/>
              <a:defRPr/>
            </a:pPr>
            <a:endParaRPr lang="en-US" sz="2000" i="0" kern="0">
              <a:solidFill>
                <a:srgbClr val="878685">
                  <a:lumMod val="50000"/>
                </a:srgbClr>
              </a:solidFill>
              <a:latin typeface="Arial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rgbClr val="FBC400"/>
              </a:buClr>
              <a:defRPr/>
            </a:pPr>
            <a:endParaRPr lang="en-US" sz="2000" i="0" kern="0">
              <a:solidFill>
                <a:srgbClr val="878685">
                  <a:lumMod val="50000"/>
                </a:srgbClr>
              </a:solidFill>
              <a:latin typeface="Arial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rgbClr val="FBC400"/>
              </a:buClr>
              <a:defRPr/>
            </a:pPr>
            <a:endParaRPr lang="en-US" sz="2000" i="0" kern="0" dirty="0">
              <a:solidFill>
                <a:srgbClr val="878685">
                  <a:lumMod val="50000"/>
                </a:srgbClr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45828" y="1357462"/>
            <a:ext cx="10319072" cy="46085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1200"/>
              </a:spcAft>
              <a:buClrTx/>
              <a:defRPr/>
            </a:pPr>
            <a:r>
              <a:rPr lang="en-GB" sz="2000" i="0" dirty="0">
                <a:solidFill>
                  <a:schemeClr val="tx1">
                    <a:lumMod val="50000"/>
                  </a:schemeClr>
                </a:solidFill>
                <a:latin typeface="Arial"/>
              </a:rPr>
              <a:t>Capitalise on your </a:t>
            </a:r>
            <a:r>
              <a:rPr lang="en-GB" sz="2000" b="1" i="0" dirty="0">
                <a:solidFill>
                  <a:schemeClr val="tx1">
                    <a:lumMod val="50000"/>
                  </a:schemeClr>
                </a:solidFill>
                <a:latin typeface="Arial"/>
              </a:rPr>
              <a:t>previous experience in H2020</a:t>
            </a:r>
          </a:p>
          <a:p>
            <a:pPr>
              <a:spcAft>
                <a:spcPts val="1200"/>
              </a:spcAft>
              <a:buClrTx/>
              <a:defRPr/>
            </a:pPr>
            <a:r>
              <a:rPr lang="en-GB" sz="2000" b="1" i="0" dirty="0">
                <a:solidFill>
                  <a:schemeClr val="tx1">
                    <a:lumMod val="50000"/>
                  </a:schemeClr>
                </a:solidFill>
                <a:latin typeface="Arial"/>
              </a:rPr>
              <a:t>Excellence on the same footing as inclusiveness</a:t>
            </a:r>
          </a:p>
          <a:p>
            <a:pPr>
              <a:spcAft>
                <a:spcPts val="1200"/>
              </a:spcAft>
              <a:buClrTx/>
              <a:defRPr/>
            </a:pPr>
            <a:r>
              <a:rPr lang="en-GB" sz="2000" i="0" dirty="0">
                <a:solidFill>
                  <a:schemeClr val="tx1">
                    <a:lumMod val="50000"/>
                  </a:schemeClr>
                </a:solidFill>
                <a:latin typeface="Arial"/>
              </a:rPr>
              <a:t>Horizon Europe </a:t>
            </a:r>
            <a:r>
              <a:rPr lang="en-GB" sz="2000" i="0" dirty="0" smtClean="0">
                <a:solidFill>
                  <a:schemeClr val="tx1">
                    <a:lumMod val="50000"/>
                  </a:schemeClr>
                </a:solidFill>
                <a:latin typeface="Arial"/>
              </a:rPr>
              <a:t>provides </a:t>
            </a:r>
            <a:r>
              <a:rPr lang="en-GB" sz="2000" i="0" dirty="0">
                <a:solidFill>
                  <a:schemeClr val="tx1">
                    <a:lumMod val="50000"/>
                  </a:schemeClr>
                </a:solidFill>
                <a:latin typeface="Arial"/>
              </a:rPr>
              <a:t>tools to increase competiveness but the responsibility remains within the countries how to effectively employ them</a:t>
            </a:r>
          </a:p>
          <a:p>
            <a:pPr>
              <a:spcAft>
                <a:spcPts val="1200"/>
              </a:spcAft>
              <a:buClrTx/>
              <a:defRPr/>
            </a:pPr>
            <a:r>
              <a:rPr lang="en-GB" sz="2000" i="0" dirty="0">
                <a:solidFill>
                  <a:schemeClr val="tx1">
                    <a:lumMod val="50000"/>
                  </a:schemeClr>
                </a:solidFill>
                <a:latin typeface="Arial"/>
              </a:rPr>
              <a:t>Adopting </a:t>
            </a:r>
            <a:r>
              <a:rPr lang="en-GB" sz="2000" b="1" i="0" dirty="0">
                <a:solidFill>
                  <a:schemeClr val="tx1">
                    <a:lumMod val="50000"/>
                  </a:schemeClr>
                </a:solidFill>
                <a:latin typeface="Arial"/>
              </a:rPr>
              <a:t>national strategy for researchers </a:t>
            </a:r>
            <a:r>
              <a:rPr lang="en-GB" sz="2000" i="0" dirty="0">
                <a:solidFill>
                  <a:schemeClr val="tx1">
                    <a:lumMod val="50000"/>
                  </a:schemeClr>
                </a:solidFill>
                <a:latin typeface="Arial"/>
              </a:rPr>
              <a:t>training and </a:t>
            </a:r>
            <a:r>
              <a:rPr lang="en-GB" sz="2000" i="0" dirty="0" smtClean="0">
                <a:solidFill>
                  <a:schemeClr val="tx1">
                    <a:lumMod val="50000"/>
                  </a:schemeClr>
                </a:solidFill>
                <a:latin typeface="Arial"/>
              </a:rPr>
              <a:t>mobility and ensuring effective implementation</a:t>
            </a:r>
            <a:endParaRPr lang="en-GB" sz="2000" i="0" dirty="0">
              <a:solidFill>
                <a:schemeClr val="tx1">
                  <a:lumMod val="50000"/>
                </a:schemeClr>
              </a:solidFill>
              <a:latin typeface="Arial"/>
            </a:endParaRPr>
          </a:p>
          <a:p>
            <a:pPr>
              <a:spcAft>
                <a:spcPts val="1200"/>
              </a:spcAft>
              <a:buClrTx/>
              <a:defRPr/>
            </a:pPr>
            <a:r>
              <a:rPr lang="en-GB" sz="2000" i="0" dirty="0">
                <a:solidFill>
                  <a:schemeClr val="tx1">
                    <a:lumMod val="50000"/>
                  </a:schemeClr>
                </a:solidFill>
                <a:latin typeface="Arial"/>
              </a:rPr>
              <a:t>Role of </a:t>
            </a:r>
            <a:r>
              <a:rPr lang="en-GB" sz="2000" b="1" i="0" dirty="0">
                <a:solidFill>
                  <a:schemeClr val="tx1">
                    <a:lumMod val="50000"/>
                  </a:schemeClr>
                </a:solidFill>
                <a:latin typeface="Arial"/>
              </a:rPr>
              <a:t>National Contact </a:t>
            </a:r>
            <a:r>
              <a:rPr lang="en-GB" sz="2000" b="1" i="0" dirty="0" smtClean="0">
                <a:solidFill>
                  <a:schemeClr val="tx1">
                    <a:lumMod val="50000"/>
                  </a:schemeClr>
                </a:solidFill>
                <a:latin typeface="Arial"/>
              </a:rPr>
              <a:t>Points -  </a:t>
            </a:r>
            <a:r>
              <a:rPr lang="en-GB" sz="2000" i="0" dirty="0" smtClean="0">
                <a:solidFill>
                  <a:schemeClr val="tx1">
                    <a:lumMod val="50000"/>
                  </a:schemeClr>
                </a:solidFill>
                <a:latin typeface="Arial"/>
                <a:hlinkClick r:id="rId3"/>
              </a:rPr>
              <a:t>recommendations for Widening NCPs</a:t>
            </a:r>
            <a:endParaRPr lang="en-GB" sz="2000" i="0" dirty="0">
              <a:solidFill>
                <a:schemeClr val="tx1">
                  <a:lumMod val="50000"/>
                </a:schemeClr>
              </a:solidFill>
              <a:latin typeface="Arial"/>
            </a:endParaRPr>
          </a:p>
          <a:p>
            <a:pPr indent="-285750">
              <a:spcAft>
                <a:spcPts val="1200"/>
              </a:spcAft>
              <a:buClrTx/>
              <a:defRPr/>
            </a:pPr>
            <a:r>
              <a:rPr lang="en-GB" sz="2000" b="1" i="0" dirty="0">
                <a:solidFill>
                  <a:schemeClr val="tx1">
                    <a:lumMod val="50000"/>
                  </a:schemeClr>
                </a:solidFill>
                <a:latin typeface="Arial"/>
                <a:ea typeface="ＭＳ Ｐゴシック" pitchFamily="34" charset="-128"/>
              </a:rPr>
              <a:t>Attracting back diaspora</a:t>
            </a:r>
          </a:p>
          <a:p>
            <a:pPr lvl="1">
              <a:spcAft>
                <a:spcPts val="1200"/>
              </a:spcAft>
              <a:buClrTx/>
              <a:buFont typeface="Wingdings" panose="05000000000000000000" pitchFamily="2" charset="2"/>
              <a:buChar char="v"/>
              <a:defRPr/>
            </a:pPr>
            <a:r>
              <a:rPr lang="en-GB" sz="1600" b="0" dirty="0" smtClean="0">
                <a:solidFill>
                  <a:schemeClr val="tx1">
                    <a:lumMod val="50000"/>
                  </a:schemeClr>
                </a:solidFill>
                <a:latin typeface="Arial"/>
              </a:rPr>
              <a:t>ERA fellowships Widening </a:t>
            </a:r>
            <a:r>
              <a:rPr lang="en-GB" sz="1600" b="0" dirty="0">
                <a:solidFill>
                  <a:schemeClr val="tx1">
                    <a:lumMod val="50000"/>
                  </a:schemeClr>
                </a:solidFill>
                <a:latin typeface="Arial"/>
              </a:rPr>
              <a:t>fellowship successor</a:t>
            </a:r>
          </a:p>
          <a:p>
            <a:pPr lvl="1">
              <a:spcAft>
                <a:spcPts val="1200"/>
              </a:spcAft>
              <a:buClrTx/>
              <a:buFont typeface="Wingdings" panose="05000000000000000000" pitchFamily="2" charset="2"/>
              <a:buChar char="v"/>
              <a:defRPr/>
            </a:pPr>
            <a:r>
              <a:rPr lang="en-GB" sz="1600" b="0" dirty="0">
                <a:solidFill>
                  <a:schemeClr val="tx1">
                    <a:lumMod val="50000"/>
                  </a:schemeClr>
                </a:solidFill>
                <a:latin typeface="Arial"/>
              </a:rPr>
              <a:t>Dedicated </a:t>
            </a:r>
            <a:r>
              <a:rPr lang="en-US" sz="1600" b="0" dirty="0">
                <a:solidFill>
                  <a:schemeClr val="tx1">
                    <a:lumMod val="50000"/>
                  </a:schemeClr>
                </a:solidFill>
              </a:rPr>
              <a:t>MSCA Seal of Excellence schemes for postdoctoral researchers</a:t>
            </a:r>
          </a:p>
          <a:p>
            <a:pPr lvl="1">
              <a:spcAft>
                <a:spcPts val="1200"/>
              </a:spcAft>
              <a:buClrTx/>
              <a:buFont typeface="Wingdings" panose="05000000000000000000" pitchFamily="2" charset="2"/>
              <a:buChar char="v"/>
              <a:defRPr/>
            </a:pPr>
            <a:endParaRPr lang="en-US" sz="1600" b="0" dirty="0">
              <a:solidFill>
                <a:schemeClr val="tx1">
                  <a:lumMod val="50000"/>
                </a:schemeClr>
              </a:solidFill>
            </a:endParaRPr>
          </a:p>
          <a:p>
            <a:pPr marL="457200" lvl="1" indent="0">
              <a:spcAft>
                <a:spcPts val="1200"/>
              </a:spcAft>
              <a:buClrTx/>
              <a:buNone/>
              <a:defRPr/>
            </a:pPr>
            <a:endParaRPr lang="en-US" sz="1600" b="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spcAft>
                <a:spcPts val="1200"/>
              </a:spcAft>
              <a:buClrTx/>
              <a:buFont typeface="Wingdings" panose="05000000000000000000" pitchFamily="2" charset="2"/>
              <a:buChar char="v"/>
              <a:defRPr/>
            </a:pPr>
            <a:endParaRPr lang="en-GB" sz="1600" b="0" dirty="0">
              <a:solidFill>
                <a:schemeClr val="tx1">
                  <a:lumMod val="50000"/>
                </a:schemeClr>
              </a:solidFill>
              <a:latin typeface="Arial"/>
            </a:endParaRPr>
          </a:p>
          <a:p>
            <a:pPr lvl="1">
              <a:spcAft>
                <a:spcPts val="1200"/>
              </a:spcAft>
              <a:buClrTx/>
              <a:buFont typeface="Wingdings" panose="05000000000000000000" pitchFamily="2" charset="2"/>
              <a:buChar char="v"/>
              <a:defRPr/>
            </a:pPr>
            <a:endParaRPr lang="en-GB" sz="1600" b="0" dirty="0">
              <a:solidFill>
                <a:schemeClr val="tx1">
                  <a:lumMod val="50000"/>
                </a:schemeClr>
              </a:solidFill>
              <a:latin typeface="Arial"/>
            </a:endParaRPr>
          </a:p>
          <a:p>
            <a:pPr lvl="1">
              <a:spcAft>
                <a:spcPts val="1200"/>
              </a:spcAft>
              <a:buClrTx/>
              <a:buFont typeface="Wingdings" panose="05000000000000000000" pitchFamily="2" charset="2"/>
              <a:buChar char="v"/>
              <a:defRPr/>
            </a:pPr>
            <a:endParaRPr lang="en-GB" sz="1600" b="0" dirty="0">
              <a:solidFill>
                <a:schemeClr val="tx1">
                  <a:lumMod val="50000"/>
                </a:schemeClr>
              </a:solidFill>
              <a:latin typeface="Arial"/>
            </a:endParaRPr>
          </a:p>
          <a:p>
            <a:pPr lvl="1">
              <a:spcAft>
                <a:spcPts val="1200"/>
              </a:spcAft>
              <a:buClrTx/>
              <a:defRPr/>
            </a:pPr>
            <a:endParaRPr lang="en-GB" sz="1600" b="0" dirty="0">
              <a:solidFill>
                <a:schemeClr val="tx1">
                  <a:lumMod val="50000"/>
                </a:schemeClr>
              </a:solidFill>
              <a:latin typeface="Arial"/>
              <a:ea typeface="ＭＳ Ｐゴシック" pitchFamily="34" charset="-128"/>
            </a:endParaRPr>
          </a:p>
          <a:p>
            <a:pPr marL="0" indent="0">
              <a:spcAft>
                <a:spcPts val="1200"/>
              </a:spcAft>
              <a:buClrTx/>
              <a:buNone/>
              <a:defRPr/>
            </a:pPr>
            <a:endParaRPr lang="en-GB" sz="1600" i="0" dirty="0">
              <a:solidFill>
                <a:schemeClr val="tx1">
                  <a:lumMod val="5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083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30388" y="2219845"/>
            <a:ext cx="8229600" cy="1373951"/>
          </a:xfrm>
          <a:prstGeom prst="rect">
            <a:avLst/>
          </a:prstGeom>
        </p:spPr>
        <p:txBody>
          <a:bodyPr wrap="none" tIns="0" bIns="0" anchor="t" anchorCtr="0"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algn="ctr">
              <a:lnSpc>
                <a:spcPct val="200000"/>
              </a:lnSpc>
            </a:pPr>
            <a:r>
              <a:rPr lang="en-GB" sz="5400" b="0" kern="0" dirty="0">
                <a:solidFill>
                  <a:schemeClr val="accent2"/>
                </a:solidFill>
              </a:rPr>
              <a:t>Thank you!</a:t>
            </a:r>
          </a:p>
          <a:p>
            <a:pPr algn="ctr"/>
            <a:r>
              <a:rPr lang="en-GB" b="0" kern="0" dirty="0">
                <a:solidFill>
                  <a:schemeClr val="accent2"/>
                </a:solidFill>
                <a:latin typeface="EC Square Sans Pro" panose="020B0506040000020004" pitchFamily="34" charset="0"/>
              </a:rPr>
              <a:t/>
            </a:r>
            <a:br>
              <a:rPr lang="en-GB" b="0" kern="0" dirty="0">
                <a:solidFill>
                  <a:schemeClr val="accent2"/>
                </a:solidFill>
                <a:latin typeface="EC Square Sans Pro" panose="020B0506040000020004" pitchFamily="34" charset="0"/>
              </a:rPr>
            </a:br>
            <a:r>
              <a:rPr lang="en-GB" b="0" kern="0" dirty="0">
                <a:solidFill>
                  <a:schemeClr val="accent2"/>
                </a:solidFill>
                <a:latin typeface="EC Square Sans Pro" panose="020B0506040000020004" pitchFamily="34" charset="0"/>
              </a:rPr>
              <a:t> </a:t>
            </a:r>
            <a:br>
              <a:rPr lang="en-GB" b="0" kern="0" dirty="0">
                <a:solidFill>
                  <a:schemeClr val="accent2"/>
                </a:solidFill>
                <a:latin typeface="EC Square Sans Pro" panose="020B0506040000020004" pitchFamily="34" charset="0"/>
              </a:rPr>
            </a:br>
            <a:r>
              <a:rPr lang="en-GB" b="0" kern="0" dirty="0">
                <a:solidFill>
                  <a:schemeClr val="accent2"/>
                </a:solidFill>
                <a:latin typeface="EC Square Sans Pro" panose="020B0506040000020004" pitchFamily="34" charset="0"/>
              </a:rPr>
              <a:t/>
            </a:r>
            <a:br>
              <a:rPr lang="en-GB" b="0" kern="0" dirty="0">
                <a:solidFill>
                  <a:schemeClr val="accent2"/>
                </a:solidFill>
                <a:latin typeface="EC Square Sans Pro" panose="020B0506040000020004" pitchFamily="34" charset="0"/>
              </a:rPr>
            </a:br>
            <a:r>
              <a:rPr lang="en-GB" kern="0" dirty="0">
                <a:solidFill>
                  <a:schemeClr val="accent2"/>
                </a:solidFill>
              </a:rPr>
              <a:t/>
            </a:r>
            <a:br>
              <a:rPr lang="en-GB" kern="0" dirty="0">
                <a:solidFill>
                  <a:schemeClr val="accent2"/>
                </a:solidFill>
              </a:rPr>
            </a:br>
            <a:endParaRPr lang="en-GB" kern="0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16525" y="3902132"/>
            <a:ext cx="5674579" cy="954107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 algn="ctr"/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en-GB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HorizonEU</a:t>
            </a:r>
            <a:r>
              <a:rPr lang="en-GB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#MSCA</a:t>
            </a:r>
          </a:p>
          <a:p>
            <a:pPr algn="ctr"/>
            <a:r>
              <a:rPr lang="en-GB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MSCActions</a:t>
            </a:r>
            <a:endParaRPr lang="en-GB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65428" y="4765568"/>
            <a:ext cx="595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+mj-lt"/>
              </a:rPr>
              <a:t>https://ec.europa.eu/research/mariecurieactions/</a:t>
            </a:r>
            <a:endParaRPr lang="en-GB" sz="1000" b="0" dirty="0" err="1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66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2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</p:spPr>
        <p:txBody>
          <a:bodyPr/>
          <a:lstStyle/>
          <a:p>
            <a:r>
              <a:rPr lang="en-US" dirty="0" smtClean="0"/>
              <a:t>Horizon Europe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8881822" y="741049"/>
            <a:ext cx="1614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all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EURATOM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935318" y="1205190"/>
            <a:ext cx="7739945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8795060" y="1205190"/>
            <a:ext cx="1701446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8795060" y="1373914"/>
            <a:ext cx="1701446" cy="4616033"/>
          </a:xfrm>
          <a:prstGeom prst="rect">
            <a:avLst/>
          </a:prstGeom>
          <a:gradFill flip="none" rotWithShape="1">
            <a:gsLst>
              <a:gs pos="0">
                <a:srgbClr val="9BD4F0"/>
              </a:gs>
              <a:gs pos="50000">
                <a:srgbClr val="A2D5D0"/>
              </a:gs>
              <a:gs pos="99000">
                <a:srgbClr val="B0D10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9015783" y="1585083"/>
            <a:ext cx="1260000" cy="4216709"/>
            <a:chOff x="10324155" y="1331859"/>
            <a:chExt cx="1260000" cy="4216709"/>
          </a:xfrm>
        </p:grpSpPr>
        <p:sp>
          <p:nvSpPr>
            <p:cNvPr id="42" name="TextBox 41"/>
            <p:cNvSpPr txBox="1">
              <a:spLocks/>
            </p:cNvSpPr>
            <p:nvPr/>
          </p:nvSpPr>
          <p:spPr>
            <a:xfrm>
              <a:off x="10324155" y="1331859"/>
              <a:ext cx="1260000" cy="12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Fusion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324290" y="4252568"/>
              <a:ext cx="1259730" cy="12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Joint Research </a:t>
              </a:r>
              <a:r>
                <a:rPr kumimoji="0" lang="en-GB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Center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3" name="TextBox 72"/>
            <p:cNvSpPr txBox="1">
              <a:spLocks/>
            </p:cNvSpPr>
            <p:nvPr/>
          </p:nvSpPr>
          <p:spPr>
            <a:xfrm>
              <a:off x="10324155" y="2792213"/>
              <a:ext cx="1260000" cy="12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Fission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956399" y="1373914"/>
            <a:ext cx="7718864" cy="4573653"/>
          </a:xfrm>
          <a:prstGeom prst="rect">
            <a:avLst/>
          </a:prstGeom>
          <a:gradFill flip="none" rotWithShape="1">
            <a:gsLst>
              <a:gs pos="0">
                <a:srgbClr val="9BD4F0"/>
              </a:gs>
              <a:gs pos="50000">
                <a:srgbClr val="A2D5D0"/>
              </a:gs>
              <a:gs pos="99000">
                <a:srgbClr val="B0D10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729128" y="1504957"/>
            <a:ext cx="6324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</a:t>
            </a:r>
            <a:r>
              <a:rPr kumimoji="0" lang="en-IE" sz="1400" b="1" i="0" u="none" strike="noStrike" kern="1200" cap="all" spc="0" normalizeH="0" noProof="0" dirty="0" smtClean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Framework programme for research &amp; innovation</a:t>
            </a:r>
            <a:endParaRPr kumimoji="0" lang="en-IE" sz="1400" b="1" i="0" u="none" strike="noStrike" kern="1200" cap="all" spc="0" normalizeH="0" baseline="30000" noProof="0" dirty="0">
              <a:ln>
                <a:noFill/>
              </a:ln>
              <a:solidFill>
                <a:srgbClr val="9316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6397" y="5245141"/>
            <a:ext cx="7651273" cy="27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all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Widening Participation and Strengthening the European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GB" sz="1100" b="1" i="0" u="none" strike="noStrike" kern="1200" cap="all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Research Area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38091" y="5540182"/>
            <a:ext cx="3708000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Reforming &amp; Enhancing the European R&amp;I system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37363" y="5533767"/>
            <a:ext cx="3420000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Widening participation &amp; spreading excellence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160078" y="2853199"/>
            <a:ext cx="0" cy="1993454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410803" y="2839329"/>
            <a:ext cx="0" cy="1993454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956396" y="5102031"/>
            <a:ext cx="774244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1137362" y="2057324"/>
            <a:ext cx="2180989" cy="1821865"/>
            <a:chOff x="2417532" y="1928084"/>
            <a:chExt cx="2180989" cy="1821865"/>
          </a:xfrm>
        </p:grpSpPr>
        <p:sp>
          <p:nvSpPr>
            <p:cNvPr id="12" name="TextBox 11"/>
            <p:cNvSpPr txBox="1"/>
            <p:nvPr/>
          </p:nvSpPr>
          <p:spPr>
            <a:xfrm>
              <a:off x="2906521" y="1928084"/>
              <a:ext cx="1692000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93168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Pillar I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all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Excellent Science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17533" y="2723959"/>
              <a:ext cx="2088000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European Research Council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17532" y="3109945"/>
              <a:ext cx="2075429" cy="2308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Marie </a:t>
              </a:r>
              <a:r>
                <a:rPr kumimoji="0" lang="en-GB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Skłodowska-Curie Actions</a:t>
              </a:r>
              <a:endPara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17533" y="3503728"/>
              <a:ext cx="2088000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Research Infrastructures</a:t>
              </a:r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5011" y="2006928"/>
              <a:ext cx="477305" cy="477305"/>
            </a:xfrm>
            <a:prstGeom prst="rect">
              <a:avLst/>
            </a:prstGeom>
          </p:spPr>
        </p:pic>
      </p:grpSp>
      <p:grpSp>
        <p:nvGrpSpPr>
          <p:cNvPr id="80" name="Group 79"/>
          <p:cNvGrpSpPr/>
          <p:nvPr/>
        </p:nvGrpSpPr>
        <p:grpSpPr>
          <a:xfrm>
            <a:off x="6358091" y="2057324"/>
            <a:ext cx="2171501" cy="2370983"/>
            <a:chOff x="7638261" y="1928084"/>
            <a:chExt cx="2171501" cy="2370983"/>
          </a:xfrm>
        </p:grpSpPr>
        <p:sp>
          <p:nvSpPr>
            <p:cNvPr id="13" name="TextBox 12"/>
            <p:cNvSpPr txBox="1"/>
            <p:nvPr/>
          </p:nvSpPr>
          <p:spPr>
            <a:xfrm>
              <a:off x="8117762" y="1928084"/>
              <a:ext cx="1692000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93168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Pillar III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all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Innovative</a:t>
              </a: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kumimoji="0" lang="en-GB" sz="1100" b="1" i="0" u="none" strike="noStrike" kern="1200" cap="all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Europe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638261" y="2742919"/>
              <a:ext cx="2088000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European Innovation Council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38261" y="3308035"/>
              <a:ext cx="2088000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European Innovation E</a:t>
              </a:r>
              <a:r>
                <a:rPr kumimoji="0" lang="en-GB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cosystems</a:t>
              </a:r>
              <a:endPara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38261" y="3868180"/>
              <a:ext cx="2088000" cy="4308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European Institute of Innovation &amp; Technology</a:t>
              </a:r>
              <a:r>
                <a:rPr kumimoji="0" lang="en-IE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*</a:t>
              </a:r>
              <a:endPara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1126" y="2006928"/>
              <a:ext cx="526806" cy="526806"/>
            </a:xfrm>
            <a:prstGeom prst="rect">
              <a:avLst/>
            </a:prstGeom>
          </p:spPr>
        </p:pic>
      </p:grpSp>
      <p:grpSp>
        <p:nvGrpSpPr>
          <p:cNvPr id="79" name="Group 78"/>
          <p:cNvGrpSpPr/>
          <p:nvPr/>
        </p:nvGrpSpPr>
        <p:grpSpPr>
          <a:xfrm>
            <a:off x="3573130" y="2057324"/>
            <a:ext cx="2494705" cy="2789329"/>
            <a:chOff x="4853300" y="1928084"/>
            <a:chExt cx="2494705" cy="2789329"/>
          </a:xfrm>
        </p:grpSpPr>
        <p:sp>
          <p:nvSpPr>
            <p:cNvPr id="14" name="TextBox 13"/>
            <p:cNvSpPr txBox="1"/>
            <p:nvPr/>
          </p:nvSpPr>
          <p:spPr>
            <a:xfrm>
              <a:off x="5412179" y="1928084"/>
              <a:ext cx="1935826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93168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Pillar II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all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Global Challenges &amp; European Industrial Competitiveness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30299" y="2723959"/>
              <a:ext cx="2160173" cy="161582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108000" marR="0" lvl="0" indent="-1080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34EA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Health</a:t>
              </a:r>
            </a:p>
            <a:p>
              <a:pPr marL="108000" marR="0" lvl="0" indent="-1080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34EA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Culture, Creativity &amp; Inclusive Society </a:t>
              </a:r>
            </a:p>
            <a:p>
              <a:pPr marL="108000" marR="0" lvl="0" indent="-1080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34EA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Civil Security for Society</a:t>
              </a:r>
            </a:p>
            <a:p>
              <a:pPr marL="108000" marR="0" lvl="0" indent="-1080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34EA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Digital, Industry &amp; Space</a:t>
              </a:r>
            </a:p>
            <a:p>
              <a:pPr marL="108000" marR="0" lvl="0" indent="-1080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34EA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Climate, Energy &amp; Mobility</a:t>
              </a:r>
            </a:p>
            <a:p>
              <a:pPr marL="108000" marR="0" lvl="0" indent="-1080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34EA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Food, </a:t>
              </a:r>
              <a:r>
                <a:rPr kumimoji="0" 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Bioeconomy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, Natural Resources, Agriculture &amp; Environment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4183885" y="3393373"/>
              <a:ext cx="1615827" cy="276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Clusters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876415" y="4455803"/>
              <a:ext cx="2414058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Joint Research Centre</a:t>
              </a:r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761" y="2037924"/>
              <a:ext cx="487121" cy="487408"/>
            </a:xfrm>
            <a:prstGeom prst="rect">
              <a:avLst/>
            </a:prstGeom>
          </p:spPr>
        </p:pic>
      </p:grpSp>
      <p:sp>
        <p:nvSpPr>
          <p:cNvPr id="48" name="Rectangle 47"/>
          <p:cNvSpPr/>
          <p:nvPr/>
        </p:nvSpPr>
        <p:spPr>
          <a:xfrm>
            <a:off x="874632" y="6041808"/>
            <a:ext cx="3754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82075B"/>
                </a:solidFill>
              </a:rPr>
              <a:t>Budget: EUR 95.5 </a:t>
            </a:r>
            <a:r>
              <a:rPr lang="en-US" sz="2400" b="1" dirty="0">
                <a:solidFill>
                  <a:srgbClr val="82075B"/>
                </a:solidFill>
              </a:rPr>
              <a:t>billion</a:t>
            </a:r>
          </a:p>
        </p:txBody>
      </p:sp>
      <p:sp>
        <p:nvSpPr>
          <p:cNvPr id="3" name="Rectangle 2"/>
          <p:cNvSpPr/>
          <p:nvPr/>
        </p:nvSpPr>
        <p:spPr>
          <a:xfrm rot="16200000">
            <a:off x="10047620" y="3008201"/>
            <a:ext cx="2390398" cy="646331"/>
          </a:xfrm>
          <a:prstGeom prst="rect">
            <a:avLst/>
          </a:prstGeom>
        </p:spPr>
        <p:txBody>
          <a:bodyPr vert="horz" wrap="square" lIns="91440" tIns="45720" rIns="91440" bIns="0" rtlCol="0" anchor="t" anchorCtr="0">
            <a:noAutofit/>
          </a:bodyPr>
          <a:lstStyle/>
          <a:p>
            <a:pPr>
              <a:spcBef>
                <a:spcPct val="0"/>
              </a:spcBef>
            </a:pPr>
            <a:r>
              <a:rPr lang="en-US" sz="36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2021-2027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61987" flipH="1">
            <a:off x="481567" y="2742900"/>
            <a:ext cx="1090867" cy="13036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174" y="3720208"/>
            <a:ext cx="940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rgbClr val="82075B"/>
                </a:solidFill>
              </a:rPr>
              <a:t>EUR 6.6 billion</a:t>
            </a:r>
          </a:p>
        </p:txBody>
      </p:sp>
    </p:spTree>
    <p:extLst>
      <p:ext uri="{BB962C8B-B14F-4D97-AF65-F5344CB8AC3E}">
        <p14:creationId xmlns:p14="http://schemas.microsoft.com/office/powerpoint/2010/main" val="146860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816" b="3102"/>
          <a:stretch/>
        </p:blipFill>
        <p:spPr>
          <a:xfrm>
            <a:off x="1286289" y="7033"/>
            <a:ext cx="7622801" cy="6850967"/>
          </a:xfrm>
          <a:prstGeom prst="rect">
            <a:avLst/>
          </a:prstGeom>
        </p:spPr>
      </p:pic>
      <p:pic>
        <p:nvPicPr>
          <p:cNvPr id="2052" name="Picture 4" descr="19,034 BEST Click Here Button IMAGES, STOCK PHOTOS &amp;amp; VECTORS | Adobe 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650" y="5465299"/>
            <a:ext cx="3346350" cy="139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205668" y="5172912"/>
            <a:ext cx="26263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hlinkClick r:id="rId4"/>
              </a:rPr>
              <a:t>Home | Marie Skłodowska-Curie Actions (europa.eu)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9205668" y="1945092"/>
            <a:ext cx="26022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b="1" dirty="0">
                <a:ln w="0">
                  <a:noFill/>
                </a:ln>
                <a:solidFill>
                  <a:srgbClr val="0F5494"/>
                </a:solidFill>
              </a:rPr>
              <a:t>12 Nobel </a:t>
            </a:r>
            <a:r>
              <a:rPr lang="fr-BE" sz="1600" b="1" dirty="0" err="1">
                <a:ln w="0">
                  <a:noFill/>
                </a:ln>
                <a:solidFill>
                  <a:srgbClr val="0F5494"/>
                </a:solidFill>
              </a:rPr>
              <a:t>Prize</a:t>
            </a:r>
            <a:r>
              <a:rPr lang="fr-BE" sz="1600" b="1" dirty="0">
                <a:ln w="0">
                  <a:noFill/>
                </a:ln>
                <a:solidFill>
                  <a:srgbClr val="0F5494"/>
                </a:solidFill>
              </a:rPr>
              <a:t> winners </a:t>
            </a:r>
            <a:r>
              <a:rPr lang="fr-BE" sz="1600" dirty="0" err="1" smtClean="0">
                <a:ln w="0">
                  <a:noFill/>
                </a:ln>
                <a:solidFill>
                  <a:srgbClr val="0F5494"/>
                </a:solidFill>
              </a:rPr>
              <a:t>involved</a:t>
            </a:r>
            <a:r>
              <a:rPr lang="fr-BE" sz="1600" dirty="0" smtClean="0">
                <a:ln w="0">
                  <a:noFill/>
                </a:ln>
                <a:solidFill>
                  <a:srgbClr val="0F5494"/>
                </a:solidFill>
              </a:rPr>
              <a:t> </a:t>
            </a:r>
            <a:r>
              <a:rPr lang="fr-BE" sz="1600" dirty="0">
                <a:ln w="0">
                  <a:noFill/>
                </a:ln>
                <a:solidFill>
                  <a:srgbClr val="0F5494"/>
                </a:solidFill>
              </a:rPr>
              <a:t>in the </a:t>
            </a:r>
            <a:r>
              <a:rPr lang="fr-BE" sz="1600" dirty="0" smtClean="0">
                <a:ln w="0">
                  <a:noFill/>
                </a:ln>
                <a:solidFill>
                  <a:srgbClr val="0F5494"/>
                </a:solidFill>
              </a:rPr>
              <a:t>MSCA </a:t>
            </a:r>
            <a:r>
              <a:rPr lang="fr-BE" sz="1600" dirty="0" err="1" smtClean="0">
                <a:ln w="0">
                  <a:noFill/>
                </a:ln>
                <a:solidFill>
                  <a:srgbClr val="0F5494"/>
                </a:solidFill>
              </a:rPr>
              <a:t>between</a:t>
            </a:r>
            <a:r>
              <a:rPr lang="fr-BE" sz="1600" dirty="0" smtClean="0">
                <a:ln w="0">
                  <a:noFill/>
                </a:ln>
                <a:solidFill>
                  <a:srgbClr val="0F5494"/>
                </a:solidFill>
              </a:rPr>
              <a:t> </a:t>
            </a:r>
            <a:r>
              <a:rPr lang="fr-BE" sz="1600" dirty="0">
                <a:ln w="0">
                  <a:noFill/>
                </a:ln>
                <a:solidFill>
                  <a:srgbClr val="0F5494"/>
                </a:solidFill>
              </a:rPr>
              <a:t>2012 and 2020</a:t>
            </a:r>
            <a:endParaRPr lang="en-US" sz="1600" dirty="0">
              <a:ln w="0">
                <a:noFill/>
              </a:ln>
              <a:solidFill>
                <a:srgbClr val="0F5494"/>
              </a:solidFill>
            </a:endParaRPr>
          </a:p>
          <a:p>
            <a:pPr algn="ctr"/>
            <a:endParaRPr lang="en-US" sz="1600" dirty="0">
              <a:solidFill>
                <a:srgbClr val="0F5494"/>
              </a:solidFill>
            </a:endParaRPr>
          </a:p>
        </p:txBody>
      </p:sp>
      <p:pic>
        <p:nvPicPr>
          <p:cNvPr id="7" name="Picture 6" descr="Vecteur de Did you know - flat icon - ID:123465947 - image libre de droit -  Stocklib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0" t="21925" r="12873" b="21926"/>
          <a:stretch/>
        </p:blipFill>
        <p:spPr bwMode="auto">
          <a:xfrm>
            <a:off x="8845650" y="457200"/>
            <a:ext cx="2076080" cy="148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32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Key </a:t>
            </a:r>
            <a:r>
              <a:rPr lang="es-ES" dirty="0" err="1" smtClean="0"/>
              <a:t>features</a:t>
            </a:r>
            <a:endParaRPr lang="fr-B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13154762"/>
              </p:ext>
            </p:extLst>
          </p:nvPr>
        </p:nvGraphicFramePr>
        <p:xfrm>
          <a:off x="1834504" y="13680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584" y="1524648"/>
            <a:ext cx="725440" cy="725440"/>
          </a:xfrm>
          <a:prstGeom prst="rect">
            <a:avLst/>
          </a:prstGeom>
        </p:spPr>
      </p:pic>
      <p:pic>
        <p:nvPicPr>
          <p:cNvPr id="11" name="Picture 4" descr="C:\Users\ravetju\AppData\Local\Temp\1\earth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583" y="1484176"/>
            <a:ext cx="732126" cy="73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587" y="3768449"/>
            <a:ext cx="886859" cy="9721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5" y="3717035"/>
            <a:ext cx="982829" cy="10749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330" y="3768449"/>
            <a:ext cx="946238" cy="9462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985" y="1308815"/>
            <a:ext cx="1050928" cy="105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8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468000"/>
            <a:ext cx="5636741" cy="473104"/>
          </a:xfrm>
        </p:spPr>
        <p:txBody>
          <a:bodyPr/>
          <a:lstStyle/>
          <a:p>
            <a:r>
              <a:rPr lang="es-ES" dirty="0" smtClean="0"/>
              <a:t>EaP in MSCA H2020</a:t>
            </a:r>
            <a:endParaRPr lang="fr-BE" dirty="0"/>
          </a:p>
        </p:txBody>
      </p:sp>
      <p:sp>
        <p:nvSpPr>
          <p:cNvPr id="17" name="TextBox 16"/>
          <p:cNvSpPr txBox="1"/>
          <p:nvPr/>
        </p:nvSpPr>
        <p:spPr>
          <a:xfrm>
            <a:off x="6530188" y="1648249"/>
            <a:ext cx="31187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GB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en-GB" dirty="0">
              <a:solidFill>
                <a:schemeClr val="bg2">
                  <a:lumMod val="10000"/>
                </a:schemeClr>
              </a:solidFill>
            </a:endParaRPr>
          </a:p>
          <a:p>
            <a:endParaRPr lang="en-IE" dirty="0">
              <a:solidFill>
                <a:schemeClr val="bg2">
                  <a:lumMod val="10000"/>
                </a:schemeClr>
              </a:solidFill>
            </a:endParaRPr>
          </a:p>
          <a:p>
            <a:endParaRPr lang="en-IE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5533" y="4303665"/>
            <a:ext cx="99148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Over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15 million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EUR awarded to EaP organisations</a:t>
            </a:r>
          </a:p>
          <a:p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The overwhelming majority of participations are in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RISE</a:t>
            </a:r>
          </a:p>
          <a:p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Only few IF and ITN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placements</a:t>
            </a:r>
          </a:p>
          <a:p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In Horizon Europe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23 organisations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from EaP, majority in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Staff Exchanges</a:t>
            </a: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545886"/>
              </p:ext>
            </p:extLst>
          </p:nvPr>
        </p:nvGraphicFramePr>
        <p:xfrm>
          <a:off x="835533" y="1211685"/>
          <a:ext cx="9652357" cy="26554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78671">
                  <a:extLst>
                    <a:ext uri="{9D8B030D-6E8A-4147-A177-3AD203B41FA5}">
                      <a16:colId xmlns:a16="http://schemas.microsoft.com/office/drawing/2014/main" val="3716159492"/>
                    </a:ext>
                  </a:extLst>
                </a:gridCol>
                <a:gridCol w="2098339">
                  <a:extLst>
                    <a:ext uri="{9D8B030D-6E8A-4147-A177-3AD203B41FA5}">
                      <a16:colId xmlns:a16="http://schemas.microsoft.com/office/drawing/2014/main" val="1539297304"/>
                    </a:ext>
                  </a:extLst>
                </a:gridCol>
                <a:gridCol w="2853740">
                  <a:extLst>
                    <a:ext uri="{9D8B030D-6E8A-4147-A177-3AD203B41FA5}">
                      <a16:colId xmlns:a16="http://schemas.microsoft.com/office/drawing/2014/main" val="1054666664"/>
                    </a:ext>
                  </a:extLst>
                </a:gridCol>
                <a:gridCol w="3021607">
                  <a:extLst>
                    <a:ext uri="{9D8B030D-6E8A-4147-A177-3AD203B41FA5}">
                      <a16:colId xmlns:a16="http://schemas.microsoft.com/office/drawing/2014/main" val="3485891354"/>
                    </a:ext>
                  </a:extLst>
                </a:gridCol>
              </a:tblGrid>
              <a:tr h="826616">
                <a:tc>
                  <a:txBody>
                    <a:bodyPr/>
                    <a:lstStyle/>
                    <a:p>
                      <a:pPr algn="ctr"/>
                      <a:endParaRPr lang="de-DE" dirty="0" smtClean="0"/>
                    </a:p>
                    <a:p>
                      <a:pPr algn="ctr"/>
                      <a:r>
                        <a:rPr lang="de-DE" dirty="0" smtClean="0"/>
                        <a:t>Country</a:t>
                      </a:r>
                      <a:endParaRPr lang="en-GB" dirty="0"/>
                    </a:p>
                  </a:txBody>
                  <a:tcPr>
                    <a:solidFill>
                      <a:srgbClr val="0F54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/>
                    </a:p>
                    <a:p>
                      <a:pPr algn="ctr"/>
                      <a:r>
                        <a:rPr lang="de-DE" dirty="0" err="1" smtClean="0"/>
                        <a:t>Organisations</a:t>
                      </a:r>
                      <a:endParaRPr lang="en-GB" dirty="0"/>
                    </a:p>
                  </a:txBody>
                  <a:tcPr>
                    <a:solidFill>
                      <a:srgbClr val="0F54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/>
                    </a:p>
                    <a:p>
                      <a:pPr algn="ctr"/>
                      <a:r>
                        <a:rPr lang="en-GB" noProof="0" dirty="0" smtClean="0"/>
                        <a:t>Incoming</a:t>
                      </a:r>
                      <a:r>
                        <a:rPr lang="de-DE" baseline="0" dirty="0" smtClean="0"/>
                        <a:t> Researchers</a:t>
                      </a:r>
                      <a:endParaRPr lang="en-GB" dirty="0"/>
                    </a:p>
                  </a:txBody>
                  <a:tcPr>
                    <a:solidFill>
                      <a:srgbClr val="0F54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/>
                    </a:p>
                    <a:p>
                      <a:pPr algn="ctr"/>
                      <a:r>
                        <a:rPr lang="en-GB" noProof="0" dirty="0" smtClean="0"/>
                        <a:t>Outgoing</a:t>
                      </a:r>
                      <a:r>
                        <a:rPr lang="de-DE" baseline="0" dirty="0" smtClean="0"/>
                        <a:t> Researchers</a:t>
                      </a:r>
                      <a:endParaRPr lang="en-GB" dirty="0"/>
                    </a:p>
                  </a:txBody>
                  <a:tcPr>
                    <a:solidFill>
                      <a:srgbClr val="0F54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420672"/>
                  </a:ext>
                </a:extLst>
              </a:tr>
              <a:tr h="302908">
                <a:tc>
                  <a:txBody>
                    <a:bodyPr/>
                    <a:lstStyle/>
                    <a:p>
                      <a:r>
                        <a:rPr lang="de-DE" dirty="0" smtClean="0"/>
                        <a:t>Armenia</a:t>
                      </a:r>
                      <a:endParaRPr lang="de-DE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72</a:t>
                      </a:r>
                      <a:endParaRPr lang="en-GB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75</a:t>
                      </a:r>
                      <a:endParaRPr lang="en-GB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762414"/>
                  </a:ext>
                </a:extLst>
              </a:tr>
              <a:tr h="302908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Azerbaijan</a:t>
                      </a:r>
                      <a:r>
                        <a:rPr lang="de-DE" baseline="0" dirty="0" smtClean="0"/>
                        <a:t> 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40</a:t>
                      </a:r>
                      <a:endParaRPr lang="en-GB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66</a:t>
                      </a:r>
                      <a:endParaRPr lang="en-GB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722392"/>
                  </a:ext>
                </a:extLst>
              </a:tr>
              <a:tr h="302908">
                <a:tc>
                  <a:txBody>
                    <a:bodyPr/>
                    <a:lstStyle/>
                    <a:p>
                      <a:r>
                        <a:rPr lang="de-DE" dirty="0" smtClean="0"/>
                        <a:t>Georgia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42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56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504811"/>
                  </a:ext>
                </a:extLst>
              </a:tr>
              <a:tr h="302908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Moldova</a:t>
                      </a:r>
                      <a:endParaRPr lang="en-GB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48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80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861395"/>
                  </a:ext>
                </a:extLst>
              </a:tr>
              <a:tr h="302908">
                <a:tc>
                  <a:txBody>
                    <a:bodyPr/>
                    <a:lstStyle/>
                    <a:p>
                      <a:r>
                        <a:rPr lang="de-DE" dirty="0" smtClean="0"/>
                        <a:t>Ukraine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52</a:t>
                      </a:r>
                      <a:endParaRPr lang="en-GB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277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780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556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073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Associated</a:t>
            </a:r>
            <a:r>
              <a:rPr lang="es-ES" dirty="0" smtClean="0"/>
              <a:t> </a:t>
            </a:r>
            <a:r>
              <a:rPr lang="es-ES" dirty="0" err="1" smtClean="0"/>
              <a:t>Partner</a:t>
            </a:r>
            <a:r>
              <a:rPr lang="es-ES" dirty="0" smtClean="0"/>
              <a:t> VS </a:t>
            </a:r>
            <a:r>
              <a:rPr lang="es-ES" dirty="0" err="1" smtClean="0"/>
              <a:t>Beneficiary</a:t>
            </a:r>
            <a:endParaRPr lang="fr-BE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561431" y="1464246"/>
            <a:ext cx="7502769" cy="4784911"/>
          </a:xfrm>
        </p:spPr>
        <p:txBody>
          <a:bodyPr/>
          <a:lstStyle/>
          <a:p>
            <a:pPr marL="0" indent="0">
              <a:buNone/>
            </a:pPr>
            <a:r>
              <a:rPr lang="es-ES" b="1" dirty="0" err="1"/>
              <a:t>Associated</a:t>
            </a:r>
            <a:r>
              <a:rPr lang="es-ES" b="1" dirty="0"/>
              <a:t> </a:t>
            </a:r>
            <a:r>
              <a:rPr lang="es-ES" b="1" dirty="0" err="1"/>
              <a:t>partner</a:t>
            </a:r>
            <a:endParaRPr lang="es-ES" b="1" dirty="0"/>
          </a:p>
          <a:p>
            <a:pPr lvl="1">
              <a:buClr>
                <a:srgbClr val="931680"/>
              </a:buClr>
            </a:pPr>
            <a:r>
              <a:rPr lang="es-ES" dirty="0" err="1" smtClean="0">
                <a:solidFill>
                  <a:srgbClr val="4D4D4D"/>
                </a:solidFill>
              </a:rPr>
              <a:t>Contributes</a:t>
            </a:r>
            <a:r>
              <a:rPr lang="es-ES" dirty="0" smtClean="0"/>
              <a:t> </a:t>
            </a:r>
            <a:r>
              <a:rPr lang="es-ES" dirty="0"/>
              <a:t>to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project</a:t>
            </a:r>
            <a:r>
              <a:rPr lang="es-ES" dirty="0"/>
              <a:t> (</a:t>
            </a:r>
            <a:r>
              <a:rPr lang="es-ES" dirty="0" err="1"/>
              <a:t>e.g</a:t>
            </a:r>
            <a:r>
              <a:rPr lang="es-ES" dirty="0"/>
              <a:t>. hosts staff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researchers</a:t>
            </a:r>
            <a:r>
              <a:rPr lang="es-ES" dirty="0"/>
              <a:t>)</a:t>
            </a:r>
          </a:p>
          <a:p>
            <a:pPr lvl="1">
              <a:buClr>
                <a:srgbClr val="931680"/>
              </a:buClr>
            </a:pPr>
            <a:r>
              <a:rPr lang="es-ES" dirty="0" err="1"/>
              <a:t>Does</a:t>
            </a:r>
            <a:r>
              <a:rPr lang="es-ES" dirty="0"/>
              <a:t> </a:t>
            </a:r>
            <a:r>
              <a:rPr lang="es-ES" dirty="0" err="1"/>
              <a:t>not</a:t>
            </a:r>
            <a:r>
              <a:rPr lang="es-ES" dirty="0"/>
              <a:t> </a:t>
            </a:r>
            <a:r>
              <a:rPr lang="es-ES" dirty="0" err="1"/>
              <a:t>directly</a:t>
            </a:r>
            <a:r>
              <a:rPr lang="es-ES" dirty="0"/>
              <a:t> </a:t>
            </a:r>
            <a:r>
              <a:rPr lang="es-ES" dirty="0" err="1"/>
              <a:t>receive</a:t>
            </a:r>
            <a:r>
              <a:rPr lang="es-ES" dirty="0"/>
              <a:t> </a:t>
            </a:r>
            <a:r>
              <a:rPr lang="es-ES" dirty="0" err="1" smtClean="0"/>
              <a:t>funding</a:t>
            </a:r>
            <a:endParaRPr lang="es-ES" dirty="0" smtClean="0"/>
          </a:p>
          <a:p>
            <a:pPr lvl="1">
              <a:spcAft>
                <a:spcPts val="3000"/>
              </a:spcAft>
              <a:buClr>
                <a:srgbClr val="931680"/>
              </a:buClr>
            </a:pPr>
            <a:r>
              <a:rPr lang="es-ES" dirty="0" err="1"/>
              <a:t>Does</a:t>
            </a:r>
            <a:r>
              <a:rPr lang="es-ES" dirty="0"/>
              <a:t> </a:t>
            </a:r>
            <a:r>
              <a:rPr lang="es-ES" dirty="0" err="1"/>
              <a:t>not</a:t>
            </a:r>
            <a:r>
              <a:rPr lang="es-ES" dirty="0"/>
              <a:t> </a:t>
            </a:r>
            <a:r>
              <a:rPr lang="es-ES" dirty="0" err="1"/>
              <a:t>sign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Grant</a:t>
            </a:r>
            <a:r>
              <a:rPr lang="es-ES" dirty="0"/>
              <a:t> </a:t>
            </a:r>
            <a:r>
              <a:rPr lang="es-ES" dirty="0" err="1"/>
              <a:t>Agreement</a:t>
            </a:r>
            <a:r>
              <a:rPr lang="es-ES" dirty="0"/>
              <a:t> </a:t>
            </a:r>
            <a:endParaRPr lang="es-ES" b="1" dirty="0" smtClean="0"/>
          </a:p>
          <a:p>
            <a:pPr marL="0" indent="0">
              <a:buNone/>
            </a:pPr>
            <a:r>
              <a:rPr lang="es-ES" b="1" dirty="0" err="1" smtClean="0"/>
              <a:t>Beneficiary</a:t>
            </a:r>
            <a:endParaRPr lang="es-ES" b="1" dirty="0" smtClean="0"/>
          </a:p>
          <a:p>
            <a:pPr lvl="1">
              <a:buClr>
                <a:srgbClr val="931680"/>
              </a:buClr>
            </a:pPr>
            <a:r>
              <a:rPr lang="es-ES" b="0" dirty="0" err="1" smtClean="0"/>
              <a:t>Signs</a:t>
            </a:r>
            <a:r>
              <a:rPr lang="es-ES" b="0" dirty="0" smtClean="0"/>
              <a:t> </a:t>
            </a:r>
            <a:r>
              <a:rPr lang="es-ES" b="0" dirty="0" err="1" smtClean="0"/>
              <a:t>the</a:t>
            </a:r>
            <a:r>
              <a:rPr lang="es-ES" b="0" dirty="0" smtClean="0"/>
              <a:t> Grant </a:t>
            </a:r>
            <a:r>
              <a:rPr lang="es-ES" b="0" dirty="0" err="1" smtClean="0"/>
              <a:t>Agreement</a:t>
            </a:r>
            <a:r>
              <a:rPr lang="es-ES" b="0" dirty="0" smtClean="0"/>
              <a:t> </a:t>
            </a:r>
            <a:r>
              <a:rPr lang="es-ES" b="0" dirty="0" err="1" smtClean="0"/>
              <a:t>with</a:t>
            </a:r>
            <a:r>
              <a:rPr lang="es-ES" b="0" dirty="0" smtClean="0"/>
              <a:t> </a:t>
            </a:r>
            <a:r>
              <a:rPr lang="es-ES" b="0" dirty="0" err="1" smtClean="0"/>
              <a:t>the</a:t>
            </a:r>
            <a:r>
              <a:rPr lang="es-ES" b="0" dirty="0" smtClean="0"/>
              <a:t> EU</a:t>
            </a:r>
          </a:p>
          <a:p>
            <a:pPr lvl="1">
              <a:buClr>
                <a:srgbClr val="931680"/>
              </a:buClr>
            </a:pPr>
            <a:r>
              <a:rPr lang="es-ES" b="0" dirty="0" err="1" smtClean="0"/>
              <a:t>Minimum</a:t>
            </a:r>
            <a:r>
              <a:rPr lang="es-ES" b="0" dirty="0" smtClean="0"/>
              <a:t> </a:t>
            </a:r>
            <a:r>
              <a:rPr lang="es-ES" b="0" dirty="0" err="1" smtClean="0"/>
              <a:t>number</a:t>
            </a:r>
            <a:r>
              <a:rPr lang="es-ES" b="0" dirty="0" smtClean="0"/>
              <a:t> and </a:t>
            </a:r>
            <a:r>
              <a:rPr lang="es-ES" b="0" dirty="0" err="1" smtClean="0"/>
              <a:t>geographical</a:t>
            </a:r>
            <a:r>
              <a:rPr lang="es-ES" b="0" dirty="0" smtClean="0"/>
              <a:t> </a:t>
            </a:r>
            <a:r>
              <a:rPr lang="es-ES" b="0" dirty="0" err="1" smtClean="0"/>
              <a:t>requirements</a:t>
            </a:r>
            <a:endParaRPr lang="es-ES" b="0" dirty="0" smtClean="0"/>
          </a:p>
          <a:p>
            <a:pPr lvl="1">
              <a:buClr>
                <a:srgbClr val="931680"/>
              </a:buClr>
            </a:pPr>
            <a:r>
              <a:rPr lang="es-ES" b="0" dirty="0" err="1" smtClean="0"/>
              <a:t>Receives</a:t>
            </a:r>
            <a:r>
              <a:rPr lang="es-ES" b="0" dirty="0" smtClean="0"/>
              <a:t> </a:t>
            </a:r>
            <a:r>
              <a:rPr lang="es-ES" b="0" dirty="0" err="1" smtClean="0"/>
              <a:t>funding</a:t>
            </a:r>
            <a:r>
              <a:rPr lang="es-ES" b="0" dirty="0" smtClean="0"/>
              <a:t> </a:t>
            </a:r>
            <a:r>
              <a:rPr lang="es-ES" b="0" dirty="0" err="1" smtClean="0"/>
              <a:t>directly</a:t>
            </a:r>
            <a:endParaRPr lang="es-ES" b="0" dirty="0" smtClean="0"/>
          </a:p>
          <a:p>
            <a:pPr lvl="1">
              <a:buClr>
                <a:srgbClr val="931680"/>
              </a:buClr>
            </a:pPr>
            <a:endParaRPr lang="es-ES" b="0" dirty="0" smtClean="0"/>
          </a:p>
        </p:txBody>
      </p:sp>
      <p:pic>
        <p:nvPicPr>
          <p:cNvPr id="4" name="Picture 2" descr="User Agreement Svg Png Icon Free Download (#210295) - OnlineWebFonts.CO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160" y="4075608"/>
            <a:ext cx="1759223" cy="217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160" y="1475816"/>
            <a:ext cx="1483744" cy="2088232"/>
          </a:xfrm>
          <a:prstGeom prst="rect">
            <a:avLst/>
          </a:prstGeom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9312589" y="3256536"/>
            <a:ext cx="2364527" cy="1200329"/>
          </a:xfrm>
          <a:prstGeom prst="rect">
            <a:avLst/>
          </a:prstGeom>
          <a:noFill/>
          <a:ln w="38100">
            <a:solidFill>
              <a:srgbClr val="93168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i="0" dirty="0" err="1" smtClean="0">
                <a:solidFill>
                  <a:srgbClr val="931680"/>
                </a:solidFill>
                <a:latin typeface="Tahoma" pitchFamily="34" charset="0"/>
                <a:cs typeface="Tahoma" pitchFamily="34" charset="0"/>
              </a:rPr>
              <a:t>Organisations</a:t>
            </a:r>
            <a:r>
              <a:rPr lang="en-US" altLang="en-US" sz="1800" i="0" dirty="0" smtClean="0">
                <a:solidFill>
                  <a:srgbClr val="93168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800" i="0" dirty="0">
                <a:solidFill>
                  <a:srgbClr val="931680"/>
                </a:solidFill>
                <a:latin typeface="Tahoma" pitchFamily="34" charset="0"/>
                <a:cs typeface="Tahoma" pitchFamily="34" charset="0"/>
              </a:rPr>
              <a:t>can be from the </a:t>
            </a:r>
            <a:r>
              <a:rPr lang="en-US" altLang="en-US" sz="1800" b="1" i="0" dirty="0">
                <a:solidFill>
                  <a:srgbClr val="931680"/>
                </a:solidFill>
                <a:latin typeface="Tahoma" pitchFamily="34" charset="0"/>
                <a:cs typeface="Tahoma" pitchFamily="34" charset="0"/>
              </a:rPr>
              <a:t>academic </a:t>
            </a:r>
            <a:r>
              <a:rPr lang="en-US" altLang="en-US" sz="1800" i="0" dirty="0">
                <a:solidFill>
                  <a:srgbClr val="931680"/>
                </a:solidFill>
                <a:latin typeface="Tahoma" pitchFamily="34" charset="0"/>
                <a:cs typeface="Tahoma" pitchFamily="34" charset="0"/>
              </a:rPr>
              <a:t>or</a:t>
            </a:r>
            <a:r>
              <a:rPr lang="en-US" altLang="en-US" sz="1800" b="1" i="0" dirty="0">
                <a:solidFill>
                  <a:srgbClr val="931680"/>
                </a:solidFill>
                <a:latin typeface="Tahoma" pitchFamily="34" charset="0"/>
                <a:cs typeface="Tahoma" pitchFamily="34" charset="0"/>
              </a:rPr>
              <a:t> non-academic </a:t>
            </a:r>
            <a:r>
              <a:rPr lang="en-US" altLang="en-US" sz="1800" b="1" i="0" dirty="0" smtClean="0">
                <a:solidFill>
                  <a:srgbClr val="931680"/>
                </a:solidFill>
                <a:latin typeface="Tahoma" pitchFamily="34" charset="0"/>
                <a:cs typeface="Tahoma" pitchFamily="34" charset="0"/>
              </a:rPr>
              <a:t>sector! </a:t>
            </a:r>
            <a:endParaRPr lang="en-US" altLang="en-US" sz="1800" b="1" i="0" dirty="0">
              <a:solidFill>
                <a:srgbClr val="93168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64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1730531" y="1536307"/>
            <a:ext cx="9271070" cy="3762800"/>
          </a:xfrm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b="1" dirty="0" smtClean="0">
              <a:solidFill>
                <a:schemeClr val="tx1">
                  <a:lumMod val="50000"/>
                </a:schemeClr>
              </a:solidFill>
              <a:ea typeface="ＭＳ Ｐゴシック" pitchFamily="34" charset="-128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MSCA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Doctoral Networks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i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mplement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doctoral programmes, by partnerships of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universities, research institutions and research infrastructures, businesses including SMEs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, and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other socio-economic actors from different countries across Europe and beyond.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MSCA. Doctoral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Networks are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open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to the participation of organisations from third countries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, in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view of fostering strategic international partnerships for the training and exchange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of researchers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dirty="0" smtClean="0">
              <a:solidFill>
                <a:schemeClr val="tx1">
                  <a:lumMod val="50000"/>
                </a:schemeClr>
              </a:solidFill>
              <a:ea typeface="ＭＳ Ｐゴシック" pitchFamily="34" charset="-128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Raise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the attractiveness and excellence of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doctoral training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in Europe. They will equip researchers with the right combination of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research-related and transferable competences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 and provide them with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enhanced career perspectives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 in both the academic and non-academic sectors through international, interdisciplinary and inter-sectoral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mobility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b="1" dirty="0">
              <a:solidFill>
                <a:schemeClr val="tx1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MSCA Doctoral Networks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8000" y="144000"/>
            <a:ext cx="1378412" cy="12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4" y="3790777"/>
            <a:ext cx="1245908" cy="1365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54" y="1866899"/>
            <a:ext cx="1086188" cy="119062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137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1730531" y="1536307"/>
            <a:ext cx="9271070" cy="3762800"/>
          </a:xfrm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dirty="0" smtClean="0">
              <a:solidFill>
                <a:schemeClr val="tx1">
                  <a:lumMod val="50000"/>
                </a:schemeClr>
              </a:solidFill>
              <a:ea typeface="ＭＳ Ｐゴシック" pitchFamily="34" charset="-128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Enhance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the creative and innovative potential of researchers holding a PhD and who wish to acquire new skills through advanced training, international, interdisciplinary and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intersectoral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 mobility. </a:t>
            </a:r>
            <a:endParaRPr lang="en-US" dirty="0" smtClean="0">
              <a:solidFill>
                <a:schemeClr val="tx1">
                  <a:lumMod val="50000"/>
                </a:schemeClr>
              </a:solidFill>
              <a:ea typeface="ＭＳ Ｐゴシック" pitchFamily="34" charset="-128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dirty="0" smtClean="0">
              <a:solidFill>
                <a:schemeClr val="tx1">
                  <a:lumMod val="50000"/>
                </a:schemeClr>
              </a:solidFill>
              <a:ea typeface="ＭＳ Ｐゴシック" pitchFamily="34" charset="-128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dirty="0" smtClean="0">
              <a:solidFill>
                <a:schemeClr val="tx1">
                  <a:lumMod val="50000"/>
                </a:schemeClr>
              </a:solidFill>
              <a:ea typeface="ＭＳ Ｐゴシック" pitchFamily="34" charset="-128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Fellowships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will be provided to excellent researchers, undertaking international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mobility either to or between EU Member States or Horizon Europe Associated Countries,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as well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as to non-associated Third Countries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dirty="0">
              <a:solidFill>
                <a:schemeClr val="tx1">
                  <a:lumMod val="50000"/>
                </a:schemeClr>
              </a:solidFill>
              <a:ea typeface="ＭＳ Ｐゴシック" pitchFamily="34" charset="-128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Non-associated countries can take part as Associated Partners and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host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secondments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</a:rPr>
              <a:t>. </a:t>
            </a:r>
            <a:endParaRPr lang="en-US" dirty="0" smtClean="0">
              <a:solidFill>
                <a:schemeClr val="tx1">
                  <a:lumMod val="50000"/>
                </a:schemeClr>
              </a:solidFill>
              <a:ea typeface="ＭＳ Ｐゴシック" pitchFamily="34" charset="-128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dirty="0">
              <a:solidFill>
                <a:schemeClr val="tx1">
                  <a:lumMod val="50000"/>
                </a:schemeClr>
              </a:solidFill>
              <a:ea typeface="ＭＳ Ｐゴシック" pitchFamily="34" charset="-128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dirty="0">
              <a:solidFill>
                <a:schemeClr val="tx1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MSCA Postdoctoral Fellowships</a:t>
            </a: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44" y="3283451"/>
            <a:ext cx="1122545" cy="1230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44" y="1816100"/>
            <a:ext cx="912398" cy="1000128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9783" y="79237"/>
            <a:ext cx="1371719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78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1659906" y="1295007"/>
            <a:ext cx="9271070" cy="3762800"/>
          </a:xfrm>
        </p:spPr>
        <p:txBody>
          <a:bodyPr/>
          <a:lstStyle/>
          <a:p>
            <a:pPr algn="just">
              <a:spcAft>
                <a:spcPts val="600"/>
              </a:spcAft>
              <a:buClrTx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The 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ERA Fellowships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provide specific support to 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researchers of any nationality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to undertake their fellowship in a widening 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country; </a:t>
            </a:r>
          </a:p>
          <a:p>
            <a:pPr algn="just">
              <a:spcAft>
                <a:spcPts val="600"/>
              </a:spcAft>
              <a:buClrTx/>
            </a:pP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spcAft>
                <a:spcPts val="600"/>
              </a:spcAft>
              <a:buClrTx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Increased attractiveness for researchers to entities in widening countries, by providing 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competitive grants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and spreading 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attractive working and employment </a:t>
            </a:r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</a:rPr>
              <a:t>practices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;</a:t>
            </a:r>
          </a:p>
          <a:p>
            <a:pPr algn="just">
              <a:spcAft>
                <a:spcPts val="600"/>
              </a:spcAft>
              <a:buClrTx/>
            </a:pPr>
            <a:endParaRPr lang="en-US" sz="1800" b="1" dirty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spcAft>
                <a:spcPts val="600"/>
              </a:spcAft>
              <a:buClrTx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More postdoctoral researchers attracted to widening countries, including members of </a:t>
            </a:r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</a:rPr>
              <a:t>diaspora</a:t>
            </a:r>
          </a:p>
          <a:p>
            <a:pPr algn="just">
              <a:spcAft>
                <a:spcPts val="600"/>
              </a:spcAft>
              <a:buClrTx/>
            </a:pPr>
            <a:endParaRPr lang="en-US" sz="18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spcAft>
                <a:spcPts val="600"/>
              </a:spcAft>
              <a:buClrTx/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Proposals submitted for MSCA PF call are not selected for funding automatically resubmitted for ERA fellowships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spcAft>
                <a:spcPts val="600"/>
              </a:spcAft>
              <a:buClrTx/>
            </a:pP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marL="361950" algn="just">
              <a:spcAft>
                <a:spcPts val="0"/>
              </a:spcAft>
              <a:buClrTx/>
              <a:tabLst>
                <a:tab pos="1974850" algn="l"/>
              </a:tabLst>
              <a:defRPr/>
            </a:pPr>
            <a:endParaRPr lang="en-GB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31680"/>
                </a:solidFill>
              </a:rPr>
              <a:t>European Research Area (ERA) Fellowships</a:t>
            </a:r>
            <a:endParaRPr lang="en-IE" dirty="0">
              <a:solidFill>
                <a:srgbClr val="93168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37" y="1203987"/>
            <a:ext cx="552184" cy="6054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8816" y="3176407"/>
            <a:ext cx="741090" cy="7410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37" y="2193817"/>
            <a:ext cx="684417" cy="75022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104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ccent 7">
      <a:dk1>
        <a:srgbClr val="4D4D4D"/>
      </a:dk1>
      <a:lt1>
        <a:srgbClr val="FFFFFF"/>
      </a:lt1>
      <a:dk2>
        <a:srgbClr val="004494"/>
      </a:dk2>
      <a:lt2>
        <a:srgbClr val="D3E8F9"/>
      </a:lt2>
      <a:accent1>
        <a:srgbClr val="F39E0C"/>
      </a:accent1>
      <a:accent2>
        <a:srgbClr val="931680"/>
      </a:accent2>
      <a:accent3>
        <a:srgbClr val="0F5364"/>
      </a:accent3>
      <a:accent4>
        <a:srgbClr val="B0D10E"/>
      </a:accent4>
      <a:accent5>
        <a:srgbClr val="A2D5D0"/>
      </a:accent5>
      <a:accent6>
        <a:srgbClr val="009EE0"/>
      </a:accent6>
      <a:hlink>
        <a:srgbClr val="004494"/>
      </a:hlink>
      <a:folHlink>
        <a:srgbClr val="00449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26626BAE47CD439624384DF220C8C1" ma:contentTypeVersion="13" ma:contentTypeDescription="Create a new document." ma:contentTypeScope="" ma:versionID="c80fcf69ffba7463af7145fe743ca018">
  <xsd:schema xmlns:xsd="http://www.w3.org/2001/XMLSchema" xmlns:xs="http://www.w3.org/2001/XMLSchema" xmlns:p="http://schemas.microsoft.com/office/2006/metadata/properties" xmlns:ns2="ea759aec-9602-4cfb-a4d6-76210f1c4c69" xmlns:ns3="0858bc24-9fe5-48cd-8c9b-429408622c91" targetNamespace="http://schemas.microsoft.com/office/2006/metadata/properties" ma:root="true" ma:fieldsID="8c3c98c11837a3b8962ec55de716cfed" ns2:_="" ns3:_="">
    <xsd:import namespace="ea759aec-9602-4cfb-a4d6-76210f1c4c69"/>
    <xsd:import namespace="0858bc24-9fe5-48cd-8c9b-429408622c91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59aec-9602-4cfb-a4d6-76210f1c4c6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75503ba6-c77d-4a47-a49f-513eb447c3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58bc24-9fe5-48cd-8c9b-429408622c91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6c3baddc-5ee6-4942-abf3-e3bdcef93071}" ma:internalName="TaxCatchAll" ma:showField="CatchAllData" ma:web="0858bc24-9fe5-48cd-8c9b-429408622c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4E9417-DEF6-4E99-AC64-66153E3BEB79}"/>
</file>

<file path=customXml/itemProps2.xml><?xml version="1.0" encoding="utf-8"?>
<ds:datastoreItem xmlns:ds="http://schemas.openxmlformats.org/officeDocument/2006/customXml" ds:itemID="{9372182F-1BEB-43CB-A48D-9716AD05F86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5612</TotalTime>
  <Words>1295</Words>
  <Application>Microsoft Office PowerPoint</Application>
  <PresentationFormat>Widescreen</PresentationFormat>
  <Paragraphs>201</Paragraphs>
  <Slides>15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Calibri</vt:lpstr>
      <vt:lpstr>EC Square Sans Pro</vt:lpstr>
      <vt:lpstr>Tahoma</vt:lpstr>
      <vt:lpstr>Wingdings</vt:lpstr>
      <vt:lpstr>Office Theme</vt:lpstr>
      <vt:lpstr>How to increase participation in MSCA </vt:lpstr>
      <vt:lpstr>Horizon Europe</vt:lpstr>
      <vt:lpstr>PowerPoint Presentation</vt:lpstr>
      <vt:lpstr>Key features</vt:lpstr>
      <vt:lpstr>EaP in MSCA H2020</vt:lpstr>
      <vt:lpstr>Associated Partner VS Beneficiary</vt:lpstr>
      <vt:lpstr>MSCA Doctoral Networks</vt:lpstr>
      <vt:lpstr>MSCA Postdoctoral Fellowships</vt:lpstr>
      <vt:lpstr>European Research Area (ERA) Fellowships</vt:lpstr>
      <vt:lpstr>MSCA Staff Exchanges</vt:lpstr>
      <vt:lpstr>MSCA COFUND</vt:lpstr>
      <vt:lpstr>MSCA4Ukraine</vt:lpstr>
      <vt:lpstr>PowerPoint Presentation</vt:lpstr>
      <vt:lpstr>Takeaways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ZACHARIADOU Eleftheria (RTD-EXT)</dc:creator>
  <cp:lastModifiedBy>FEDOTOVAITE Marija (EAC)</cp:lastModifiedBy>
  <cp:revision>237</cp:revision>
  <dcterms:created xsi:type="dcterms:W3CDTF">2020-12-04T09:35:19Z</dcterms:created>
  <dcterms:modified xsi:type="dcterms:W3CDTF">2022-10-20T09:17:18Z</dcterms:modified>
</cp:coreProperties>
</file>