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10"/>
  </p:notesMasterIdLst>
  <p:handoutMasterIdLst>
    <p:handoutMasterId r:id="rId11"/>
  </p:handoutMasterIdLst>
  <p:sldIdLst>
    <p:sldId id="258" r:id="rId3"/>
    <p:sldId id="286" r:id="rId4"/>
    <p:sldId id="287" r:id="rId5"/>
    <p:sldId id="289" r:id="rId6"/>
    <p:sldId id="290" r:id="rId7"/>
    <p:sldId id="288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17/10/2022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7999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419822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3527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3967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3101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46627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58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9343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53575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995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467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8054-8258-4AE2-BA70-CAE8218F7905}" type="datetimeFigureOut">
              <a:rPr lang="fr-BE" smtClean="0"/>
              <a:t>17-10-2022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64EF-219A-4E23-A687-53A36D28459C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270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rizoneuropencpportal.eu/" TargetMode="External"/><Relationship Id="rId2" Type="http://schemas.openxmlformats.org/officeDocument/2006/relationships/hyperlink" Target="https://ec.europa.eu/info/funding-tenders/opportunities/portal/screen/support/ncp" TargetMode="Externa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EC-HE-NCP-CLUSTER-5@ec.europa.eu" TargetMode="External"/><Relationship Id="rId13" Type="http://schemas.openxmlformats.org/officeDocument/2006/relationships/hyperlink" Target="mailto:JRC-NCP-Network@ec.europa.eu" TargetMode="External"/><Relationship Id="rId3" Type="http://schemas.openxmlformats.org/officeDocument/2006/relationships/hyperlink" Target="mailto:RTD-H.1.EXPERT-MEETINGS@ec.europa.eu" TargetMode="External"/><Relationship Id="rId7" Type="http://schemas.openxmlformats.org/officeDocument/2006/relationships/hyperlink" Target="mailto:EC-NCP-DIGITAL-INDUSTRY-AND-SPACE@ec.europa.eu" TargetMode="External"/><Relationship Id="rId12" Type="http://schemas.openxmlformats.org/officeDocument/2006/relationships/hyperlink" Target="mailto:RTD-NCP-EURATOM@ec.europa.eu" TargetMode="External"/><Relationship Id="rId2" Type="http://schemas.openxmlformats.org/officeDocument/2006/relationships/hyperlink" Target="mailto:RTD-G3-SECRETARIAT@ec.europa.eu" TargetMode="External"/><Relationship Id="rId1" Type="http://schemas.openxmlformats.org/officeDocument/2006/relationships/slideLayout" Target="../slideLayouts/slideLayout21.xml"/><Relationship Id="rId6" Type="http://schemas.openxmlformats.org/officeDocument/2006/relationships/hyperlink" Target="mailto:EC-HE-NCP-CLUSTER-2@ec.europa.eu" TargetMode="External"/><Relationship Id="rId11" Type="http://schemas.openxmlformats.org/officeDocument/2006/relationships/hyperlink" Target="mailto:EC-HE-NCP-WIDENING-ERA@ec.europa.eu" TargetMode="External"/><Relationship Id="rId5" Type="http://schemas.openxmlformats.org/officeDocument/2006/relationships/hyperlink" Target="mailto:EC-HE-NCP-RI@ec.europa.eu" TargetMode="External"/><Relationship Id="rId10" Type="http://schemas.openxmlformats.org/officeDocument/2006/relationships/hyperlink" Target="mailto:EISMEA-EIC-EIE-NCP@ec.europa.eu" TargetMode="External"/><Relationship Id="rId4" Type="http://schemas.openxmlformats.org/officeDocument/2006/relationships/hyperlink" Target="mailto:EAC-MSCA-NCP@ec.europa.eu" TargetMode="External"/><Relationship Id="rId9" Type="http://schemas.openxmlformats.org/officeDocument/2006/relationships/hyperlink" Target="mailto:EC-HE-NCP-CLUSTER-6@ec.europa.e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research/participants/submission/manage/screen/submission/create-draft/25974?topic=HORIZON-EURATOM-2022-NCP-IBA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dirty="0" smtClean="0"/>
              <a:t>EC – NCP System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096000" y="5557902"/>
            <a:ext cx="5040313" cy="842897"/>
          </a:xfrm>
        </p:spPr>
        <p:txBody>
          <a:bodyPr/>
          <a:lstStyle/>
          <a:p>
            <a:r>
              <a:rPr lang="en-GB" dirty="0" smtClean="0"/>
              <a:t>Niccolò </a:t>
            </a:r>
            <a:r>
              <a:rPr lang="en-GB" dirty="0" err="1" smtClean="0"/>
              <a:t>Querci</a:t>
            </a:r>
            <a:r>
              <a:rPr lang="en-GB" dirty="0" smtClean="0"/>
              <a:t> – Unit G3 DG RTD  </a:t>
            </a:r>
            <a:r>
              <a:rPr lang="en-GB" dirty="0"/>
              <a:t>-HE NCP </a:t>
            </a:r>
            <a:r>
              <a:rPr lang="en-GB" dirty="0" smtClean="0"/>
              <a:t>Policy Coordinator   </a:t>
            </a:r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dirty="0" smtClean="0"/>
              <a:t>HE NCP System</a:t>
            </a:r>
            <a:endParaRPr lang="fr-B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Funding and tenders Portal </a:t>
            </a:r>
            <a:r>
              <a:rPr lang="en-IE" dirty="0" smtClean="0">
                <a:hlinkClick r:id="rId2"/>
              </a:rPr>
              <a:t>https://ec.europa.eu/info/funding-tenders/opportunities/portal/screen/support/ncp</a:t>
            </a:r>
            <a:endParaRPr lang="en-IE" dirty="0" smtClean="0"/>
          </a:p>
          <a:p>
            <a:r>
              <a:rPr lang="en-IE" dirty="0"/>
              <a:t>“HE NCP Guidelines</a:t>
            </a:r>
            <a:r>
              <a:rPr lang="en-IE" dirty="0" smtClean="0"/>
              <a:t>”</a:t>
            </a:r>
          </a:p>
          <a:p>
            <a:r>
              <a:rPr lang="en-IE" dirty="0" smtClean="0"/>
              <a:t>EC NCP Secretariats</a:t>
            </a:r>
          </a:p>
          <a:p>
            <a:r>
              <a:rPr lang="en-IE" dirty="0" smtClean="0"/>
              <a:t>NCP projects</a:t>
            </a:r>
          </a:p>
          <a:p>
            <a:r>
              <a:rPr lang="en-IE" dirty="0" smtClean="0"/>
              <a:t>CIRCABC groups</a:t>
            </a:r>
          </a:p>
          <a:p>
            <a:r>
              <a:rPr lang="en-IE" dirty="0" smtClean="0"/>
              <a:t>Regular NCP meetings</a:t>
            </a:r>
          </a:p>
          <a:p>
            <a:r>
              <a:rPr lang="en-IE" dirty="0" smtClean="0"/>
              <a:t>Trainings</a:t>
            </a:r>
          </a:p>
          <a:p>
            <a:r>
              <a:rPr lang="en-IE" dirty="0" smtClean="0"/>
              <a:t>HE NCP Portal (by Bridge2HE) </a:t>
            </a:r>
            <a:r>
              <a:rPr lang="en-IE" dirty="0" smtClean="0">
                <a:hlinkClick r:id="rId3"/>
              </a:rPr>
              <a:t>http://www.horizoneuropencpportal.eu</a:t>
            </a:r>
            <a:endParaRPr lang="en-IE" dirty="0" smtClean="0"/>
          </a:p>
          <a:p>
            <a:r>
              <a:rPr lang="en-US" dirty="0"/>
              <a:t>Call Horizon Europe NCP Horizontal Support</a:t>
            </a:r>
            <a:endParaRPr lang="en-IE" dirty="0" smtClean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113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050418"/>
              </p:ext>
            </p:extLst>
          </p:nvPr>
        </p:nvGraphicFramePr>
        <p:xfrm>
          <a:off x="403540" y="874959"/>
          <a:ext cx="10184229" cy="57943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2786">
                  <a:extLst>
                    <a:ext uri="{9D8B030D-6E8A-4147-A177-3AD203B41FA5}">
                      <a16:colId xmlns:a16="http://schemas.microsoft.com/office/drawing/2014/main" val="3489613163"/>
                    </a:ext>
                  </a:extLst>
                </a:gridCol>
                <a:gridCol w="2231889">
                  <a:extLst>
                    <a:ext uri="{9D8B030D-6E8A-4147-A177-3AD203B41FA5}">
                      <a16:colId xmlns:a16="http://schemas.microsoft.com/office/drawing/2014/main" val="1588075493"/>
                    </a:ext>
                  </a:extLst>
                </a:gridCol>
                <a:gridCol w="1118414">
                  <a:extLst>
                    <a:ext uri="{9D8B030D-6E8A-4147-A177-3AD203B41FA5}">
                      <a16:colId xmlns:a16="http://schemas.microsoft.com/office/drawing/2014/main" val="158068815"/>
                    </a:ext>
                  </a:extLst>
                </a:gridCol>
                <a:gridCol w="1787486">
                  <a:extLst>
                    <a:ext uri="{9D8B030D-6E8A-4147-A177-3AD203B41FA5}">
                      <a16:colId xmlns:a16="http://schemas.microsoft.com/office/drawing/2014/main" val="583093019"/>
                    </a:ext>
                  </a:extLst>
                </a:gridCol>
                <a:gridCol w="1846740">
                  <a:extLst>
                    <a:ext uri="{9D8B030D-6E8A-4147-A177-3AD203B41FA5}">
                      <a16:colId xmlns:a16="http://schemas.microsoft.com/office/drawing/2014/main" val="1950459511"/>
                    </a:ext>
                  </a:extLst>
                </a:gridCol>
                <a:gridCol w="2626914">
                  <a:extLst>
                    <a:ext uri="{9D8B030D-6E8A-4147-A177-3AD203B41FA5}">
                      <a16:colId xmlns:a16="http://schemas.microsoft.com/office/drawing/2014/main" val="302354562"/>
                    </a:ext>
                  </a:extLst>
                </a:gridCol>
              </a:tblGrid>
              <a:tr h="444505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 dirty="0">
                          <a:effectLst/>
                        </a:rPr>
                        <a:t>DG</a:t>
                      </a:r>
                      <a:endParaRPr lang="fr-BE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 dirty="0" err="1">
                          <a:effectLst/>
                        </a:rPr>
                        <a:t>NCPs</a:t>
                      </a:r>
                      <a:r>
                        <a:rPr lang="fr-BE" sz="600" u="none" strike="noStrike" dirty="0">
                          <a:effectLst/>
                        </a:rPr>
                        <a:t> for Horizon Europe</a:t>
                      </a:r>
                      <a:endParaRPr lang="fr-BE" sz="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Corresponding cluster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NCPs Main Contact point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Other Colleagues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Functional mailbox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extLst>
                  <a:ext uri="{0D108BD9-81ED-4DB2-BD59-A6C34878D82A}">
                    <a16:rowId xmlns:a16="http://schemas.microsoft.com/office/drawing/2014/main" val="405556318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G3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1.     NCP Coordinator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QUERCI Niccolò 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ANGELOPOLOUS Christos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2"/>
                        </a:rPr>
                        <a:t>RTD-G3-SECRETARIAT@ec.europa.eu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724460967"/>
                  </a:ext>
                </a:extLst>
              </a:tr>
              <a:tr h="177802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H1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2.     Legal and Financial aspects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LEROY Isabelle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GUTIERREZ Laura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3"/>
                        </a:rPr>
                        <a:t>RTD-H.1.EXPERT-MEETINGS@ec.europa.eu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4101893141"/>
                  </a:ext>
                </a:extLst>
              </a:tr>
              <a:tr h="242996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ERCEA / A2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3.     European Research Council (ERC)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CHRISTEY Samantha</a:t>
                      </a:r>
                      <a:endParaRPr lang="fr-BE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KARANASSOS Ioannis</a:t>
                      </a:r>
                      <a:endParaRPr lang="fr-BE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</a:rPr>
                        <a:t>Under creation</a:t>
                      </a:r>
                      <a:endParaRPr lang="fr-BE" sz="900" b="1" i="0" u="sng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4078644572"/>
                  </a:ext>
                </a:extLst>
              </a:tr>
              <a:tr h="248429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EAC / C2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4.     Marie Skłodowska-Curie Actions (MSCA)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DEMART Stéphanie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VESTERLUND Liz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4"/>
                        </a:rPr>
                        <a:t>EAC-MSCA-NCP@ec.europa.eu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603263222"/>
                  </a:ext>
                </a:extLst>
              </a:tr>
              <a:tr h="214844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A2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5.     Research Infrastructures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OLIVEIRA Claudia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KARACHALIOU Natasha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5"/>
                        </a:rPr>
                        <a:t>EC-HE-NCP-RI@ec.europa.eu 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12500052"/>
                  </a:ext>
                </a:extLst>
              </a:tr>
              <a:tr h="222253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E5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6.     Health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       (including related missions and partnerships)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Cluster 1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ROMAIN Séverine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VERMEERSCH Yolande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</a:rPr>
                        <a:t>EC-HE-NCP-HEALTH@ec.europa.eu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53356096"/>
                  </a:ext>
                </a:extLst>
              </a:tr>
              <a:tr h="222253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E5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7.     Culture, creativity and Inclusive Society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        (including related missions and partnerships)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Cluster 2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ROMAIN Séverine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KRASZNAI Zoltán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6"/>
                        </a:rPr>
                        <a:t>EC-HE-NCP-CLUSTER-2@ec.europa.eu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3177727954"/>
                  </a:ext>
                </a:extLst>
              </a:tr>
              <a:tr h="261270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HOME / B4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8.     Civil Security for Society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        (including related missions and partnerships)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Cluster 3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KYRIERI Aikaterini-Marina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GHYSSENS Ingrid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VERGIS Emmanouil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</a:rPr>
                        <a:t>HOME-SECURITY-RESEARCH-HELPDESK@ec.europa.eu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828371315"/>
                  </a:ext>
                </a:extLst>
              </a:tr>
              <a:tr h="492907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CNECT / B2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 dirty="0">
                          <a:effectLst/>
                        </a:rPr>
                        <a:t>9.     Digital, Industry and Space</a:t>
                      </a:r>
                      <a:br>
                        <a:rPr lang="en-US" sz="600" u="none" strike="noStrike" dirty="0">
                          <a:effectLst/>
                        </a:rPr>
                      </a:br>
                      <a:r>
                        <a:rPr lang="en-US" sz="600" u="none" strike="noStrike" dirty="0">
                          <a:effectLst/>
                        </a:rPr>
                        <a:t>        (including related missions and partnerships)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Cluster 4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DAS NEVES MOREIRA Pedro - CNECT.D1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WILLIQUET Vinciane - CNECT.D.1.001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HODJEFF Catherine - CNECT.D.1.001 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AZLAUSKAITE Martyna - RTD / E5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LJUNGQVIST Mats - DEFIS / B2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7"/>
                        </a:rPr>
                        <a:t>EC-NCP-DIGITAL-INDUSTRY-AND-SPACE@ec.europa.eu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3508169994"/>
                  </a:ext>
                </a:extLst>
              </a:tr>
              <a:tr h="400055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C5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10.   Climate, Energy and Mobility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        (including related missions and partnerships)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Cluster 5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DUFOUR Elena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SCHUBERT Thomas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GHIBA Dorina 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backup: GRETKIEWICZ Katarzyna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8"/>
                        </a:rPr>
                        <a:t>EC-HE-NCP-CLUSTER-5@ec.europa.eu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759698452"/>
                  </a:ext>
                </a:extLst>
              </a:tr>
              <a:tr h="926053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C5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11.   Food, Bioeconomy, Natural Resources, Agriculture and Environment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       (including related missions and partnerships)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Cluster 6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CITELLI Marco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AGANETTO Iuri - AGRI / B2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HEIJMANS Isabelle - ENV / A3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SCALIA Rosalinda - RTD / C5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GRETKIEWICZ Katarzyna - RTD / C5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back-up: 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GHIBA Dorina - RTD / C5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CUESTA CASO Anne-Marie (ENV)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HUBERT Lysiane (AGRI)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9"/>
                        </a:rPr>
                        <a:t>EC-HE-NCP-CLUSTER-6@ec.europa.eu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902928393"/>
                  </a:ext>
                </a:extLst>
              </a:tr>
              <a:tr h="222253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EISMEA / D01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12.   The European Innovation Council (EIC) and European</a:t>
                      </a:r>
                      <a:br>
                        <a:rPr lang="en-US" sz="600" u="none" strike="noStrike">
                          <a:effectLst/>
                        </a:rPr>
                      </a:br>
                      <a:r>
                        <a:rPr lang="en-US" sz="600" u="none" strike="noStrike">
                          <a:effectLst/>
                        </a:rPr>
                        <a:t>        Innovation ecosystems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u="none" strike="noStrike">
                          <a:effectLst/>
                        </a:rPr>
                        <a:t>CANTO E CASTRO Pedro -  EISMEA.D.01</a:t>
                      </a:r>
                      <a:endParaRPr lang="pt-B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SANCHEZ ALVAREZ Luís - EISMEA.E.03.3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10"/>
                        </a:rPr>
                        <a:t>EISMEA-EIC-EIE-NCP@ec.europa.eu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329985052"/>
                  </a:ext>
                </a:extLst>
              </a:tr>
              <a:tr h="177802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A2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13.   Widening Participation and ERA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WEIERS Stefan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KROLL Adeline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11"/>
                        </a:rPr>
                        <a:t>EC-HE-NCP-WIDENING-ERA@ec.europa.eu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1057365041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C4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14.   Fission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PTACKOVA Katerina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JANATKOVA Karolina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12"/>
                        </a:rPr>
                        <a:t>RTD-NCP-EURATOM@ec.europa.eu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144667027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 / C4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15.   Fusion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JANATKOVA Karolina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PTACKOVA Katerina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</a:rPr>
                        <a:t>RTD-NCP-EURATOM@ec.europa.eu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3059268"/>
                  </a:ext>
                </a:extLst>
              </a:tr>
              <a:tr h="222253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JRC / A3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16.   Joint Research Centre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ZANIER Luciana - JRC.A3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N/A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  <a:hlinkClick r:id="rId13"/>
                        </a:rPr>
                        <a:t>JRC-NCP-Network@ec.europa.eu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519712109"/>
                  </a:ext>
                </a:extLst>
              </a:tr>
              <a:tr h="229661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EAC / C1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u="none" strike="noStrike">
                          <a:effectLst/>
                        </a:rPr>
                        <a:t>17.   European Institute of Innovation and Technology (EIT)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GROUSSET Gauthier - EAC.C1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SERETI Aikaterini - EIT</a:t>
                      </a:r>
                      <a:br>
                        <a:rPr lang="fr-BE" sz="600" u="none" strike="noStrike">
                          <a:effectLst/>
                        </a:rPr>
                      </a:br>
                      <a:r>
                        <a:rPr lang="fr-BE" sz="600" u="none" strike="noStrike">
                          <a:effectLst/>
                        </a:rPr>
                        <a:t>ROSSETTI Elisa - EIT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</a:rPr>
                        <a:t>ncp@eit.europa.eu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313414079"/>
                  </a:ext>
                </a:extLst>
              </a:tr>
              <a:tr h="200027"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RTD/ G4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18. EU Missions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BE" sz="600" u="none" strike="noStrike">
                          <a:effectLst/>
                        </a:rPr>
                        <a:t> </a:t>
                      </a:r>
                      <a:endParaRPr lang="fr-BE" sz="6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CORREA Rosa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N/A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</a:rPr>
                        <a:t>RTD-NCP-EU-MISSIONS@ec.europa.eu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3992586314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pPr algn="l" fontAlgn="b"/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3468059900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To note: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Third Countries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Daniel Kiapes - RTD / F1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>
                          <a:effectLst/>
                        </a:rPr>
                        <a:t>daniel.kiapes@ec.europa.eu</a:t>
                      </a:r>
                      <a:endParaRPr lang="fr-BE" sz="9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562089286"/>
                  </a:ext>
                </a:extLst>
              </a:tr>
              <a:tr h="148168">
                <a:tc>
                  <a:txBody>
                    <a:bodyPr/>
                    <a:lstStyle/>
                    <a:p>
                      <a:pPr algn="l" fontAlgn="b"/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NCPs nominations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600" u="none" strike="noStrike">
                          <a:effectLst/>
                        </a:rPr>
                        <a:t>NCP nominations (central point) - RTD / I3</a:t>
                      </a:r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BE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08" marR="7408" marT="74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900" u="sng" strike="noStrike" dirty="0">
                          <a:effectLst/>
                        </a:rPr>
                        <a:t>RTD-NCP-NOMINATIONS@ec.europa.eu  </a:t>
                      </a:r>
                      <a:endParaRPr lang="fr-BE" sz="9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8" marR="7408" marT="7408" marB="0" anchor="b"/>
                </a:tc>
                <a:extLst>
                  <a:ext uri="{0D108BD9-81ED-4DB2-BD59-A6C34878D82A}">
                    <a16:rowId xmlns:a16="http://schemas.microsoft.com/office/drawing/2014/main" val="24180702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3786" y="228628"/>
            <a:ext cx="10687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b="1" dirty="0">
                <a:latin typeface="+mj-lt"/>
              </a:rPr>
              <a:t>HE NCP </a:t>
            </a:r>
            <a:r>
              <a:rPr lang="fr-BE" sz="3600" b="1" dirty="0" smtClean="0">
                <a:latin typeface="+mj-lt"/>
              </a:rPr>
              <a:t>System - EC</a:t>
            </a:r>
            <a:endParaRPr lang="fr-BE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0013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Type of Action: </a:t>
            </a:r>
            <a:r>
              <a:rPr lang="en-IE" dirty="0" smtClean="0"/>
              <a:t>Grant to Identified Beneficiaries a</a:t>
            </a:r>
            <a:r>
              <a:rPr lang="en-US" dirty="0" err="1" smtClean="0"/>
              <a:t>ccording</a:t>
            </a:r>
            <a:r>
              <a:rPr lang="en-US" dirty="0" smtClean="0"/>
              <a:t> </a:t>
            </a:r>
            <a:r>
              <a:rPr lang="en-US" dirty="0"/>
              <a:t>to Financial Regulation </a:t>
            </a:r>
            <a:r>
              <a:rPr lang="en-US" dirty="0" smtClean="0"/>
              <a:t>Article 195(e</a:t>
            </a:r>
            <a:r>
              <a:rPr lang="en-US" dirty="0"/>
              <a:t>) - Coordination and support action</a:t>
            </a:r>
            <a:endParaRPr lang="en-IE" dirty="0" smtClean="0"/>
          </a:p>
          <a:p>
            <a:r>
              <a:rPr lang="en-IE" b="1" dirty="0" smtClean="0"/>
              <a:t>Budget: </a:t>
            </a:r>
            <a:r>
              <a:rPr lang="en-IE" dirty="0" smtClean="0"/>
              <a:t>4 Million</a:t>
            </a:r>
          </a:p>
          <a:p>
            <a:r>
              <a:rPr lang="en-IE" b="1" dirty="0" smtClean="0"/>
              <a:t>Call opening: </a:t>
            </a:r>
            <a:r>
              <a:rPr lang="en-IE" dirty="0" smtClean="0"/>
              <a:t>1 June 2022</a:t>
            </a:r>
          </a:p>
          <a:p>
            <a:r>
              <a:rPr lang="en-IE" b="1" dirty="0" smtClean="0"/>
              <a:t>Call deadline</a:t>
            </a:r>
            <a:r>
              <a:rPr lang="en-IE" dirty="0" smtClean="0"/>
              <a:t>: 8 November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Horizon Europe NCP Horizontal Support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999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 err="1"/>
              <a:t>Expected</a:t>
            </a:r>
            <a:r>
              <a:rPr lang="fr-BE" b="1" dirty="0"/>
              <a:t> </a:t>
            </a:r>
            <a:r>
              <a:rPr lang="fr-BE" b="1" dirty="0" err="1"/>
              <a:t>Outcome</a:t>
            </a:r>
            <a:r>
              <a:rPr lang="fr-BE" b="1" dirty="0"/>
              <a:t>: </a:t>
            </a:r>
            <a:endParaRPr lang="fr-BE" b="1" dirty="0" smtClean="0"/>
          </a:p>
          <a:p>
            <a:r>
              <a:rPr lang="en-US" dirty="0" smtClean="0"/>
              <a:t>Newcomer </a:t>
            </a:r>
            <a:r>
              <a:rPr lang="en-US" dirty="0"/>
              <a:t>NCPs are rapidly empowered to provide quality support to applicants;</a:t>
            </a:r>
          </a:p>
          <a:p>
            <a:r>
              <a:rPr lang="en-US" dirty="0" smtClean="0"/>
              <a:t>Significantly </a:t>
            </a:r>
            <a:r>
              <a:rPr lang="en-US" dirty="0"/>
              <a:t>enhanced performance of </a:t>
            </a:r>
            <a:r>
              <a:rPr lang="en-US" dirty="0" smtClean="0"/>
              <a:t>NCPs;</a:t>
            </a:r>
          </a:p>
          <a:p>
            <a:r>
              <a:rPr lang="en-US" dirty="0" smtClean="0"/>
              <a:t>Potential </a:t>
            </a:r>
            <a:r>
              <a:rPr lang="en-US" dirty="0"/>
              <a:t>applicants’ access to Horizon Europe calls is </a:t>
            </a:r>
            <a:r>
              <a:rPr lang="en-US" dirty="0" smtClean="0"/>
              <a:t>simplified;</a:t>
            </a:r>
          </a:p>
          <a:p>
            <a:r>
              <a:rPr lang="en-US" dirty="0" smtClean="0"/>
              <a:t> Maintenance </a:t>
            </a:r>
            <a:r>
              <a:rPr lang="en-US" dirty="0"/>
              <a:t>of the Horizon Europe NCP Portal as a stable entry point during the whole duration of the </a:t>
            </a:r>
            <a:r>
              <a:rPr lang="en-US" dirty="0" err="1" smtClean="0"/>
              <a:t>programme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Horizon Europe NCP Horizontal Support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984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Commission Implementing Decision</a:t>
            </a:r>
          </a:p>
          <a:p>
            <a:pPr marL="0" indent="0">
              <a:buNone/>
            </a:pPr>
            <a:r>
              <a:rPr lang="en-IE" u="sng" dirty="0">
                <a:solidFill>
                  <a:srgbClr val="024B9C"/>
                </a:solidFill>
              </a:rPr>
              <a:t>https://ec.europa.eu/info/funding-tenders/opportunities/docs/2021-2027/common/wp-call/2021-2022/wp-horizontal-expenditure_horizon-euratom-2021-2022_en.pdf</a:t>
            </a:r>
          </a:p>
          <a:p>
            <a:r>
              <a:rPr lang="en-IE" dirty="0" smtClean="0"/>
              <a:t>Call link</a:t>
            </a:r>
          </a:p>
          <a:p>
            <a:pPr marL="0" indent="0">
              <a:buNone/>
            </a:pPr>
            <a:r>
              <a:rPr lang="fr-BE" u="sng" dirty="0">
                <a:hlinkClick r:id="rId2"/>
              </a:rPr>
              <a:t>https://ec.europa.eu/research/participants/submission/manage/screen/submission/create-draft/25974?topic=HORIZON-EURATOM-2022-NCP-IBA</a:t>
            </a:r>
            <a:r>
              <a:rPr lang="fr-BE" dirty="0"/>
              <a:t/>
            </a:r>
            <a:br>
              <a:rPr lang="fr-BE" dirty="0"/>
            </a:b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Horizon Europe </a:t>
            </a:r>
            <a:r>
              <a:rPr lang="en-US" dirty="0" smtClean="0"/>
              <a:t>NCP </a:t>
            </a:r>
            <a:r>
              <a:rPr lang="en-US" dirty="0"/>
              <a:t>Horizontal Support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07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 smtClean="0"/>
              <a:t>niccolo.querci@ec.europa.eu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6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6626BAE47CD439624384DF220C8C1" ma:contentTypeVersion="13" ma:contentTypeDescription="Create a new document." ma:contentTypeScope="" ma:versionID="c80fcf69ffba7463af7145fe743ca018">
  <xsd:schema xmlns:xsd="http://www.w3.org/2001/XMLSchema" xmlns:xs="http://www.w3.org/2001/XMLSchema" xmlns:p="http://schemas.microsoft.com/office/2006/metadata/properties" xmlns:ns2="ea759aec-9602-4cfb-a4d6-76210f1c4c69" xmlns:ns3="0858bc24-9fe5-48cd-8c9b-429408622c91" targetNamespace="http://schemas.microsoft.com/office/2006/metadata/properties" ma:root="true" ma:fieldsID="8c3c98c11837a3b8962ec55de716cfed" ns2:_="" ns3:_="">
    <xsd:import namespace="ea759aec-9602-4cfb-a4d6-76210f1c4c69"/>
    <xsd:import namespace="0858bc24-9fe5-48cd-8c9b-429408622c91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59aec-9602-4cfb-a4d6-76210f1c4c69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75503ba6-c77d-4a47-a49f-513eb447c3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8bc24-9fe5-48cd-8c9b-429408622c91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c3baddc-5ee6-4942-abf3-e3bdcef93071}" ma:internalName="TaxCatchAll" ma:showField="CatchAllData" ma:web="0858bc24-9fe5-48cd-8c9b-429408622c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E416DC-5B06-44B6-BF9A-726203A37448}"/>
</file>

<file path=customXml/itemProps2.xml><?xml version="1.0" encoding="utf-8"?>
<ds:datastoreItem xmlns:ds="http://schemas.openxmlformats.org/officeDocument/2006/customXml" ds:itemID="{418B2DEF-44A0-4670-BE2D-7309D6ECC3B5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246</TotalTime>
  <Words>731</Words>
  <Application>Microsoft Office PowerPoint</Application>
  <PresentationFormat>Widescreen</PresentationFormat>
  <Paragraphs>151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1_Office Theme</vt:lpstr>
      <vt:lpstr>EC – NCP System</vt:lpstr>
      <vt:lpstr>HE NCP System</vt:lpstr>
      <vt:lpstr>PowerPoint Presentation</vt:lpstr>
      <vt:lpstr>Call Horizon Europe NCP Horizontal Support</vt:lpstr>
      <vt:lpstr>Call Horizon Europe NCP Horizontal Support</vt:lpstr>
      <vt:lpstr>Call Horizon Europe NCP Horizontal Support</vt:lpstr>
      <vt:lpstr>Thank You niccolo.querci@ec.europa.eu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– NCP System</dc:title>
  <dc:creator>QUERCI Niccolo (RTD)</dc:creator>
  <cp:lastModifiedBy>QUERCI Niccolo (RTD)</cp:lastModifiedBy>
  <cp:revision>19</cp:revision>
  <dcterms:created xsi:type="dcterms:W3CDTF">2022-03-14T14:52:34Z</dcterms:created>
  <dcterms:modified xsi:type="dcterms:W3CDTF">2022-10-17T15:20:12Z</dcterms:modified>
</cp:coreProperties>
</file>