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 id="2147483703" r:id="rId6"/>
    <p:sldMasterId id="2147483716" r:id="rId7"/>
  </p:sldMasterIdLst>
  <p:notesMasterIdLst>
    <p:notesMasterId r:id="rId21"/>
  </p:notesMasterIdLst>
  <p:handoutMasterIdLst>
    <p:handoutMasterId r:id="rId22"/>
  </p:handoutMasterIdLst>
  <p:sldIdLst>
    <p:sldId id="525" r:id="rId8"/>
    <p:sldId id="498" r:id="rId9"/>
    <p:sldId id="522" r:id="rId10"/>
    <p:sldId id="527" r:id="rId11"/>
    <p:sldId id="528" r:id="rId12"/>
    <p:sldId id="514" r:id="rId13"/>
    <p:sldId id="515" r:id="rId14"/>
    <p:sldId id="516" r:id="rId15"/>
    <p:sldId id="512" r:id="rId16"/>
    <p:sldId id="523" r:id="rId17"/>
    <p:sldId id="530" r:id="rId18"/>
    <p:sldId id="529" r:id="rId19"/>
    <p:sldId id="4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VOUNARAKI Athina (RTD)" initials="KA(" lastIdx="1" clrIdx="3">
    <p:extLst>
      <p:ext uri="{19B8F6BF-5375-455C-9EA6-DF929625EA0E}">
        <p15:presenceInfo xmlns:p15="http://schemas.microsoft.com/office/powerpoint/2012/main" userId="S-1-5-21-1606980848-2025429265-839522115-255081" providerId="AD"/>
      </p:ext>
    </p:extLst>
  </p:cmAuthor>
  <p:cmAuthor id="2" name="KARAGIANNIDOU Agni (RTD)" initials="KA(" lastIdx="11" clrIdx="1">
    <p:extLst>
      <p:ext uri="{19B8F6BF-5375-455C-9EA6-DF929625EA0E}">
        <p15:presenceInfo xmlns:p15="http://schemas.microsoft.com/office/powerpoint/2012/main" userId="S-1-5-21-1606980848-2025429265-839522115-283354" providerId="AD"/>
      </p:ext>
    </p:extLst>
  </p:cmAuthor>
  <p:cmAuthor id="3" name="BRENIER Patrick (RTD)" initials="BP(" lastIdx="0" clrIdx="2">
    <p:extLst>
      <p:ext uri="{19B8F6BF-5375-455C-9EA6-DF929625EA0E}">
        <p15:presenceInfo xmlns:p15="http://schemas.microsoft.com/office/powerpoint/2012/main" userId="S-1-5-21-1606980848-2025429265-839522115-58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0BB"/>
    <a:srgbClr val="96D7E8"/>
    <a:srgbClr val="92DDE9"/>
    <a:srgbClr val="EDEDED"/>
    <a:srgbClr val="93DCE9"/>
    <a:srgbClr val="1B3B51"/>
    <a:srgbClr val="6FAEBD"/>
    <a:srgbClr val="8596A2"/>
    <a:srgbClr val="CDCDD9"/>
    <a:srgbClr val="96D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D460C-A96A-4C59-8ED4-44758702F87C}" v="18" dt="2021-10-14T07:35:28.821"/>
    <p1510:client id="{EF19708E-8CD7-4D3B-9901-15807E6E3834}" v="3" dt="2021-10-14T06:28:59.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00" autoAdjust="0"/>
    <p:restoredTop sz="53482" autoAdjust="0"/>
  </p:normalViewPr>
  <p:slideViewPr>
    <p:cSldViewPr snapToGrid="0">
      <p:cViewPr varScale="1">
        <p:scale>
          <a:sx n="44" d="100"/>
          <a:sy n="44" d="100"/>
        </p:scale>
        <p:origin x="470" y="5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70" d="100"/>
          <a:sy n="70" d="100"/>
        </p:scale>
        <p:origin x="1735" y="-4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IP Anna (RTD)" userId="S::anna.seip@ec.europa.eu::ae1d59ed-aa21-44bc-91f8-0cd80f9c34c2" providerId="AD" clId="Web-{EF19708E-8CD7-4D3B-9901-15807E6E3834}"/>
    <pc:docChg chg="modSld">
      <pc:chgData name="SEIP Anna (RTD)" userId="S::anna.seip@ec.europa.eu::ae1d59ed-aa21-44bc-91f8-0cd80f9c34c2" providerId="AD" clId="Web-{EF19708E-8CD7-4D3B-9901-15807E6E3834}" dt="2021-10-14T06:28:59.724" v="2" actId="20577"/>
      <pc:docMkLst>
        <pc:docMk/>
      </pc:docMkLst>
      <pc:sldChg chg="addSp delSp modSp">
        <pc:chgData name="SEIP Anna (RTD)" userId="S::anna.seip@ec.europa.eu::ae1d59ed-aa21-44bc-91f8-0cd80f9c34c2" providerId="AD" clId="Web-{EF19708E-8CD7-4D3B-9901-15807E6E3834}" dt="2021-10-14T06:28:59.724" v="2" actId="20577"/>
        <pc:sldMkLst>
          <pc:docMk/>
          <pc:sldMk cId="1294015733" sldId="492"/>
        </pc:sldMkLst>
        <pc:spChg chg="mod">
          <ac:chgData name="SEIP Anna (RTD)" userId="S::anna.seip@ec.europa.eu::ae1d59ed-aa21-44bc-91f8-0cd80f9c34c2" providerId="AD" clId="Web-{EF19708E-8CD7-4D3B-9901-15807E6E3834}" dt="2021-10-14T06:28:59.724" v="2" actId="20577"/>
          <ac:spMkLst>
            <pc:docMk/>
            <pc:sldMk cId="1294015733" sldId="492"/>
            <ac:spMk id="2" creationId="{00000000-0000-0000-0000-000000000000}"/>
          </ac:spMkLst>
        </pc:spChg>
        <pc:spChg chg="add del">
          <ac:chgData name="SEIP Anna (RTD)" userId="S::anna.seip@ec.europa.eu::ae1d59ed-aa21-44bc-91f8-0cd80f9c34c2" providerId="AD" clId="Web-{EF19708E-8CD7-4D3B-9901-15807E6E3834}" dt="2021-10-14T06:28:14.504" v="1"/>
          <ac:spMkLst>
            <pc:docMk/>
            <pc:sldMk cId="1294015733" sldId="492"/>
            <ac:spMk id="13" creationId="{8F844745-8105-46E6-9496-2C38B5FEAAF6}"/>
          </ac:spMkLst>
        </pc:spChg>
      </pc:sldChg>
    </pc:docChg>
  </pc:docChgLst>
  <pc:docChgLst>
    <pc:chgData name="SEIP Anna (RTD)" userId="S::anna.seip@ec.europa.eu::ae1d59ed-aa21-44bc-91f8-0cd80f9c34c2" providerId="AD" clId="Web-{4C3D460C-A96A-4C59-8ED4-44758702F87C}"/>
    <pc:docChg chg="modSld">
      <pc:chgData name="SEIP Anna (RTD)" userId="S::anna.seip@ec.europa.eu::ae1d59ed-aa21-44bc-91f8-0cd80f9c34c2" providerId="AD" clId="Web-{4C3D460C-A96A-4C59-8ED4-44758702F87C}" dt="2021-10-14T07:35:27.868" v="13" actId="20577"/>
      <pc:docMkLst>
        <pc:docMk/>
      </pc:docMkLst>
      <pc:sldChg chg="addSp delSp modSp">
        <pc:chgData name="SEIP Anna (RTD)" userId="S::anna.seip@ec.europa.eu::ae1d59ed-aa21-44bc-91f8-0cd80f9c34c2" providerId="AD" clId="Web-{4C3D460C-A96A-4C59-8ED4-44758702F87C}" dt="2021-10-14T07:35:27.868" v="13" actId="20577"/>
        <pc:sldMkLst>
          <pc:docMk/>
          <pc:sldMk cId="1294015733" sldId="492"/>
        </pc:sldMkLst>
        <pc:spChg chg="mod">
          <ac:chgData name="SEIP Anna (RTD)" userId="S::anna.seip@ec.europa.eu::ae1d59ed-aa21-44bc-91f8-0cd80f9c34c2" providerId="AD" clId="Web-{4C3D460C-A96A-4C59-8ED4-44758702F87C}" dt="2021-10-14T07:34:51.492" v="1" actId="1076"/>
          <ac:spMkLst>
            <pc:docMk/>
            <pc:sldMk cId="1294015733" sldId="492"/>
            <ac:spMk id="2" creationId="{00000000-0000-0000-0000-000000000000}"/>
          </ac:spMkLst>
        </pc:spChg>
        <pc:spChg chg="add del mod">
          <ac:chgData name="SEIP Anna (RTD)" userId="S::anna.seip@ec.europa.eu::ae1d59ed-aa21-44bc-91f8-0cd80f9c34c2" providerId="AD" clId="Web-{4C3D460C-A96A-4C59-8ED4-44758702F87C}" dt="2021-10-14T07:35:05.633" v="6"/>
          <ac:spMkLst>
            <pc:docMk/>
            <pc:sldMk cId="1294015733" sldId="492"/>
            <ac:spMk id="12" creationId="{4A0FAD79-8C76-426E-9B8E-A6FF7A7EE150}"/>
          </ac:spMkLst>
        </pc:spChg>
        <pc:spChg chg="add mod">
          <ac:chgData name="SEIP Anna (RTD)" userId="S::anna.seip@ec.europa.eu::ae1d59ed-aa21-44bc-91f8-0cd80f9c34c2" providerId="AD" clId="Web-{4C3D460C-A96A-4C59-8ED4-44758702F87C}" dt="2021-10-14T07:35:27.868" v="13" actId="20577"/>
          <ac:spMkLst>
            <pc:docMk/>
            <pc:sldMk cId="1294015733" sldId="492"/>
            <ac:spMk id="13" creationId="{99DD4A55-611A-4F7E-A6A8-96AC1AFE649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18/10/2022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smtClean="0">
                <a:solidFill>
                  <a:schemeClr val="tx1"/>
                </a:solidFill>
                <a:effectLst/>
                <a:latin typeface="+mn-lt"/>
                <a:ea typeface="+mn-ea"/>
                <a:cs typeface="+mn-cs"/>
              </a:rPr>
              <a:t>The European Research Area (ERA) is the </a:t>
            </a:r>
            <a:r>
              <a:rPr lang="en-GB" sz="1200" b="1" kern="1200" smtClean="0">
                <a:solidFill>
                  <a:schemeClr val="tx1"/>
                </a:solidFill>
                <a:effectLst/>
                <a:latin typeface="+mn-lt"/>
                <a:ea typeface="+mn-ea"/>
                <a:cs typeface="+mn-cs"/>
              </a:rPr>
              <a:t>ambition to create a single, borderless market for research, innovation and technology across the EU.</a:t>
            </a:r>
            <a:endParaRPr lang="en-US" sz="1200" kern="120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smtClean="0">
                <a:solidFill>
                  <a:schemeClr val="tx1"/>
                </a:solidFill>
                <a:effectLst/>
                <a:latin typeface="+mn-lt"/>
                <a:ea typeface="+mn-ea"/>
                <a:cs typeface="+mn-cs"/>
              </a:rPr>
              <a:t>It was launched in 2000 and the process to revitalise it began in 2018. </a:t>
            </a:r>
            <a:endParaRPr lang="en-US" sz="1200" kern="120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smtClean="0">
                <a:solidFill>
                  <a:schemeClr val="tx1"/>
                </a:solidFill>
                <a:effectLst/>
                <a:latin typeface="+mn-lt"/>
                <a:ea typeface="+mn-ea"/>
                <a:cs typeface="+mn-cs"/>
              </a:rPr>
              <a:t>Rationale:</a:t>
            </a:r>
            <a:r>
              <a:rPr lang="en-GB" sz="1200" kern="1200" smtClean="0">
                <a:solidFill>
                  <a:schemeClr val="tx1"/>
                </a:solidFill>
                <a:effectLst/>
                <a:latin typeface="+mn-lt"/>
                <a:ea typeface="+mn-ea"/>
                <a:cs typeface="+mn-cs"/>
              </a:rPr>
              <a:t> slowing progress towards the ERA objectives, e.g. EU R&amp;D investment is at 2.19% of GDP in 2018, still far from its 3% target; new challenges for R&amp;I policy, Covid-19 and the green and digital transition</a:t>
            </a:r>
          </a:p>
          <a:p>
            <a:pPr marL="228600" lvl="0" indent="-228600">
              <a:buFont typeface="Arial" panose="020B0604020202020204" pitchFamily="34" charset="0"/>
              <a:buAutoNum type="arabicPeriod"/>
            </a:pPr>
            <a:r>
              <a:rPr lang="en-GB" sz="1200" b="1" kern="1200" smtClean="0">
                <a:solidFill>
                  <a:schemeClr val="tx1"/>
                </a:solidFill>
                <a:effectLst/>
                <a:latin typeface="+mn-lt"/>
                <a:ea typeface="+mn-ea"/>
                <a:cs typeface="+mn-cs"/>
              </a:rPr>
              <a:t>Prioritising investments</a:t>
            </a:r>
            <a:r>
              <a:rPr lang="en-GB" sz="1200" b="1" kern="1200" baseline="0" smtClean="0">
                <a:solidFill>
                  <a:schemeClr val="tx1"/>
                </a:solidFill>
                <a:effectLst/>
                <a:latin typeface="+mn-lt"/>
                <a:ea typeface="+mn-ea"/>
                <a:cs typeface="+mn-cs"/>
              </a:rPr>
              <a:t> and reforms</a:t>
            </a:r>
            <a:r>
              <a:rPr lang="en-GB" sz="1200" kern="1200" baseline="0" smtClean="0">
                <a:solidFill>
                  <a:schemeClr val="tx1"/>
                </a:solidFill>
                <a:effectLst/>
                <a:latin typeface="+mn-lt"/>
                <a:ea typeface="+mn-ea"/>
                <a:cs typeface="+mn-cs"/>
              </a:rPr>
              <a:t>: requires better analysis and simplifying anthe interplay between national and European R&amp;I systems; principle of excellence as the cornerstone of all investments (the best researchers with the best ideas obtain funding)</a:t>
            </a:r>
          </a:p>
          <a:p>
            <a:pPr marL="228600" lvl="0" indent="-228600">
              <a:buFont typeface="Arial" panose="020B0604020202020204" pitchFamily="34" charset="0"/>
              <a:buAutoNum type="arabicPeriod"/>
            </a:pPr>
            <a:r>
              <a:rPr lang="en-GB" sz="1200" b="1" kern="1200" baseline="0" smtClean="0">
                <a:solidFill>
                  <a:schemeClr val="tx1"/>
                </a:solidFill>
                <a:effectLst/>
                <a:latin typeface="+mn-lt"/>
                <a:ea typeface="+mn-ea"/>
                <a:cs typeface="+mn-cs"/>
              </a:rPr>
              <a:t>Translating R&amp;I results into the economy: </a:t>
            </a:r>
            <a:r>
              <a:rPr lang="en-GB" sz="1200" kern="1200" baseline="0" smtClean="0">
                <a:solidFill>
                  <a:schemeClr val="tx1"/>
                </a:solidFill>
                <a:effectLst/>
                <a:latin typeface="+mn-lt"/>
                <a:ea typeface="+mn-ea"/>
                <a:cs typeface="+mn-cs"/>
              </a:rPr>
              <a:t>improving the environment for business R&amp;I investments</a:t>
            </a:r>
          </a:p>
          <a:p>
            <a:pPr marL="228600" lvl="0" indent="-228600">
              <a:buFont typeface="Arial" panose="020B0604020202020204" pitchFamily="34" charset="0"/>
              <a:buAutoNum type="arabicPeriod"/>
            </a:pPr>
            <a:r>
              <a:rPr lang="en-GB" sz="1200" b="1" kern="1200" baseline="0" smtClean="0">
                <a:solidFill>
                  <a:schemeClr val="tx1"/>
                </a:solidFill>
                <a:effectLst/>
                <a:latin typeface="+mn-lt"/>
                <a:ea typeface="+mn-ea"/>
                <a:cs typeface="+mn-cs"/>
              </a:rPr>
              <a:t>Improving access to excellence</a:t>
            </a:r>
            <a:r>
              <a:rPr lang="en-GB" sz="1200" kern="1200" baseline="0" smtClean="0">
                <a:solidFill>
                  <a:schemeClr val="tx1"/>
                </a:solidFill>
                <a:effectLst/>
                <a:latin typeface="+mn-lt"/>
                <a:ea typeface="+mn-ea"/>
                <a:cs typeface="+mn-cs"/>
              </a:rPr>
              <a:t>: reduce the R&amp;I divided and increase the cohesion among all Member States, based on Horizon Europe measures</a:t>
            </a:r>
          </a:p>
          <a:p>
            <a:pPr marL="228600" lvl="0" indent="-228600">
              <a:buFont typeface="Arial" panose="020B0604020202020204" pitchFamily="34" charset="0"/>
              <a:buAutoNum type="arabicPeriod"/>
            </a:pPr>
            <a:r>
              <a:rPr lang="en-GB" sz="1200" b="1" kern="1200" baseline="0" smtClean="0">
                <a:solidFill>
                  <a:schemeClr val="tx1"/>
                </a:solidFill>
                <a:effectLst/>
                <a:latin typeface="+mn-lt"/>
                <a:ea typeface="+mn-ea"/>
                <a:cs typeface="+mn-cs"/>
              </a:rPr>
              <a:t>Deepening the ERA: </a:t>
            </a:r>
            <a:r>
              <a:rPr lang="en-GB" sz="1200" kern="1200" baseline="0" smtClean="0">
                <a:solidFill>
                  <a:schemeClr val="tx1"/>
                </a:solidFill>
                <a:effectLst/>
                <a:latin typeface="+mn-lt"/>
                <a:ea typeface="+mn-ea"/>
                <a:cs typeface="+mn-cs"/>
              </a:rPr>
              <a:t>from coordination to deeper integration between national policies, connect actors and help them develop the right skills</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43939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We just successfully concluded the process of asking EU Member States, Associated Countries and stakeholder organisation to commit the actions of the ERA Policy agenda. Most actions reached the critical mass of political support, which gives the green light for the implementation phase that is now starting.</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smtClean="0"/>
              <a:t>Out of 18</a:t>
            </a:r>
            <a:r>
              <a:rPr lang="en-IE" baseline="0" dirty="0" smtClean="0"/>
              <a:t> actions (Actions 15 and 18 are not in the graph as Action 15 has been postponed and Action 18 was integrated into other actions), </a:t>
            </a:r>
            <a:r>
              <a:rPr lang="en-IE" dirty="0" smtClean="0"/>
              <a:t>16 actions reached</a:t>
            </a:r>
            <a:r>
              <a:rPr lang="en-IE" baseline="0" dirty="0" smtClean="0"/>
              <a:t> the required </a:t>
            </a:r>
            <a:r>
              <a:rPr lang="en-IE" dirty="0" smtClean="0"/>
              <a:t>threshold </a:t>
            </a:r>
            <a:r>
              <a:rPr lang="en-IE" baseline="0" dirty="0" smtClean="0"/>
              <a:t>of at least 14 EU Member State commitments</a:t>
            </a:r>
            <a:r>
              <a:rPr lang="en-IE" dirty="0" smtClean="0"/>
              <a:t>.</a:t>
            </a:r>
            <a:r>
              <a:rPr lang="en-IE"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Acton 17 &amp; 20 are below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(4 Associated countries committed: AR, GA, IS, NO)</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376132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61884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DE" smtClean="0"/>
              <a:t>Plan for relaunchin</a:t>
            </a:r>
            <a:r>
              <a:rPr lang="de-DE" baseline="0" smtClean="0"/>
              <a:t>g the ERA, including a roadmap of key actions</a:t>
            </a:r>
          </a:p>
          <a:p>
            <a:pPr marL="171450" indent="-171450">
              <a:buFont typeface="Arial" panose="020B0604020202020204" pitchFamily="34" charset="0"/>
              <a:buChar char="•"/>
            </a:pPr>
            <a:r>
              <a:rPr lang="de-DE" baseline="0" smtClean="0"/>
              <a:t>Confirmation of the vision</a:t>
            </a:r>
          </a:p>
          <a:p>
            <a:pPr marL="171450" indent="-171450">
              <a:buFont typeface="Arial" panose="020B0604020202020204" pitchFamily="34" charset="0"/>
              <a:buChar char="•"/>
            </a:pPr>
            <a:r>
              <a:rPr lang="de-DE" baseline="0" smtClean="0"/>
              <a:t>ERA Forum for Transition:</a:t>
            </a:r>
          </a:p>
          <a:p>
            <a:pPr marL="628650" lvl="1" indent="-171450">
              <a:buFont typeface="Arial" panose="020B0604020202020204" pitchFamily="34" charset="0"/>
              <a:buChar char="•"/>
            </a:pPr>
            <a:r>
              <a:rPr lang="de-DE" baseline="0" smtClean="0"/>
              <a:t>Provide advice on the future ERA governance frameowrk, on the Pact for R&amp;I and to co-create the first ERA policy Agenda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79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The ERA Policy Agenda sets out voluntary ERA actions for the period 2022-2024 to contribute to the priority areas for joint action defined in the Council Recommendation on a Pact for Research and Innovation in Europe). </a:t>
            </a:r>
          </a:p>
          <a:p>
            <a:pPr marL="171450" lvl="0"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It is a first step to address/translate the priority areas set out in the Pact for R&amp;I into concrete actions. Subsequent editions of the ERA Policy Agenda will further complement these actions and translate other priority areas into action in the long term.</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78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Four broad priority areas of the Pact and how they have been translated into concrete actions:</a:t>
            </a:r>
          </a:p>
          <a:p>
            <a:pPr marL="171450" indent="-171450">
              <a:buFont typeface="Arial" panose="020B0604020202020204" pitchFamily="34" charset="0"/>
              <a:buChar char="•"/>
            </a:pPr>
            <a:r>
              <a:rPr lang="de-DE" smtClean="0"/>
              <a:t>Each of them has an explanatory document</a:t>
            </a:r>
            <a:r>
              <a:rPr lang="de-DE" baseline="0" smtClean="0"/>
              <a:t> to show in more detail what is envisioned, which is the basis of discussion</a:t>
            </a:r>
          </a:p>
          <a:p>
            <a:pPr marL="171450" indent="-171450">
              <a:buFont typeface="Arial" panose="020B0604020202020204" pitchFamily="34" charset="0"/>
              <a:buChar char="•"/>
            </a:pPr>
            <a:r>
              <a:rPr lang="de-DE" baseline="0" smtClean="0"/>
              <a:t>Span a wide area of topics, co-created between different units, sometimes across the DGs and with MS </a:t>
            </a:r>
            <a:endParaRPr lang="de-DE" smtClean="0"/>
          </a:p>
          <a:p>
            <a:pPr marL="171450" indent="-171450">
              <a:buFontTx/>
              <a:buChar char="-"/>
            </a:pPr>
            <a:r>
              <a:rPr lang="de-DE" baseline="0" smtClean="0"/>
              <a:t>Action 3: </a:t>
            </a:r>
          </a:p>
          <a:p>
            <a:pPr marL="628650" lvl="1" indent="-171450">
              <a:buFontTx/>
              <a:buChar char="-"/>
            </a:pPr>
            <a:r>
              <a:rPr lang="de-DE" baseline="0" smtClean="0"/>
              <a:t>Current research assessment system often relies on ver narrow measures of quality, e.g. number of publications and their journal impact factors</a:t>
            </a:r>
          </a:p>
          <a:p>
            <a:pPr marL="628650" lvl="1" indent="-171450">
              <a:buFontTx/>
              <a:buChar char="-"/>
            </a:pPr>
            <a:r>
              <a:rPr lang="de-DE" baseline="0" smtClean="0"/>
              <a:t>Instead: want qualitative judgement with peer-review</a:t>
            </a:r>
          </a:p>
          <a:p>
            <a:pPr marL="628650" lvl="1" indent="-171450">
              <a:buFontTx/>
              <a:buChar char="-"/>
            </a:pPr>
            <a:r>
              <a:rPr lang="de-DE" baseline="0" smtClean="0"/>
              <a:t>Action: creation of European research funders‘ and research performers coalition drafting an agreement on reforming the research assessment; implementation plan of the coalitioni, analysis of legal and administrative barriers</a:t>
            </a:r>
            <a:endParaRPr lang="de-DE" smtClean="0"/>
          </a:p>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55276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Action 13: </a:t>
            </a:r>
          </a:p>
          <a:p>
            <a:pPr marL="171450" indent="-171450">
              <a:buFontTx/>
              <a:buChar char="-"/>
            </a:pPr>
            <a:r>
              <a:rPr lang="de-DE" smtClean="0"/>
              <a:t>Higher education sector has an essential role to play in Europe‘s post-pandemic</a:t>
            </a:r>
            <a:r>
              <a:rPr lang="de-DE" baseline="0" smtClean="0"/>
              <a:t> reovery and shaping sustainable societies and economies</a:t>
            </a:r>
          </a:p>
          <a:p>
            <a:pPr marL="171450" indent="-171450">
              <a:buFontTx/>
              <a:buChar char="-"/>
            </a:pPr>
            <a:r>
              <a:rPr lang="de-DE" baseline="0" smtClean="0"/>
              <a:t>Follows the European Strategy for universities and aims at:</a:t>
            </a:r>
          </a:p>
          <a:p>
            <a:pPr marL="628650" lvl="1" indent="-171450">
              <a:buFontTx/>
              <a:buChar char="-"/>
            </a:pPr>
            <a:r>
              <a:rPr lang="de-DE" baseline="0" smtClean="0"/>
              <a:t>Supporting more inclusive and deeper cooperation between higher education institutions</a:t>
            </a:r>
          </a:p>
          <a:p>
            <a:pPr marL="628650" lvl="1" indent="-171450">
              <a:buFontTx/>
              <a:buChar char="-"/>
            </a:pPr>
            <a:r>
              <a:rPr lang="de-DE" baseline="0" smtClean="0"/>
              <a:t>Aligning EU countries‘ efforts to strengthen global competititiveness</a:t>
            </a:r>
          </a:p>
          <a:p>
            <a:pPr marL="457200" lvl="1" indent="0">
              <a:buFontTx/>
              <a:buNone/>
            </a:pPr>
            <a:r>
              <a:rPr lang="de-DE" baseline="0" smtClean="0"/>
              <a:t>(study, policy support through mutual learning exercises, task force with experts, WIDERA programme)</a:t>
            </a:r>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37075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 Reducing the research and innovation divide in Europe</a:t>
            </a:r>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412979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Action 19:</a:t>
            </a:r>
            <a:r>
              <a:rPr lang="de-DE" baseline="0" smtClean="0"/>
              <a:t> review an dupdate the ERA monitoring system to better capture progress made towards the indivual ERA priorities and for evidence-based policy-making</a:t>
            </a:r>
          </a:p>
          <a:p>
            <a:pPr marL="171450" indent="-171450">
              <a:buFontTx/>
              <a:buChar char="-"/>
            </a:pPr>
            <a:r>
              <a:rPr lang="de-DE" baseline="0" smtClean="0"/>
              <a:t>Several elements:</a:t>
            </a:r>
          </a:p>
          <a:p>
            <a:pPr marL="628650" lvl="1" indent="-171450">
              <a:buFontTx/>
              <a:buChar char="-"/>
            </a:pPr>
            <a:r>
              <a:rPr lang="de-DE" baseline="0" smtClean="0"/>
              <a:t>Online policy platform: for reporting on the implemenetation of the action</a:t>
            </a:r>
          </a:p>
          <a:p>
            <a:pPr marL="628650" lvl="1" indent="-171450">
              <a:buFontTx/>
              <a:buChar char="-"/>
            </a:pPr>
            <a:r>
              <a:rPr lang="de-DE" baseline="0" smtClean="0"/>
              <a:t>ERA scoreboard and dashboard to monitor progress</a:t>
            </a:r>
          </a:p>
          <a:p>
            <a:pPr marL="628650" lvl="1" indent="-171450">
              <a:buFontTx/>
              <a:buChar char="-"/>
            </a:pPr>
            <a:r>
              <a:rPr lang="de-DE" baseline="0" smtClean="0"/>
              <a:t>Reports on the implementation of the ERA Policy Agenda </a:t>
            </a:r>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76981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38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DE" dirty="0" smtClean="0"/>
              <a:t>Based on </a:t>
            </a:r>
            <a:r>
              <a:rPr lang="de-DE" dirty="0" err="1" smtClean="0"/>
              <a:t>the</a:t>
            </a:r>
            <a:r>
              <a:rPr lang="de-DE" dirty="0" smtClean="0"/>
              <a:t> Council</a:t>
            </a:r>
            <a:r>
              <a:rPr lang="de-DE" baseline="0" dirty="0" smtClean="0"/>
              <a:t> </a:t>
            </a:r>
            <a:r>
              <a:rPr lang="de-DE" baseline="0" dirty="0" err="1" smtClean="0"/>
              <a:t>conclusions</a:t>
            </a:r>
            <a:r>
              <a:rPr lang="de-DE" baseline="0" dirty="0" smtClean="0"/>
              <a:t> on </a:t>
            </a:r>
            <a:r>
              <a:rPr lang="de-DE" baseline="0" dirty="0" err="1" smtClean="0"/>
              <a:t>the</a:t>
            </a:r>
            <a:r>
              <a:rPr lang="de-DE" baseline="0" dirty="0" smtClean="0"/>
              <a:t> </a:t>
            </a:r>
            <a:r>
              <a:rPr lang="de-DE" baseline="0" dirty="0" err="1" smtClean="0"/>
              <a:t>future</a:t>
            </a:r>
            <a:r>
              <a:rPr lang="de-DE" baseline="0" dirty="0" smtClean="0"/>
              <a:t> </a:t>
            </a:r>
            <a:r>
              <a:rPr lang="de-DE" baseline="0" dirty="0" err="1" smtClean="0"/>
              <a:t>governance</a:t>
            </a:r>
            <a:r>
              <a:rPr lang="de-DE" baseline="0" dirty="0" smtClean="0"/>
              <a:t> of ERA, Member States </a:t>
            </a:r>
            <a:r>
              <a:rPr lang="de-DE" baseline="0" dirty="0" err="1" smtClean="0"/>
              <a:t>have</a:t>
            </a:r>
            <a:r>
              <a:rPr lang="de-DE" baseline="0" dirty="0" smtClean="0"/>
              <a:t> </a:t>
            </a:r>
            <a:r>
              <a:rPr lang="de-DE" baseline="0" dirty="0" err="1" smtClean="0"/>
              <a:t>expressed</a:t>
            </a:r>
            <a:r>
              <a:rPr lang="de-DE" baseline="0" dirty="0" smtClean="0"/>
              <a:t> </a:t>
            </a:r>
            <a:r>
              <a:rPr lang="de-DE" baseline="0" dirty="0" err="1" smtClean="0"/>
              <a:t>their</a:t>
            </a:r>
            <a:r>
              <a:rPr lang="de-DE" baseline="0" dirty="0" smtClean="0"/>
              <a:t> </a:t>
            </a:r>
            <a:r>
              <a:rPr lang="de-DE" baseline="0" dirty="0" err="1" smtClean="0"/>
              <a:t>commitments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actions</a:t>
            </a:r>
            <a:r>
              <a:rPr lang="de-DE" baseline="0" dirty="0" smtClean="0"/>
              <a:t> </a:t>
            </a:r>
            <a:r>
              <a:rPr lang="de-DE" baseline="0" dirty="0" err="1" smtClean="0"/>
              <a:t>through</a:t>
            </a:r>
            <a:r>
              <a:rPr lang="de-DE" baseline="0" dirty="0" smtClean="0"/>
              <a:t> </a:t>
            </a:r>
            <a:r>
              <a:rPr lang="de-DE" baseline="0" dirty="0" err="1" smtClean="0"/>
              <a:t>templates</a:t>
            </a:r>
            <a:r>
              <a:rPr lang="de-DE" baseline="0" dirty="0" smtClean="0"/>
              <a:t> </a:t>
            </a:r>
            <a:r>
              <a:rPr lang="de-DE" baseline="0" dirty="0" err="1" smtClean="0"/>
              <a:t>over</a:t>
            </a:r>
            <a:r>
              <a:rPr lang="de-DE" baseline="0" dirty="0" smtClean="0"/>
              <a:t> </a:t>
            </a:r>
            <a:r>
              <a:rPr lang="de-DE" baseline="0" dirty="0" err="1" smtClean="0"/>
              <a:t>the</a:t>
            </a:r>
            <a:r>
              <a:rPr lang="de-DE" baseline="0" dirty="0" smtClean="0"/>
              <a:t> </a:t>
            </a:r>
            <a:r>
              <a:rPr lang="de-DE" baseline="0" dirty="0" err="1" smtClean="0"/>
              <a:t>summer</a:t>
            </a:r>
            <a:r>
              <a:rPr lang="de-DE" baseline="0" dirty="0" smtClean="0"/>
              <a:t>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on </a:t>
            </a:r>
            <a:r>
              <a:rPr lang="de-DE" baseline="0" dirty="0" err="1" smtClean="0"/>
              <a:t>the</a:t>
            </a:r>
            <a:r>
              <a:rPr lang="de-DE" baseline="0" dirty="0" smtClean="0"/>
              <a:t> </a:t>
            </a:r>
            <a:r>
              <a:rPr lang="de-DE" baseline="0" dirty="0" err="1" smtClean="0"/>
              <a:t>slide</a:t>
            </a:r>
            <a:r>
              <a:rPr lang="de-DE" baseline="0" dirty="0" smtClean="0"/>
              <a:t> </a:t>
            </a:r>
            <a:r>
              <a:rPr lang="de-DE" baseline="0" dirty="0" err="1" smtClean="0"/>
              <a:t>the</a:t>
            </a:r>
            <a:r>
              <a:rPr lang="de-DE" baseline="0" dirty="0" smtClean="0"/>
              <a:t> </a:t>
            </a:r>
            <a:r>
              <a:rPr lang="de-DE" baseline="0" dirty="0" err="1" smtClean="0"/>
              <a:t>state</a:t>
            </a:r>
            <a:r>
              <a:rPr lang="de-DE" baseline="0" dirty="0" smtClean="0"/>
              <a:t> of </a:t>
            </a:r>
            <a:r>
              <a:rPr lang="de-DE" baseline="0" dirty="0" err="1" smtClean="0"/>
              <a:t>play</a:t>
            </a:r>
            <a:r>
              <a:rPr lang="de-DE" baseline="0" dirty="0" smtClean="0"/>
              <a:t> on </a:t>
            </a:r>
            <a:r>
              <a:rPr lang="de-DE" baseline="0" dirty="0" err="1" smtClean="0"/>
              <a:t>commitments</a:t>
            </a:r>
            <a:r>
              <a:rPr lang="de-DE" baseline="0" dirty="0" smtClean="0"/>
              <a:t>).</a:t>
            </a:r>
          </a:p>
          <a:p>
            <a:pPr marL="171450" indent="-171450">
              <a:buFontTx/>
              <a:buChar char="-"/>
            </a:pPr>
            <a:r>
              <a:rPr lang="de-DE" baseline="0" dirty="0" smtClean="0"/>
              <a:t>On 23 September, </a:t>
            </a:r>
            <a:r>
              <a:rPr lang="de-DE" baseline="0" dirty="0" err="1" smtClean="0"/>
              <a:t>the</a:t>
            </a:r>
            <a:r>
              <a:rPr lang="de-DE" baseline="0" dirty="0" smtClean="0"/>
              <a:t> ERA Forum </a:t>
            </a:r>
            <a:r>
              <a:rPr lang="de-DE" baseline="0" dirty="0" err="1" smtClean="0"/>
              <a:t>met</a:t>
            </a:r>
            <a:r>
              <a:rPr lang="de-DE" baseline="0" dirty="0" smtClean="0"/>
              <a:t> in Ljubljana </a:t>
            </a:r>
            <a:r>
              <a:rPr lang="de-DE" baseline="0" dirty="0" err="1" smtClean="0"/>
              <a:t>taking</a:t>
            </a:r>
            <a:r>
              <a:rPr lang="de-DE" baseline="0" dirty="0" smtClean="0"/>
              <a:t> </a:t>
            </a:r>
            <a:r>
              <a:rPr lang="de-DE" baseline="0" dirty="0" err="1" smtClean="0"/>
              <a:t>forward</a:t>
            </a:r>
            <a:r>
              <a:rPr lang="de-DE" baseline="0" dirty="0" smtClean="0"/>
              <a:t> </a:t>
            </a:r>
            <a:r>
              <a:rPr lang="de-DE" baseline="0" dirty="0" err="1" smtClean="0"/>
              <a:t>the</a:t>
            </a:r>
            <a:r>
              <a:rPr lang="de-DE" baseline="0" dirty="0" smtClean="0"/>
              <a:t> </a:t>
            </a:r>
            <a:r>
              <a:rPr lang="de-DE" baseline="0" dirty="0" err="1" smtClean="0"/>
              <a:t>implementation</a:t>
            </a:r>
            <a:r>
              <a:rPr lang="de-DE" baseline="0" dirty="0" smtClean="0"/>
              <a:t> of </a:t>
            </a:r>
            <a:r>
              <a:rPr lang="de-DE" baseline="0" dirty="0" err="1" smtClean="0"/>
              <a:t>the</a:t>
            </a:r>
            <a:r>
              <a:rPr lang="de-DE" baseline="0" dirty="0" smtClean="0"/>
              <a:t> ERA </a:t>
            </a:r>
            <a:r>
              <a:rPr lang="de-DE" baseline="0" dirty="0" err="1" smtClean="0"/>
              <a:t>actions</a:t>
            </a:r>
            <a:r>
              <a:rPr lang="de-DE"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88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195" y="-2059897"/>
            <a:ext cx="14210556" cy="4647718"/>
          </a:xfrm>
          <a:prstGeom prst="rect">
            <a:avLst/>
          </a:prstGeom>
        </p:spPr>
      </p:pic>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buClr>
                <a:srgbClr val="1FBAD2"/>
              </a:buClr>
              <a:defRPr>
                <a:solidFill>
                  <a:srgbClr val="1B3B51"/>
                </a:solidFill>
                <a:latin typeface="EC Square Sans Pro" panose="020B0506040000020004" pitchFamily="34" charset="0"/>
              </a:defRPr>
            </a:lvl1pPr>
            <a:lvl2pPr>
              <a:lnSpc>
                <a:spcPct val="100000"/>
              </a:lnSpc>
              <a:spcAft>
                <a:spcPts val="1800"/>
              </a:spcAft>
              <a:buClr>
                <a:srgbClr val="1FBAD2"/>
              </a:buClr>
              <a:defRPr>
                <a:solidFill>
                  <a:srgbClr val="1B3B51"/>
                </a:solidFill>
                <a:latin typeface="EC Square Sans Pro" panose="020B0506040000020004" pitchFamily="34" charset="0"/>
              </a:defRPr>
            </a:lvl2pPr>
            <a:lvl3pPr>
              <a:lnSpc>
                <a:spcPct val="100000"/>
              </a:lnSpc>
              <a:spcAft>
                <a:spcPts val="1800"/>
              </a:spcAft>
              <a:buClr>
                <a:srgbClr val="1FBAD2"/>
              </a:buClr>
              <a:defRPr>
                <a:solidFill>
                  <a:srgbClr val="1B3B51"/>
                </a:solidFill>
                <a:latin typeface="EC Square Sans Pro" panose="020B0506040000020004" pitchFamily="34" charset="0"/>
              </a:defRPr>
            </a:lvl3pPr>
            <a:lvl4pPr>
              <a:lnSpc>
                <a:spcPct val="100000"/>
              </a:lnSpc>
              <a:spcAft>
                <a:spcPts val="1800"/>
              </a:spcAft>
              <a:buClr>
                <a:srgbClr val="1FBAD2"/>
              </a:buClr>
              <a:defRPr>
                <a:solidFill>
                  <a:srgbClr val="1B3B51"/>
                </a:solidFill>
                <a:latin typeface="EC Square Sans Pro" panose="020B0506040000020004" pitchFamily="34" charset="0"/>
              </a:defRPr>
            </a:lvl4pPr>
            <a:lvl5pPr>
              <a:lnSpc>
                <a:spcPct val="100000"/>
              </a:lnSpc>
              <a:spcAft>
                <a:spcPts val="1800"/>
              </a:spcAft>
              <a:buClr>
                <a:srgbClr val="1FBAD2"/>
              </a:buClr>
              <a:defRPr>
                <a:solidFill>
                  <a:srgbClr val="1B3B51"/>
                </a:solidFill>
                <a:latin typeface="EC Square Sans Pro" panose="020B050604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838199" y="263962"/>
            <a:ext cx="10515600" cy="782357"/>
          </a:xfrm>
          <a:prstGeom prst="rect">
            <a:avLst/>
          </a:prstGeom>
        </p:spPr>
        <p:txBody>
          <a:bodyPr vert="horz" lIns="91440" tIns="45720" rIns="91440" bIns="0" rtlCol="0" anchor="b" anchorCtr="0">
            <a:noAutofit/>
          </a:bodyPr>
          <a:lstStyle>
            <a:lvl1pPr>
              <a:defRPr sz="3200" b="1">
                <a:solidFill>
                  <a:srgbClr val="1B3B51"/>
                </a:solidFill>
                <a:latin typeface="EC Square Sans Pro" panose="020B05060400000200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458"/>
            <a:ext cx="12194204" cy="686190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6717" y="6038186"/>
            <a:ext cx="1745450" cy="458225"/>
          </a:xfrm>
          <a:prstGeom prst="rect">
            <a:avLst/>
          </a:prstGeom>
        </p:spPr>
      </p:pic>
      <p:sp>
        <p:nvSpPr>
          <p:cNvPr id="6" name="Title Placeholder 1"/>
          <p:cNvSpPr>
            <a:spLocks noGrp="1"/>
          </p:cNvSpPr>
          <p:nvPr>
            <p:ph type="title"/>
          </p:nvPr>
        </p:nvSpPr>
        <p:spPr>
          <a:xfrm>
            <a:off x="838199" y="465440"/>
            <a:ext cx="10515600" cy="489365"/>
          </a:xfrm>
          <a:prstGeom prst="rect">
            <a:avLst/>
          </a:prstGeom>
        </p:spPr>
        <p:txBody>
          <a:bodyPr vert="horz" lIns="91440" tIns="45720" rIns="91440" bIns="0" rtlCol="0" anchor="t" anchorCtr="0">
            <a:spAutoFit/>
          </a:bodyPr>
          <a:lstStyle>
            <a:lvl1pPr>
              <a:defRPr sz="3200" b="1">
                <a:solidFill>
                  <a:srgbClr val="1B3B51"/>
                </a:solidFill>
                <a:latin typeface="EC Square Sans Pro" panose="020B05060400000200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6055091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195" y="-2059897"/>
            <a:ext cx="14210556" cy="4647718"/>
          </a:xfrm>
          <a:prstGeom prst="rect">
            <a:avLst/>
          </a:prstGeom>
        </p:spPr>
      </p:pic>
      <p:sp>
        <p:nvSpPr>
          <p:cNvPr id="3" name="Content Placeholder 2"/>
          <p:cNvSpPr>
            <a:spLocks noGrp="1"/>
          </p:cNvSpPr>
          <p:nvPr>
            <p:ph idx="1"/>
          </p:nvPr>
        </p:nvSpPr>
        <p:spPr>
          <a:xfrm>
            <a:off x="838199" y="1825625"/>
            <a:ext cx="10505401" cy="3881904"/>
          </a:xfrm>
        </p:spPr>
        <p:txBody>
          <a:bodyPr>
            <a:noAutofit/>
          </a:bodyPr>
          <a:lstStyle>
            <a:lvl1pPr>
              <a:lnSpc>
                <a:spcPct val="100000"/>
              </a:lnSpc>
              <a:spcBef>
                <a:spcPts val="0"/>
              </a:spcBef>
              <a:spcAft>
                <a:spcPts val="1800"/>
              </a:spcAft>
              <a:buClr>
                <a:srgbClr val="FE6C3D"/>
              </a:buClr>
              <a:defRPr>
                <a:solidFill>
                  <a:srgbClr val="1B3B51"/>
                </a:solidFill>
                <a:latin typeface="EC Square Sans Pro" panose="020B0506040000020004" pitchFamily="34" charset="0"/>
              </a:defRPr>
            </a:lvl1pPr>
            <a:lvl2pPr>
              <a:lnSpc>
                <a:spcPct val="100000"/>
              </a:lnSpc>
              <a:spcAft>
                <a:spcPts val="1800"/>
              </a:spcAft>
              <a:buClr>
                <a:srgbClr val="FE6C3D"/>
              </a:buClr>
              <a:defRPr>
                <a:solidFill>
                  <a:srgbClr val="1B3B51"/>
                </a:solidFill>
                <a:latin typeface="EC Square Sans Pro" panose="020B0506040000020004" pitchFamily="34" charset="0"/>
              </a:defRPr>
            </a:lvl2pPr>
            <a:lvl3pPr>
              <a:lnSpc>
                <a:spcPct val="100000"/>
              </a:lnSpc>
              <a:spcAft>
                <a:spcPts val="1800"/>
              </a:spcAft>
              <a:buClr>
                <a:srgbClr val="FE6C3D"/>
              </a:buClr>
              <a:defRPr>
                <a:solidFill>
                  <a:srgbClr val="1B3B51"/>
                </a:solidFill>
                <a:latin typeface="EC Square Sans Pro" panose="020B0506040000020004" pitchFamily="34" charset="0"/>
              </a:defRPr>
            </a:lvl3pPr>
            <a:lvl4pPr>
              <a:lnSpc>
                <a:spcPct val="100000"/>
              </a:lnSpc>
              <a:spcAft>
                <a:spcPts val="1800"/>
              </a:spcAft>
              <a:buClr>
                <a:srgbClr val="FE6C3D"/>
              </a:buClr>
              <a:defRPr>
                <a:solidFill>
                  <a:srgbClr val="1B3B51"/>
                </a:solidFill>
                <a:latin typeface="EC Square Sans Pro" panose="020B0506040000020004" pitchFamily="34" charset="0"/>
              </a:defRPr>
            </a:lvl4pPr>
            <a:lvl5pPr>
              <a:lnSpc>
                <a:spcPct val="100000"/>
              </a:lnSpc>
              <a:spcAft>
                <a:spcPts val="1800"/>
              </a:spcAft>
              <a:buClr>
                <a:srgbClr val="FE6C3D"/>
              </a:buClr>
              <a:defRPr>
                <a:solidFill>
                  <a:srgbClr val="1B3B51"/>
                </a:solidFill>
                <a:latin typeface="EC Square Sans Pro" panose="020B05060400000200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828000" y="468000"/>
            <a:ext cx="10515600" cy="489365"/>
          </a:xfrm>
          <a:prstGeom prst="rect">
            <a:avLst/>
          </a:prstGeom>
        </p:spPr>
        <p:txBody>
          <a:bodyPr vert="horz" lIns="91440" tIns="45720" rIns="91440" bIns="0" rtlCol="0" anchor="t" anchorCtr="0">
            <a:spAutoFit/>
          </a:bodyPr>
          <a:lstStyle>
            <a:lvl1pPr>
              <a:defRPr sz="3200" b="1">
                <a:solidFill>
                  <a:srgbClr val="1B3B51"/>
                </a:solidFill>
                <a:latin typeface="EC Square Sans Pro" panose="020B05060400000200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230063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4" name="Title Placeholder 1"/>
          <p:cNvSpPr>
            <a:spLocks noGrp="1"/>
          </p:cNvSpPr>
          <p:nvPr>
            <p:ph type="title"/>
          </p:nvPr>
        </p:nvSpPr>
        <p:spPr>
          <a:xfrm>
            <a:off x="838199" y="465440"/>
            <a:ext cx="10515600" cy="489365"/>
          </a:xfrm>
          <a:prstGeom prst="rect">
            <a:avLst/>
          </a:prstGeom>
        </p:spPr>
        <p:txBody>
          <a:bodyPr vert="horz" lIns="91440" tIns="45720" rIns="91440" bIns="0" rtlCol="0" anchor="t" anchorCtr="0">
            <a:spAutoFit/>
          </a:bodyPr>
          <a:lstStyle>
            <a:lvl1pPr>
              <a:defRPr sz="3200" b="1">
                <a:solidFill>
                  <a:srgbClr val="1B3B51"/>
                </a:solidFill>
                <a:latin typeface="EC Square Sans Pro" panose="020B05060400000200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9504611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smtClean="0"/>
              <a:t>Click to edit Master title style</a:t>
            </a:r>
            <a:endParaRPr lang="en-US" dirty="0"/>
          </a:p>
        </p:txBody>
      </p:sp>
      <p:sp>
        <p:nvSpPr>
          <p:cNvPr id="8" name="TextBox 7"/>
          <p:cNvSpPr txBox="1"/>
          <p:nvPr userDrawn="1"/>
        </p:nvSpPr>
        <p:spPr>
          <a:xfrm rot="16200000">
            <a:off x="11416573" y="5122529"/>
            <a:ext cx="1231427" cy="215444"/>
          </a:xfrm>
          <a:prstGeom prst="rect">
            <a:avLst/>
          </a:prstGeom>
          <a:noFill/>
        </p:spPr>
        <p:txBody>
          <a:bodyPr wrap="none" rtlCol="0">
            <a:spAutoFit/>
          </a:bodyPr>
          <a:lstStyle/>
          <a:p>
            <a:r>
              <a:rPr lang="en-GB" sz="800" dirty="0" smtClean="0">
                <a:solidFill>
                  <a:srgbClr val="316B93"/>
                </a:solidFill>
                <a:latin typeface="EC Square Sans Pro" panose="020B0506040000020004" pitchFamily="34" charset="0"/>
              </a:rPr>
              <a:t>© European Union, 2021</a:t>
            </a:r>
            <a:endParaRPr lang="en-GB" sz="800" dirty="0">
              <a:solidFill>
                <a:srgbClr val="316B93"/>
              </a:solidFill>
              <a:latin typeface="EC Square Sans Pro" panose="020B0506040000020004" pitchFamily="34"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Tree>
    <p:extLst>
      <p:ext uri="{BB962C8B-B14F-4D97-AF65-F5344CB8AC3E}">
        <p14:creationId xmlns:p14="http://schemas.microsoft.com/office/powerpoint/2010/main" val="8092242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6867419"/>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smtClean="0"/>
              <a:t>Click to edit Master title style</a:t>
            </a:r>
            <a:endParaRPr lang="en-US" dirty="0"/>
          </a:p>
        </p:txBody>
      </p:sp>
      <p:sp>
        <p:nvSpPr>
          <p:cNvPr id="6" name="TextBox 5"/>
          <p:cNvSpPr txBox="1"/>
          <p:nvPr userDrawn="1"/>
        </p:nvSpPr>
        <p:spPr>
          <a:xfrm rot="16200000">
            <a:off x="11416573" y="5122529"/>
            <a:ext cx="1231427" cy="215444"/>
          </a:xfrm>
          <a:prstGeom prst="rect">
            <a:avLst/>
          </a:prstGeom>
          <a:noFill/>
        </p:spPr>
        <p:txBody>
          <a:bodyPr wrap="none" rtlCol="0">
            <a:spAutoFit/>
          </a:bodyPr>
          <a:lstStyle/>
          <a:p>
            <a:r>
              <a:rPr lang="en-GB" sz="800" dirty="0" smtClean="0">
                <a:solidFill>
                  <a:srgbClr val="316B93"/>
                </a:solidFill>
                <a:latin typeface="EC Square Sans Pro" panose="020B0506040000020004" pitchFamily="34" charset="0"/>
              </a:rPr>
              <a:t>© European Union, 2021</a:t>
            </a:r>
            <a:endParaRPr lang="en-GB" sz="800" dirty="0">
              <a:solidFill>
                <a:srgbClr val="316B93"/>
              </a:solidFill>
              <a:latin typeface="EC Square Sans Pro" panose="020B0506040000020004"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Tree>
    <p:extLst>
      <p:ext uri="{BB962C8B-B14F-4D97-AF65-F5344CB8AC3E}">
        <p14:creationId xmlns:p14="http://schemas.microsoft.com/office/powerpoint/2010/main" val="41021347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6867418"/>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smtClean="0"/>
              <a:t>Click to edit Master title style</a:t>
            </a:r>
            <a:endParaRPr lang="en-US" dirty="0"/>
          </a:p>
        </p:txBody>
      </p:sp>
      <p:sp>
        <p:nvSpPr>
          <p:cNvPr id="6" name="TextBox 5"/>
          <p:cNvSpPr txBox="1"/>
          <p:nvPr userDrawn="1"/>
        </p:nvSpPr>
        <p:spPr>
          <a:xfrm rot="16200000">
            <a:off x="11416573" y="5122529"/>
            <a:ext cx="1231427" cy="215444"/>
          </a:xfrm>
          <a:prstGeom prst="rect">
            <a:avLst/>
          </a:prstGeom>
          <a:noFill/>
        </p:spPr>
        <p:txBody>
          <a:bodyPr wrap="none" rtlCol="0">
            <a:spAutoFit/>
          </a:bodyPr>
          <a:lstStyle/>
          <a:p>
            <a:r>
              <a:rPr lang="en-GB" sz="800" dirty="0" smtClean="0">
                <a:solidFill>
                  <a:srgbClr val="316B93"/>
                </a:solidFill>
                <a:latin typeface="EC Square Sans Pro" panose="020B0506040000020004" pitchFamily="34" charset="0"/>
              </a:rPr>
              <a:t>© European Union, 2021</a:t>
            </a:r>
            <a:endParaRPr lang="en-GB" sz="800" dirty="0">
              <a:solidFill>
                <a:srgbClr val="316B93"/>
              </a:solidFill>
              <a:latin typeface="EC Square Sans Pro" panose="020B0506040000020004"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Tree>
    <p:extLst>
      <p:ext uri="{BB962C8B-B14F-4D97-AF65-F5344CB8AC3E}">
        <p14:creationId xmlns:p14="http://schemas.microsoft.com/office/powerpoint/2010/main" val="3398986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204000" cy="6864749"/>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smtClean="0"/>
              <a:t>Click to edit Master title style</a:t>
            </a:r>
            <a:endParaRPr lang="en-US" dirty="0"/>
          </a:p>
        </p:txBody>
      </p:sp>
      <p:sp>
        <p:nvSpPr>
          <p:cNvPr id="6" name="TextBox 5"/>
          <p:cNvSpPr txBox="1"/>
          <p:nvPr userDrawn="1"/>
        </p:nvSpPr>
        <p:spPr>
          <a:xfrm rot="16200000">
            <a:off x="11546416" y="5137917"/>
            <a:ext cx="971741" cy="184666"/>
          </a:xfrm>
          <a:prstGeom prst="rect">
            <a:avLst/>
          </a:prstGeom>
          <a:noFill/>
        </p:spPr>
        <p:txBody>
          <a:bodyPr wrap="none" rtlCol="0">
            <a:spAutoFit/>
          </a:bodyPr>
          <a:lstStyle/>
          <a:p>
            <a:r>
              <a:rPr lang="en-GB" sz="600" dirty="0" smtClean="0">
                <a:solidFill>
                  <a:srgbClr val="316B93"/>
                </a:solidFill>
                <a:latin typeface="EC Square Sans Pro" panose="020B0506040000020004" pitchFamily="34" charset="0"/>
              </a:rPr>
              <a:t>© European Union, 2021</a:t>
            </a:r>
            <a:endParaRPr lang="en-GB" sz="600" dirty="0">
              <a:solidFill>
                <a:srgbClr val="316B93"/>
              </a:solidFill>
              <a:latin typeface="EC Square Sans Pro" panose="020B0506040000020004"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Tree>
    <p:extLst>
      <p:ext uri="{BB962C8B-B14F-4D97-AF65-F5344CB8AC3E}">
        <p14:creationId xmlns:p14="http://schemas.microsoft.com/office/powerpoint/2010/main" val="16235704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204000" cy="6867419"/>
          </a:xfrm>
          <a:prstGeom prst="rect">
            <a:avLst/>
          </a:prstGeom>
        </p:spPr>
      </p:pic>
      <p:sp>
        <p:nvSpPr>
          <p:cNvPr id="5" name="Title 1"/>
          <p:cNvSpPr>
            <a:spLocks noGrp="1"/>
          </p:cNvSpPr>
          <p:nvPr>
            <p:ph type="title"/>
          </p:nvPr>
        </p:nvSpPr>
        <p:spPr>
          <a:xfrm>
            <a:off x="943184" y="1709739"/>
            <a:ext cx="6635487"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smtClean="0"/>
              <a:t>Click to edit Master title style</a:t>
            </a:r>
            <a:endParaRPr lang="en-US" dirty="0"/>
          </a:p>
        </p:txBody>
      </p:sp>
      <p:sp>
        <p:nvSpPr>
          <p:cNvPr id="6" name="TextBox 5"/>
          <p:cNvSpPr txBox="1"/>
          <p:nvPr userDrawn="1"/>
        </p:nvSpPr>
        <p:spPr>
          <a:xfrm rot="16200000">
            <a:off x="11546417" y="4796954"/>
            <a:ext cx="971741" cy="184666"/>
          </a:xfrm>
          <a:prstGeom prst="rect">
            <a:avLst/>
          </a:prstGeom>
          <a:noFill/>
        </p:spPr>
        <p:txBody>
          <a:bodyPr wrap="none" rtlCol="0">
            <a:spAutoFit/>
          </a:bodyPr>
          <a:lstStyle/>
          <a:p>
            <a:r>
              <a:rPr lang="en-GB" sz="600" dirty="0" smtClean="0">
                <a:solidFill>
                  <a:srgbClr val="316B93"/>
                </a:solidFill>
                <a:latin typeface="EC Square Sans Pro" panose="020B0506040000020004" pitchFamily="34" charset="0"/>
              </a:rPr>
              <a:t>© European Union, 2021</a:t>
            </a:r>
            <a:endParaRPr lang="en-GB" sz="600" dirty="0">
              <a:solidFill>
                <a:srgbClr val="316B93"/>
              </a:solidFill>
              <a:latin typeface="EC Square Sans Pro" panose="020B0506040000020004" pitchFamily="34"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9812" y="6045865"/>
            <a:ext cx="1716200" cy="450546"/>
          </a:xfrm>
          <a:prstGeom prst="rect">
            <a:avLst/>
          </a:prstGeom>
        </p:spPr>
      </p:pic>
    </p:spTree>
    <p:extLst>
      <p:ext uri="{BB962C8B-B14F-4D97-AF65-F5344CB8AC3E}">
        <p14:creationId xmlns:p14="http://schemas.microsoft.com/office/powerpoint/2010/main" val="2003191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204000" cy="6867419"/>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smtClean="0"/>
              <a:t>Click to edit Master title style</a:t>
            </a:r>
            <a:endParaRPr lang="en-US" dirty="0"/>
          </a:p>
        </p:txBody>
      </p:sp>
      <p:sp>
        <p:nvSpPr>
          <p:cNvPr id="6" name="TextBox 5"/>
          <p:cNvSpPr txBox="1"/>
          <p:nvPr userDrawn="1"/>
        </p:nvSpPr>
        <p:spPr>
          <a:xfrm rot="16200000">
            <a:off x="11546416" y="5137917"/>
            <a:ext cx="971741" cy="184666"/>
          </a:xfrm>
          <a:prstGeom prst="rect">
            <a:avLst/>
          </a:prstGeom>
          <a:noFill/>
        </p:spPr>
        <p:txBody>
          <a:bodyPr wrap="none" rtlCol="0">
            <a:spAutoFit/>
          </a:bodyPr>
          <a:lstStyle/>
          <a:p>
            <a:r>
              <a:rPr lang="en-GB" sz="600" dirty="0" smtClean="0">
                <a:solidFill>
                  <a:srgbClr val="316B93"/>
                </a:solidFill>
                <a:latin typeface="EC Square Sans Pro" panose="020B0506040000020004" pitchFamily="34" charset="0"/>
              </a:rPr>
              <a:t>© European Union, 2021</a:t>
            </a:r>
            <a:endParaRPr lang="en-GB" sz="600" dirty="0">
              <a:solidFill>
                <a:srgbClr val="316B93"/>
              </a:solidFill>
              <a:latin typeface="EC Square Sans Pro" panose="020B0506040000020004"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Tree>
    <p:extLst>
      <p:ext uri="{BB962C8B-B14F-4D97-AF65-F5344CB8AC3E}">
        <p14:creationId xmlns:p14="http://schemas.microsoft.com/office/powerpoint/2010/main" val="31475118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62" t="-515" r="3266" b="515"/>
          <a:stretch/>
        </p:blipFill>
        <p:spPr>
          <a:xfrm>
            <a:off x="0" y="855480"/>
            <a:ext cx="7742014" cy="601801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8" y="0"/>
            <a:ext cx="12187264" cy="6858000"/>
          </a:xfrm>
          <a:prstGeom prst="rect">
            <a:avLst/>
          </a:prstGeom>
        </p:spPr>
      </p:pic>
      <p:sp>
        <p:nvSpPr>
          <p:cNvPr id="6" name="TextBox 5"/>
          <p:cNvSpPr txBox="1"/>
          <p:nvPr userDrawn="1"/>
        </p:nvSpPr>
        <p:spPr>
          <a:xfrm rot="16200000">
            <a:off x="11546416" y="5137917"/>
            <a:ext cx="971741" cy="184666"/>
          </a:xfrm>
          <a:prstGeom prst="rect">
            <a:avLst/>
          </a:prstGeom>
          <a:noFill/>
        </p:spPr>
        <p:txBody>
          <a:bodyPr wrap="none" rtlCol="0">
            <a:spAutoFit/>
          </a:bodyPr>
          <a:lstStyle/>
          <a:p>
            <a:r>
              <a:rPr lang="en-GB" sz="600" dirty="0" smtClean="0">
                <a:solidFill>
                  <a:srgbClr val="316B93"/>
                </a:solidFill>
                <a:latin typeface="EC Square Sans Pro" panose="020B0506040000020004" pitchFamily="34" charset="0"/>
              </a:rPr>
              <a:t>© European Union, 2021</a:t>
            </a:r>
            <a:endParaRPr lang="en-GB" sz="600" dirty="0">
              <a:solidFill>
                <a:srgbClr val="316B93"/>
              </a:solidFill>
              <a:latin typeface="EC Square Sans Pro" panose="020B0506040000020004" pitchFamily="34" charset="0"/>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Tree>
    <p:extLst>
      <p:ext uri="{BB962C8B-B14F-4D97-AF65-F5344CB8AC3E}">
        <p14:creationId xmlns:p14="http://schemas.microsoft.com/office/powerpoint/2010/main" val="670893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6" name="Title Placeholder 1"/>
          <p:cNvSpPr>
            <a:spLocks noGrp="1"/>
          </p:cNvSpPr>
          <p:nvPr>
            <p:ph type="title"/>
          </p:nvPr>
        </p:nvSpPr>
        <p:spPr>
          <a:xfrm>
            <a:off x="838199" y="340819"/>
            <a:ext cx="10515600" cy="782357"/>
          </a:xfrm>
          <a:prstGeom prst="rect">
            <a:avLst/>
          </a:prstGeom>
        </p:spPr>
        <p:txBody>
          <a:bodyPr vert="horz" lIns="91440" tIns="45720" rIns="91440" bIns="0" rtlCol="0" anchor="b" anchorCtr="0">
            <a:noAutofit/>
          </a:bodyPr>
          <a:lstStyle>
            <a:lvl1pPr>
              <a:defRPr sz="3200" b="1">
                <a:solidFill>
                  <a:srgbClr val="1B3B51"/>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49830"/>
          <a:stretch/>
        </p:blipFill>
        <p:spPr>
          <a:xfrm>
            <a:off x="2368" y="1"/>
            <a:ext cx="12187262" cy="3440624"/>
          </a:xfrm>
          <a:prstGeom prst="rect">
            <a:avLst/>
          </a:prstGeom>
        </p:spPr>
      </p:pic>
    </p:spTree>
    <p:extLst>
      <p:ext uri="{BB962C8B-B14F-4D97-AF65-F5344CB8AC3E}">
        <p14:creationId xmlns:p14="http://schemas.microsoft.com/office/powerpoint/2010/main" val="3518157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68" y="4561"/>
            <a:ext cx="12189631" cy="685666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0094" y="258042"/>
            <a:ext cx="1657470" cy="115246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5391" y="6380018"/>
            <a:ext cx="716973" cy="477982"/>
          </a:xfrm>
          <a:prstGeom prst="rect">
            <a:avLst/>
          </a:prstGeom>
        </p:spPr>
      </p:pic>
      <p:sp>
        <p:nvSpPr>
          <p:cNvPr id="11" name="TextBox 10"/>
          <p:cNvSpPr txBox="1"/>
          <p:nvPr userDrawn="1"/>
        </p:nvSpPr>
        <p:spPr>
          <a:xfrm>
            <a:off x="6309629" y="1964527"/>
            <a:ext cx="4071636" cy="2699709"/>
          </a:xfrm>
          <a:prstGeom prst="rect">
            <a:avLst/>
          </a:prstGeom>
          <a:noFill/>
        </p:spPr>
        <p:txBody>
          <a:bodyPr wrap="square" tIns="46800" bIns="46800" rtlCol="0">
            <a:spAutoFit/>
          </a:bodyPr>
          <a:lstStyle/>
          <a:p>
            <a:pPr>
              <a:lnSpc>
                <a:spcPts val="5126"/>
              </a:lnSpc>
            </a:pPr>
            <a:r>
              <a:rPr lang="en-GB" sz="5001" b="1" dirty="0">
                <a:solidFill>
                  <a:srgbClr val="1B3B51"/>
                </a:solidFill>
                <a:latin typeface="EC Square Sans Pro" panose="020B0506040000020004" pitchFamily="34" charset="0"/>
              </a:rPr>
              <a:t>The new</a:t>
            </a:r>
          </a:p>
          <a:p>
            <a:pPr>
              <a:lnSpc>
                <a:spcPts val="5126"/>
              </a:lnSpc>
            </a:pPr>
            <a:r>
              <a:rPr lang="en-GB" sz="5001" b="1" dirty="0">
                <a:solidFill>
                  <a:srgbClr val="1B3B51"/>
                </a:solidFill>
                <a:latin typeface="EC Square Sans Pro" panose="020B0506040000020004" pitchFamily="34" charset="0"/>
              </a:rPr>
              <a:t>European Research Area</a:t>
            </a:r>
          </a:p>
        </p:txBody>
      </p:sp>
      <p:sp>
        <p:nvSpPr>
          <p:cNvPr id="12" name="TextBox 11"/>
          <p:cNvSpPr txBox="1"/>
          <p:nvPr userDrawn="1"/>
        </p:nvSpPr>
        <p:spPr>
          <a:xfrm>
            <a:off x="6309629" y="5179661"/>
            <a:ext cx="2225204" cy="646331"/>
          </a:xfrm>
          <a:prstGeom prst="rect">
            <a:avLst/>
          </a:prstGeom>
          <a:noFill/>
        </p:spPr>
        <p:txBody>
          <a:bodyPr wrap="square" rtlCol="0">
            <a:spAutoFit/>
          </a:bodyPr>
          <a:lstStyle/>
          <a:p>
            <a:pPr algn="l"/>
            <a:r>
              <a:rPr lang="en-US" sz="1800" b="1" dirty="0">
                <a:solidFill>
                  <a:srgbClr val="1B3B51"/>
                </a:solidFill>
                <a:latin typeface="EC Square Sans Pro Medium" panose="020B0500000000020004" pitchFamily="34" charset="0"/>
              </a:rPr>
              <a:t>#</a:t>
            </a:r>
            <a:r>
              <a:rPr lang="en-US" sz="1800" b="1" dirty="0" err="1">
                <a:solidFill>
                  <a:srgbClr val="1B3B51"/>
                </a:solidFill>
                <a:latin typeface="EC Square Sans Pro Medium" panose="020B0500000000020004" pitchFamily="34" charset="0"/>
              </a:rPr>
              <a:t>ResearchImpactEU</a:t>
            </a:r>
            <a:r>
              <a:rPr lang="en-US" sz="1800" b="1" dirty="0">
                <a:solidFill>
                  <a:srgbClr val="1B3B51"/>
                </a:solidFill>
                <a:latin typeface="EC Square Sans Pro Medium" panose="020B0500000000020004" pitchFamily="34" charset="0"/>
              </a:rPr>
              <a:t>  </a:t>
            </a:r>
          </a:p>
          <a:p>
            <a:pPr algn="l"/>
            <a:r>
              <a:rPr lang="en-US" sz="1800" b="1" dirty="0">
                <a:solidFill>
                  <a:srgbClr val="1B3B51"/>
                </a:solidFill>
                <a:latin typeface="EC Square Sans Pro Medium" panose="020B0500000000020004" pitchFamily="34" charset="0"/>
              </a:rPr>
              <a:t>#</a:t>
            </a:r>
            <a:r>
              <a:rPr lang="en-US" sz="1800" b="1" dirty="0" err="1">
                <a:solidFill>
                  <a:srgbClr val="1B3B51"/>
                </a:solidFill>
                <a:latin typeface="EC Square Sans Pro Medium" panose="020B0500000000020004" pitchFamily="34" charset="0"/>
              </a:rPr>
              <a:t>EUResearchArea</a:t>
            </a:r>
            <a:endParaRPr lang="en-US" sz="1800" b="1" dirty="0">
              <a:solidFill>
                <a:srgbClr val="1B3B51"/>
              </a:solidFill>
              <a:latin typeface="EC Square Sans Pro Medium" panose="020B0500000000020004" pitchFamily="34" charset="0"/>
            </a:endParaRPr>
          </a:p>
        </p:txBody>
      </p:sp>
      <p:sp>
        <p:nvSpPr>
          <p:cNvPr id="13" name="TextBox 12"/>
          <p:cNvSpPr txBox="1"/>
          <p:nvPr userDrawn="1"/>
        </p:nvSpPr>
        <p:spPr>
          <a:xfrm rot="16200000">
            <a:off x="11504026" y="5951186"/>
            <a:ext cx="1096775" cy="200055"/>
          </a:xfrm>
          <a:prstGeom prst="rect">
            <a:avLst/>
          </a:prstGeom>
          <a:noFill/>
        </p:spPr>
        <p:txBody>
          <a:bodyPr wrap="none" rtlCol="0">
            <a:spAutoFit/>
          </a:bodyPr>
          <a:lstStyle/>
          <a:p>
            <a:r>
              <a:rPr lang="en-GB" sz="700" dirty="0">
                <a:solidFill>
                  <a:srgbClr val="316B93"/>
                </a:solidFill>
                <a:latin typeface="EC Square Sans Pro" panose="020B0506040000020004" pitchFamily="34" charset="0"/>
              </a:rPr>
              <a:t>© European Union, 2022</a:t>
            </a:r>
          </a:p>
        </p:txBody>
      </p:sp>
    </p:spTree>
    <p:extLst>
      <p:ext uri="{BB962C8B-B14F-4D97-AF65-F5344CB8AC3E}">
        <p14:creationId xmlns:p14="http://schemas.microsoft.com/office/powerpoint/2010/main" val="229056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6125"/>
            <a:ext cx="12194204" cy="6859239"/>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2532" y="5963138"/>
            <a:ext cx="2137513" cy="561152"/>
          </a:xfrm>
          <a:prstGeom prst="rect">
            <a:avLst/>
          </a:prstGeom>
        </p:spPr>
      </p:pic>
      <p:sp>
        <p:nvSpPr>
          <p:cNvPr id="6" name="Title Placeholder 1"/>
          <p:cNvSpPr>
            <a:spLocks noGrp="1"/>
          </p:cNvSpPr>
          <p:nvPr>
            <p:ph type="title"/>
          </p:nvPr>
        </p:nvSpPr>
        <p:spPr>
          <a:xfrm>
            <a:off x="838199" y="465440"/>
            <a:ext cx="10515600" cy="489365"/>
          </a:xfrm>
          <a:prstGeom prst="rect">
            <a:avLst/>
          </a:prstGeom>
        </p:spPr>
        <p:txBody>
          <a:bodyPr vert="horz" lIns="91440" tIns="45720" rIns="91440" bIns="0" rtlCol="0" anchor="t" anchorCtr="0">
            <a:spAutoFit/>
          </a:bodyPr>
          <a:lstStyle>
            <a:lvl1pPr>
              <a:defRPr sz="3200" b="1">
                <a:solidFill>
                  <a:srgbClr val="1B3B51"/>
                </a:solidFill>
                <a:latin typeface="EC Square Sans Pro" panose="020B05060400000200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677399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43468" r="126" b="34569"/>
          <a:stretch/>
        </p:blipFill>
        <p:spPr>
          <a:xfrm>
            <a:off x="1" y="-106318"/>
            <a:ext cx="12191999" cy="1508186"/>
          </a:xfrm>
          <a:prstGeom prst="rect">
            <a:avLst/>
          </a:prstGeom>
        </p:spPr>
      </p:pic>
      <p:sp>
        <p:nvSpPr>
          <p:cNvPr id="3" name="Content Placeholder 2"/>
          <p:cNvSpPr>
            <a:spLocks noGrp="1"/>
          </p:cNvSpPr>
          <p:nvPr>
            <p:ph idx="1"/>
          </p:nvPr>
        </p:nvSpPr>
        <p:spPr>
          <a:xfrm>
            <a:off x="838199" y="1825625"/>
            <a:ext cx="10505401" cy="3881904"/>
          </a:xfrm>
        </p:spPr>
        <p:txBody>
          <a:bodyPr>
            <a:noAutofit/>
          </a:bodyPr>
          <a:lstStyle>
            <a:lvl1pPr>
              <a:lnSpc>
                <a:spcPct val="100000"/>
              </a:lnSpc>
              <a:spcBef>
                <a:spcPts val="0"/>
              </a:spcBef>
              <a:spcAft>
                <a:spcPts val="1800"/>
              </a:spcAft>
              <a:buClr>
                <a:srgbClr val="FE6C3D"/>
              </a:buClr>
              <a:defRPr>
                <a:solidFill>
                  <a:srgbClr val="1B3B51"/>
                </a:solidFill>
                <a:latin typeface="EC Square Sans Pro" panose="020B0506040000020004" pitchFamily="34" charset="0"/>
              </a:defRPr>
            </a:lvl1pPr>
            <a:lvl2pPr>
              <a:lnSpc>
                <a:spcPct val="100000"/>
              </a:lnSpc>
              <a:spcAft>
                <a:spcPts val="1800"/>
              </a:spcAft>
              <a:buClr>
                <a:srgbClr val="FE6C3D"/>
              </a:buClr>
              <a:defRPr>
                <a:solidFill>
                  <a:srgbClr val="1B3B51"/>
                </a:solidFill>
                <a:latin typeface="EC Square Sans Pro" panose="020B0506040000020004" pitchFamily="34" charset="0"/>
              </a:defRPr>
            </a:lvl2pPr>
            <a:lvl3pPr>
              <a:lnSpc>
                <a:spcPct val="100000"/>
              </a:lnSpc>
              <a:spcAft>
                <a:spcPts val="1800"/>
              </a:spcAft>
              <a:buClr>
                <a:srgbClr val="FE6C3D"/>
              </a:buClr>
              <a:defRPr>
                <a:solidFill>
                  <a:srgbClr val="1B3B51"/>
                </a:solidFill>
                <a:latin typeface="EC Square Sans Pro" panose="020B0506040000020004" pitchFamily="34" charset="0"/>
              </a:defRPr>
            </a:lvl3pPr>
            <a:lvl4pPr>
              <a:lnSpc>
                <a:spcPct val="100000"/>
              </a:lnSpc>
              <a:spcAft>
                <a:spcPts val="1800"/>
              </a:spcAft>
              <a:buClr>
                <a:srgbClr val="FE6C3D"/>
              </a:buClr>
              <a:defRPr>
                <a:solidFill>
                  <a:srgbClr val="1B3B51"/>
                </a:solidFill>
                <a:latin typeface="EC Square Sans Pro" panose="020B0506040000020004" pitchFamily="34" charset="0"/>
              </a:defRPr>
            </a:lvl4pPr>
            <a:lvl5pPr>
              <a:lnSpc>
                <a:spcPct val="100000"/>
              </a:lnSpc>
              <a:spcAft>
                <a:spcPts val="1800"/>
              </a:spcAft>
              <a:buClr>
                <a:srgbClr val="FE6C3D"/>
              </a:buClr>
              <a:defRPr>
                <a:solidFill>
                  <a:srgbClr val="1B3B51"/>
                </a:solidFill>
                <a:latin typeface="EC Square Sans Pro" panose="020B050604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828000" y="468000"/>
            <a:ext cx="10515600" cy="489365"/>
          </a:xfrm>
          <a:prstGeom prst="rect">
            <a:avLst/>
          </a:prstGeom>
        </p:spPr>
        <p:txBody>
          <a:bodyPr vert="horz" lIns="91440" tIns="45720" rIns="91440" bIns="0" rtlCol="0" anchor="t" anchorCtr="0">
            <a:spAutoFit/>
          </a:bodyPr>
          <a:lstStyle>
            <a:lvl1pPr>
              <a:defRPr sz="3200" b="1">
                <a:solidFill>
                  <a:srgbClr val="1B3B51"/>
                </a:solidFill>
                <a:latin typeface="EC Square Sans Pro" panose="020B05060400000200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307664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4" name="Title Placeholder 1"/>
          <p:cNvSpPr>
            <a:spLocks noGrp="1"/>
          </p:cNvSpPr>
          <p:nvPr>
            <p:ph type="title"/>
          </p:nvPr>
        </p:nvSpPr>
        <p:spPr>
          <a:xfrm>
            <a:off x="838199" y="465440"/>
            <a:ext cx="10515600" cy="489365"/>
          </a:xfrm>
          <a:prstGeom prst="rect">
            <a:avLst/>
          </a:prstGeom>
        </p:spPr>
        <p:txBody>
          <a:bodyPr vert="horz" lIns="91440" tIns="45720" rIns="91440" bIns="0" rtlCol="0" anchor="t" anchorCtr="0">
            <a:spAutoFit/>
          </a:bodyPr>
          <a:lstStyle>
            <a:lvl1pPr>
              <a:defRPr sz="3200" b="1">
                <a:solidFill>
                  <a:srgbClr val="1B3B51"/>
                </a:solidFill>
                <a:latin typeface="EC Square Sans Pro" panose="020B05060400000200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351315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332"/>
            <a:ext cx="12192000" cy="6858000"/>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538E5ACF-C23B-564C-94EF-3AB3746CD8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2532" y="5963138"/>
            <a:ext cx="2137513" cy="561152"/>
          </a:xfrm>
          <a:prstGeom prst="rect">
            <a:avLst/>
          </a:prstGeom>
        </p:spPr>
      </p:pic>
      <p:sp>
        <p:nvSpPr>
          <p:cNvPr id="13" name="TextBox 12">
            <a:extLst>
              <a:ext uri="{FF2B5EF4-FFF2-40B4-BE49-F238E27FC236}">
                <a16:creationId xmlns:a16="http://schemas.microsoft.com/office/drawing/2014/main" id="{20DD2D03-B78D-9941-942C-A45D171C47FC}"/>
              </a:ext>
            </a:extLst>
          </p:cNvPr>
          <p:cNvSpPr txBox="1"/>
          <p:nvPr userDrawn="1"/>
        </p:nvSpPr>
        <p:spPr>
          <a:xfrm rot="16200000">
            <a:off x="-411399" y="2778038"/>
            <a:ext cx="1096775" cy="200055"/>
          </a:xfrm>
          <a:prstGeom prst="rect">
            <a:avLst/>
          </a:prstGeom>
          <a:noFill/>
        </p:spPr>
        <p:txBody>
          <a:bodyPr wrap="none" rtlCol="0">
            <a:spAutoFit/>
          </a:bodyPr>
          <a:lstStyle/>
          <a:p>
            <a:r>
              <a:rPr lang="en-GB" sz="700" dirty="0">
                <a:solidFill>
                  <a:srgbClr val="316B93"/>
                </a:solidFill>
                <a:latin typeface="EC Square Sans Pro" panose="020B0506040000020004" pitchFamily="34" charset="0"/>
              </a:rPr>
              <a:t>© European Union, 2022</a:t>
            </a:r>
          </a:p>
        </p:txBody>
      </p:sp>
    </p:spTree>
    <p:extLst>
      <p:ext uri="{BB962C8B-B14F-4D97-AF65-F5344CB8AC3E}">
        <p14:creationId xmlns:p14="http://schemas.microsoft.com/office/powerpoint/2010/main" val="2024770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334"/>
            <a:ext cx="12204000" cy="6864750"/>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8E588A31-E5EB-5841-92F0-7276675C6B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2532" y="5963138"/>
            <a:ext cx="2137513" cy="561152"/>
          </a:xfrm>
          <a:prstGeom prst="rect">
            <a:avLst/>
          </a:prstGeom>
        </p:spPr>
      </p:pic>
      <p:sp>
        <p:nvSpPr>
          <p:cNvPr id="11" name="TextBox 10">
            <a:extLst>
              <a:ext uri="{FF2B5EF4-FFF2-40B4-BE49-F238E27FC236}">
                <a16:creationId xmlns:a16="http://schemas.microsoft.com/office/drawing/2014/main" id="{7593F147-E0A6-6F4B-88BD-03C350AE0AE5}"/>
              </a:ext>
            </a:extLst>
          </p:cNvPr>
          <p:cNvSpPr txBox="1"/>
          <p:nvPr userDrawn="1"/>
        </p:nvSpPr>
        <p:spPr>
          <a:xfrm rot="16200000">
            <a:off x="-411399" y="2905038"/>
            <a:ext cx="1096775" cy="200055"/>
          </a:xfrm>
          <a:prstGeom prst="rect">
            <a:avLst/>
          </a:prstGeom>
          <a:noFill/>
        </p:spPr>
        <p:txBody>
          <a:bodyPr wrap="none" rtlCol="0">
            <a:spAutoFit/>
          </a:bodyPr>
          <a:lstStyle/>
          <a:p>
            <a:r>
              <a:rPr lang="en-GB" sz="700" dirty="0">
                <a:solidFill>
                  <a:srgbClr val="316B93"/>
                </a:solidFill>
                <a:latin typeface="EC Square Sans Pro" panose="020B0506040000020004" pitchFamily="34" charset="0"/>
              </a:rPr>
              <a:t>© European Union, 2022</a:t>
            </a:r>
          </a:p>
        </p:txBody>
      </p:sp>
    </p:spTree>
    <p:extLst>
      <p:ext uri="{BB962C8B-B14F-4D97-AF65-F5344CB8AC3E}">
        <p14:creationId xmlns:p14="http://schemas.microsoft.com/office/powerpoint/2010/main" val="258036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334"/>
            <a:ext cx="12204000" cy="6864750"/>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110AE318-FAA3-8C4E-BC6F-025E55B1DC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2532" y="5963138"/>
            <a:ext cx="2137513" cy="561152"/>
          </a:xfrm>
          <a:prstGeom prst="rect">
            <a:avLst/>
          </a:prstGeom>
        </p:spPr>
      </p:pic>
      <p:sp>
        <p:nvSpPr>
          <p:cNvPr id="12" name="TextBox 11">
            <a:extLst>
              <a:ext uri="{FF2B5EF4-FFF2-40B4-BE49-F238E27FC236}">
                <a16:creationId xmlns:a16="http://schemas.microsoft.com/office/drawing/2014/main" id="{C7C5D9E1-8F2F-F343-848C-503BB18AF60B}"/>
              </a:ext>
            </a:extLst>
          </p:cNvPr>
          <p:cNvSpPr txBox="1"/>
          <p:nvPr userDrawn="1"/>
        </p:nvSpPr>
        <p:spPr>
          <a:xfrm rot="16200000">
            <a:off x="-411399" y="2028738"/>
            <a:ext cx="1096775" cy="200055"/>
          </a:xfrm>
          <a:prstGeom prst="rect">
            <a:avLst/>
          </a:prstGeom>
          <a:noFill/>
        </p:spPr>
        <p:txBody>
          <a:bodyPr wrap="none" rtlCol="0">
            <a:spAutoFit/>
          </a:bodyPr>
          <a:lstStyle/>
          <a:p>
            <a:r>
              <a:rPr lang="en-GB" sz="700" dirty="0">
                <a:solidFill>
                  <a:srgbClr val="316B93"/>
                </a:solidFill>
                <a:latin typeface="EC Square Sans Pro" panose="020B0506040000020004" pitchFamily="34" charset="0"/>
              </a:rPr>
              <a:t>© European Union, 2022</a:t>
            </a:r>
          </a:p>
        </p:txBody>
      </p:sp>
    </p:spTree>
    <p:extLst>
      <p:ext uri="{BB962C8B-B14F-4D97-AF65-F5344CB8AC3E}">
        <p14:creationId xmlns:p14="http://schemas.microsoft.com/office/powerpoint/2010/main" val="2029777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12203998" cy="6864749"/>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D4FA7127-3446-2E43-8A6D-9CD2E36924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2532" y="5963138"/>
            <a:ext cx="2137513" cy="561152"/>
          </a:xfrm>
          <a:prstGeom prst="rect">
            <a:avLst/>
          </a:prstGeom>
        </p:spPr>
      </p:pic>
      <p:sp>
        <p:nvSpPr>
          <p:cNvPr id="12" name="TextBox 11">
            <a:extLst>
              <a:ext uri="{FF2B5EF4-FFF2-40B4-BE49-F238E27FC236}">
                <a16:creationId xmlns:a16="http://schemas.microsoft.com/office/drawing/2014/main" id="{1A1DF9E3-AEFE-114C-8EF9-858BD1A7BDBF}"/>
              </a:ext>
            </a:extLst>
          </p:cNvPr>
          <p:cNvSpPr txBox="1"/>
          <p:nvPr userDrawn="1"/>
        </p:nvSpPr>
        <p:spPr>
          <a:xfrm rot="16200000">
            <a:off x="-411399" y="2028738"/>
            <a:ext cx="1096775" cy="200055"/>
          </a:xfrm>
          <a:prstGeom prst="rect">
            <a:avLst/>
          </a:prstGeom>
          <a:noFill/>
        </p:spPr>
        <p:txBody>
          <a:bodyPr wrap="none" rtlCol="0">
            <a:spAutoFit/>
          </a:bodyPr>
          <a:lstStyle/>
          <a:p>
            <a:r>
              <a:rPr lang="en-GB" sz="700" dirty="0">
                <a:solidFill>
                  <a:srgbClr val="316B93"/>
                </a:solidFill>
                <a:latin typeface="EC Square Sans Pro" panose="020B0506040000020004" pitchFamily="34" charset="0"/>
              </a:rPr>
              <a:t>© European Union, 2022</a:t>
            </a:r>
          </a:p>
        </p:txBody>
      </p:sp>
    </p:spTree>
    <p:extLst>
      <p:ext uri="{BB962C8B-B14F-4D97-AF65-F5344CB8AC3E}">
        <p14:creationId xmlns:p14="http://schemas.microsoft.com/office/powerpoint/2010/main" val="4250419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68" y="1334"/>
            <a:ext cx="12204000" cy="6864750"/>
          </a:xfrm>
          <a:prstGeom prst="rect">
            <a:avLst/>
          </a:prstGeom>
        </p:spPr>
      </p:pic>
      <p:sp>
        <p:nvSpPr>
          <p:cNvPr id="5" name="Title 1"/>
          <p:cNvSpPr>
            <a:spLocks noGrp="1"/>
          </p:cNvSpPr>
          <p:nvPr>
            <p:ph type="title"/>
          </p:nvPr>
        </p:nvSpPr>
        <p:spPr>
          <a:xfrm>
            <a:off x="943184" y="1709739"/>
            <a:ext cx="6635487"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3EFD3855-D1D3-A545-8384-7C69495C08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812" y="5963138"/>
            <a:ext cx="2137513" cy="561152"/>
          </a:xfrm>
          <a:prstGeom prst="rect">
            <a:avLst/>
          </a:prstGeom>
        </p:spPr>
      </p:pic>
      <p:sp>
        <p:nvSpPr>
          <p:cNvPr id="10" name="TextBox 9">
            <a:extLst>
              <a:ext uri="{FF2B5EF4-FFF2-40B4-BE49-F238E27FC236}">
                <a16:creationId xmlns:a16="http://schemas.microsoft.com/office/drawing/2014/main" id="{A3F12A3A-55E4-A849-A710-5CAC8F3486F5}"/>
              </a:ext>
            </a:extLst>
          </p:cNvPr>
          <p:cNvSpPr txBox="1"/>
          <p:nvPr userDrawn="1"/>
        </p:nvSpPr>
        <p:spPr>
          <a:xfrm rot="16200000">
            <a:off x="11504026" y="4800811"/>
            <a:ext cx="1096775" cy="200055"/>
          </a:xfrm>
          <a:prstGeom prst="rect">
            <a:avLst/>
          </a:prstGeom>
          <a:noFill/>
        </p:spPr>
        <p:txBody>
          <a:bodyPr wrap="none" rtlCol="0">
            <a:spAutoFit/>
          </a:bodyPr>
          <a:lstStyle/>
          <a:p>
            <a:r>
              <a:rPr lang="en-GB" sz="700" dirty="0">
                <a:solidFill>
                  <a:srgbClr val="316B93"/>
                </a:solidFill>
                <a:latin typeface="EC Square Sans Pro" panose="020B0506040000020004" pitchFamily="34" charset="0"/>
              </a:rPr>
              <a:t>© European Union, 2022</a:t>
            </a:r>
          </a:p>
        </p:txBody>
      </p:sp>
    </p:spTree>
    <p:extLst>
      <p:ext uri="{BB962C8B-B14F-4D97-AF65-F5344CB8AC3E}">
        <p14:creationId xmlns:p14="http://schemas.microsoft.com/office/powerpoint/2010/main" val="6342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r="50525"/>
          <a:stretch/>
        </p:blipFill>
        <p:spPr>
          <a:xfrm>
            <a:off x="0" y="-37174"/>
            <a:ext cx="6132394" cy="6895174"/>
          </a:xfrm>
          <a:prstGeom prst="rect">
            <a:avLst/>
          </a:prstGeom>
        </p:spPr>
      </p:pic>
      <p:pic>
        <p:nvPicPr>
          <p:cNvPr id="8" name="Picture 7"/>
          <p:cNvPicPr>
            <a:picLocks noChangeAspect="1"/>
          </p:cNvPicPr>
          <p:nvPr userDrawn="1"/>
        </p:nvPicPr>
        <p:blipFill rotWithShape="1">
          <a:blip r:embed="rId2"/>
          <a:srcRect r="50525"/>
          <a:stretch/>
        </p:blipFill>
        <p:spPr>
          <a:xfrm flipH="1">
            <a:off x="6132394" y="-37174"/>
            <a:ext cx="6059606" cy="6895174"/>
          </a:xfrm>
          <a:prstGeom prst="rect">
            <a:avLst/>
          </a:prstGeom>
        </p:spPr>
      </p:pic>
      <p:sp>
        <p:nvSpPr>
          <p:cNvPr id="4" name="Rounded Rectangle 3"/>
          <p:cNvSpPr/>
          <p:nvPr userDrawn="1"/>
        </p:nvSpPr>
        <p:spPr>
          <a:xfrm rot="16200000">
            <a:off x="-381911" y="4996080"/>
            <a:ext cx="1881527" cy="679188"/>
          </a:xfrm>
          <a:prstGeom prst="roundRect">
            <a:avLst/>
          </a:prstGeom>
          <a:solidFill>
            <a:srgbClr val="ACD7F4"/>
          </a:solidFill>
          <a:ln>
            <a:solidFill>
              <a:srgbClr val="ACD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0" y="5609230"/>
            <a:ext cx="3316406" cy="1125940"/>
          </a:xfrm>
          <a:prstGeom prst="roundRect">
            <a:avLst/>
          </a:prstGeom>
          <a:solidFill>
            <a:srgbClr val="ACD7F4"/>
          </a:solidFill>
          <a:ln>
            <a:solidFill>
              <a:srgbClr val="ACD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597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68" y="1334"/>
            <a:ext cx="12204000" cy="6864750"/>
          </a:xfrm>
          <a:prstGeom prst="rect">
            <a:avLst/>
          </a:prstGeom>
        </p:spPr>
      </p:pic>
      <p:sp>
        <p:nvSpPr>
          <p:cNvPr id="5" name="Title 1"/>
          <p:cNvSpPr>
            <a:spLocks noGrp="1"/>
          </p:cNvSpPr>
          <p:nvPr>
            <p:ph type="title"/>
          </p:nvPr>
        </p:nvSpPr>
        <p:spPr>
          <a:xfrm>
            <a:off x="4833258" y="1709739"/>
            <a:ext cx="6487886" cy="3433429"/>
          </a:xfrm>
        </p:spPr>
        <p:txBody>
          <a:bodyPr anchor="t" anchorCtr="0">
            <a:noAutofit/>
          </a:bodyPr>
          <a:lstStyle>
            <a:lvl1pPr>
              <a:defRPr sz="3600" b="1">
                <a:solidFill>
                  <a:srgbClr val="1B3B51"/>
                </a:solidFill>
                <a:latin typeface="EC Square Sans Pro" panose="020B05060400000200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5B8DD81A-89A5-DD4B-9763-10167912E1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2532" y="5963138"/>
            <a:ext cx="2137513" cy="561152"/>
          </a:xfrm>
          <a:prstGeom prst="rect">
            <a:avLst/>
          </a:prstGeom>
        </p:spPr>
      </p:pic>
      <p:sp>
        <p:nvSpPr>
          <p:cNvPr id="10" name="TextBox 9">
            <a:extLst>
              <a:ext uri="{FF2B5EF4-FFF2-40B4-BE49-F238E27FC236}">
                <a16:creationId xmlns:a16="http://schemas.microsoft.com/office/drawing/2014/main" id="{1DB501B1-9EA4-E643-97E5-47E3FBD36039}"/>
              </a:ext>
            </a:extLst>
          </p:cNvPr>
          <p:cNvSpPr txBox="1"/>
          <p:nvPr userDrawn="1"/>
        </p:nvSpPr>
        <p:spPr>
          <a:xfrm rot="16200000">
            <a:off x="-411399" y="2028738"/>
            <a:ext cx="1096775" cy="200055"/>
          </a:xfrm>
          <a:prstGeom prst="rect">
            <a:avLst/>
          </a:prstGeom>
          <a:noFill/>
        </p:spPr>
        <p:txBody>
          <a:bodyPr wrap="none" rtlCol="0">
            <a:spAutoFit/>
          </a:bodyPr>
          <a:lstStyle/>
          <a:p>
            <a:r>
              <a:rPr lang="en-GB" sz="700" dirty="0">
                <a:solidFill>
                  <a:srgbClr val="316B93"/>
                </a:solidFill>
                <a:latin typeface="EC Square Sans Pro" panose="020B0506040000020004" pitchFamily="34" charset="0"/>
              </a:rPr>
              <a:t>© European Union, 2022</a:t>
            </a:r>
          </a:p>
        </p:txBody>
      </p:sp>
    </p:spTree>
    <p:extLst>
      <p:ext uri="{BB962C8B-B14F-4D97-AF65-F5344CB8AC3E}">
        <p14:creationId xmlns:p14="http://schemas.microsoft.com/office/powerpoint/2010/main" val="2538719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62" t="-515" r="3266" b="515"/>
          <a:stretch/>
        </p:blipFill>
        <p:spPr>
          <a:xfrm>
            <a:off x="0" y="855480"/>
            <a:ext cx="7742014" cy="601801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80" y="-1"/>
            <a:ext cx="12219550" cy="6873497"/>
          </a:xfrm>
          <a:prstGeom prst="rect">
            <a:avLst/>
          </a:prstGeom>
        </p:spPr>
      </p:pic>
      <p:pic>
        <p:nvPicPr>
          <p:cNvPr id="10" name="Picture 9">
            <a:extLst>
              <a:ext uri="{FF2B5EF4-FFF2-40B4-BE49-F238E27FC236}">
                <a16:creationId xmlns:a16="http://schemas.microsoft.com/office/drawing/2014/main" id="{5DE83EE2-DF23-764B-9AD3-EE6CB7D13A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2532" y="5963138"/>
            <a:ext cx="2137513" cy="561152"/>
          </a:xfrm>
          <a:prstGeom prst="rect">
            <a:avLst/>
          </a:prstGeom>
        </p:spPr>
      </p:pic>
      <p:sp>
        <p:nvSpPr>
          <p:cNvPr id="11" name="TextBox 10">
            <a:extLst>
              <a:ext uri="{FF2B5EF4-FFF2-40B4-BE49-F238E27FC236}">
                <a16:creationId xmlns:a16="http://schemas.microsoft.com/office/drawing/2014/main" id="{0C2BFE1B-FBB4-2040-995D-1B6613A6158F}"/>
              </a:ext>
            </a:extLst>
          </p:cNvPr>
          <p:cNvSpPr txBox="1"/>
          <p:nvPr userDrawn="1"/>
        </p:nvSpPr>
        <p:spPr>
          <a:xfrm rot="16200000">
            <a:off x="11538847" y="3877360"/>
            <a:ext cx="1096775" cy="200055"/>
          </a:xfrm>
          <a:prstGeom prst="rect">
            <a:avLst/>
          </a:prstGeom>
          <a:noFill/>
        </p:spPr>
        <p:txBody>
          <a:bodyPr wrap="none" rtlCol="0">
            <a:spAutoFit/>
          </a:bodyPr>
          <a:lstStyle/>
          <a:p>
            <a:r>
              <a:rPr lang="en-GB" sz="700" dirty="0">
                <a:solidFill>
                  <a:srgbClr val="316B93"/>
                </a:solidFill>
                <a:latin typeface="EC Square Sans Pro" panose="020B0506040000020004" pitchFamily="34" charset="0"/>
              </a:rPr>
              <a:t>© European Union, 2022</a:t>
            </a:r>
          </a:p>
        </p:txBody>
      </p:sp>
    </p:spTree>
    <p:extLst>
      <p:ext uri="{BB962C8B-B14F-4D97-AF65-F5344CB8AC3E}">
        <p14:creationId xmlns:p14="http://schemas.microsoft.com/office/powerpoint/2010/main" val="3698217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 r="-19" b="49812"/>
          <a:stretch/>
        </p:blipFill>
        <p:spPr>
          <a:xfrm>
            <a:off x="2368" y="1"/>
            <a:ext cx="12187262" cy="3440624"/>
          </a:xfrm>
          <a:prstGeom prst="rect">
            <a:avLst/>
          </a:prstGeom>
        </p:spPr>
      </p:pic>
    </p:spTree>
    <p:extLst>
      <p:ext uri="{BB962C8B-B14F-4D97-AF65-F5344CB8AC3E}">
        <p14:creationId xmlns:p14="http://schemas.microsoft.com/office/powerpoint/2010/main" val="126781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195" y="-2059897"/>
            <a:ext cx="14210556" cy="4647718"/>
          </a:xfrm>
          <a:prstGeom prst="rect">
            <a:avLst/>
          </a:prstGeom>
        </p:spPr>
      </p:pic>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buClr>
                <a:srgbClr val="1FBAD2"/>
              </a:buClr>
              <a:defRPr>
                <a:solidFill>
                  <a:srgbClr val="1B3B51"/>
                </a:solidFill>
                <a:latin typeface="EC Square Sans Pro" panose="020B0506040000020004" pitchFamily="34" charset="0"/>
              </a:defRPr>
            </a:lvl1pPr>
            <a:lvl2pPr>
              <a:lnSpc>
                <a:spcPct val="100000"/>
              </a:lnSpc>
              <a:spcAft>
                <a:spcPts val="1800"/>
              </a:spcAft>
              <a:buClr>
                <a:srgbClr val="1FBAD2"/>
              </a:buClr>
              <a:defRPr>
                <a:solidFill>
                  <a:srgbClr val="1B3B51"/>
                </a:solidFill>
                <a:latin typeface="EC Square Sans Pro" panose="020B0506040000020004" pitchFamily="34" charset="0"/>
              </a:defRPr>
            </a:lvl2pPr>
            <a:lvl3pPr>
              <a:lnSpc>
                <a:spcPct val="100000"/>
              </a:lnSpc>
              <a:spcAft>
                <a:spcPts val="1800"/>
              </a:spcAft>
              <a:buClr>
                <a:srgbClr val="1FBAD2"/>
              </a:buClr>
              <a:defRPr>
                <a:solidFill>
                  <a:srgbClr val="1B3B51"/>
                </a:solidFill>
                <a:latin typeface="EC Square Sans Pro" panose="020B0506040000020004" pitchFamily="34" charset="0"/>
              </a:defRPr>
            </a:lvl3pPr>
            <a:lvl4pPr>
              <a:lnSpc>
                <a:spcPct val="100000"/>
              </a:lnSpc>
              <a:spcAft>
                <a:spcPts val="1800"/>
              </a:spcAft>
              <a:buClr>
                <a:srgbClr val="1FBAD2"/>
              </a:buClr>
              <a:defRPr>
                <a:solidFill>
                  <a:srgbClr val="1B3B51"/>
                </a:solidFill>
                <a:latin typeface="EC Square Sans Pro" panose="020B0506040000020004" pitchFamily="34" charset="0"/>
              </a:defRPr>
            </a:lvl4pPr>
            <a:lvl5pPr>
              <a:lnSpc>
                <a:spcPct val="100000"/>
              </a:lnSpc>
              <a:spcAft>
                <a:spcPts val="1800"/>
              </a:spcAft>
              <a:buClr>
                <a:srgbClr val="1FBAD2"/>
              </a:buClr>
              <a:defRPr>
                <a:solidFill>
                  <a:srgbClr val="1B3B51"/>
                </a:solidFill>
                <a:latin typeface="EC Square Sans Pro" panose="020B050604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9" name="Title Placeholder 1"/>
          <p:cNvSpPr>
            <a:spLocks noGrp="1"/>
          </p:cNvSpPr>
          <p:nvPr>
            <p:ph type="title"/>
          </p:nvPr>
        </p:nvSpPr>
        <p:spPr>
          <a:xfrm>
            <a:off x="838199" y="263962"/>
            <a:ext cx="10515600" cy="782357"/>
          </a:xfrm>
          <a:prstGeom prst="rect">
            <a:avLst/>
          </a:prstGeom>
        </p:spPr>
        <p:txBody>
          <a:bodyPr vert="horz" lIns="91440" tIns="45720" rIns="91440" bIns="0" rtlCol="0" anchor="b" anchorCtr="0">
            <a:noAutofit/>
          </a:bodyPr>
          <a:lstStyle>
            <a:lvl1pPr>
              <a:defRPr sz="3200" b="1">
                <a:solidFill>
                  <a:srgbClr val="1B3B51"/>
                </a:solidFill>
                <a:latin typeface="EC Square Sans Pro" panose="020B05060400000200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9770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6" name="Title Placeholder 1"/>
          <p:cNvSpPr>
            <a:spLocks noGrp="1"/>
          </p:cNvSpPr>
          <p:nvPr>
            <p:ph type="title"/>
          </p:nvPr>
        </p:nvSpPr>
        <p:spPr>
          <a:xfrm>
            <a:off x="838199" y="340819"/>
            <a:ext cx="10515600" cy="782357"/>
          </a:xfrm>
          <a:prstGeom prst="rect">
            <a:avLst/>
          </a:prstGeom>
        </p:spPr>
        <p:txBody>
          <a:bodyPr vert="horz" lIns="91440" tIns="45720" rIns="91440" bIns="0" rtlCol="0" anchor="b" anchorCtr="0">
            <a:noAutofit/>
          </a:bodyPr>
          <a:lstStyle>
            <a:lvl1pPr>
              <a:defRPr sz="3200" b="1">
                <a:solidFill>
                  <a:srgbClr val="1B3B51"/>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39102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3" y="0"/>
            <a:ext cx="12183317" cy="6862890"/>
          </a:xfrm>
          <a:prstGeom prst="rect">
            <a:avLst/>
          </a:prstGeom>
        </p:spPr>
      </p:pic>
    </p:spTree>
    <p:extLst>
      <p:ext uri="{BB962C8B-B14F-4D97-AF65-F5344CB8AC3E}">
        <p14:creationId xmlns:p14="http://schemas.microsoft.com/office/powerpoint/2010/main" val="274547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8D2F"/>
              </a:solidFill>
              <a:effectLst/>
              <a:uLnTx/>
              <a:uFillTx/>
              <a:latin typeface="Arial"/>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591024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32795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971620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95" r:id="rId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4D4D4D">
                  <a:tint val="75000"/>
                </a:srgbClr>
              </a:solidFill>
              <a:effectLst/>
              <a:uLnTx/>
              <a:uFillTx/>
              <a:latin typeface="Arial"/>
              <a:ea typeface="+mn-ea"/>
              <a:cs typeface="+mn-cs"/>
            </a:endParaRP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8020555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42891" y="6042725"/>
            <a:ext cx="1706694" cy="450423"/>
          </a:xfrm>
          <a:prstGeom prst="rect">
            <a:avLst/>
          </a:prstGeom>
        </p:spPr>
      </p:pic>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84535274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62532" y="5958377"/>
            <a:ext cx="2131937" cy="562652"/>
          </a:xfrm>
          <a:prstGeom prst="rect">
            <a:avLst/>
          </a:prstGeom>
        </p:spPr>
      </p:pic>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647609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9327" y="418654"/>
            <a:ext cx="5525862"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New European </a:t>
            </a:r>
            <a:r>
              <a:rPr kumimoji="0" lang="en-US" sz="4000" b="1"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Research Area:</a:t>
            </a:r>
            <a:endParaRPr kumimoji="0" lang="en-US" sz="40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ERA Policy Agenda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2022-2024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p:txBody>
      </p:sp>
      <p:sp>
        <p:nvSpPr>
          <p:cNvPr id="3" name="Rectangle 2"/>
          <p:cNvSpPr/>
          <p:nvPr/>
        </p:nvSpPr>
        <p:spPr>
          <a:xfrm>
            <a:off x="7240287" y="3175818"/>
            <a:ext cx="4719484" cy="1823576"/>
          </a:xfrm>
          <a:prstGeom prst="rect">
            <a:avLst/>
          </a:prstGeom>
        </p:spPr>
        <p:txBody>
          <a:bodyPr wrap="square">
            <a:spAutoFit/>
          </a:bodyPr>
          <a:lstStyle/>
          <a:p>
            <a:pPr marL="0" marR="0" lvl="0" indent="0" algn="l" defTabSz="914400" rtl="0" eaLnBrk="1" fontAlgn="auto" latinLnBrk="0" hangingPunct="1">
              <a:lnSpc>
                <a:spcPts val="5126"/>
              </a:lnSpc>
              <a:spcBef>
                <a:spcPts val="0"/>
              </a:spcBef>
              <a:spcAft>
                <a:spcPts val="0"/>
              </a:spcAft>
              <a:buClrTx/>
              <a:buSzTx/>
              <a:buFontTx/>
              <a:buNone/>
              <a:tabLst/>
              <a:defRPr/>
            </a:pPr>
            <a:r>
              <a:rPr kumimoji="0" lang="pt-PT" sz="2200" b="1"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Anna Seip, </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GB" sz="2200" b="1"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DG </a:t>
            </a:r>
            <a:r>
              <a:rPr kumimoji="0" lang="en-GB" sz="2200" b="1"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R&amp;I, </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en-GB" sz="2200" b="1"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Unit.A2 </a:t>
            </a:r>
            <a:r>
              <a:rPr kumimoji="0" lang="en-GB" sz="22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 ERA </a:t>
            </a:r>
            <a:r>
              <a:rPr kumimoji="0" lang="en-GB" sz="2200" b="1" i="0" u="none" strike="noStrike" kern="1200" cap="none" spc="0" normalizeH="0" baseline="0" noProof="0">
                <a:ln>
                  <a:noFill/>
                </a:ln>
                <a:solidFill>
                  <a:srgbClr val="4D4D4D"/>
                </a:solidFill>
                <a:effectLst/>
                <a:uLnTx/>
                <a:uFillTx/>
                <a:latin typeface="EC Square Sans Cond Pro" panose="020B0506040000020004" pitchFamily="34" charset="0"/>
                <a:ea typeface="+mn-ea"/>
                <a:cs typeface="+mn-cs"/>
              </a:rPr>
              <a:t>Governance </a:t>
            </a:r>
            <a:r>
              <a:rPr kumimoji="0" lang="en-GB" sz="2200" b="1"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&amp;</a:t>
            </a:r>
            <a:r>
              <a:rPr kumimoji="0" lang="en-GB" sz="2200" b="1" i="0" u="none" strike="noStrike" kern="1200" cap="none" spc="0" normalizeH="0" noProof="0" smtClean="0">
                <a:ln>
                  <a:noFill/>
                </a:ln>
                <a:solidFill>
                  <a:srgbClr val="4D4D4D"/>
                </a:solidFill>
                <a:effectLst/>
                <a:uLnTx/>
                <a:uFillTx/>
                <a:latin typeface="EC Square Sans Cond Pro" panose="020B0506040000020004" pitchFamily="34" charset="0"/>
                <a:ea typeface="+mn-ea"/>
                <a:cs typeface="+mn-cs"/>
              </a:rPr>
              <a:t> </a:t>
            </a:r>
            <a:r>
              <a:rPr kumimoji="0" lang="en-GB" sz="2200" b="1"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Implementation</a:t>
            </a:r>
            <a:endParaRPr kumimoji="0" lang="en-GB" sz="22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p:txBody>
      </p:sp>
    </p:spTree>
    <p:extLst>
      <p:ext uri="{BB962C8B-B14F-4D97-AF65-F5344CB8AC3E}">
        <p14:creationId xmlns:p14="http://schemas.microsoft.com/office/powerpoint/2010/main" val="298875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77" y="1536344"/>
            <a:ext cx="9079346" cy="5085681"/>
          </a:xfrm>
          <a:prstGeom prst="rect">
            <a:avLst/>
          </a:prstGeom>
        </p:spPr>
      </p:pic>
      <p:sp>
        <p:nvSpPr>
          <p:cNvPr id="6" name="Title 2"/>
          <p:cNvSpPr>
            <a:spLocks noGrp="1"/>
          </p:cNvSpPr>
          <p:nvPr>
            <p:ph type="title"/>
          </p:nvPr>
        </p:nvSpPr>
        <p:spPr>
          <a:xfrm>
            <a:off x="838199" y="263962"/>
            <a:ext cx="10515600" cy="782357"/>
          </a:xfrm>
        </p:spPr>
        <p:txBody>
          <a:bodyPr/>
          <a:lstStyle/>
          <a:p>
            <a:r>
              <a:rPr lang="en-IE" smtClean="0"/>
              <a:t>ERA </a:t>
            </a:r>
            <a:r>
              <a:rPr lang="en-IE" dirty="0" smtClean="0"/>
              <a:t>Monitoring </a:t>
            </a:r>
            <a:r>
              <a:rPr lang="en-IE" dirty="0"/>
              <a:t>P</a:t>
            </a:r>
            <a:r>
              <a:rPr lang="en-IE" dirty="0" smtClean="0"/>
              <a:t>rocess</a:t>
            </a:r>
            <a:endParaRPr lang="en-IE" dirty="0"/>
          </a:p>
        </p:txBody>
      </p:sp>
    </p:spTree>
    <p:extLst>
      <p:ext uri="{BB962C8B-B14F-4D97-AF65-F5344CB8AC3E}">
        <p14:creationId xmlns:p14="http://schemas.microsoft.com/office/powerpoint/2010/main" val="1960905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36414" y="1443789"/>
            <a:ext cx="6328742" cy="5258018"/>
          </a:xfrm>
          <a:prstGeom prst="rect">
            <a:avLst/>
          </a:prstGeom>
        </p:spPr>
      </p:pic>
      <p:sp>
        <p:nvSpPr>
          <p:cNvPr id="3" name="Title 2"/>
          <p:cNvSpPr>
            <a:spLocks noGrp="1"/>
          </p:cNvSpPr>
          <p:nvPr>
            <p:ph type="title"/>
          </p:nvPr>
        </p:nvSpPr>
        <p:spPr>
          <a:xfrm>
            <a:off x="828000" y="468000"/>
            <a:ext cx="10515600" cy="501676"/>
          </a:xfrm>
        </p:spPr>
        <p:txBody>
          <a:bodyPr/>
          <a:lstStyle/>
          <a:p>
            <a:r>
              <a:rPr lang="en-IE" dirty="0"/>
              <a:t>ERA Policy Agenda</a:t>
            </a:r>
            <a:r>
              <a:rPr lang="en-IE"/>
              <a:t>: </a:t>
            </a:r>
            <a:r>
              <a:rPr lang="en-IE" smtClean="0"/>
              <a:t>State of Play</a:t>
            </a:r>
            <a:endParaRPr lang="en-US" dirty="0"/>
          </a:p>
        </p:txBody>
      </p:sp>
      <p:sp>
        <p:nvSpPr>
          <p:cNvPr id="5" name="Title 2"/>
          <p:cNvSpPr txBox="1">
            <a:spLocks/>
          </p:cNvSpPr>
          <p:nvPr/>
        </p:nvSpPr>
        <p:spPr>
          <a:xfrm>
            <a:off x="356512" y="1688900"/>
            <a:ext cx="2745450" cy="4093428"/>
          </a:xfrm>
          <a:prstGeom prst="rect">
            <a:avLst/>
          </a:prstGeom>
        </p:spPr>
        <p:txBody>
          <a:bodyPr vert="horz" wrap="square" lIns="91440" tIns="45720" rIns="91440" bIns="0" rtlCol="0" anchor="t" anchorCtr="0">
            <a:spAutoFit/>
          </a:bodyPr>
          <a:lstStyle>
            <a:lvl1pPr algn="l" defTabSz="914400" rtl="0" eaLnBrk="1" latinLnBrk="0" hangingPunct="1">
              <a:lnSpc>
                <a:spcPct val="90000"/>
              </a:lnSpc>
              <a:spcBef>
                <a:spcPct val="0"/>
              </a:spcBef>
              <a:buNone/>
              <a:defRPr sz="3200" b="1" kern="1200">
                <a:solidFill>
                  <a:srgbClr val="1B3B51"/>
                </a:solidFill>
                <a:latin typeface="EC Square Sans Pro" panose="020B0506040000020004" pitchFamily="34" charset="0"/>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2000" b="0" i="0" u="none" strike="noStrike" kern="1200" cap="none" spc="0" normalizeH="0" baseline="0" noProof="0" smtClean="0">
                <a:ln>
                  <a:noFill/>
                </a:ln>
                <a:solidFill>
                  <a:srgbClr val="1B3B51"/>
                </a:solidFill>
                <a:effectLst/>
                <a:uLnTx/>
                <a:uFillTx/>
                <a:latin typeface="EC Square Sans Pro" panose="020B0506040000020004" pitchFamily="34" charset="0"/>
                <a:ea typeface="+mj-ea"/>
                <a:cs typeface="+mj-cs"/>
              </a:rPr>
              <a:t>The Council </a:t>
            </a:r>
            <a:r>
              <a:rPr kumimoji="0" lang="de-DE" sz="2000" b="0" i="0" u="none" strike="noStrike" kern="1200" cap="none" spc="0" normalizeH="0" baseline="0" noProof="0" dirty="0" err="1">
                <a:ln>
                  <a:noFill/>
                </a:ln>
                <a:solidFill>
                  <a:srgbClr val="1B3B51"/>
                </a:solidFill>
                <a:effectLst/>
                <a:uLnTx/>
                <a:uFillTx/>
                <a:latin typeface="EC Square Sans Pro" panose="020B0506040000020004" pitchFamily="34" charset="0"/>
                <a:ea typeface="+mj-ea"/>
                <a:cs typeface="+mj-cs"/>
              </a:rPr>
              <a:t>conclusions</a:t>
            </a:r>
            <a:r>
              <a:rPr kumimoji="0" lang="de-DE" sz="2000" b="0" i="0" u="none" strike="noStrike" kern="1200" cap="none" spc="0" normalizeH="0" baseline="0" noProof="0" dirty="0">
                <a:ln>
                  <a:noFill/>
                </a:ln>
                <a:solidFill>
                  <a:srgbClr val="1B3B51"/>
                </a:solidFill>
                <a:effectLst/>
                <a:uLnTx/>
                <a:uFillTx/>
                <a:latin typeface="EC Square Sans Pro" panose="020B0506040000020004" pitchFamily="34" charset="0"/>
                <a:ea typeface="+mj-ea"/>
                <a:cs typeface="+mj-cs"/>
              </a:rPr>
              <a:t> </a:t>
            </a:r>
            <a:r>
              <a:rPr kumimoji="0" lang="de-DE" sz="2000" b="0" i="0" u="none" strike="noStrike" kern="1200" cap="none" spc="0" normalizeH="0" baseline="0" noProof="0" dirty="0" smtClean="0">
                <a:ln>
                  <a:noFill/>
                </a:ln>
                <a:solidFill>
                  <a:srgbClr val="1B3B51"/>
                </a:solidFill>
                <a:effectLst/>
                <a:uLnTx/>
                <a:uFillTx/>
                <a:latin typeface="EC Square Sans Pro" panose="020B0506040000020004" pitchFamily="34" charset="0"/>
                <a:ea typeface="+mj-ea"/>
                <a:cs typeface="+mj-cs"/>
              </a:rPr>
              <a:t>on the </a:t>
            </a:r>
            <a:r>
              <a:rPr kumimoji="0" lang="de-DE" sz="2000" b="0" i="0" u="none" strike="noStrike" kern="1200" cap="none" spc="0" normalizeH="0" baseline="0" noProof="0" dirty="0" err="1" smtClean="0">
                <a:ln>
                  <a:noFill/>
                </a:ln>
                <a:solidFill>
                  <a:srgbClr val="1B3B51"/>
                </a:solidFill>
                <a:effectLst/>
                <a:uLnTx/>
                <a:uFillTx/>
                <a:latin typeface="EC Square Sans Pro" panose="020B0506040000020004" pitchFamily="34" charset="0"/>
                <a:ea typeface="+mj-ea"/>
                <a:cs typeface="+mj-cs"/>
              </a:rPr>
              <a:t>future</a:t>
            </a:r>
            <a:r>
              <a:rPr kumimoji="0" lang="de-DE" sz="2000" b="0" i="0" u="none" strike="noStrike" kern="1200" cap="none" spc="0" normalizeH="0" baseline="0" noProof="0" dirty="0" smtClean="0">
                <a:ln>
                  <a:noFill/>
                </a:ln>
                <a:solidFill>
                  <a:srgbClr val="1B3B51"/>
                </a:solidFill>
                <a:effectLst/>
                <a:uLnTx/>
                <a:uFillTx/>
                <a:latin typeface="EC Square Sans Pro" panose="020B0506040000020004" pitchFamily="34" charset="0"/>
                <a:ea typeface="+mj-ea"/>
                <a:cs typeface="+mj-cs"/>
              </a:rPr>
              <a:t> </a:t>
            </a:r>
            <a:r>
              <a:rPr kumimoji="0" lang="de-DE" sz="2000" b="0" i="0" u="none" strike="noStrike" kern="1200" cap="none" spc="0" normalizeH="0" baseline="0" noProof="0" dirty="0" err="1" smtClean="0">
                <a:ln>
                  <a:noFill/>
                </a:ln>
                <a:solidFill>
                  <a:srgbClr val="1B3B51"/>
                </a:solidFill>
                <a:effectLst/>
                <a:uLnTx/>
                <a:uFillTx/>
                <a:latin typeface="EC Square Sans Pro" panose="020B0506040000020004" pitchFamily="34" charset="0"/>
                <a:ea typeface="+mj-ea"/>
                <a:cs typeface="+mj-cs"/>
              </a:rPr>
              <a:t>governance</a:t>
            </a:r>
            <a:r>
              <a:rPr kumimoji="0" lang="de-DE" sz="2000" b="0" i="0" u="none" strike="noStrike" kern="1200" cap="none" spc="0" normalizeH="0" baseline="0" noProof="0" dirty="0" smtClean="0">
                <a:ln>
                  <a:noFill/>
                </a:ln>
                <a:solidFill>
                  <a:srgbClr val="1B3B51"/>
                </a:solidFill>
                <a:effectLst/>
                <a:uLnTx/>
                <a:uFillTx/>
                <a:latin typeface="EC Square Sans Pro" panose="020B0506040000020004" pitchFamily="34" charset="0"/>
                <a:ea typeface="+mj-ea"/>
                <a:cs typeface="+mj-cs"/>
              </a:rPr>
              <a:t> </a:t>
            </a:r>
            <a:r>
              <a:rPr kumimoji="0" lang="de-DE" sz="2000" b="0" i="0" u="none" strike="noStrike" kern="1200" cap="none" spc="0" normalizeH="0" baseline="0" noProof="0" dirty="0" err="1" smtClean="0">
                <a:ln>
                  <a:noFill/>
                </a:ln>
                <a:solidFill>
                  <a:srgbClr val="1B3B51"/>
                </a:solidFill>
                <a:effectLst/>
                <a:uLnTx/>
                <a:uFillTx/>
                <a:latin typeface="EC Square Sans Pro" panose="020B0506040000020004" pitchFamily="34" charset="0"/>
                <a:ea typeface="+mj-ea"/>
                <a:cs typeface="+mj-cs"/>
              </a:rPr>
              <a:t>of</a:t>
            </a:r>
            <a:r>
              <a:rPr kumimoji="0" lang="de-DE" sz="2000" b="0" i="0" u="none" strike="noStrike" kern="1200" cap="none" spc="0" normalizeH="0" baseline="0" noProof="0" dirty="0" smtClean="0">
                <a:ln>
                  <a:noFill/>
                </a:ln>
                <a:solidFill>
                  <a:srgbClr val="1B3B51"/>
                </a:solidFill>
                <a:effectLst/>
                <a:uLnTx/>
                <a:uFillTx/>
                <a:latin typeface="EC Square Sans Pro" panose="020B0506040000020004" pitchFamily="34" charset="0"/>
                <a:ea typeface="+mj-ea"/>
                <a:cs typeface="+mj-cs"/>
              </a:rPr>
              <a:t> the ERA (November 2021) </a:t>
            </a:r>
            <a:r>
              <a:rPr kumimoji="0" lang="en-IE" sz="2000" b="0" i="0" u="none" strike="noStrike" kern="1200" cap="none" spc="0" normalizeH="0" baseline="0" noProof="0" smtClean="0">
                <a:ln>
                  <a:noFill/>
                </a:ln>
                <a:solidFill>
                  <a:srgbClr val="1B3B51"/>
                </a:solidFill>
                <a:effectLst/>
                <a:uLnTx/>
                <a:uFillTx/>
                <a:latin typeface="EC Square Sans Pro" panose="020B0506040000020004" pitchFamily="34" charset="0"/>
                <a:ea typeface="+mj-ea"/>
                <a:cs typeface="+mj-cs"/>
              </a:rPr>
              <a:t>require the commitment of at least half of the Member Statest within the first semester 2022:</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IE" sz="2000" b="0" i="0" u="none" strike="noStrike" kern="1200" cap="none" spc="0" normalizeH="0" baseline="0" noProof="0">
              <a:ln>
                <a:noFill/>
              </a:ln>
              <a:solidFill>
                <a:srgbClr val="1B3B51"/>
              </a:solidFill>
              <a:effectLst/>
              <a:uLnTx/>
              <a:uFillTx/>
              <a:latin typeface="EC Square Sans Pro" panose="020B0506040000020004" pitchFamily="34" charset="0"/>
              <a:ea typeface="+mj-ea"/>
              <a:cs typeface="+mj-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IE" sz="2000" b="1" i="0" u="none" strike="noStrike" kern="1200" cap="none" spc="0" normalizeH="0" baseline="0" noProof="0" smtClean="0">
                <a:ln>
                  <a:noFill/>
                </a:ln>
                <a:solidFill>
                  <a:srgbClr val="1B3B51"/>
                </a:solidFill>
                <a:effectLst/>
                <a:uLnTx/>
                <a:uFillTx/>
                <a:latin typeface="EC Square Sans Pro" panose="020B0506040000020004" pitchFamily="34" charset="0"/>
                <a:ea typeface="+mj-ea"/>
                <a:cs typeface="+mj-cs"/>
              </a:rPr>
              <a:t>16 actions</a:t>
            </a:r>
            <a:r>
              <a:rPr kumimoji="0" lang="en-IE" sz="2000" b="0" i="0" u="none" strike="noStrike" kern="1200" cap="none" spc="0" normalizeH="0" baseline="0" noProof="0" smtClean="0">
                <a:ln>
                  <a:noFill/>
                </a:ln>
                <a:solidFill>
                  <a:srgbClr val="1B3B51"/>
                </a:solidFill>
                <a:effectLst/>
                <a:uLnTx/>
                <a:uFillTx/>
                <a:latin typeface="EC Square Sans Pro" panose="020B0506040000020004" pitchFamily="34" charset="0"/>
                <a:ea typeface="+mj-ea"/>
                <a:cs typeface="+mj-cs"/>
              </a:rPr>
              <a:t> have reached the treshold. </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B3B51"/>
              </a:solidFill>
              <a:effectLst/>
              <a:uLnTx/>
              <a:uFillTx/>
              <a:latin typeface="EC Square Sans Pro" panose="020B0506040000020004" pitchFamily="34" charset="0"/>
              <a:ea typeface="+mj-ea"/>
              <a:cs typeface="+mj-cs"/>
            </a:endParaRPr>
          </a:p>
        </p:txBody>
      </p:sp>
      <p:cxnSp>
        <p:nvCxnSpPr>
          <p:cNvPr id="6" name="Straight Connector 5"/>
          <p:cNvCxnSpPr/>
          <p:nvPr/>
        </p:nvCxnSpPr>
        <p:spPr>
          <a:xfrm>
            <a:off x="4121568" y="3647824"/>
            <a:ext cx="58435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405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8000" y="468000"/>
            <a:ext cx="10515600" cy="501676"/>
          </a:xfrm>
        </p:spPr>
        <p:txBody>
          <a:bodyPr/>
          <a:lstStyle/>
          <a:p>
            <a:r>
              <a:rPr lang="en-IE" dirty="0" smtClean="0"/>
              <a:t>Commitments to actions </a:t>
            </a:r>
            <a:r>
              <a:rPr lang="en-IE" sz="2000" b="0" dirty="0" smtClean="0"/>
              <a:t>(state of 16.Sept. 2022)</a:t>
            </a:r>
            <a:endParaRPr lang="en-US" sz="2000" b="0" dirty="0"/>
          </a:p>
        </p:txBody>
      </p:sp>
      <p:pic>
        <p:nvPicPr>
          <p:cNvPr id="2" name="Picture 1"/>
          <p:cNvPicPr>
            <a:picLocks noChangeAspect="1"/>
          </p:cNvPicPr>
          <p:nvPr/>
        </p:nvPicPr>
        <p:blipFill>
          <a:blip r:embed="rId3"/>
          <a:stretch>
            <a:fillRect/>
          </a:stretch>
        </p:blipFill>
        <p:spPr>
          <a:xfrm>
            <a:off x="436911" y="1811105"/>
            <a:ext cx="10906689" cy="3883489"/>
          </a:xfrm>
          <a:prstGeom prst="rect">
            <a:avLst/>
          </a:prstGeom>
        </p:spPr>
      </p:pic>
    </p:spTree>
    <p:extLst>
      <p:ext uri="{BB962C8B-B14F-4D97-AF65-F5344CB8AC3E}">
        <p14:creationId xmlns:p14="http://schemas.microsoft.com/office/powerpoint/2010/main" val="1007722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b="0" dirty="0"/>
          </a:p>
        </p:txBody>
      </p:sp>
      <p:sp>
        <p:nvSpPr>
          <p:cNvPr id="4" name="Content Placeholder 1"/>
          <p:cNvSpPr>
            <a:spLocks noGrp="1"/>
          </p:cNvSpPr>
          <p:nvPr>
            <p:ph idx="1"/>
          </p:nvPr>
        </p:nvSpPr>
        <p:spPr>
          <a:xfrm>
            <a:off x="448100" y="1444269"/>
            <a:ext cx="10905699" cy="4700514"/>
          </a:xfrm>
        </p:spPr>
        <p:txBody>
          <a:bodyPr/>
          <a:lstStyle/>
          <a:p>
            <a:pPr marL="360000" indent="-360000">
              <a:buFont typeface="Wingdings" panose="05000000000000000000" pitchFamily="2" charset="2"/>
              <a:buChar char="ü"/>
            </a:pPr>
            <a:endParaRPr lang="en-US" b="1" dirty="0"/>
          </a:p>
          <a:p>
            <a:pPr marL="360000" indent="-360000">
              <a:buFont typeface="Wingdings" panose="05000000000000000000" pitchFamily="2" charset="2"/>
              <a:buChar char="ü"/>
            </a:pPr>
            <a:endParaRPr lang="en-US" b="1" dirty="0"/>
          </a:p>
          <a:p>
            <a:pPr marL="360000" indent="-360000">
              <a:buFont typeface="Wingdings" panose="05000000000000000000" pitchFamily="2" charset="2"/>
              <a:buChar char="ü"/>
            </a:pPr>
            <a:endParaRPr lang="en-US" b="1" dirty="0"/>
          </a:p>
          <a:p>
            <a:pPr marL="0" indent="0" algn="ctr">
              <a:buNone/>
            </a:pPr>
            <a:r>
              <a:rPr lang="en-US" sz="4000" b="1" dirty="0"/>
              <a:t>Thank you!</a:t>
            </a:r>
          </a:p>
          <a:p>
            <a:pPr marL="0" indent="0" algn="ctr">
              <a:buNone/>
            </a:pPr>
            <a:endParaRPr lang="en-US" sz="4000" b="1" dirty="0"/>
          </a:p>
        </p:txBody>
      </p:sp>
    </p:spTree>
    <p:extLst>
      <p:ext uri="{BB962C8B-B14F-4D97-AF65-F5344CB8AC3E}">
        <p14:creationId xmlns:p14="http://schemas.microsoft.com/office/powerpoint/2010/main" val="2869812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smtClean="0"/>
              <a:t>A new vision for the </a:t>
            </a:r>
            <a:r>
              <a:rPr lang="de-DE" dirty="0" smtClean="0"/>
              <a:t>European </a:t>
            </a:r>
            <a:r>
              <a:rPr lang="de-DE" smtClean="0"/>
              <a:t>Research Area (ERA)</a:t>
            </a:r>
            <a:endParaRPr lang="en-US" dirty="0"/>
          </a:p>
        </p:txBody>
      </p:sp>
      <p:pic>
        <p:nvPicPr>
          <p:cNvPr id="5" name="Picture 4"/>
          <p:cNvPicPr>
            <a:picLocks noChangeAspect="1"/>
          </p:cNvPicPr>
          <p:nvPr/>
        </p:nvPicPr>
        <p:blipFill>
          <a:blip r:embed="rId3"/>
          <a:stretch>
            <a:fillRect/>
          </a:stretch>
        </p:blipFill>
        <p:spPr>
          <a:xfrm>
            <a:off x="1408061" y="1982706"/>
            <a:ext cx="8347284" cy="2369748"/>
          </a:xfrm>
          <a:prstGeom prst="rect">
            <a:avLst/>
          </a:prstGeom>
        </p:spPr>
      </p:pic>
      <p:sp>
        <p:nvSpPr>
          <p:cNvPr id="6" name="Text Placeholder 4"/>
          <p:cNvSpPr txBox="1">
            <a:spLocks/>
          </p:cNvSpPr>
          <p:nvPr/>
        </p:nvSpPr>
        <p:spPr>
          <a:xfrm>
            <a:off x="388102" y="1517318"/>
            <a:ext cx="9991140" cy="465388"/>
          </a:xfrm>
          <a:prstGeom prst="rect">
            <a:avLst/>
          </a:prstGeom>
          <a:solidFill>
            <a:srgbClr val="79A0BB"/>
          </a:solidFill>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de-DE" sz="2800" b="0"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What</a:t>
            </a:r>
            <a:r>
              <a:rPr kumimoji="0" lang="de-DE"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t>
            </a:r>
            <a:r>
              <a:rPr kumimoji="0" lang="de-DE" sz="2800" b="0"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is</a:t>
            </a:r>
            <a:r>
              <a:rPr kumimoji="0" lang="de-DE"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t>
            </a:r>
            <a:r>
              <a:rPr kumimoji="0" lang="de-DE" sz="2800" b="0"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the</a:t>
            </a:r>
            <a:r>
              <a:rPr kumimoji="0" lang="de-DE"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t>
            </a:r>
            <a:r>
              <a:rPr kumimoji="0" lang="de-DE" sz="2800" b="0"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new</a:t>
            </a:r>
            <a:r>
              <a:rPr kumimoji="0" lang="de-DE"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ERA?</a:t>
            </a:r>
            <a:endParaRPr kumimoji="0" lang="en-US"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8" name="Text Placeholder 4"/>
          <p:cNvSpPr txBox="1">
            <a:spLocks/>
          </p:cNvSpPr>
          <p:nvPr/>
        </p:nvSpPr>
        <p:spPr>
          <a:xfrm>
            <a:off x="388102" y="4310064"/>
            <a:ext cx="9991140" cy="465388"/>
          </a:xfrm>
          <a:prstGeom prst="rect">
            <a:avLst/>
          </a:prstGeom>
          <a:solidFill>
            <a:srgbClr val="79A0BB"/>
          </a:solidFill>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de-DE" sz="2800" b="0"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What</a:t>
            </a:r>
            <a:r>
              <a:rPr kumimoji="0" lang="de-DE"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t>
            </a:r>
            <a:r>
              <a:rPr kumimoji="0" lang="de-DE" sz="2800" b="0"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are</a:t>
            </a:r>
            <a:r>
              <a:rPr kumimoji="0" lang="de-DE"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t>
            </a:r>
            <a:r>
              <a:rPr kumimoji="0" lang="de-DE" sz="2800" b="0" i="0" u="none" strike="noStrike" kern="1200" cap="none" spc="0" normalizeH="0" baseline="0" noProof="0" err="1">
                <a:ln>
                  <a:noFill/>
                </a:ln>
                <a:solidFill>
                  <a:srgbClr val="FFFFFF"/>
                </a:solidFill>
                <a:effectLst/>
                <a:uLnTx/>
                <a:uFillTx/>
                <a:latin typeface="EC Square Sans Cond Pro" panose="020B0506040000020004" pitchFamily="34" charset="0"/>
                <a:ea typeface="+mn-ea"/>
                <a:cs typeface="+mn-cs"/>
              </a:rPr>
              <a:t>the</a:t>
            </a:r>
            <a:r>
              <a:rPr kumimoji="0" lang="de-DE" sz="2800" b="0" i="0" u="none" strike="noStrike" kern="1200" cap="none" spc="0" normalizeH="0" baseline="0" noProof="0">
                <a:ln>
                  <a:noFill/>
                </a:ln>
                <a:solidFill>
                  <a:srgbClr val="FFFFFF"/>
                </a:solidFill>
                <a:effectLst/>
                <a:uLnTx/>
                <a:uFillTx/>
                <a:latin typeface="EC Square Sans Cond Pro" panose="020B0506040000020004" pitchFamily="34" charset="0"/>
                <a:ea typeface="+mn-ea"/>
                <a:cs typeface="+mn-cs"/>
              </a:rPr>
              <a:t> </a:t>
            </a:r>
            <a:r>
              <a:rPr kumimoji="0" lang="de-DE" sz="2800" b="0" i="0" u="none" strike="noStrike" kern="1200" cap="none" spc="0" normalizeH="0" baseline="0" noProof="0" smtClean="0">
                <a:ln>
                  <a:noFill/>
                </a:ln>
                <a:solidFill>
                  <a:srgbClr val="FFFFFF"/>
                </a:solidFill>
                <a:effectLst/>
                <a:uLnTx/>
                <a:uFillTx/>
                <a:latin typeface="EC Square Sans Cond Pro" panose="020B0506040000020004" pitchFamily="34" charset="0"/>
                <a:ea typeface="+mn-ea"/>
                <a:cs typeface="+mn-cs"/>
              </a:rPr>
              <a:t>objectives </a:t>
            </a:r>
            <a:r>
              <a:rPr kumimoji="0" lang="de-DE" sz="2800" b="0"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of</a:t>
            </a:r>
            <a:r>
              <a:rPr kumimoji="0" lang="de-DE"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t>
            </a:r>
            <a:r>
              <a:rPr kumimoji="0" lang="de-DE" sz="2800" b="0"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the</a:t>
            </a:r>
            <a:r>
              <a:rPr kumimoji="0" lang="de-DE"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t>
            </a:r>
            <a:r>
              <a:rPr kumimoji="0" lang="de-DE" sz="2800" b="0"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new</a:t>
            </a:r>
            <a:r>
              <a:rPr kumimoji="0" lang="de-DE"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ERA?</a:t>
            </a:r>
            <a:endParaRPr kumimoji="0" lang="en-US" sz="2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10" name="Oval 9"/>
          <p:cNvSpPr/>
          <p:nvPr/>
        </p:nvSpPr>
        <p:spPr>
          <a:xfrm>
            <a:off x="478199" y="5080075"/>
            <a:ext cx="720000" cy="720000"/>
          </a:xfrm>
          <a:prstGeom prst="ellipse">
            <a:avLst/>
          </a:prstGeom>
          <a:solidFill>
            <a:srgbClr val="4E9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p:cNvSpPr/>
          <p:nvPr/>
        </p:nvSpPr>
        <p:spPr>
          <a:xfrm>
            <a:off x="4005597" y="4996730"/>
            <a:ext cx="720000" cy="720000"/>
          </a:xfrm>
          <a:prstGeom prst="ellipse">
            <a:avLst/>
          </a:prstGeom>
          <a:solidFill>
            <a:srgbClr val="4E9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p:cNvSpPr/>
          <p:nvPr/>
        </p:nvSpPr>
        <p:spPr>
          <a:xfrm>
            <a:off x="3640685" y="5966802"/>
            <a:ext cx="720000" cy="720000"/>
          </a:xfrm>
          <a:prstGeom prst="ellipse">
            <a:avLst/>
          </a:prstGeom>
          <a:solidFill>
            <a:srgbClr val="4E9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p:cNvSpPr/>
          <p:nvPr/>
        </p:nvSpPr>
        <p:spPr>
          <a:xfrm>
            <a:off x="7528549" y="4944166"/>
            <a:ext cx="720000" cy="720000"/>
          </a:xfrm>
          <a:prstGeom prst="ellipse">
            <a:avLst/>
          </a:prstGeom>
          <a:solidFill>
            <a:srgbClr val="4E9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p:cNvPicPr>
            <a:picLocks noChangeAspect="1"/>
          </p:cNvPicPr>
          <p:nvPr/>
        </p:nvPicPr>
        <p:blipFill>
          <a:blip r:embed="rId4"/>
          <a:stretch>
            <a:fillRect/>
          </a:stretch>
        </p:blipFill>
        <p:spPr>
          <a:xfrm>
            <a:off x="593029" y="5103187"/>
            <a:ext cx="490339" cy="539069"/>
          </a:xfrm>
          <a:prstGeom prst="rect">
            <a:avLst/>
          </a:prstGeom>
        </p:spPr>
      </p:pic>
      <p:pic>
        <p:nvPicPr>
          <p:cNvPr id="14" name="Picture 13"/>
          <p:cNvPicPr>
            <a:picLocks noChangeAspect="1"/>
          </p:cNvPicPr>
          <p:nvPr/>
        </p:nvPicPr>
        <p:blipFill>
          <a:blip r:embed="rId5"/>
          <a:stretch>
            <a:fillRect/>
          </a:stretch>
        </p:blipFill>
        <p:spPr>
          <a:xfrm>
            <a:off x="4098300" y="5068897"/>
            <a:ext cx="524769" cy="57335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9495" y="6036373"/>
            <a:ext cx="529849" cy="58085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9827" y="5034118"/>
            <a:ext cx="459273" cy="503541"/>
          </a:xfrm>
          <a:prstGeom prst="rect">
            <a:avLst/>
          </a:prstGeom>
        </p:spPr>
      </p:pic>
      <p:sp>
        <p:nvSpPr>
          <p:cNvPr id="17" name="Content Placeholder 2"/>
          <p:cNvSpPr>
            <a:spLocks noGrp="1"/>
          </p:cNvSpPr>
          <p:nvPr>
            <p:ph idx="1"/>
          </p:nvPr>
        </p:nvSpPr>
        <p:spPr>
          <a:xfrm>
            <a:off x="1144886" y="5177749"/>
            <a:ext cx="2301115" cy="1363200"/>
          </a:xfrm>
        </p:spPr>
        <p:txBody>
          <a:bodyPr/>
          <a:lstStyle/>
          <a:p>
            <a:pPr indent="0">
              <a:buNone/>
            </a:pPr>
            <a:r>
              <a:rPr lang="de-DE" i="0" dirty="0" err="1">
                <a:solidFill>
                  <a:schemeClr val="tx1"/>
                </a:solidFill>
              </a:rPr>
              <a:t>Prioritise</a:t>
            </a:r>
            <a:r>
              <a:rPr lang="de-DE" i="0" dirty="0">
                <a:solidFill>
                  <a:schemeClr val="tx1"/>
                </a:solidFill>
              </a:rPr>
              <a:t> </a:t>
            </a:r>
            <a:r>
              <a:rPr lang="de-DE" i="0" dirty="0" err="1">
                <a:solidFill>
                  <a:schemeClr val="tx1"/>
                </a:solidFill>
              </a:rPr>
              <a:t>investments</a:t>
            </a:r>
            <a:r>
              <a:rPr lang="de-DE" i="0" dirty="0">
                <a:solidFill>
                  <a:schemeClr val="tx1"/>
                </a:solidFill>
              </a:rPr>
              <a:t> in </a:t>
            </a:r>
            <a:r>
              <a:rPr lang="de-DE" i="0" dirty="0" err="1">
                <a:solidFill>
                  <a:schemeClr val="tx1"/>
                </a:solidFill>
              </a:rPr>
              <a:t>research</a:t>
            </a:r>
            <a:r>
              <a:rPr lang="de-DE" i="0" dirty="0">
                <a:solidFill>
                  <a:schemeClr val="tx1"/>
                </a:solidFill>
              </a:rPr>
              <a:t> </a:t>
            </a:r>
            <a:r>
              <a:rPr lang="de-DE" i="0" dirty="0" err="1">
                <a:solidFill>
                  <a:schemeClr val="tx1"/>
                </a:solidFill>
              </a:rPr>
              <a:t>and</a:t>
            </a:r>
            <a:r>
              <a:rPr lang="de-DE" i="0" dirty="0">
                <a:solidFill>
                  <a:schemeClr val="tx1"/>
                </a:solidFill>
              </a:rPr>
              <a:t> </a:t>
            </a:r>
            <a:r>
              <a:rPr lang="de-DE" i="0" dirty="0" err="1">
                <a:solidFill>
                  <a:schemeClr val="tx1"/>
                </a:solidFill>
              </a:rPr>
              <a:t>innovation</a:t>
            </a:r>
            <a:endParaRPr lang="en-US" i="0" dirty="0">
              <a:solidFill>
                <a:schemeClr val="tx1"/>
              </a:solidFill>
            </a:endParaRPr>
          </a:p>
        </p:txBody>
      </p:sp>
      <p:sp>
        <p:nvSpPr>
          <p:cNvPr id="18" name="Content Placeholder 2"/>
          <p:cNvSpPr txBox="1">
            <a:spLocks/>
          </p:cNvSpPr>
          <p:nvPr/>
        </p:nvSpPr>
        <p:spPr bwMode="auto">
          <a:xfrm>
            <a:off x="4758344" y="5011468"/>
            <a:ext cx="2220942" cy="548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chemeClr val="tx2">
                  <a:lumMod val="65000"/>
                  <a:lumOff val="35000"/>
                </a:schemeClr>
              </a:buClr>
              <a:buSzPct val="120000"/>
              <a:buFont typeface="Arial"/>
              <a:buChar char="•"/>
              <a:defRPr sz="1600" i="1">
                <a:solidFill>
                  <a:schemeClr val="tx2">
                    <a:lumMod val="65000"/>
                    <a:lumOff val="35000"/>
                  </a:schemeClr>
                </a:solidFill>
                <a:latin typeface="EC Square Sans Pro" panose="020B0506040000020004" pitchFamily="34" charset="0"/>
                <a:ea typeface="+mn-ea"/>
                <a:cs typeface="+mn-cs"/>
              </a:defRPr>
            </a:lvl1pPr>
            <a:lvl2pPr marL="742950" indent="-285750" algn="l" rtl="0" eaLnBrk="0" fontAlgn="base" hangingPunct="0">
              <a:spcBef>
                <a:spcPct val="20000"/>
              </a:spcBef>
              <a:spcAft>
                <a:spcPct val="0"/>
              </a:spcAft>
              <a:buClr>
                <a:srgbClr val="FAA826"/>
              </a:buClr>
              <a:buChar char="•"/>
              <a:tabLst>
                <a:tab pos="7623175" algn="l"/>
              </a:tabLst>
              <a:defRPr sz="1600" b="1">
                <a:solidFill>
                  <a:srgbClr val="0070C0"/>
                </a:solidFill>
                <a:latin typeface="EC Square Sans Pro" panose="020B0506040000020004" pitchFamily="34" charset="0"/>
              </a:defRPr>
            </a:lvl2pPr>
            <a:lvl3pPr marL="1143000" indent="-228600" algn="l" rtl="0" eaLnBrk="0" fontAlgn="base" hangingPunct="0">
              <a:spcBef>
                <a:spcPct val="20000"/>
              </a:spcBef>
              <a:spcAft>
                <a:spcPct val="0"/>
              </a:spcAft>
              <a:buFontTx/>
              <a:buChar char="-"/>
              <a:defRPr sz="1600">
                <a:solidFill>
                  <a:srgbClr val="595959"/>
                </a:solidFill>
                <a:latin typeface="EC Square Sans Pro" panose="020B05060400000200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28600" marR="0" lvl="0" indent="0" algn="l" defTabSz="914400" rtl="0" eaLnBrk="1" fontAlgn="base" latinLnBrk="0" hangingPunct="1">
              <a:lnSpc>
                <a:spcPct val="100000"/>
              </a:lnSpc>
              <a:spcBef>
                <a:spcPts val="0"/>
              </a:spcBef>
              <a:spcAft>
                <a:spcPts val="1800"/>
              </a:spcAft>
              <a:buClr>
                <a:srgbClr val="1FBAD2"/>
              </a:buClr>
              <a:buSzPct val="120000"/>
              <a:buFont typeface="Arial"/>
              <a:buNone/>
              <a:tabLst/>
              <a:defRPr/>
            </a:pP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Boost</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market</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uptake</a:t>
            </a:r>
            <a:endParaRPr kumimoji="0" lang="en-US"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endParaRPr>
          </a:p>
        </p:txBody>
      </p:sp>
      <p:sp>
        <p:nvSpPr>
          <p:cNvPr id="19" name="Content Placeholder 2"/>
          <p:cNvSpPr txBox="1">
            <a:spLocks/>
          </p:cNvSpPr>
          <p:nvPr/>
        </p:nvSpPr>
        <p:spPr bwMode="auto">
          <a:xfrm>
            <a:off x="4269344" y="5997904"/>
            <a:ext cx="3054951" cy="1086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chemeClr val="tx2">
                  <a:lumMod val="65000"/>
                  <a:lumOff val="35000"/>
                </a:schemeClr>
              </a:buClr>
              <a:buSzPct val="120000"/>
              <a:buFont typeface="Arial"/>
              <a:buChar char="•"/>
              <a:defRPr sz="1600" i="1">
                <a:solidFill>
                  <a:schemeClr val="tx2">
                    <a:lumMod val="65000"/>
                    <a:lumOff val="35000"/>
                  </a:schemeClr>
                </a:solidFill>
                <a:latin typeface="EC Square Sans Pro" panose="020B0506040000020004" pitchFamily="34" charset="0"/>
                <a:ea typeface="+mn-ea"/>
                <a:cs typeface="+mn-cs"/>
              </a:defRPr>
            </a:lvl1pPr>
            <a:lvl2pPr marL="742950" indent="-285750" algn="l" rtl="0" eaLnBrk="0" fontAlgn="base" hangingPunct="0">
              <a:spcBef>
                <a:spcPct val="20000"/>
              </a:spcBef>
              <a:spcAft>
                <a:spcPct val="0"/>
              </a:spcAft>
              <a:buClr>
                <a:srgbClr val="FAA826"/>
              </a:buClr>
              <a:buChar char="•"/>
              <a:tabLst>
                <a:tab pos="7623175" algn="l"/>
              </a:tabLst>
              <a:defRPr sz="1600" b="1">
                <a:solidFill>
                  <a:srgbClr val="0070C0"/>
                </a:solidFill>
                <a:latin typeface="EC Square Sans Pro" panose="020B0506040000020004" pitchFamily="34" charset="0"/>
              </a:defRPr>
            </a:lvl2pPr>
            <a:lvl3pPr marL="1143000" indent="-228600" algn="l" rtl="0" eaLnBrk="0" fontAlgn="base" hangingPunct="0">
              <a:spcBef>
                <a:spcPct val="20000"/>
              </a:spcBef>
              <a:spcAft>
                <a:spcPct val="0"/>
              </a:spcAft>
              <a:buFontTx/>
              <a:buChar char="-"/>
              <a:defRPr sz="1600">
                <a:solidFill>
                  <a:srgbClr val="595959"/>
                </a:solidFill>
                <a:latin typeface="EC Square Sans Pro" panose="020B05060400000200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28600" marR="0" lvl="0" indent="0" algn="l" defTabSz="914400" rtl="0" eaLnBrk="1" fontAlgn="base" latinLnBrk="0" hangingPunct="1">
              <a:lnSpc>
                <a:spcPct val="100000"/>
              </a:lnSpc>
              <a:spcBef>
                <a:spcPts val="0"/>
              </a:spcBef>
              <a:spcAft>
                <a:spcPts val="1800"/>
              </a:spcAft>
              <a:buClr>
                <a:srgbClr val="1FBAD2"/>
              </a:buClr>
              <a:buSzPct val="120000"/>
              <a:buFont typeface="Arial"/>
              <a:buNone/>
              <a:tabLst/>
              <a:defRPr/>
            </a:pPr>
            <a:r>
              <a:rPr lang="de-DE" sz="2400" i="0" smtClean="0">
                <a:solidFill>
                  <a:srgbClr val="4D4D4D"/>
                </a:solidFill>
              </a:rPr>
              <a:t>Widening: </a:t>
            </a:r>
            <a:r>
              <a:rPr kumimoji="0" lang="de-DE" sz="2400" b="0" i="0" u="none" strike="noStrike" kern="1200" cap="none" spc="0" normalizeH="0" baseline="0" noProof="0" smtClean="0">
                <a:ln>
                  <a:noFill/>
                </a:ln>
                <a:solidFill>
                  <a:srgbClr val="4D4D4D"/>
                </a:solidFill>
                <a:effectLst/>
                <a:uLnTx/>
                <a:uFillTx/>
                <a:latin typeface="EC Square Sans Pro" panose="020B0506040000020004" pitchFamily="34" charset="0"/>
                <a:ea typeface="+mn-ea"/>
                <a:cs typeface="+mn-cs"/>
              </a:rPr>
              <a:t>Improve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access</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to</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excellence</a:t>
            </a:r>
            <a:endParaRPr kumimoji="0" lang="en-US"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endParaRPr>
          </a:p>
        </p:txBody>
      </p:sp>
      <p:sp>
        <p:nvSpPr>
          <p:cNvPr id="20" name="Content Placeholder 2"/>
          <p:cNvSpPr txBox="1">
            <a:spLocks/>
          </p:cNvSpPr>
          <p:nvPr/>
        </p:nvSpPr>
        <p:spPr bwMode="auto">
          <a:xfrm>
            <a:off x="8066897" y="4896855"/>
            <a:ext cx="3376896" cy="10699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chemeClr val="tx2">
                  <a:lumMod val="65000"/>
                  <a:lumOff val="35000"/>
                </a:schemeClr>
              </a:buClr>
              <a:buSzPct val="120000"/>
              <a:buFont typeface="Arial"/>
              <a:buChar char="•"/>
              <a:defRPr sz="1600" i="1">
                <a:solidFill>
                  <a:schemeClr val="tx2">
                    <a:lumMod val="65000"/>
                    <a:lumOff val="35000"/>
                  </a:schemeClr>
                </a:solidFill>
                <a:latin typeface="EC Square Sans Pro" panose="020B0506040000020004" pitchFamily="34" charset="0"/>
                <a:ea typeface="+mn-ea"/>
                <a:cs typeface="+mn-cs"/>
              </a:defRPr>
            </a:lvl1pPr>
            <a:lvl2pPr marL="742950" indent="-285750" algn="l" rtl="0" eaLnBrk="0" fontAlgn="base" hangingPunct="0">
              <a:spcBef>
                <a:spcPct val="20000"/>
              </a:spcBef>
              <a:spcAft>
                <a:spcPct val="0"/>
              </a:spcAft>
              <a:buClr>
                <a:srgbClr val="FAA826"/>
              </a:buClr>
              <a:buChar char="•"/>
              <a:tabLst>
                <a:tab pos="7623175" algn="l"/>
              </a:tabLst>
              <a:defRPr sz="1600" b="1">
                <a:solidFill>
                  <a:srgbClr val="0070C0"/>
                </a:solidFill>
                <a:latin typeface="EC Square Sans Pro" panose="020B0506040000020004" pitchFamily="34" charset="0"/>
              </a:defRPr>
            </a:lvl2pPr>
            <a:lvl3pPr marL="1143000" indent="-228600" algn="l" rtl="0" eaLnBrk="0" fontAlgn="base" hangingPunct="0">
              <a:spcBef>
                <a:spcPct val="20000"/>
              </a:spcBef>
              <a:spcAft>
                <a:spcPct val="0"/>
              </a:spcAft>
              <a:buFontTx/>
              <a:buChar char="-"/>
              <a:defRPr sz="1600">
                <a:solidFill>
                  <a:srgbClr val="595959"/>
                </a:solidFill>
                <a:latin typeface="EC Square Sans Pro" panose="020B05060400000200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28600" marR="0" lvl="0" indent="0" algn="l" defTabSz="914400" rtl="0" eaLnBrk="1" fontAlgn="base" latinLnBrk="0" hangingPunct="1">
              <a:lnSpc>
                <a:spcPct val="100000"/>
              </a:lnSpc>
              <a:spcBef>
                <a:spcPts val="0"/>
              </a:spcBef>
              <a:spcAft>
                <a:spcPts val="1800"/>
              </a:spcAft>
              <a:buClr>
                <a:srgbClr val="1FBAD2"/>
              </a:buClr>
              <a:buSzPct val="120000"/>
              <a:buFont typeface="Arial"/>
              <a:buNone/>
              <a:tabLst/>
              <a:defRPr/>
            </a:pP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Strengthen</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the</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mobility</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of</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researchers</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and</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free</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flow</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of</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knowledge</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and</a:t>
            </a:r>
            <a:r>
              <a:rPr kumimoji="0" lang="de-DE"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 </a:t>
            </a:r>
            <a:r>
              <a:rPr kumimoji="0" lang="de-DE" sz="2400" b="0"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mn-cs"/>
              </a:rPr>
              <a:t>technology</a:t>
            </a:r>
            <a:endParaRPr kumimoji="0" lang="en-US" sz="2400" b="0"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2727759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875" y="346091"/>
            <a:ext cx="10515600" cy="489365"/>
          </a:xfrm>
        </p:spPr>
        <p:txBody>
          <a:bodyPr/>
          <a:lstStyle/>
          <a:p>
            <a:r>
              <a:rPr lang="en-IE" smtClean="0"/>
              <a:t>European </a:t>
            </a:r>
            <a:r>
              <a:rPr lang="en-IE" dirty="0" smtClean="0"/>
              <a:t>Research </a:t>
            </a:r>
            <a:r>
              <a:rPr lang="en-IE" smtClean="0"/>
              <a:t>Area 2020 - 2022</a:t>
            </a:r>
            <a:endParaRPr lang="en-US" dirty="0"/>
          </a:p>
        </p:txBody>
      </p:sp>
      <p:sp>
        <p:nvSpPr>
          <p:cNvPr id="4" name="Parallelogram 3"/>
          <p:cNvSpPr/>
          <p:nvPr/>
        </p:nvSpPr>
        <p:spPr>
          <a:xfrm>
            <a:off x="102221" y="2125706"/>
            <a:ext cx="2232000" cy="5760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2020</a:t>
            </a:r>
            <a:endParaRPr kumimoji="0" lang="en-GB" sz="20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5" name="Parallelogram 4"/>
          <p:cNvSpPr/>
          <p:nvPr/>
        </p:nvSpPr>
        <p:spPr>
          <a:xfrm>
            <a:off x="2620952" y="2125706"/>
            <a:ext cx="2232000" cy="576000"/>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January 2021</a:t>
            </a:r>
            <a:endParaRPr kumimoji="0" lang="en-GB" sz="20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6" name="Parallelogram 5"/>
          <p:cNvSpPr/>
          <p:nvPr/>
        </p:nvSpPr>
        <p:spPr>
          <a:xfrm>
            <a:off x="5139675" y="2125706"/>
            <a:ext cx="2232000" cy="57600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16 July 2021</a:t>
            </a:r>
            <a:endParaRPr kumimoji="0" lang="en-GB" sz="20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7" name="Parallelogram 6"/>
          <p:cNvSpPr/>
          <p:nvPr/>
        </p:nvSpPr>
        <p:spPr>
          <a:xfrm>
            <a:off x="7522350" y="2125706"/>
            <a:ext cx="2304000" cy="5760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smtClean="0">
                <a:ln>
                  <a:noFill/>
                </a:ln>
                <a:solidFill>
                  <a:srgbClr val="FFFFFF"/>
                </a:solidFill>
                <a:effectLst/>
                <a:uLnTx/>
                <a:uFillTx/>
                <a:latin typeface="EC Square Sans Cond Pro" panose="020B0506040000020004" pitchFamily="34" charset="0"/>
                <a:ea typeface="+mn-ea"/>
                <a:cs typeface="+mn-cs"/>
              </a:rPr>
              <a:t>26 November 2021</a:t>
            </a:r>
            <a:endParaRPr kumimoji="0" lang="en-GB" sz="18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9" name="TextBox 8"/>
          <p:cNvSpPr txBox="1"/>
          <p:nvPr/>
        </p:nvSpPr>
        <p:spPr>
          <a:xfrm>
            <a:off x="838199" y="6298218"/>
            <a:ext cx="2635197" cy="338554"/>
          </a:xfrm>
          <a:prstGeom prst="rect">
            <a:avLst/>
          </a:prstGeom>
          <a:noFill/>
        </p:spPr>
        <p:txBody>
          <a:bodyPr wrap="square" rtlCol="0" anchor="b" anchorCtr="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p:txBody>
      </p:sp>
      <p:sp>
        <p:nvSpPr>
          <p:cNvPr id="11" name="TextBox 10"/>
          <p:cNvSpPr txBox="1"/>
          <p:nvPr/>
        </p:nvSpPr>
        <p:spPr>
          <a:xfrm>
            <a:off x="2566371" y="3257288"/>
            <a:ext cx="2392510" cy="3539430"/>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Establishment of the </a:t>
            </a:r>
            <a:r>
              <a:rPr kumimoji="0" lang="en-IE" sz="1600" b="1" i="0" u="none" strike="noStrike" kern="1200" cap="none" spc="0" normalizeH="0" baseline="0" noProof="0" dirty="0" smtClean="0">
                <a:ln>
                  <a:noFill/>
                </a:ln>
                <a:solidFill>
                  <a:srgbClr val="034EA2"/>
                </a:solidFill>
                <a:effectLst/>
                <a:uLnTx/>
                <a:uFillTx/>
                <a:latin typeface="EC Square Sans Cond Pro" panose="020B0506040000020004" pitchFamily="34" charset="0"/>
                <a:ea typeface="+mn-ea"/>
                <a:cs typeface="+mn-cs"/>
              </a:rPr>
              <a:t>ERA Forum for Transition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13 </a:t>
            </a:r>
            <a:r>
              <a:rPr kumimoji="0" lang="en-GB"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Three workshops and R&amp;I Days side event with ERA stakeholder umbrella organisations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Some covered topics: ERA governance framework, ERA policy agenda, four ERA pilot </a:t>
            </a:r>
            <a:r>
              <a:rPr kumimoji="0" lang="en-GB" sz="16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actions </a:t>
            </a:r>
            <a:endParaRPr kumimoji="0" lang="en-US"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smtClean="0">
              <a:ln>
                <a:noFill/>
              </a:ln>
              <a:solidFill>
                <a:srgbClr val="4D4D4D"/>
              </a:solidFill>
              <a:effectLst/>
              <a:uLnTx/>
              <a:uFillTx/>
              <a:latin typeface="Arial"/>
              <a:ea typeface="+mn-ea"/>
              <a:cs typeface="+mn-cs"/>
            </a:endParaRPr>
          </a:p>
        </p:txBody>
      </p:sp>
      <p:cxnSp>
        <p:nvCxnSpPr>
          <p:cNvPr id="12" name="Straight Connector 11"/>
          <p:cNvCxnSpPr/>
          <p:nvPr/>
        </p:nvCxnSpPr>
        <p:spPr bwMode="auto">
          <a:xfrm>
            <a:off x="3762626" y="2780888"/>
            <a:ext cx="0" cy="324000"/>
          </a:xfrm>
          <a:prstGeom prst="line">
            <a:avLst/>
          </a:prstGeom>
          <a:noFill/>
          <a:ln w="12700" cap="flat" cmpd="sng" algn="ctr">
            <a:solidFill>
              <a:schemeClr val="tx2"/>
            </a:solidFill>
            <a:prstDash val="solid"/>
            <a:round/>
            <a:headEnd type="none" w="med" len="med"/>
            <a:tailEnd type="oval" w="med" len="med"/>
          </a:ln>
          <a:effectLst/>
        </p:spPr>
      </p:cxnSp>
      <p:cxnSp>
        <p:nvCxnSpPr>
          <p:cNvPr id="14" name="Straight Connector 13"/>
          <p:cNvCxnSpPr/>
          <p:nvPr/>
        </p:nvCxnSpPr>
        <p:spPr bwMode="auto">
          <a:xfrm>
            <a:off x="8694641" y="2776060"/>
            <a:ext cx="0" cy="324000"/>
          </a:xfrm>
          <a:prstGeom prst="line">
            <a:avLst/>
          </a:prstGeom>
          <a:noFill/>
          <a:ln w="12700" cap="flat" cmpd="sng" algn="ctr">
            <a:solidFill>
              <a:schemeClr val="accent2"/>
            </a:solidFill>
            <a:prstDash val="solid"/>
            <a:round/>
            <a:headEnd type="none" w="med" len="med"/>
            <a:tailEnd type="oval" w="med" len="med"/>
          </a:ln>
          <a:effectLst/>
        </p:spPr>
      </p:cxnSp>
      <p:sp>
        <p:nvSpPr>
          <p:cNvPr id="15" name="TextBox 14"/>
          <p:cNvSpPr txBox="1"/>
          <p:nvPr/>
        </p:nvSpPr>
        <p:spPr>
          <a:xfrm>
            <a:off x="5279752" y="3204184"/>
            <a:ext cx="2193710" cy="4031873"/>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Commission adopts proposal for a </a:t>
            </a:r>
            <a:r>
              <a:rPr kumimoji="0" lang="en-IE" sz="1600" b="1" i="0" u="none" strike="noStrike" kern="1200" cap="none" spc="0" normalizeH="0" baseline="0" noProof="0" dirty="0" smtClean="0">
                <a:ln>
                  <a:noFill/>
                </a:ln>
                <a:solidFill>
                  <a:srgbClr val="FFC000"/>
                </a:solidFill>
                <a:effectLst/>
                <a:uLnTx/>
                <a:uFillTx/>
                <a:latin typeface="EC Square Sans Cond Pro" panose="020B0506040000020004" pitchFamily="34" charset="0"/>
                <a:ea typeface="+mn-ea"/>
                <a:cs typeface="+mn-cs"/>
              </a:rPr>
              <a:t>“Pact for Research and Innovation in 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dirty="0" smtClean="0">
              <a:ln>
                <a:noFill/>
              </a:ln>
              <a:solidFill>
                <a:srgbClr val="FFC000"/>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I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Principles for R&amp;I in Europe</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I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Priority areas for ERA joint actions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I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Investments and reforms</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I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Simplified policy coordination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p:txBody>
      </p:sp>
      <p:cxnSp>
        <p:nvCxnSpPr>
          <p:cNvPr id="16" name="Straight Connector 15"/>
          <p:cNvCxnSpPr/>
          <p:nvPr/>
        </p:nvCxnSpPr>
        <p:spPr bwMode="auto">
          <a:xfrm>
            <a:off x="1195919" y="2753758"/>
            <a:ext cx="0" cy="324000"/>
          </a:xfrm>
          <a:prstGeom prst="line">
            <a:avLst/>
          </a:prstGeom>
          <a:noFill/>
          <a:ln w="12700" cap="flat" cmpd="sng" algn="ctr">
            <a:solidFill>
              <a:schemeClr val="accent2"/>
            </a:solidFill>
            <a:prstDash val="solid"/>
            <a:round/>
            <a:headEnd type="none" w="med" len="med"/>
            <a:tailEnd type="oval" w="med" len="med"/>
          </a:ln>
          <a:effectLst/>
        </p:spPr>
      </p:cxnSp>
      <p:cxnSp>
        <p:nvCxnSpPr>
          <p:cNvPr id="17" name="Straight Connector 16"/>
          <p:cNvCxnSpPr/>
          <p:nvPr/>
        </p:nvCxnSpPr>
        <p:spPr bwMode="auto">
          <a:xfrm>
            <a:off x="6297553" y="2776060"/>
            <a:ext cx="0" cy="324000"/>
          </a:xfrm>
          <a:prstGeom prst="line">
            <a:avLst/>
          </a:prstGeom>
          <a:noFill/>
          <a:ln w="12700" cap="flat" cmpd="sng" algn="ctr">
            <a:solidFill>
              <a:schemeClr val="accent5"/>
            </a:solidFill>
            <a:prstDash val="solid"/>
            <a:round/>
            <a:headEnd type="none" w="med" len="med"/>
            <a:tailEnd type="oval" w="med" len="med"/>
          </a:ln>
          <a:effectLst/>
        </p:spPr>
      </p:cxnSp>
      <p:sp>
        <p:nvSpPr>
          <p:cNvPr id="18" name="TextBox 17"/>
          <p:cNvSpPr txBox="1"/>
          <p:nvPr/>
        </p:nvSpPr>
        <p:spPr>
          <a:xfrm>
            <a:off x="183615" y="3257288"/>
            <a:ext cx="2150606" cy="2062103"/>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smtClean="0">
                <a:ln>
                  <a:noFill/>
                </a:ln>
                <a:solidFill>
                  <a:srgbClr val="4BC5DE"/>
                </a:solidFill>
                <a:effectLst/>
                <a:uLnTx/>
                <a:uFillTx/>
                <a:latin typeface="EC Square Sans Cond Pro" panose="020B0506040000020004" pitchFamily="34" charset="0"/>
                <a:ea typeface="+mn-ea"/>
                <a:cs typeface="+mn-cs"/>
              </a:rPr>
              <a:t>Commission Communication </a:t>
            </a:r>
            <a:r>
              <a:rPr kumimoji="0" lang="en-IE"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“A new ERA for Research and Innovation”, </a:t>
            </a:r>
            <a:r>
              <a:rPr kumimoji="0" lang="en-I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September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4BC5DE"/>
                </a:solidFill>
                <a:effectLst/>
                <a:uLnTx/>
                <a:uFillTx/>
                <a:latin typeface="EC Square Sans Cond Pro" panose="020B0506040000020004" pitchFamily="34" charset="0"/>
                <a:ea typeface="+mn-ea"/>
                <a:cs typeface="+mn-cs"/>
              </a:rPr>
              <a:t>Council Conclusions </a:t>
            </a:r>
            <a:r>
              <a:rPr kumimoji="0" lang="en-IE"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on the new ERA </a:t>
            </a:r>
            <a:r>
              <a:rPr kumimoji="0" lang="en-IE"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t>
            </a:r>
            <a:r>
              <a:rPr kumimoji="0" lang="en-I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December</a:t>
            </a:r>
            <a:endParaRPr kumimoji="0" lang="en-GB"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p:txBody>
      </p:sp>
      <p:sp>
        <p:nvSpPr>
          <p:cNvPr id="2" name="Rectangle 1"/>
          <p:cNvSpPr/>
          <p:nvPr/>
        </p:nvSpPr>
        <p:spPr>
          <a:xfrm>
            <a:off x="7522350" y="3269571"/>
            <a:ext cx="22320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BC5DE"/>
                </a:solidFill>
                <a:effectLst/>
                <a:uLnTx/>
                <a:uFillTx/>
                <a:latin typeface="EC Square Sans Cond Pro" panose="020B0506040000020004" pitchFamily="34" charset="0"/>
                <a:ea typeface="+mn-ea"/>
                <a:cs typeface="+mn-cs"/>
              </a:rPr>
              <a:t>Council Recommendation on a </a:t>
            </a:r>
            <a:r>
              <a:rPr kumimoji="0" lang="en-US"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“Pact for Research and Innovation in Europe”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4BC5DE"/>
              </a:solidFill>
              <a:effectLst/>
              <a:uLnTx/>
              <a:uFillTx/>
              <a:latin typeface="EC Square Sans Cond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BC5DE"/>
                </a:solidFill>
                <a:effectLst/>
                <a:uLnTx/>
                <a:uFillTx/>
                <a:latin typeface="EC Square Sans Cond Pro" panose="020B0506040000020004" pitchFamily="34" charset="0"/>
                <a:ea typeface="+mn-ea"/>
                <a:cs typeface="+mn-cs"/>
              </a:rPr>
              <a:t>Council conclusions </a:t>
            </a:r>
            <a:r>
              <a:rPr kumimoji="0" lang="en-US"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on the new ERA governance &amp; the first ERA policy Agenda (2022-2024)</a:t>
            </a:r>
          </a:p>
        </p:txBody>
      </p:sp>
      <p:sp>
        <p:nvSpPr>
          <p:cNvPr id="19" name="Parallelogram 18"/>
          <p:cNvSpPr/>
          <p:nvPr/>
        </p:nvSpPr>
        <p:spPr>
          <a:xfrm>
            <a:off x="9877011" y="2125706"/>
            <a:ext cx="2232000" cy="576000"/>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smtClean="0">
                <a:ln>
                  <a:noFill/>
                </a:ln>
                <a:solidFill>
                  <a:srgbClr val="FFFFFF"/>
                </a:solidFill>
                <a:effectLst/>
                <a:uLnTx/>
                <a:uFillTx/>
                <a:latin typeface="EC Square Sans Cond Pro" panose="020B0506040000020004" pitchFamily="34" charset="0"/>
                <a:ea typeface="+mn-ea"/>
                <a:cs typeface="+mn-cs"/>
              </a:rPr>
              <a:t>2022</a:t>
            </a:r>
            <a:endParaRPr kumimoji="0" lang="en-GB" sz="2000" b="0"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cxnSp>
        <p:nvCxnSpPr>
          <p:cNvPr id="20" name="Straight Connector 19"/>
          <p:cNvCxnSpPr/>
          <p:nvPr/>
        </p:nvCxnSpPr>
        <p:spPr bwMode="auto">
          <a:xfrm>
            <a:off x="10993011" y="2782461"/>
            <a:ext cx="0" cy="324000"/>
          </a:xfrm>
          <a:prstGeom prst="line">
            <a:avLst/>
          </a:prstGeom>
          <a:noFill/>
          <a:ln w="12700" cap="flat" cmpd="sng" algn="ctr">
            <a:solidFill>
              <a:schemeClr val="tx2"/>
            </a:solidFill>
            <a:prstDash val="solid"/>
            <a:round/>
            <a:headEnd type="none" w="med" len="med"/>
            <a:tailEnd type="oval" w="med" len="med"/>
          </a:ln>
          <a:effectLst/>
        </p:spPr>
      </p:cxnSp>
      <p:sp>
        <p:nvSpPr>
          <p:cNvPr id="21" name="Rectangle 20"/>
          <p:cNvSpPr/>
          <p:nvPr/>
        </p:nvSpPr>
        <p:spPr>
          <a:xfrm>
            <a:off x="9988043" y="3269571"/>
            <a:ext cx="200993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Establishment of the </a:t>
            </a:r>
            <a:r>
              <a:rPr kumimoji="0" lang="de-DE" sz="1600" b="1" i="0" u="none" strike="noStrike" kern="1200" cap="none" spc="0" normalizeH="0" baseline="0" noProof="0" smtClean="0">
                <a:ln>
                  <a:noFill/>
                </a:ln>
                <a:solidFill>
                  <a:srgbClr val="034EA2"/>
                </a:solidFill>
                <a:effectLst/>
                <a:uLnTx/>
                <a:uFillTx/>
                <a:latin typeface="EC Square Sans Cond Pro" panose="020B0506040000020004" pitchFamily="34" charset="0"/>
                <a:ea typeface="+mn-ea"/>
                <a:cs typeface="+mn-cs"/>
              </a:rPr>
              <a:t>new ERA Forum </a:t>
            </a:r>
            <a:r>
              <a:rPr kumimoji="0" lang="de-DE" sz="16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to implement the actions of the </a:t>
            </a:r>
            <a:r>
              <a:rPr lang="de-DE" sz="1600" b="1">
                <a:solidFill>
                  <a:srgbClr val="034EA2"/>
                </a:solidFill>
                <a:latin typeface="EC Square Sans Cond Pro" panose="020B0506040000020004" pitchFamily="34" charset="0"/>
              </a:rPr>
              <a:t>ERA Policy Agenda </a:t>
            </a:r>
            <a:endParaRPr lang="en-US" sz="1600" b="1" dirty="0">
              <a:solidFill>
                <a:srgbClr val="034EA2"/>
              </a:solidFill>
              <a:latin typeface="EC Square Sans Cond Pro" panose="020B0506040000020004" pitchFamily="34" charset="0"/>
            </a:endParaRPr>
          </a:p>
        </p:txBody>
      </p:sp>
    </p:spTree>
    <p:extLst>
      <p:ext uri="{BB962C8B-B14F-4D97-AF65-F5344CB8AC3E}">
        <p14:creationId xmlns:p14="http://schemas.microsoft.com/office/powerpoint/2010/main" val="354059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 Diagonal Corner Rectangle 35"/>
          <p:cNvSpPr/>
          <p:nvPr/>
        </p:nvSpPr>
        <p:spPr>
          <a:xfrm>
            <a:off x="34647" y="2078337"/>
            <a:ext cx="2808000" cy="4530690"/>
          </a:xfrm>
          <a:prstGeom prst="round2DiagRect">
            <a:avLst/>
          </a:prstGeom>
          <a:noFill/>
          <a:ln w="28575">
            <a:solidFill>
              <a:srgbClr val="79A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ound Diagonal Corner Rectangle 36"/>
          <p:cNvSpPr/>
          <p:nvPr/>
        </p:nvSpPr>
        <p:spPr>
          <a:xfrm>
            <a:off x="3196678" y="2014514"/>
            <a:ext cx="2808000" cy="4530690"/>
          </a:xfrm>
          <a:prstGeom prst="round2DiagRect">
            <a:avLst/>
          </a:prstGeom>
          <a:noFill/>
          <a:ln w="28575">
            <a:solidFill>
              <a:srgbClr val="79A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ound Diagonal Corner Rectangle 37"/>
          <p:cNvSpPr/>
          <p:nvPr/>
        </p:nvSpPr>
        <p:spPr>
          <a:xfrm>
            <a:off x="6227198" y="2011145"/>
            <a:ext cx="2808000" cy="4530690"/>
          </a:xfrm>
          <a:prstGeom prst="round2DiagRect">
            <a:avLst/>
          </a:prstGeom>
          <a:noFill/>
          <a:ln w="28575">
            <a:solidFill>
              <a:srgbClr val="79A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Round Diagonal Corner Rectangle 32"/>
          <p:cNvSpPr/>
          <p:nvPr/>
        </p:nvSpPr>
        <p:spPr>
          <a:xfrm>
            <a:off x="6195452" y="1629978"/>
            <a:ext cx="2880000" cy="997803"/>
          </a:xfrm>
          <a:prstGeom prst="round2DiagRect">
            <a:avLst/>
          </a:prstGeom>
          <a:solidFill>
            <a:srgbClr val="96D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Round Diagonal Corner Rectangle 39"/>
          <p:cNvSpPr/>
          <p:nvPr/>
        </p:nvSpPr>
        <p:spPr>
          <a:xfrm>
            <a:off x="9216975" y="2007699"/>
            <a:ext cx="2808000" cy="4530690"/>
          </a:xfrm>
          <a:prstGeom prst="round2DiagRect">
            <a:avLst/>
          </a:prstGeom>
          <a:solidFill>
            <a:schemeClr val="bg1"/>
          </a:solidFill>
          <a:ln w="28575">
            <a:solidFill>
              <a:srgbClr val="79A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le 2"/>
          <p:cNvSpPr>
            <a:spLocks noGrp="1"/>
          </p:cNvSpPr>
          <p:nvPr>
            <p:ph type="title"/>
          </p:nvPr>
        </p:nvSpPr>
        <p:spPr/>
        <p:txBody>
          <a:bodyPr/>
          <a:lstStyle/>
          <a:p>
            <a:r>
              <a:rPr lang="de-DE" smtClean="0"/>
              <a:t>Policy Framework </a:t>
            </a:r>
            <a:endParaRPr lang="en-US"/>
          </a:p>
        </p:txBody>
      </p:sp>
      <p:sp>
        <p:nvSpPr>
          <p:cNvPr id="5" name="TextBox 4"/>
          <p:cNvSpPr txBox="1"/>
          <p:nvPr/>
        </p:nvSpPr>
        <p:spPr>
          <a:xfrm>
            <a:off x="1311921" y="2011145"/>
            <a:ext cx="2851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FFFF"/>
                </a:solidFill>
                <a:effectLst/>
                <a:uLnTx/>
                <a:uFillTx/>
                <a:latin typeface="EC Square Sans Cond Pro" panose="020B0506040000020004" pitchFamily="34" charset="0"/>
                <a:ea typeface="+mn-ea"/>
                <a:cs typeface="+mn-cs"/>
              </a:rPr>
              <a:t>Pact for research and innovation in Europe</a:t>
            </a:r>
            <a:endParaRPr kumimoji="0" lang="en-US"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12" name="TextBox 11"/>
          <p:cNvSpPr txBox="1"/>
          <p:nvPr/>
        </p:nvSpPr>
        <p:spPr>
          <a:xfrm>
            <a:off x="9392145" y="2559223"/>
            <a:ext cx="2408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FFFF"/>
                </a:solidFill>
                <a:effectLst/>
                <a:uLnTx/>
                <a:uFillTx/>
                <a:latin typeface="EC Square Sans Cond Pro" panose="020B0506040000020004" pitchFamily="34" charset="0"/>
                <a:ea typeface="+mn-ea"/>
                <a:cs typeface="+mn-cs"/>
              </a:rPr>
              <a:t>New ERA governance </a:t>
            </a:r>
            <a:endParaRPr kumimoji="0" lang="en-US"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13" name="TextBox 12"/>
          <p:cNvSpPr txBox="1"/>
          <p:nvPr/>
        </p:nvSpPr>
        <p:spPr>
          <a:xfrm>
            <a:off x="61434" y="2740425"/>
            <a:ext cx="2658588" cy="384720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1" i="0" u="none" strike="noStrike" kern="1200" cap="none" spc="0" normalizeH="0" baseline="0" noProof="0" smtClean="0">
                <a:ln>
                  <a:noFill/>
                </a:ln>
                <a:solidFill>
                  <a:srgbClr val="96D7E8"/>
                </a:solidFill>
                <a:effectLst/>
                <a:uLnTx/>
                <a:uFillTx/>
                <a:latin typeface="EC Square Sans Cond Pro" panose="020B0506040000020004" pitchFamily="34" charset="0"/>
                <a:ea typeface="+mn-ea"/>
                <a:cs typeface="+mn-cs"/>
              </a:rPr>
              <a:t>10 values and principles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1" i="0" u="none" strike="noStrike" kern="1200" cap="none" spc="0" normalizeH="0" baseline="0" noProof="0" smtClean="0">
                <a:ln>
                  <a:noFill/>
                </a:ln>
                <a:solidFill>
                  <a:srgbClr val="96D7E8"/>
                </a:solidFill>
                <a:effectLst/>
                <a:uLnTx/>
                <a:uFillTx/>
                <a:latin typeface="EC Square Sans Cond Pro" panose="020B0506040000020004" pitchFamily="34" charset="0"/>
                <a:ea typeface="+mn-ea"/>
                <a:cs typeface="+mn-cs"/>
              </a:rPr>
              <a:t>4 priority areas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Deepening ERA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a:ln>
                  <a:noFill/>
                </a:ln>
                <a:solidFill>
                  <a:srgbClr val="4D4D4D"/>
                </a:solidFill>
                <a:effectLst/>
                <a:uLnTx/>
                <a:uFillTx/>
                <a:latin typeface="EC Square Sans Cond Pro" panose="020B0506040000020004" pitchFamily="34" charset="0"/>
                <a:ea typeface="+mn-ea"/>
                <a:cs typeface="+mn-cs"/>
              </a:rPr>
              <a:t>Broadening ERA and </a:t>
            </a:r>
            <a:r>
              <a:rPr kumimoji="0" lang="en-IE" sz="18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relevance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a:ln>
                  <a:noFill/>
                </a:ln>
                <a:solidFill>
                  <a:srgbClr val="4D4D4D"/>
                </a:solidFill>
                <a:effectLst/>
                <a:uLnTx/>
                <a:uFillTx/>
                <a:latin typeface="EC Square Sans Cond Pro" panose="020B0506040000020004" pitchFamily="34" charset="0"/>
                <a:ea typeface="+mn-ea"/>
                <a:cs typeface="+mn-cs"/>
              </a:rPr>
              <a:t>Amplifying access to excellence </a:t>
            </a:r>
            <a:endParaRPr kumimoji="0" lang="en-US" sz="1800" b="0" i="0" u="none" strike="noStrike" kern="1200" cap="none" spc="0" normalizeH="0" baseline="0" noProof="0">
              <a:ln>
                <a:noFill/>
              </a:ln>
              <a:solidFill>
                <a:srgbClr val="4D4D4D"/>
              </a:solidFill>
              <a:effectLst/>
              <a:uLnTx/>
              <a:uFillTx/>
              <a:latin typeface="EC Square Sans Cond Pro" panose="020B05060400000200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a:ln>
                  <a:noFill/>
                </a:ln>
                <a:solidFill>
                  <a:srgbClr val="4D4D4D"/>
                </a:solidFill>
                <a:effectLst/>
                <a:uLnTx/>
                <a:uFillTx/>
                <a:latin typeface="EC Square Sans Cond Pro" panose="020B0506040000020004" pitchFamily="34" charset="0"/>
                <a:ea typeface="+mn-ea"/>
                <a:cs typeface="+mn-cs"/>
              </a:rPr>
              <a:t>Advancing R&amp;I investments and </a:t>
            </a:r>
            <a:r>
              <a:rPr kumimoji="0" lang="en-IE" sz="18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reforms</a:t>
            </a:r>
            <a:endParaRPr kumimoji="0" lang="de-DE" sz="18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1" i="0" u="none" strike="noStrike" kern="1200" cap="none" spc="0" normalizeH="0" baseline="0" noProof="0" smtClean="0">
                <a:ln>
                  <a:noFill/>
                </a:ln>
                <a:solidFill>
                  <a:srgbClr val="96D7E8"/>
                </a:solidFill>
                <a:effectLst/>
                <a:uLnTx/>
                <a:uFillTx/>
                <a:latin typeface="EC Square Sans Cond Pro" panose="020B0506040000020004" pitchFamily="34" charset="0"/>
                <a:ea typeface="+mn-ea"/>
                <a:cs typeface="+mn-cs"/>
              </a:rPr>
              <a:t>Research and development targets</a:t>
            </a:r>
            <a:endParaRPr kumimoji="0" lang="en-US" sz="2000" b="1" i="0" u="none" strike="noStrike" kern="1200" cap="none" spc="0" normalizeH="0" baseline="0" noProof="0">
              <a:ln>
                <a:noFill/>
              </a:ln>
              <a:solidFill>
                <a:srgbClr val="96D7E8"/>
              </a:solidFill>
              <a:effectLst/>
              <a:uLnTx/>
              <a:uFillTx/>
              <a:latin typeface="EC Square Sans Cond Pro" panose="020B0506040000020004" pitchFamily="34" charset="0"/>
              <a:ea typeface="+mn-ea"/>
              <a:cs typeface="+mn-cs"/>
            </a:endParaRPr>
          </a:p>
        </p:txBody>
      </p:sp>
      <p:sp>
        <p:nvSpPr>
          <p:cNvPr id="19" name="Rectangle 18"/>
          <p:cNvSpPr/>
          <p:nvPr/>
        </p:nvSpPr>
        <p:spPr>
          <a:xfrm>
            <a:off x="3327992" y="2807069"/>
            <a:ext cx="2552635" cy="298543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EC Square Sans Cond Pro" panose="020B0506040000020004" pitchFamily="34" charset="0"/>
                <a:ea typeface="+mn-ea"/>
                <a:cs typeface="+mn-cs"/>
              </a:rPr>
              <a:t>Designed to contribute to the priority areas </a:t>
            </a:r>
            <a:r>
              <a:rPr kumimoji="0" lang="en-US" sz="18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of </a:t>
            </a:r>
            <a:r>
              <a:rPr kumimoji="0" lang="en-US" sz="1800" b="0" i="0" u="none" strike="noStrike" kern="1200" cap="none" spc="0" normalizeH="0" baseline="0" noProof="0">
                <a:ln>
                  <a:noFill/>
                </a:ln>
                <a:solidFill>
                  <a:srgbClr val="4D4D4D"/>
                </a:solidFill>
                <a:effectLst/>
                <a:uLnTx/>
                <a:uFillTx/>
                <a:latin typeface="EC Square Sans Cond Pro" panose="020B0506040000020004" pitchFamily="34" charset="0"/>
                <a:ea typeface="+mn-ea"/>
                <a:cs typeface="+mn-cs"/>
              </a:rPr>
              <a:t>the Pact for R&amp;I, setting out the voluntary </a:t>
            </a:r>
            <a:r>
              <a:rPr kumimoji="0" lang="en-US" sz="2000" b="1" i="0" u="none" strike="noStrike" kern="1200" cap="none" spc="0" normalizeH="0" baseline="0" noProof="0">
                <a:ln>
                  <a:noFill/>
                </a:ln>
                <a:solidFill>
                  <a:srgbClr val="96D7E8"/>
                </a:solidFill>
                <a:effectLst/>
                <a:uLnTx/>
                <a:uFillTx/>
                <a:latin typeface="EC Square Sans Cond Pro" panose="020B0506040000020004" pitchFamily="34" charset="0"/>
                <a:ea typeface="+mn-ea"/>
                <a:cs typeface="+mn-cs"/>
              </a:rPr>
              <a:t>ERA actions</a:t>
            </a:r>
            <a:r>
              <a:rPr kumimoji="0" lang="en-US" sz="1800" b="1" i="0" u="none" strike="noStrike" kern="1200" cap="none" spc="0" normalizeH="0" baseline="0" noProof="0">
                <a:ln>
                  <a:noFill/>
                </a:ln>
                <a:solidFill>
                  <a:srgbClr val="96D7E8"/>
                </a:solidFill>
                <a:effectLst/>
                <a:uLnTx/>
                <a:uFillTx/>
                <a:latin typeface="EC Square Sans Cond Pro" panose="020B0506040000020004" pitchFamily="34" charset="0"/>
                <a:ea typeface="+mn-ea"/>
                <a:cs typeface="+mn-cs"/>
              </a:rPr>
              <a:t> </a:t>
            </a:r>
            <a:r>
              <a:rPr kumimoji="0" lang="en-US" sz="1800" b="0" i="0" u="none" strike="noStrike" kern="1200" cap="none" spc="0" normalizeH="0" baseline="0" noProof="0">
                <a:ln>
                  <a:noFill/>
                </a:ln>
                <a:solidFill>
                  <a:srgbClr val="4D4D4D"/>
                </a:solidFill>
                <a:effectLst/>
                <a:uLnTx/>
                <a:uFillTx/>
                <a:latin typeface="EC Square Sans Cond Pro" panose="020B0506040000020004" pitchFamily="34" charset="0"/>
                <a:ea typeface="+mn-ea"/>
                <a:cs typeface="+mn-cs"/>
              </a:rPr>
              <a:t>which are defined and coordinated at Union </a:t>
            </a:r>
            <a:r>
              <a:rPr kumimoji="0" lang="en-US" sz="1800" b="0" i="0" u="none" strike="noStrike" kern="1200" cap="none" spc="0" normalizeH="0" baseline="0" noProof="0" smtClean="0">
                <a:ln>
                  <a:noFill/>
                </a:ln>
                <a:solidFill>
                  <a:srgbClr val="4D4D4D"/>
                </a:solidFill>
                <a:effectLst/>
                <a:uLnTx/>
                <a:uFillTx/>
                <a:latin typeface="EC Square Sans Cond Pro" panose="020B0506040000020004" pitchFamily="34" charset="0"/>
                <a:ea typeface="+mn-ea"/>
                <a:cs typeface="+mn-cs"/>
              </a:rPr>
              <a:t>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a:ln>
                <a:noFill/>
              </a:ln>
              <a:solidFill>
                <a:srgbClr val="4D4D4D"/>
              </a:solidFill>
              <a:effectLst/>
              <a:uLnTx/>
              <a:uFillTx/>
              <a:latin typeface="EC Square Sans Cond Pro" panose="020B05060400000200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1" i="0" u="none" strike="noStrike" kern="1200" cap="none" spc="0" normalizeH="0" baseline="0" noProof="0" smtClean="0">
                <a:ln>
                  <a:noFill/>
                </a:ln>
                <a:solidFill>
                  <a:srgbClr val="96D7E8"/>
                </a:solidFill>
                <a:effectLst/>
                <a:uLnTx/>
                <a:uFillTx/>
                <a:latin typeface="EC Square Sans Cond Pro" panose="020B0506040000020004" pitchFamily="34" charset="0"/>
                <a:ea typeface="+mn-ea"/>
                <a:cs typeface="+mn-cs"/>
              </a:rPr>
              <a:t>20 actions for 2022-24</a:t>
            </a:r>
            <a:endParaRPr kumimoji="0" lang="en-US" sz="2000" b="1" i="0" u="none" strike="noStrike" kern="1200" cap="none" spc="0" normalizeH="0" baseline="0" noProof="0">
              <a:ln>
                <a:noFill/>
              </a:ln>
              <a:solidFill>
                <a:srgbClr val="96D7E8"/>
              </a:solidFill>
              <a:effectLst/>
              <a:uLnTx/>
              <a:uFillTx/>
              <a:latin typeface="EC Square Sans Cond Pro" panose="020B0506040000020004" pitchFamily="34" charset="0"/>
              <a:ea typeface="+mn-ea"/>
              <a:cs typeface="+mn-cs"/>
            </a:endParaRPr>
          </a:p>
        </p:txBody>
      </p:sp>
      <p:sp>
        <p:nvSpPr>
          <p:cNvPr id="20" name="Text Box 211"/>
          <p:cNvSpPr txBox="1"/>
          <p:nvPr/>
        </p:nvSpPr>
        <p:spPr>
          <a:xfrm>
            <a:off x="6136993" y="2565220"/>
            <a:ext cx="2298415" cy="1034111"/>
          </a:xfrm>
          <a:prstGeom prst="rect">
            <a:avLst/>
          </a:prstGeom>
          <a:noFill/>
          <a:ln w="6350">
            <a:noFill/>
          </a:ln>
        </p:spPr>
        <p:txBody>
          <a:bodyPr rot="0" spcFirstLastPara="0" vert="horz" wrap="square" lIns="229906" tIns="114953" rIns="229906" bIns="114953" numCol="1" spcCol="0" rtlCol="0" fromWordArt="0" anchor="t" anchorCtr="0" forceAA="0" compatLnSpc="1">
            <a:prstTxWarp prst="textNoShape">
              <a:avLst/>
            </a:prstTxWarp>
            <a:noAutofit/>
          </a:bodyPr>
          <a:lstStyle/>
          <a:p>
            <a:pPr marL="0" marR="0" lvl="0" indent="0" algn="l" defTabSz="2299076"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smtClean="0">
                <a:ln>
                  <a:noFill/>
                </a:ln>
                <a:solidFill>
                  <a:srgbClr val="96D7E8"/>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ERA Forum</a:t>
            </a:r>
          </a:p>
          <a:p>
            <a:pPr marL="0" marR="0" lvl="0" indent="0" algn="l" defTabSz="2299076"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smtClean="0">
                <a:ln>
                  <a:noFill/>
                </a:ln>
                <a:solidFill>
                  <a:srgbClr val="96D7E8"/>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 subgroups)</a:t>
            </a:r>
            <a:endParaRPr kumimoji="0" lang="en-GB" sz="2000" b="1" i="0" u="none" strike="noStrike" kern="0" cap="none" spc="0" normalizeH="0" baseline="0" noProof="0" dirty="0">
              <a:ln>
                <a:noFill/>
              </a:ln>
              <a:solidFill>
                <a:sysClr val="windowText" lastClr="000000"/>
              </a:solidFill>
              <a:effectLst/>
              <a:uLnTx/>
              <a:uFillTx/>
              <a:latin typeface="EC Square Sans Cond Pro" panose="020B0506040000020004" pitchFamily="34" charset="0"/>
              <a:ea typeface="Calibri" panose="020F0502020204030204" pitchFamily="34" charset="0"/>
              <a:cs typeface="Times New Roman" panose="02020603050405020304" pitchFamily="18" charset="0"/>
            </a:endParaRPr>
          </a:p>
        </p:txBody>
      </p:sp>
      <p:sp>
        <p:nvSpPr>
          <p:cNvPr id="21" name="Text Box 211"/>
          <p:cNvSpPr txBox="1"/>
          <p:nvPr/>
        </p:nvSpPr>
        <p:spPr>
          <a:xfrm>
            <a:off x="6154314" y="4293899"/>
            <a:ext cx="1118544" cy="623222"/>
          </a:xfrm>
          <a:prstGeom prst="rect">
            <a:avLst/>
          </a:prstGeom>
          <a:noFill/>
          <a:ln w="6350">
            <a:noFill/>
          </a:ln>
        </p:spPr>
        <p:txBody>
          <a:bodyPr rot="0" spcFirstLastPara="0" vert="horz" wrap="square" lIns="229906" tIns="114953" rIns="229906" bIns="114953" numCol="1" spcCol="0" rtlCol="0" fromWordArt="0" anchor="t" anchorCtr="0" forceAA="0" compatLnSpc="1">
            <a:prstTxWarp prst="textNoShape">
              <a:avLst/>
            </a:prstTxWarp>
            <a:noAutofit/>
          </a:bodyPr>
          <a:lstStyle/>
          <a:p>
            <a:pPr marL="0" marR="0" lvl="0" indent="0" algn="l" defTabSz="2299076"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smtClean="0">
                <a:ln>
                  <a:noFill/>
                </a:ln>
                <a:solidFill>
                  <a:srgbClr val="96D7E8"/>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ERAC</a:t>
            </a:r>
          </a:p>
        </p:txBody>
      </p:sp>
      <p:sp>
        <p:nvSpPr>
          <p:cNvPr id="22" name="Text Box 211"/>
          <p:cNvSpPr txBox="1"/>
          <p:nvPr/>
        </p:nvSpPr>
        <p:spPr>
          <a:xfrm>
            <a:off x="6113308" y="3216486"/>
            <a:ext cx="3142419" cy="1258530"/>
          </a:xfrm>
          <a:prstGeom prst="rect">
            <a:avLst/>
          </a:prstGeom>
          <a:noFill/>
          <a:ln w="6350">
            <a:noFill/>
          </a:ln>
        </p:spPr>
        <p:txBody>
          <a:bodyPr rot="0" spcFirstLastPara="0" vert="horz" wrap="square" lIns="229906" tIns="114953" rIns="229906" bIns="114953" numCol="1" spcCol="0" rtlCol="0" fromWordArt="0" anchor="t" anchorCtr="0" forceAA="0" compatLnSpc="1">
            <a:prstTxWarp prst="textNoShape">
              <a:avLst/>
            </a:prstTxWarp>
            <a:noAutofit/>
          </a:bodyPr>
          <a:lstStyle/>
          <a:p>
            <a:pPr marL="0" marR="0" lvl="0" indent="0" algn="l" defTabSz="2299076"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Expert group </a:t>
            </a:r>
            <a:r>
              <a:rPr kumimoji="0" lang="en-US" sz="1600" b="0" i="0" u="none" strike="noStrike" kern="0" cap="none" spc="0" normalizeH="0" baseline="0" noProof="0" smtClean="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for coordination </a:t>
            </a:r>
            <a:r>
              <a:rPr kumimoji="0" lang="en-US" sz="1600" b="0" i="0" u="none" strike="noStrike" kern="0" cap="none" spc="0" normalizeH="0" baseline="0" noProof="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and implementation of the </a:t>
            </a:r>
            <a:r>
              <a:rPr kumimoji="0" lang="en-US" sz="1600" b="0" i="0" u="none" strike="noStrike" kern="0" cap="none" spc="0" normalizeH="0" baseline="0" noProof="0" smtClean="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ERA, together with EU countries, Associated countries and stakeholders</a:t>
            </a:r>
            <a:endParaRPr kumimoji="0" lang="en-US" sz="1600" b="0" i="0" u="none" strike="noStrike" kern="0" cap="none" spc="0" normalizeH="0" baseline="0" noProof="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endParaRPr>
          </a:p>
        </p:txBody>
      </p:sp>
      <p:sp>
        <p:nvSpPr>
          <p:cNvPr id="23" name="Text Box 211"/>
          <p:cNvSpPr txBox="1"/>
          <p:nvPr/>
        </p:nvSpPr>
        <p:spPr>
          <a:xfrm>
            <a:off x="6171873" y="4596795"/>
            <a:ext cx="2422499" cy="933852"/>
          </a:xfrm>
          <a:prstGeom prst="rect">
            <a:avLst/>
          </a:prstGeom>
          <a:noFill/>
          <a:ln w="6350">
            <a:noFill/>
          </a:ln>
        </p:spPr>
        <p:txBody>
          <a:bodyPr rot="0" spcFirstLastPara="0" vert="horz" wrap="square" lIns="229906" tIns="114953" rIns="229906" bIns="114953" numCol="1" spcCol="0" rtlCol="0" fromWordArt="0" anchor="t" anchorCtr="0" forceAA="0" compatLnSpc="1">
            <a:prstTxWarp prst="textNoShape">
              <a:avLst/>
            </a:prstTxWarp>
            <a:noAutofit/>
          </a:bodyPr>
          <a:lstStyle/>
          <a:p>
            <a:pPr marL="0" marR="0" lvl="0" indent="0" algn="l" defTabSz="2299076"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high-level strategic policy body, providing </a:t>
            </a:r>
            <a:r>
              <a:rPr kumimoji="0" lang="en-US" sz="1600" b="0" i="0" u="none" strike="noStrike" kern="0" cap="none" spc="0" normalizeH="0" baseline="0" noProof="0" smtClean="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advice </a:t>
            </a:r>
          </a:p>
          <a:p>
            <a:pPr marL="0" marR="0" lvl="0" indent="0" algn="l" defTabSz="2299076" rtl="0" eaLnBrk="1" fontAlgn="auto" latinLnBrk="0" hangingPunct="1">
              <a:lnSpc>
                <a:spcPct val="100000"/>
              </a:lnSpc>
              <a:spcBef>
                <a:spcPts val="0"/>
              </a:spcBef>
              <a:spcAft>
                <a:spcPts val="0"/>
              </a:spcAft>
              <a:buClrTx/>
              <a:buSzTx/>
              <a:buFontTx/>
              <a:buNone/>
              <a:tabLst/>
              <a:defRPr/>
            </a:pPr>
            <a:endParaRPr kumimoji="0" lang="de-AT" sz="1600" b="0" i="0" u="none" strike="noStrike" kern="0" cap="none" spc="0" normalizeH="0" baseline="0" noProof="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endParaRPr>
          </a:p>
          <a:p>
            <a:pPr marL="0" marR="0" lvl="0" indent="0" algn="l" defTabSz="2299076" rtl="0" eaLnBrk="1" fontAlgn="auto" latinLnBrk="0" hangingPunct="1">
              <a:lnSpc>
                <a:spcPct val="100000"/>
              </a:lnSpc>
              <a:spcBef>
                <a:spcPts val="0"/>
              </a:spcBef>
              <a:spcAft>
                <a:spcPts val="0"/>
              </a:spcAft>
              <a:buClrTx/>
              <a:buSzTx/>
              <a:buFontTx/>
              <a:buNone/>
              <a:tabLst/>
              <a:defRPr/>
            </a:pPr>
            <a:endParaRPr kumimoji="0" lang="de-AT" sz="1600" b="0" i="0" u="none" strike="noStrike" kern="0" cap="none" spc="0" normalizeH="0" baseline="0" noProof="0" smtClean="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endParaRPr>
          </a:p>
          <a:p>
            <a:pPr marL="0" marR="0" lvl="0" indent="0" algn="l" defTabSz="2299076"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Decision making</a:t>
            </a:r>
          </a:p>
          <a:p>
            <a:pPr marL="0" marR="0" lvl="0" indent="0" algn="l" defTabSz="2299076"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“Owner” of Policy Agenda</a:t>
            </a:r>
          </a:p>
          <a:p>
            <a:pPr marL="0" marR="0" lvl="0" indent="0" algn="l" defTabSz="229907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endParaRPr>
          </a:p>
        </p:txBody>
      </p:sp>
      <p:sp>
        <p:nvSpPr>
          <p:cNvPr id="25" name="TextBox 24"/>
          <p:cNvSpPr txBox="1"/>
          <p:nvPr/>
        </p:nvSpPr>
        <p:spPr>
          <a:xfrm>
            <a:off x="9648981" y="2178221"/>
            <a:ext cx="22848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FFFFFF"/>
                </a:solidFill>
                <a:effectLst/>
                <a:uLnTx/>
                <a:uFillTx/>
                <a:latin typeface="EC Square Sans Cond Pro" panose="020B0506040000020004" pitchFamily="34" charset="0"/>
                <a:ea typeface="+mn-ea"/>
                <a:cs typeface="+mn-cs"/>
              </a:rPr>
              <a:t>ERA Governance</a:t>
            </a:r>
            <a:endParaRPr kumimoji="0" lang="en-US" sz="2000" b="1" i="0" u="none" strike="noStrike" kern="1200" cap="none" spc="0" normalizeH="0" baseline="0" noProof="0">
              <a:ln>
                <a:noFill/>
              </a:ln>
              <a:solidFill>
                <a:srgbClr val="FFFFFF"/>
              </a:solidFill>
              <a:effectLst/>
              <a:uLnTx/>
              <a:uFillTx/>
              <a:latin typeface="EC Square Sans Cond Pro" panose="020B0506040000020004" pitchFamily="34" charset="0"/>
              <a:ea typeface="+mn-ea"/>
              <a:cs typeface="+mn-cs"/>
            </a:endParaRPr>
          </a:p>
        </p:txBody>
      </p:sp>
      <p:sp>
        <p:nvSpPr>
          <p:cNvPr id="29" name="Oval 28"/>
          <p:cNvSpPr/>
          <p:nvPr/>
        </p:nvSpPr>
        <p:spPr>
          <a:xfrm>
            <a:off x="4941062" y="2044449"/>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31" name="Picture 30"/>
          <p:cNvPicPr>
            <a:picLocks noChangeAspect="1"/>
          </p:cNvPicPr>
          <p:nvPr/>
        </p:nvPicPr>
        <p:blipFill>
          <a:blip r:embed="rId2">
            <a:duotone>
              <a:schemeClr val="accent2">
                <a:shade val="45000"/>
                <a:satMod val="135000"/>
              </a:schemeClr>
              <a:prstClr val="white"/>
            </a:duotone>
          </a:blip>
          <a:stretch>
            <a:fillRect/>
          </a:stretch>
        </p:blipFill>
        <p:spPr>
          <a:xfrm>
            <a:off x="4994424" y="2057078"/>
            <a:ext cx="545492" cy="648000"/>
          </a:xfrm>
          <a:prstGeom prst="rect">
            <a:avLst/>
          </a:prstGeom>
        </p:spPr>
      </p:pic>
      <p:sp>
        <p:nvSpPr>
          <p:cNvPr id="32" name="Round Diagonal Corner Rectangle 31"/>
          <p:cNvSpPr/>
          <p:nvPr/>
        </p:nvSpPr>
        <p:spPr>
          <a:xfrm>
            <a:off x="8848" y="1699100"/>
            <a:ext cx="2880000" cy="997803"/>
          </a:xfrm>
          <a:prstGeom prst="round2DiagRect">
            <a:avLst/>
          </a:prstGeom>
          <a:solidFill>
            <a:srgbClr val="96D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Round Diagonal Corner Rectangle 33"/>
          <p:cNvSpPr/>
          <p:nvPr/>
        </p:nvSpPr>
        <p:spPr>
          <a:xfrm>
            <a:off x="3143187" y="1646974"/>
            <a:ext cx="2880000" cy="997803"/>
          </a:xfrm>
          <a:prstGeom prst="round2DiagRect">
            <a:avLst/>
          </a:prstGeom>
          <a:solidFill>
            <a:srgbClr val="96D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Round Diagonal Corner Rectangle 34"/>
          <p:cNvSpPr/>
          <p:nvPr/>
        </p:nvSpPr>
        <p:spPr>
          <a:xfrm>
            <a:off x="9166175" y="1615555"/>
            <a:ext cx="2880000" cy="997803"/>
          </a:xfrm>
          <a:prstGeom prst="round2DiagRect">
            <a:avLst/>
          </a:prstGeom>
          <a:solidFill>
            <a:srgbClr val="96D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 Box 211"/>
          <p:cNvSpPr txBox="1"/>
          <p:nvPr/>
        </p:nvSpPr>
        <p:spPr>
          <a:xfrm>
            <a:off x="6186944" y="5265706"/>
            <a:ext cx="1641411" cy="623222"/>
          </a:xfrm>
          <a:prstGeom prst="rect">
            <a:avLst/>
          </a:prstGeom>
          <a:noFill/>
          <a:ln w="6350">
            <a:noFill/>
          </a:ln>
        </p:spPr>
        <p:txBody>
          <a:bodyPr rot="0" spcFirstLastPara="0" vert="horz" wrap="square" lIns="229906" tIns="114953" rIns="229906" bIns="114953" numCol="1" spcCol="0" rtlCol="0" fromWordArt="0" anchor="t" anchorCtr="0" forceAA="0" compatLnSpc="1">
            <a:prstTxWarp prst="textNoShape">
              <a:avLst/>
            </a:prstTxWarp>
            <a:noAutofit/>
          </a:bodyPr>
          <a:lstStyle/>
          <a:p>
            <a:pPr marL="0" marR="0" lvl="0" indent="0" algn="l" defTabSz="2299076"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smtClean="0">
                <a:ln>
                  <a:noFill/>
                </a:ln>
                <a:solidFill>
                  <a:srgbClr val="96D7E8"/>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Council</a:t>
            </a:r>
          </a:p>
        </p:txBody>
      </p:sp>
      <p:sp>
        <p:nvSpPr>
          <p:cNvPr id="41" name="Text Box 211"/>
          <p:cNvSpPr txBox="1"/>
          <p:nvPr/>
        </p:nvSpPr>
        <p:spPr>
          <a:xfrm>
            <a:off x="9149088" y="2722409"/>
            <a:ext cx="2518742" cy="3693624"/>
          </a:xfrm>
          <a:prstGeom prst="rect">
            <a:avLst/>
          </a:prstGeom>
          <a:noFill/>
          <a:ln w="6350">
            <a:noFill/>
          </a:ln>
        </p:spPr>
        <p:txBody>
          <a:bodyPr rot="0" spcFirstLastPara="0" vert="horz" wrap="square" lIns="229906" tIns="114953" rIns="229906" bIns="114953" numCol="1" spcCol="0" rtlCol="0" fromWordArt="0" anchor="t" anchorCtr="0" forceAA="0" compatLnSpc="1">
            <a:prstTxWarp prst="textNoShape">
              <a:avLst/>
            </a:prstTxWarp>
            <a:noAutofit/>
          </a:bodyPr>
          <a:lstStyle/>
          <a:p>
            <a:pPr marL="285750" marR="0" lvl="0" indent="-285750" algn="l" defTabSz="22990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Ensure </a:t>
            </a:r>
            <a:r>
              <a:rPr kumimoji="0" lang="en-US" sz="1800" b="0" i="0" u="none" strike="noStrike" kern="0" cap="none" spc="0" normalizeH="0" baseline="0" noProof="0" dirty="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a proper basis for </a:t>
            </a:r>
            <a:r>
              <a:rPr kumimoji="0" lang="en-US" sz="1800" b="1" i="0" u="none" strike="noStrike" kern="0" cap="none" spc="0" normalizeH="0" baseline="0" noProof="0" dirty="0">
                <a:ln>
                  <a:noFill/>
                </a:ln>
                <a:solidFill>
                  <a:srgbClr val="88C8D8"/>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evidence informed policy making </a:t>
            </a:r>
            <a:endParaRPr kumimoji="0" lang="en-US" sz="1800" b="1" i="0" u="none" strike="noStrike" kern="0" cap="none" spc="0" normalizeH="0" baseline="0" noProof="0" dirty="0" smtClean="0">
              <a:ln>
                <a:noFill/>
              </a:ln>
              <a:solidFill>
                <a:srgbClr val="88C8D8"/>
              </a:solidFill>
              <a:effectLst/>
              <a:uLnTx/>
              <a:uFillTx/>
              <a:latin typeface="EC Square Sans Cond Pro" panose="020B0506040000020004" pitchFamily="34" charset="0"/>
              <a:ea typeface="Calibri" panose="020F0502020204030204" pitchFamily="34" charset="0"/>
              <a:cs typeface="Times New Roman" panose="02020603050405020304" pitchFamily="18" charset="0"/>
            </a:endParaRPr>
          </a:p>
          <a:p>
            <a:pPr marL="285750" marR="0" lvl="0" indent="-285750" algn="l" defTabSz="22990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Provide </a:t>
            </a:r>
            <a:r>
              <a:rPr kumimoji="0" lang="en-US" sz="1800" b="0" i="0" u="none" strike="noStrike" kern="0" cap="none" spc="0" normalizeH="0" baseline="0" noProof="0" dirty="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evidence </a:t>
            </a:r>
            <a:r>
              <a:rPr kumimoji="0" lang="en-US" sz="1800" b="0" i="0" u="none" strike="noStrike" kern="0" cap="none" spc="0" normalizeH="0" baseline="0" noProof="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and </a:t>
            </a:r>
            <a:r>
              <a:rPr kumimoji="0" lang="en-US" sz="1800" b="0" i="0" u="none" strike="noStrike" kern="0" cap="none" spc="0" normalizeH="0" baseline="0" noProof="0" smtClean="0">
                <a:ln>
                  <a:noFill/>
                </a:ln>
                <a:solidFill>
                  <a:srgbClr val="4D4D4D"/>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analysis</a:t>
            </a:r>
            <a:endParaRPr kumimoji="0" lang="en-US" sz="1800" b="1" i="0" u="none" strike="noStrike" kern="0" cap="none" spc="0" normalizeH="0" baseline="0" noProof="0" dirty="0">
              <a:ln>
                <a:noFill/>
              </a:ln>
              <a:solidFill>
                <a:srgbClr val="88C8D8"/>
              </a:solidFill>
              <a:effectLst/>
              <a:uLnTx/>
              <a:uFillTx/>
              <a:latin typeface="EC Square Sans Cond Pro" panose="020B0506040000020004" pitchFamily="34" charset="0"/>
              <a:ea typeface="Calibri" panose="020F0502020204030204" pitchFamily="34" charset="0"/>
              <a:cs typeface="Times New Roman" panose="02020603050405020304" pitchFamily="18" charset="0"/>
            </a:endParaRPr>
          </a:p>
        </p:txBody>
      </p:sp>
      <p:sp>
        <p:nvSpPr>
          <p:cNvPr id="42" name="TextBox 41"/>
          <p:cNvSpPr txBox="1"/>
          <p:nvPr/>
        </p:nvSpPr>
        <p:spPr>
          <a:xfrm>
            <a:off x="799580" y="1753832"/>
            <a:ext cx="23321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Pact for research and innovation in Europe</a:t>
            </a:r>
            <a:endParaRPr kumimoji="0" lang="en-US"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43" name="TextBox 42"/>
          <p:cNvSpPr txBox="1"/>
          <p:nvPr/>
        </p:nvSpPr>
        <p:spPr>
          <a:xfrm>
            <a:off x="4163202" y="1844058"/>
            <a:ext cx="16025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000" b="1" i="0" u="none" strike="noStrike" kern="1200" cap="none" spc="0" normalizeH="0" baseline="0" noProof="0" smtClean="0">
                <a:ln>
                  <a:noFill/>
                </a:ln>
                <a:solidFill>
                  <a:srgbClr val="FFFFFF"/>
                </a:solidFill>
                <a:effectLst/>
                <a:uLnTx/>
                <a:uFillTx/>
                <a:latin typeface="EC Square Sans Cond Pro" panose="020B0506040000020004" pitchFamily="34" charset="0"/>
                <a:ea typeface="+mn-ea"/>
                <a:cs typeface="+mn-cs"/>
              </a:rPr>
              <a:t>ERA Policy Agenda </a:t>
            </a:r>
            <a:endParaRPr kumimoji="0" lang="en-US"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44" name="TextBox 43"/>
          <p:cNvSpPr txBox="1"/>
          <p:nvPr/>
        </p:nvSpPr>
        <p:spPr>
          <a:xfrm>
            <a:off x="6801047" y="1912313"/>
            <a:ext cx="210811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ERA </a:t>
            </a:r>
            <a:r>
              <a:rPr kumimoji="0" lang="de-DE" sz="2000" b="1" i="0" u="none" strike="noStrike" kern="1200" cap="none" spc="0" normalizeH="0" baseline="0" noProof="0" dirty="0" err="1">
                <a:ln>
                  <a:noFill/>
                </a:ln>
                <a:solidFill>
                  <a:srgbClr val="FFFFFF"/>
                </a:solidFill>
                <a:effectLst/>
                <a:uLnTx/>
                <a:uFillTx/>
                <a:latin typeface="EC Square Sans Cond Pro" panose="020B0506040000020004" pitchFamily="34" charset="0"/>
                <a:ea typeface="+mn-ea"/>
                <a:cs typeface="+mn-cs"/>
              </a:rPr>
              <a:t>Governance</a:t>
            </a:r>
            <a:endParaRPr kumimoji="0" lang="en-US"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sp>
        <p:nvSpPr>
          <p:cNvPr id="45" name="TextBox 44"/>
          <p:cNvSpPr txBox="1"/>
          <p:nvPr/>
        </p:nvSpPr>
        <p:spPr>
          <a:xfrm>
            <a:off x="9911492" y="1906926"/>
            <a:ext cx="21288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ERA </a:t>
            </a:r>
            <a:r>
              <a:rPr kumimoji="0" lang="de-DE"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Monitoring</a:t>
            </a:r>
            <a:endParaRPr kumimoji="0" lang="en-US"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pic>
        <p:nvPicPr>
          <p:cNvPr id="46" name="Picture 4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0718" y="1899192"/>
            <a:ext cx="525362" cy="576000"/>
          </a:xfrm>
          <a:prstGeom prst="rect">
            <a:avLst/>
          </a:prstGeom>
        </p:spPr>
      </p:pic>
      <p:pic>
        <p:nvPicPr>
          <p:cNvPr id="47" name="Picture 46"/>
          <p:cNvPicPr>
            <a:picLocks noChangeAspect="1"/>
          </p:cNvPicPr>
          <p:nvPr/>
        </p:nvPicPr>
        <p:blipFill>
          <a:blip r:embed="rId2">
            <a:duotone>
              <a:schemeClr val="accent2">
                <a:shade val="45000"/>
                <a:satMod val="135000"/>
              </a:schemeClr>
              <a:prstClr val="white"/>
            </a:duotone>
          </a:blip>
          <a:stretch>
            <a:fillRect/>
          </a:stretch>
        </p:blipFill>
        <p:spPr>
          <a:xfrm>
            <a:off x="3403218" y="1863192"/>
            <a:ext cx="545492" cy="648000"/>
          </a:xfrm>
          <a:prstGeom prst="rect">
            <a:avLst/>
          </a:prstGeom>
        </p:spPr>
      </p:pic>
      <p:pic>
        <p:nvPicPr>
          <p:cNvPr id="48" name="Picture 4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58014" y="1689535"/>
            <a:ext cx="658286" cy="720000"/>
          </a:xfrm>
          <a:prstGeom prst="rect">
            <a:avLst/>
          </a:prstGeom>
        </p:spPr>
      </p:pic>
      <p:pic>
        <p:nvPicPr>
          <p:cNvPr id="49" name="Picture 4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71593" y="1712452"/>
            <a:ext cx="673053" cy="761017"/>
          </a:xfrm>
          <a:prstGeom prst="rect">
            <a:avLst/>
          </a:prstGeom>
        </p:spPr>
      </p:pic>
    </p:spTree>
    <p:extLst>
      <p:ext uri="{BB962C8B-B14F-4D97-AF65-F5344CB8AC3E}">
        <p14:creationId xmlns:p14="http://schemas.microsoft.com/office/powerpoint/2010/main" val="498245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828000" y="468000"/>
            <a:ext cx="10515600" cy="501676"/>
          </a:xfrm>
        </p:spPr>
        <p:txBody>
          <a:bodyPr/>
          <a:lstStyle/>
          <a:p>
            <a:r>
              <a:rPr lang="de-DE" dirty="0" smtClean="0"/>
              <a:t>ERA Policy Agenda: 20 </a:t>
            </a:r>
            <a:r>
              <a:rPr lang="de-DE" dirty="0" err="1" smtClean="0"/>
              <a:t>actions</a:t>
            </a:r>
            <a:r>
              <a:rPr lang="de-DE" dirty="0" smtClean="0"/>
              <a:t> </a:t>
            </a:r>
            <a:r>
              <a:rPr lang="de-DE" dirty="0" err="1" smtClean="0"/>
              <a:t>along</a:t>
            </a:r>
            <a:r>
              <a:rPr lang="de-DE" dirty="0" smtClean="0"/>
              <a:t> </a:t>
            </a:r>
            <a:r>
              <a:rPr lang="de-DE" dirty="0" err="1" smtClean="0"/>
              <a:t>four</a:t>
            </a:r>
            <a:r>
              <a:rPr lang="de-DE" dirty="0" smtClean="0"/>
              <a:t> </a:t>
            </a:r>
            <a:r>
              <a:rPr lang="de-DE" dirty="0" err="1" smtClean="0"/>
              <a:t>priority</a:t>
            </a:r>
            <a:r>
              <a:rPr lang="de-DE" dirty="0" smtClean="0"/>
              <a:t> </a:t>
            </a:r>
            <a:r>
              <a:rPr lang="de-DE" dirty="0" err="1" smtClean="0"/>
              <a:t>areas</a:t>
            </a:r>
            <a:endParaRPr lang="en-US" dirty="0"/>
          </a:p>
        </p:txBody>
      </p:sp>
      <p:sp>
        <p:nvSpPr>
          <p:cNvPr id="3" name="Rectangle 2"/>
          <p:cNvSpPr/>
          <p:nvPr/>
        </p:nvSpPr>
        <p:spPr>
          <a:xfrm>
            <a:off x="324754" y="1545599"/>
            <a:ext cx="3691191" cy="830997"/>
          </a:xfrm>
          <a:prstGeom prst="rect">
            <a:avLst/>
          </a:prstGeom>
          <a:solidFill>
            <a:schemeClr val="tx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DEEPENING A TRULY FUNCTIONING INTERNAL MARKET FOR </a:t>
            </a:r>
            <a:r>
              <a:rPr kumimoji="0" lang="en-US"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p:txBody>
      </p:sp>
      <p:sp>
        <p:nvSpPr>
          <p:cNvPr id="5" name="TextBox 4"/>
          <p:cNvSpPr txBox="1"/>
          <p:nvPr/>
        </p:nvSpPr>
        <p:spPr>
          <a:xfrm>
            <a:off x="324755" y="2433661"/>
            <a:ext cx="3691190" cy="292387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Open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sharing</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of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knowledge</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incl. EOSC</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Data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legislation</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fit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for</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research</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Reform of research assessment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Strengthen</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research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careers</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Gender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equality</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and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inclusiveness</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Protect</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academic</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freedom</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Better</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knowledge</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valorisation</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Research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infrastructures</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International cooperation,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reciprocity</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p:txBody>
      </p:sp>
      <p:sp>
        <p:nvSpPr>
          <p:cNvPr id="12" name="Rectangle 11"/>
          <p:cNvSpPr/>
          <p:nvPr/>
        </p:nvSpPr>
        <p:spPr>
          <a:xfrm>
            <a:off x="4224034" y="1545599"/>
            <a:ext cx="3691191" cy="830997"/>
          </a:xfrm>
          <a:prstGeom prst="rect">
            <a:avLst/>
          </a:prstGeom>
          <a:solidFill>
            <a:schemeClr val="tx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TOGETHER FOR TWIN </a:t>
            </a:r>
            <a:r>
              <a:rPr kumimoji="0" lang="en-US"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GREEN AND DIGITAL </a:t>
            </a:r>
            <a:r>
              <a:rPr kumimoji="0" lang="en-US"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TRANSITION</a:t>
            </a:r>
            <a:r>
              <a:rPr kumimoji="0" lang="en-US"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 AND INCREASING SOCIETY’S </a:t>
            </a:r>
            <a:r>
              <a:rPr kumimoji="0" lang="en-US"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PARTICIPATION </a:t>
            </a:r>
            <a:r>
              <a:rPr kumimoji="0" lang="en-US"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IN THE ERA</a:t>
            </a:r>
            <a:endParaRPr kumimoji="0" lang="en-GB"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p:txBody>
      </p:sp>
      <p:sp>
        <p:nvSpPr>
          <p:cNvPr id="13" name="TextBox 12"/>
          <p:cNvSpPr txBox="1"/>
          <p:nvPr/>
        </p:nvSpPr>
        <p:spPr>
          <a:xfrm>
            <a:off x="4224034" y="2433661"/>
            <a:ext cx="3691191" cy="163121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0"/>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R&amp;I Missions and Partnerships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for</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ERA</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0"/>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Green energy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transformation</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0"/>
              <a:tabLst/>
              <a:defRPr/>
            </a:pP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Transition</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of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industrial</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ecosystems</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0"/>
              <a:tabLst/>
              <a:defRPr/>
            </a:pPr>
            <a:r>
              <a:rPr kumimoji="0" lang="nl-BE" sz="1600" b="0" i="0" u="none" strike="noStrike" kern="1200" cap="none" spc="0" normalizeH="0" baseline="0" noProof="0" dirty="0" err="1">
                <a:ln>
                  <a:noFill/>
                </a:ln>
                <a:solidFill>
                  <a:srgbClr val="4D4D4D"/>
                </a:solidFill>
                <a:effectLst/>
                <a:uLnTx/>
                <a:uFillTx/>
                <a:latin typeface="EC Square Sans Cond Pro" panose="020B0506040000020004" pitchFamily="34" charset="0"/>
                <a:ea typeface="+mn-ea"/>
                <a:cs typeface="+mn-cs"/>
              </a:rPr>
              <a:t>Empower</a:t>
            </a:r>
            <a:r>
              <a:rPr kumimoji="0" lang="nl-BE"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a:ln>
                  <a:noFill/>
                </a:ln>
                <a:solidFill>
                  <a:srgbClr val="4D4D4D"/>
                </a:solidFill>
                <a:effectLst/>
                <a:uLnTx/>
                <a:uFillTx/>
                <a:latin typeface="EC Square Sans Cond Pro" panose="020B0506040000020004" pitchFamily="34" charset="0"/>
                <a:ea typeface="+mn-ea"/>
                <a:cs typeface="+mn-cs"/>
              </a:rPr>
              <a:t>higher</a:t>
            </a:r>
            <a:r>
              <a:rPr kumimoji="0" lang="nl-BE"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a:ln>
                  <a:noFill/>
                </a:ln>
                <a:solidFill>
                  <a:srgbClr val="4D4D4D"/>
                </a:solidFill>
                <a:effectLst/>
                <a:uLnTx/>
                <a:uFillTx/>
                <a:latin typeface="EC Square Sans Cond Pro" panose="020B0506040000020004" pitchFamily="34" charset="0"/>
                <a:ea typeface="+mn-ea"/>
                <a:cs typeface="+mn-cs"/>
              </a:rPr>
              <a:t>education</a:t>
            </a:r>
            <a:r>
              <a:rPr kumimoji="0" lang="nl-BE"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a:ln>
                  <a:noFill/>
                </a:ln>
                <a:solidFill>
                  <a:srgbClr val="4D4D4D"/>
                </a:solidFill>
                <a:effectLst/>
                <a:uLnTx/>
                <a:uFillTx/>
                <a:latin typeface="EC Square Sans Cond Pro" panose="020B0506040000020004" pitchFamily="34" charset="0"/>
                <a:ea typeface="+mn-ea"/>
                <a:cs typeface="+mn-cs"/>
              </a:rPr>
              <a:t>institutions</a:t>
            </a:r>
            <a:endParaRPr kumimoji="0" lang="nl-BE" sz="16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0"/>
              <a:tabLst/>
              <a:defRPr/>
            </a:pP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Bring</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science</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closer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to</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society</a:t>
            </a:r>
          </a:p>
        </p:txBody>
      </p:sp>
      <p:sp>
        <p:nvSpPr>
          <p:cNvPr id="6" name="Rectangle 5"/>
          <p:cNvSpPr/>
          <p:nvPr/>
        </p:nvSpPr>
        <p:spPr>
          <a:xfrm>
            <a:off x="8123314" y="1545599"/>
            <a:ext cx="3691191" cy="830997"/>
          </a:xfrm>
          <a:prstGeom prst="rect">
            <a:avLst/>
          </a:prstGeom>
          <a:solidFill>
            <a:schemeClr val="tx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AMPLIFYING ACCESS TO RESEARCH AND INNOVATION EXCELLENCE ACROSS THE UNION</a:t>
            </a:r>
            <a:endParaRPr kumimoji="0" lang="en-GB"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p:txBody>
      </p:sp>
      <p:sp>
        <p:nvSpPr>
          <p:cNvPr id="15" name="TextBox 14"/>
          <p:cNvSpPr txBox="1"/>
          <p:nvPr/>
        </p:nvSpPr>
        <p:spPr>
          <a:xfrm>
            <a:off x="8123314" y="2413910"/>
            <a:ext cx="3691191" cy="98488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5"/>
              <a:tabLst/>
              <a:defRPr/>
            </a:pP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Regional</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and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national</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R&amp;I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ecosystems</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5"/>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EU-</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wide</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access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to</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excellence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5"/>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Strategic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capacity</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of public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RPOs</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p:txBody>
      </p:sp>
      <p:sp>
        <p:nvSpPr>
          <p:cNvPr id="7" name="Rectangle 6"/>
          <p:cNvSpPr/>
          <p:nvPr/>
        </p:nvSpPr>
        <p:spPr>
          <a:xfrm>
            <a:off x="8130938" y="3649379"/>
            <a:ext cx="3683567" cy="830997"/>
          </a:xfrm>
          <a:prstGeom prst="rect">
            <a:avLst/>
          </a:prstGeom>
          <a:solidFill>
            <a:schemeClr val="tx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ADVANCING CONCERTED </a:t>
            </a:r>
            <a:r>
              <a:rPr kumimoji="0" lang="en-US"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R&amp;I INVESTMENTS </a:t>
            </a:r>
            <a:r>
              <a:rPr kumimoji="0" lang="en-US"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rPr>
              <a:t>AND </a:t>
            </a:r>
            <a:r>
              <a:rPr kumimoji="0" lang="en-US" sz="1600" b="1"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REFORMS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mn-cs"/>
            </a:endParaRPr>
          </a:p>
        </p:txBody>
      </p:sp>
      <p:sp>
        <p:nvSpPr>
          <p:cNvPr id="17" name="TextBox 16"/>
          <p:cNvSpPr txBox="1"/>
          <p:nvPr/>
        </p:nvSpPr>
        <p:spPr>
          <a:xfrm>
            <a:off x="8123313" y="4543391"/>
            <a:ext cx="3691191" cy="123110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8"/>
              <a:tabLst/>
              <a:defRPr/>
            </a:pP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Coordination</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national</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support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for</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ERA</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8"/>
              <a:tabLst/>
              <a:defRPr/>
            </a:pP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ERA monitoring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mechanism</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18"/>
              <a:tabLst/>
              <a:defRPr/>
            </a:pP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Prioritisation</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and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coordination</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of R&amp;I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investments</a:t>
            </a:r>
            <a:r>
              <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rPr>
              <a:t> and </a:t>
            </a:r>
            <a:r>
              <a:rPr kumimoji="0" lang="nl-BE" sz="1600" b="0" i="0" u="none" strike="noStrike" kern="1200" cap="none" spc="0" normalizeH="0" baseline="0" noProof="0" dirty="0" err="1" smtClean="0">
                <a:ln>
                  <a:noFill/>
                </a:ln>
                <a:solidFill>
                  <a:srgbClr val="4D4D4D"/>
                </a:solidFill>
                <a:effectLst/>
                <a:uLnTx/>
                <a:uFillTx/>
                <a:latin typeface="EC Square Sans Cond Pro" panose="020B0506040000020004" pitchFamily="34" charset="0"/>
                <a:ea typeface="+mn-ea"/>
                <a:cs typeface="+mn-cs"/>
              </a:rPr>
              <a:t>reforms</a:t>
            </a:r>
            <a:endParaRPr kumimoji="0" lang="nl-BE" sz="1600" b="0" i="0" u="none" strike="noStrike" kern="1200" cap="none" spc="0" normalizeH="0" baseline="0" noProof="0" dirty="0" smtClean="0">
              <a:ln>
                <a:noFill/>
              </a:ln>
              <a:solidFill>
                <a:srgbClr val="4D4D4D"/>
              </a:solidFill>
              <a:effectLst/>
              <a:uLnTx/>
              <a:uFillTx/>
              <a:latin typeface="EC Square Sans Cond Pro" panose="020B0506040000020004" pitchFamily="34" charset="0"/>
              <a:ea typeface="+mn-ea"/>
              <a:cs typeface="+mn-cs"/>
            </a:endParaRPr>
          </a:p>
        </p:txBody>
      </p:sp>
      <p:pic>
        <p:nvPicPr>
          <p:cNvPr id="11" name="Picture 10"/>
          <p:cNvPicPr>
            <a:picLocks noChangeAspect="1"/>
          </p:cNvPicPr>
          <p:nvPr/>
        </p:nvPicPr>
        <p:blipFill>
          <a:blip r:embed="rId3"/>
          <a:stretch>
            <a:fillRect/>
          </a:stretch>
        </p:blipFill>
        <p:spPr>
          <a:xfrm>
            <a:off x="4666511" y="4388043"/>
            <a:ext cx="2086457" cy="1972650"/>
          </a:xfrm>
          <a:prstGeom prst="rect">
            <a:avLst/>
          </a:prstGeom>
        </p:spPr>
      </p:pic>
    </p:spTree>
    <p:extLst>
      <p:ext uri="{BB962C8B-B14F-4D97-AF65-F5344CB8AC3E}">
        <p14:creationId xmlns:p14="http://schemas.microsoft.com/office/powerpoint/2010/main" val="2638092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F1F1DD-DBE0-7E4A-8F3D-70D3E3387197}"/>
              </a:ext>
            </a:extLst>
          </p:cNvPr>
          <p:cNvSpPr/>
          <p:nvPr/>
        </p:nvSpPr>
        <p:spPr>
          <a:xfrm>
            <a:off x="0" y="0"/>
            <a:ext cx="12192000" cy="1282700"/>
          </a:xfrm>
          <a:prstGeom prst="rect">
            <a:avLst/>
          </a:prstGeom>
          <a:solidFill>
            <a:srgbClr val="79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6961DB33-F657-314F-80B1-292C0702B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77" y="390867"/>
            <a:ext cx="648000" cy="648000"/>
          </a:xfrm>
          <a:prstGeom prst="rect">
            <a:avLst/>
          </a:prstGeom>
        </p:spPr>
      </p:pic>
      <p:sp>
        <p:nvSpPr>
          <p:cNvPr id="22" name="Title 21">
            <a:extLst>
              <a:ext uri="{FF2B5EF4-FFF2-40B4-BE49-F238E27FC236}">
                <a16:creationId xmlns:a16="http://schemas.microsoft.com/office/drawing/2014/main" id="{89E6CD17-8FB1-0A43-BAFF-6DE2D57A4274}"/>
              </a:ext>
            </a:extLst>
          </p:cNvPr>
          <p:cNvSpPr>
            <a:spLocks noGrp="1"/>
          </p:cNvSpPr>
          <p:nvPr>
            <p:ph type="title"/>
          </p:nvPr>
        </p:nvSpPr>
        <p:spPr>
          <a:xfrm>
            <a:off x="1041399" y="465440"/>
            <a:ext cx="10515600" cy="498855"/>
          </a:xfrm>
        </p:spPr>
        <p:txBody>
          <a:bodyPr/>
          <a:lstStyle/>
          <a:p>
            <a:r>
              <a:rPr lang="en-IE" smtClean="0">
                <a:solidFill>
                  <a:schemeClr val="bg1"/>
                </a:solidFill>
                <a:latin typeface="EC Square Sans Pro Medium" panose="020B0500000000020004" pitchFamily="34" charset="0"/>
              </a:rPr>
              <a:t>Pact Priority Area: Deepening </a:t>
            </a:r>
            <a:r>
              <a:rPr lang="en-IE" dirty="0">
                <a:solidFill>
                  <a:schemeClr val="bg1"/>
                </a:solidFill>
                <a:latin typeface="EC Square Sans Pro Medium" panose="020B0500000000020004" pitchFamily="34" charset="0"/>
              </a:rPr>
              <a:t>the ERA</a:t>
            </a:r>
          </a:p>
        </p:txBody>
      </p:sp>
      <p:sp>
        <p:nvSpPr>
          <p:cNvPr id="25" name="Rectangle 24">
            <a:extLst>
              <a:ext uri="{FF2B5EF4-FFF2-40B4-BE49-F238E27FC236}">
                <a16:creationId xmlns:a16="http://schemas.microsoft.com/office/drawing/2014/main" id="{7F229F7C-6730-E942-BDDC-7C435530BABD}"/>
              </a:ext>
            </a:extLst>
          </p:cNvPr>
          <p:cNvSpPr/>
          <p:nvPr/>
        </p:nvSpPr>
        <p:spPr>
          <a:xfrm>
            <a:off x="1466795" y="1793200"/>
            <a:ext cx="9009610" cy="64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r>
              <a:rPr lang="en-US" sz="2400" b="1">
                <a:solidFill>
                  <a:srgbClr val="79A0BB"/>
                </a:solidFill>
                <a:latin typeface="EC Square Sans Cond Pro" panose="020B0506040000020004" pitchFamily="34" charset="0"/>
              </a:rPr>
              <a:t>Deepening a truly functioning internal market for knowledge</a:t>
            </a:r>
          </a:p>
        </p:txBody>
      </p:sp>
      <p:sp>
        <p:nvSpPr>
          <p:cNvPr id="32" name="Rectangle 31">
            <a:extLst>
              <a:ext uri="{FF2B5EF4-FFF2-40B4-BE49-F238E27FC236}">
                <a16:creationId xmlns:a16="http://schemas.microsoft.com/office/drawing/2014/main" id="{15D723A0-4851-E64C-8C75-32926E4DBDEA}"/>
              </a:ext>
            </a:extLst>
          </p:cNvPr>
          <p:cNvSpPr/>
          <p:nvPr/>
        </p:nvSpPr>
        <p:spPr>
          <a:xfrm>
            <a:off x="1466795" y="2563950"/>
            <a:ext cx="9000000" cy="3205083"/>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500" b="0" i="0" u="none" strike="noStrike" kern="1200" cap="none" spc="0" normalizeH="0" baseline="0" noProof="0" dirty="0">
              <a:ln>
                <a:noFill/>
              </a:ln>
              <a:solidFill>
                <a:srgbClr val="1B3B51"/>
              </a:solidFill>
              <a:effectLst/>
              <a:uLnTx/>
              <a:uFillTx/>
              <a:latin typeface="EC Square Sans Pro Medium" panose="020B0500000000020004" pitchFamily="34" charset="0"/>
              <a:ea typeface="+mn-ea"/>
              <a:cs typeface="+mn-cs"/>
            </a:endParaRPr>
          </a:p>
        </p:txBody>
      </p:sp>
      <p:sp>
        <p:nvSpPr>
          <p:cNvPr id="2" name="TextBox 1"/>
          <p:cNvSpPr txBox="1"/>
          <p:nvPr/>
        </p:nvSpPr>
        <p:spPr>
          <a:xfrm>
            <a:off x="1616594" y="2596830"/>
            <a:ext cx="6550430" cy="3139321"/>
          </a:xfrm>
          <a:prstGeom prst="rect">
            <a:avLst/>
          </a:prstGeom>
          <a:noFill/>
        </p:spPr>
        <p:txBody>
          <a:bodyPr wrap="square" rtlCol="0">
            <a:spAutoFit/>
          </a:bodyPr>
          <a:lstStyle>
            <a:defPPr>
              <a:defRPr lang="en-US"/>
            </a:defPPr>
            <a:lvl1pPr marL="342900" indent="-342900">
              <a:buFont typeface="+mj-lt"/>
              <a:buAutoNum type="arabicPeriod"/>
              <a:defRPr sz="2200">
                <a:latin typeface="EC Square Sans Cond Pro" panose="020B0506040000020004" pitchFamily="34" charset="0"/>
              </a:defRPr>
            </a:lvl1pPr>
          </a:lstStyle>
          <a:p>
            <a:r>
              <a:rPr lang="en-US"/>
              <a:t>Open sharing of knowledge, incl. EOSC</a:t>
            </a:r>
          </a:p>
          <a:p>
            <a:r>
              <a:rPr lang="en-US"/>
              <a:t>Data legislation fit for research</a:t>
            </a:r>
          </a:p>
          <a:p>
            <a:r>
              <a:rPr lang="en-US" b="1"/>
              <a:t>Reform of the research assessment system</a:t>
            </a:r>
          </a:p>
          <a:p>
            <a:r>
              <a:rPr lang="en-US"/>
              <a:t>Strengthen research careers</a:t>
            </a:r>
          </a:p>
          <a:p>
            <a:r>
              <a:rPr lang="en-US"/>
              <a:t>Gender equality and inclusiveness</a:t>
            </a:r>
          </a:p>
          <a:p>
            <a:r>
              <a:rPr lang="en-US"/>
              <a:t>Protect academic freedom</a:t>
            </a:r>
          </a:p>
          <a:p>
            <a:r>
              <a:rPr lang="en-US"/>
              <a:t>Better knowledge valorisation</a:t>
            </a:r>
          </a:p>
          <a:p>
            <a:r>
              <a:rPr lang="en-US"/>
              <a:t>Strengthen research infrastructures</a:t>
            </a:r>
          </a:p>
          <a:p>
            <a:r>
              <a:rPr lang="en-US"/>
              <a:t>Promote international cooperation</a:t>
            </a:r>
          </a:p>
        </p:txBody>
      </p:sp>
    </p:spTree>
    <p:extLst>
      <p:ext uri="{BB962C8B-B14F-4D97-AF65-F5344CB8AC3E}">
        <p14:creationId xmlns:p14="http://schemas.microsoft.com/office/powerpoint/2010/main" val="2116181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D723A0-4851-E64C-8C75-32926E4DBDEA}"/>
              </a:ext>
            </a:extLst>
          </p:cNvPr>
          <p:cNvSpPr/>
          <p:nvPr/>
        </p:nvSpPr>
        <p:spPr>
          <a:xfrm>
            <a:off x="1466795" y="2596830"/>
            <a:ext cx="9000000" cy="3205083"/>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500" b="0" i="0" u="none" strike="noStrike" kern="1200" cap="none" spc="0" normalizeH="0" baseline="0" noProof="0" dirty="0">
              <a:ln>
                <a:noFill/>
              </a:ln>
              <a:solidFill>
                <a:srgbClr val="1B3B51"/>
              </a:solidFill>
              <a:effectLst/>
              <a:uLnTx/>
              <a:uFillTx/>
              <a:latin typeface="EC Square Sans Pro Medium" panose="020B0500000000020004" pitchFamily="34" charset="0"/>
              <a:ea typeface="+mn-ea"/>
              <a:cs typeface="+mn-cs"/>
            </a:endParaRPr>
          </a:p>
        </p:txBody>
      </p:sp>
      <p:sp>
        <p:nvSpPr>
          <p:cNvPr id="21" name="Rectangle 20">
            <a:extLst>
              <a:ext uri="{FF2B5EF4-FFF2-40B4-BE49-F238E27FC236}">
                <a16:creationId xmlns:a16="http://schemas.microsoft.com/office/drawing/2014/main" id="{3BF1F1DD-DBE0-7E4A-8F3D-70D3E3387197}"/>
              </a:ext>
            </a:extLst>
          </p:cNvPr>
          <p:cNvSpPr/>
          <p:nvPr/>
        </p:nvSpPr>
        <p:spPr>
          <a:xfrm>
            <a:off x="0" y="0"/>
            <a:ext cx="12192000" cy="1282700"/>
          </a:xfrm>
          <a:prstGeom prst="rect">
            <a:avLst/>
          </a:prstGeom>
          <a:solidFill>
            <a:srgbClr val="FE6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a:ea typeface="+mn-ea"/>
              <a:cs typeface="+mn-cs"/>
            </a:endParaRPr>
          </a:p>
        </p:txBody>
      </p:sp>
      <p:pic>
        <p:nvPicPr>
          <p:cNvPr id="18" name="Picture 17">
            <a:extLst>
              <a:ext uri="{FF2B5EF4-FFF2-40B4-BE49-F238E27FC236}">
                <a16:creationId xmlns:a16="http://schemas.microsoft.com/office/drawing/2014/main" id="{FC051D2C-80F5-F445-90BD-F74795B50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01" y="390867"/>
            <a:ext cx="648000" cy="648000"/>
          </a:xfrm>
          <a:prstGeom prst="rect">
            <a:avLst/>
          </a:prstGeom>
        </p:spPr>
      </p:pic>
      <p:sp>
        <p:nvSpPr>
          <p:cNvPr id="22" name="Title 21">
            <a:extLst>
              <a:ext uri="{FF2B5EF4-FFF2-40B4-BE49-F238E27FC236}">
                <a16:creationId xmlns:a16="http://schemas.microsoft.com/office/drawing/2014/main" id="{89E6CD17-8FB1-0A43-BAFF-6DE2D57A4274}"/>
              </a:ext>
            </a:extLst>
          </p:cNvPr>
          <p:cNvSpPr>
            <a:spLocks noGrp="1"/>
          </p:cNvSpPr>
          <p:nvPr>
            <p:ph type="title"/>
          </p:nvPr>
        </p:nvSpPr>
        <p:spPr>
          <a:xfrm>
            <a:off x="1041399" y="465440"/>
            <a:ext cx="10515600" cy="498855"/>
          </a:xfrm>
        </p:spPr>
        <p:txBody>
          <a:bodyPr/>
          <a:lstStyle/>
          <a:p>
            <a:r>
              <a:rPr lang="en-IE" smtClean="0">
                <a:solidFill>
                  <a:schemeClr val="bg1"/>
                </a:solidFill>
                <a:latin typeface="EC Square Sans Pro Medium" panose="020B0500000000020004" pitchFamily="34" charset="0"/>
              </a:rPr>
              <a:t>Pact Priority Area: Broadening the ERA</a:t>
            </a:r>
            <a:endParaRPr lang="en-IE" dirty="0">
              <a:solidFill>
                <a:schemeClr val="bg1"/>
              </a:solidFill>
              <a:latin typeface="EC Square Sans Pro Medium" panose="020B0500000000020004" pitchFamily="34" charset="0"/>
            </a:endParaRPr>
          </a:p>
        </p:txBody>
      </p:sp>
      <p:sp>
        <p:nvSpPr>
          <p:cNvPr id="25" name="Rectangle 24">
            <a:extLst>
              <a:ext uri="{FF2B5EF4-FFF2-40B4-BE49-F238E27FC236}">
                <a16:creationId xmlns:a16="http://schemas.microsoft.com/office/drawing/2014/main" id="{7F229F7C-6730-E942-BDDC-7C435530BABD}"/>
              </a:ext>
            </a:extLst>
          </p:cNvPr>
          <p:cNvSpPr/>
          <p:nvPr/>
        </p:nvSpPr>
        <p:spPr>
          <a:xfrm>
            <a:off x="1466795" y="1748140"/>
            <a:ext cx="9000000" cy="64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r>
              <a:rPr lang="en-US" sz="2200" b="1">
                <a:solidFill>
                  <a:srgbClr val="FE6C3D"/>
                </a:solidFill>
                <a:latin typeface="EC Square Sans Pro Medium" panose="020B0500000000020004" pitchFamily="34" charset="0"/>
              </a:rPr>
              <a:t>Taking up together the challenges posed by the twin green and digital </a:t>
            </a:r>
            <a:r>
              <a:rPr lang="en-US" sz="2200" b="1" smtClean="0">
                <a:solidFill>
                  <a:srgbClr val="FE6C3D"/>
                </a:solidFill>
                <a:latin typeface="EC Square Sans Pro Medium" panose="020B0500000000020004" pitchFamily="34" charset="0"/>
              </a:rPr>
              <a:t>transition</a:t>
            </a:r>
            <a:r>
              <a:rPr lang="en-US" sz="2200" b="1">
                <a:solidFill>
                  <a:srgbClr val="FE6C3D"/>
                </a:solidFill>
                <a:latin typeface="EC Square Sans Pro Medium" panose="020B0500000000020004" pitchFamily="34" charset="0"/>
              </a:rPr>
              <a:t>, and increasing society’s participation in the ERA</a:t>
            </a:r>
            <a:endParaRPr kumimoji="0" lang="fr-BE" sz="2200" b="1" i="0" u="none" strike="noStrike" kern="1200" cap="none" spc="0" normalizeH="0" baseline="0" noProof="0" dirty="0">
              <a:ln>
                <a:noFill/>
              </a:ln>
              <a:solidFill>
                <a:srgbClr val="FE6C3D"/>
              </a:solidFill>
              <a:effectLst/>
              <a:uLnTx/>
              <a:uFillTx/>
              <a:latin typeface="EC Square Sans Pro Medium" panose="020B0500000000020004" pitchFamily="34" charset="0"/>
            </a:endParaRPr>
          </a:p>
        </p:txBody>
      </p:sp>
      <p:sp>
        <p:nvSpPr>
          <p:cNvPr id="6" name="TextBox 5"/>
          <p:cNvSpPr txBox="1"/>
          <p:nvPr/>
        </p:nvSpPr>
        <p:spPr>
          <a:xfrm>
            <a:off x="1588019" y="3137542"/>
            <a:ext cx="6550430" cy="2123658"/>
          </a:xfrm>
          <a:prstGeom prst="rect">
            <a:avLst/>
          </a:prstGeom>
          <a:noFill/>
        </p:spPr>
        <p:txBody>
          <a:bodyPr wrap="square" rtlCol="0">
            <a:spAutoFit/>
          </a:bodyPr>
          <a:lstStyle>
            <a:defPPr>
              <a:defRPr lang="en-US"/>
            </a:defPPr>
            <a:lvl1pPr marL="342900" indent="-342900">
              <a:buFont typeface="+mj-lt"/>
              <a:buAutoNum type="arabicPeriod"/>
              <a:defRPr sz="2200">
                <a:latin typeface="EC Square Sans Cond Pro" panose="020B0506040000020004" pitchFamily="34" charset="0"/>
              </a:defRPr>
            </a:lvl1pPr>
          </a:lstStyle>
          <a:p>
            <a:pPr>
              <a:buFont typeface="+mj-lt"/>
              <a:buAutoNum type="arabicPeriod" startAt="10"/>
            </a:pPr>
            <a:r>
              <a:rPr lang="en-US" smtClean="0"/>
              <a:t> R&amp;I </a:t>
            </a:r>
            <a:r>
              <a:rPr lang="en-US"/>
              <a:t>Missions and Partnerships for ERA</a:t>
            </a:r>
          </a:p>
          <a:p>
            <a:pPr>
              <a:buAutoNum type="arabicPeriod" startAt="10"/>
            </a:pPr>
            <a:r>
              <a:rPr lang="en-US" smtClean="0"/>
              <a:t> Green </a:t>
            </a:r>
            <a:r>
              <a:rPr lang="en-US"/>
              <a:t>energy transformation</a:t>
            </a:r>
          </a:p>
          <a:p>
            <a:pPr>
              <a:buAutoNum type="arabicPeriod" startAt="10"/>
            </a:pPr>
            <a:r>
              <a:rPr lang="en-US" smtClean="0"/>
              <a:t> Transition </a:t>
            </a:r>
            <a:r>
              <a:rPr lang="en-US"/>
              <a:t>of industrial ecosystems</a:t>
            </a:r>
          </a:p>
          <a:p>
            <a:pPr>
              <a:buAutoNum type="arabicPeriod" startAt="10"/>
            </a:pPr>
            <a:r>
              <a:rPr lang="en-US" smtClean="0"/>
              <a:t> Empower </a:t>
            </a:r>
            <a:r>
              <a:rPr lang="en-US"/>
              <a:t>higher education institutions</a:t>
            </a:r>
          </a:p>
          <a:p>
            <a:pPr>
              <a:buAutoNum type="arabicPeriod" startAt="10"/>
            </a:pPr>
            <a:r>
              <a:rPr lang="en-US" b="1" smtClean="0"/>
              <a:t> Bring </a:t>
            </a:r>
            <a:r>
              <a:rPr lang="en-US" b="1"/>
              <a:t>science closer to society</a:t>
            </a:r>
          </a:p>
          <a:p>
            <a:pPr>
              <a:buAutoNum type="arabicPeriod" startAt="10"/>
            </a:pPr>
            <a:endParaRPr lang="en-US"/>
          </a:p>
        </p:txBody>
      </p:sp>
    </p:spTree>
    <p:extLst>
      <p:ext uri="{BB962C8B-B14F-4D97-AF65-F5344CB8AC3E}">
        <p14:creationId xmlns:p14="http://schemas.microsoft.com/office/powerpoint/2010/main" val="4251697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F1F1DD-DBE0-7E4A-8F3D-70D3E3387197}"/>
              </a:ext>
            </a:extLst>
          </p:cNvPr>
          <p:cNvSpPr/>
          <p:nvPr/>
        </p:nvSpPr>
        <p:spPr>
          <a:xfrm>
            <a:off x="0" y="0"/>
            <a:ext cx="12192000" cy="1282700"/>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91565EE-266A-BB47-936D-0B57D1F23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48" y="436779"/>
            <a:ext cx="577106" cy="577106"/>
          </a:xfrm>
          <a:prstGeom prst="rect">
            <a:avLst/>
          </a:prstGeom>
        </p:spPr>
      </p:pic>
      <p:sp>
        <p:nvSpPr>
          <p:cNvPr id="22" name="Title 21">
            <a:extLst>
              <a:ext uri="{FF2B5EF4-FFF2-40B4-BE49-F238E27FC236}">
                <a16:creationId xmlns:a16="http://schemas.microsoft.com/office/drawing/2014/main" id="{89E6CD17-8FB1-0A43-BAFF-6DE2D57A4274}"/>
              </a:ext>
            </a:extLst>
          </p:cNvPr>
          <p:cNvSpPr>
            <a:spLocks noGrp="1"/>
          </p:cNvSpPr>
          <p:nvPr>
            <p:ph type="title"/>
          </p:nvPr>
        </p:nvSpPr>
        <p:spPr>
          <a:xfrm>
            <a:off x="1041399" y="465440"/>
            <a:ext cx="10515600" cy="498855"/>
          </a:xfrm>
        </p:spPr>
        <p:txBody>
          <a:bodyPr/>
          <a:lstStyle/>
          <a:p>
            <a:r>
              <a:rPr lang="en-IE" smtClean="0">
                <a:solidFill>
                  <a:schemeClr val="bg1"/>
                </a:solidFill>
                <a:latin typeface="EC Square Sans Pro Medium" panose="020B0500000000020004" pitchFamily="34" charset="0"/>
              </a:rPr>
              <a:t>Pact Priority Area: Widening the ERA</a:t>
            </a:r>
            <a:endParaRPr lang="en-IE" dirty="0">
              <a:solidFill>
                <a:schemeClr val="bg1"/>
              </a:solidFill>
              <a:latin typeface="EC Square Sans Pro Medium" panose="020B0500000000020004" pitchFamily="34" charset="0"/>
            </a:endParaRPr>
          </a:p>
        </p:txBody>
      </p:sp>
      <p:sp>
        <p:nvSpPr>
          <p:cNvPr id="25" name="Rectangle 24">
            <a:extLst>
              <a:ext uri="{FF2B5EF4-FFF2-40B4-BE49-F238E27FC236}">
                <a16:creationId xmlns:a16="http://schemas.microsoft.com/office/drawing/2014/main" id="{7F229F7C-6730-E942-BDDC-7C435530BABD}"/>
              </a:ext>
            </a:extLst>
          </p:cNvPr>
          <p:cNvSpPr/>
          <p:nvPr/>
        </p:nvSpPr>
        <p:spPr>
          <a:xfrm>
            <a:off x="1466795" y="1793200"/>
            <a:ext cx="9000000" cy="69022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r>
              <a:rPr lang="en-US" sz="2400" b="1">
                <a:solidFill>
                  <a:srgbClr val="1B3B51"/>
                </a:solidFill>
                <a:latin typeface="EC Square Sans Pro Medium" panose="020B0500000000020004" pitchFamily="34" charset="0"/>
              </a:rPr>
              <a:t>Amplifying access to research and innovation excellence </a:t>
            </a:r>
            <a:endParaRPr lang="en-US" sz="2400" b="1" smtClean="0">
              <a:solidFill>
                <a:srgbClr val="1B3B51"/>
              </a:solidFill>
              <a:latin typeface="EC Square Sans Pro Medium" panose="020B0500000000020004" pitchFamily="34" charset="0"/>
            </a:endParaRPr>
          </a:p>
          <a:p>
            <a:pPr lvl="0" algn="ctr"/>
            <a:r>
              <a:rPr lang="en-US" sz="2400" b="1" smtClean="0">
                <a:solidFill>
                  <a:srgbClr val="1B3B51"/>
                </a:solidFill>
                <a:latin typeface="EC Square Sans Pro Medium" panose="020B0500000000020004" pitchFamily="34" charset="0"/>
              </a:rPr>
              <a:t>across </a:t>
            </a:r>
            <a:r>
              <a:rPr lang="en-US" sz="2400" b="1">
                <a:solidFill>
                  <a:srgbClr val="1B3B51"/>
                </a:solidFill>
                <a:latin typeface="EC Square Sans Pro Medium" panose="020B0500000000020004" pitchFamily="34" charset="0"/>
              </a:rPr>
              <a:t>the Union</a:t>
            </a:r>
            <a:endParaRPr lang="en-US" sz="2400" b="1" dirty="0">
              <a:solidFill>
                <a:srgbClr val="1B3B51"/>
              </a:solidFill>
              <a:latin typeface="EC Square Sans Pro Medium" panose="020B0500000000020004" pitchFamily="34" charset="0"/>
            </a:endParaRPr>
          </a:p>
        </p:txBody>
      </p:sp>
      <p:sp>
        <p:nvSpPr>
          <p:cNvPr id="7" name="Rectangle 6">
            <a:extLst>
              <a:ext uri="{FF2B5EF4-FFF2-40B4-BE49-F238E27FC236}">
                <a16:creationId xmlns:a16="http://schemas.microsoft.com/office/drawing/2014/main" id="{15D723A0-4851-E64C-8C75-32926E4DBDEA}"/>
              </a:ext>
            </a:extLst>
          </p:cNvPr>
          <p:cNvSpPr/>
          <p:nvPr/>
        </p:nvSpPr>
        <p:spPr>
          <a:xfrm>
            <a:off x="1466795" y="2563950"/>
            <a:ext cx="9000000" cy="3205083"/>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342900" lvl="0" indent="-342900">
              <a:spcAft>
                <a:spcPts val="600"/>
              </a:spcAft>
              <a:buFont typeface="+mj-lt"/>
              <a:buAutoNum type="arabicPeriod" startAt="15"/>
            </a:pPr>
            <a:endParaRPr lang="nl-BE" sz="2200" dirty="0">
              <a:solidFill>
                <a:srgbClr val="1A3A50"/>
              </a:solidFill>
              <a:latin typeface="EC Square Sans Cond Pro" panose="020B0506040000020004" pitchFamily="34" charset="0"/>
            </a:endParaRPr>
          </a:p>
        </p:txBody>
      </p:sp>
      <p:sp>
        <p:nvSpPr>
          <p:cNvPr id="8" name="TextBox 7"/>
          <p:cNvSpPr txBox="1"/>
          <p:nvPr/>
        </p:nvSpPr>
        <p:spPr>
          <a:xfrm>
            <a:off x="1729047" y="3340657"/>
            <a:ext cx="8062653" cy="1261884"/>
          </a:xfrm>
          <a:prstGeom prst="rect">
            <a:avLst/>
          </a:prstGeom>
          <a:noFill/>
        </p:spPr>
        <p:txBody>
          <a:bodyPr wrap="square" rtlCol="0">
            <a:spAutoFit/>
          </a:bodyPr>
          <a:lstStyle/>
          <a:p>
            <a:pPr marL="342900" indent="-342900">
              <a:spcAft>
                <a:spcPts val="600"/>
              </a:spcAft>
              <a:buFont typeface="+mj-lt"/>
              <a:buAutoNum type="arabicPeriod" startAt="15"/>
            </a:pPr>
            <a:r>
              <a:rPr lang="nl-BE" sz="2200">
                <a:solidFill>
                  <a:srgbClr val="1A3A50"/>
                </a:solidFill>
                <a:latin typeface="EC Square Sans Cond Pro" panose="020B0506040000020004" pitchFamily="34" charset="0"/>
              </a:rPr>
              <a:t> Regional and national R&amp;I ecosystems</a:t>
            </a:r>
          </a:p>
          <a:p>
            <a:pPr marL="342900" lvl="0" indent="-342900">
              <a:spcAft>
                <a:spcPts val="600"/>
              </a:spcAft>
              <a:buFont typeface="+mj-lt"/>
              <a:buAutoNum type="arabicPeriod" startAt="15"/>
            </a:pPr>
            <a:r>
              <a:rPr lang="nl-BE" sz="2200" b="1" smtClean="0">
                <a:solidFill>
                  <a:srgbClr val="1A3A50"/>
                </a:solidFill>
                <a:latin typeface="EC Square Sans Cond Pro" panose="020B0506040000020004" pitchFamily="34" charset="0"/>
              </a:rPr>
              <a:t> EU-wide </a:t>
            </a:r>
            <a:r>
              <a:rPr lang="nl-BE" sz="2200" b="1">
                <a:solidFill>
                  <a:srgbClr val="1A3A50"/>
                </a:solidFill>
                <a:latin typeface="EC Square Sans Cond Pro" panose="020B0506040000020004" pitchFamily="34" charset="0"/>
              </a:rPr>
              <a:t>access to excellence</a:t>
            </a:r>
          </a:p>
          <a:p>
            <a:pPr marL="342900" lvl="0" indent="-342900">
              <a:spcAft>
                <a:spcPts val="600"/>
              </a:spcAft>
              <a:buFont typeface="+mj-lt"/>
              <a:buAutoNum type="arabicPeriod" startAt="15"/>
            </a:pPr>
            <a:r>
              <a:rPr lang="nl-BE" sz="2200">
                <a:solidFill>
                  <a:srgbClr val="1A3A50"/>
                </a:solidFill>
                <a:latin typeface="EC Square Sans Cond Pro" panose="020B0506040000020004" pitchFamily="34" charset="0"/>
              </a:rPr>
              <a:t>Strategic capacity of </a:t>
            </a:r>
            <a:r>
              <a:rPr lang="nl-BE" sz="2200" smtClean="0">
                <a:solidFill>
                  <a:srgbClr val="1A3A50"/>
                </a:solidFill>
                <a:latin typeface="EC Square Sans Cond Pro" panose="020B0506040000020004" pitchFamily="34" charset="0"/>
              </a:rPr>
              <a:t>Europe’s public research performing organisations</a:t>
            </a:r>
            <a:endParaRPr lang="nl-BE" sz="2200" dirty="0">
              <a:solidFill>
                <a:srgbClr val="1A3A50"/>
              </a:solidFill>
              <a:latin typeface="EC Square Sans Cond Pro" panose="020B0506040000020004" pitchFamily="34" charset="0"/>
            </a:endParaRPr>
          </a:p>
        </p:txBody>
      </p:sp>
    </p:spTree>
    <p:extLst>
      <p:ext uri="{BB962C8B-B14F-4D97-AF65-F5344CB8AC3E}">
        <p14:creationId xmlns:p14="http://schemas.microsoft.com/office/powerpoint/2010/main" val="3176556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F1F1DD-DBE0-7E4A-8F3D-70D3E3387197}"/>
              </a:ext>
            </a:extLst>
          </p:cNvPr>
          <p:cNvSpPr/>
          <p:nvPr/>
        </p:nvSpPr>
        <p:spPr>
          <a:xfrm>
            <a:off x="0" y="-72736"/>
            <a:ext cx="12192000" cy="1355436"/>
          </a:xfrm>
          <a:prstGeom prst="rect">
            <a:avLst/>
          </a:prstGeom>
          <a:solidFill>
            <a:srgbClr val="438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7805AC96-D5C9-C34C-88BF-532C3470B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124" y="474494"/>
            <a:ext cx="501676" cy="501676"/>
          </a:xfrm>
          <a:prstGeom prst="rect">
            <a:avLst/>
          </a:prstGeom>
        </p:spPr>
      </p:pic>
      <p:sp>
        <p:nvSpPr>
          <p:cNvPr id="22" name="Title 21">
            <a:extLst>
              <a:ext uri="{FF2B5EF4-FFF2-40B4-BE49-F238E27FC236}">
                <a16:creationId xmlns:a16="http://schemas.microsoft.com/office/drawing/2014/main" id="{89E6CD17-8FB1-0A43-BAFF-6DE2D57A4274}"/>
              </a:ext>
            </a:extLst>
          </p:cNvPr>
          <p:cNvSpPr>
            <a:spLocks noGrp="1"/>
          </p:cNvSpPr>
          <p:nvPr>
            <p:ph type="title"/>
          </p:nvPr>
        </p:nvSpPr>
        <p:spPr>
          <a:xfrm>
            <a:off x="1041399" y="465440"/>
            <a:ext cx="10515600" cy="501676"/>
          </a:xfrm>
        </p:spPr>
        <p:txBody>
          <a:bodyPr/>
          <a:lstStyle/>
          <a:p>
            <a:r>
              <a:rPr lang="en-IE" smtClean="0">
                <a:solidFill>
                  <a:schemeClr val="bg1"/>
                </a:solidFill>
                <a:latin typeface="EC Square Sans Pro Medium" panose="020B0500000000020004" pitchFamily="34" charset="0"/>
              </a:rPr>
              <a:t>Pact Priority Area: Prioritising </a:t>
            </a:r>
            <a:r>
              <a:rPr lang="en-IE" dirty="0">
                <a:solidFill>
                  <a:schemeClr val="bg1"/>
                </a:solidFill>
                <a:latin typeface="EC Square Sans Pro Medium" panose="020B0500000000020004" pitchFamily="34" charset="0"/>
              </a:rPr>
              <a:t>i</a:t>
            </a:r>
            <a:r>
              <a:rPr lang="en-IE" smtClean="0">
                <a:solidFill>
                  <a:schemeClr val="bg1"/>
                </a:solidFill>
                <a:latin typeface="EC Square Sans Pro Medium" panose="020B0500000000020004" pitchFamily="34" charset="0"/>
              </a:rPr>
              <a:t>nvestments </a:t>
            </a:r>
            <a:r>
              <a:rPr lang="en-IE" dirty="0">
                <a:solidFill>
                  <a:schemeClr val="bg1"/>
                </a:solidFill>
                <a:latin typeface="EC Square Sans Pro Medium" panose="020B0500000000020004" pitchFamily="34" charset="0"/>
              </a:rPr>
              <a:t>and reforms</a:t>
            </a:r>
            <a:endParaRPr lang="en-BE" dirty="0"/>
          </a:p>
        </p:txBody>
      </p:sp>
      <p:sp>
        <p:nvSpPr>
          <p:cNvPr id="25" name="Rectangle 24">
            <a:extLst>
              <a:ext uri="{FF2B5EF4-FFF2-40B4-BE49-F238E27FC236}">
                <a16:creationId xmlns:a16="http://schemas.microsoft.com/office/drawing/2014/main" id="{7F229F7C-6730-E942-BDDC-7C435530BABD}"/>
              </a:ext>
            </a:extLst>
          </p:cNvPr>
          <p:cNvSpPr/>
          <p:nvPr/>
        </p:nvSpPr>
        <p:spPr>
          <a:xfrm>
            <a:off x="1466795" y="1793200"/>
            <a:ext cx="9000000" cy="64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r>
              <a:rPr lang="en-US" sz="2500">
                <a:solidFill>
                  <a:srgbClr val="438FCC"/>
                </a:solidFill>
                <a:latin typeface="EC Square Sans Pro Medium" panose="020B0500000000020004" pitchFamily="34" charset="0"/>
              </a:rPr>
              <a:t> </a:t>
            </a:r>
            <a:r>
              <a:rPr lang="en-US" sz="2200">
                <a:solidFill>
                  <a:srgbClr val="438FCC"/>
                </a:solidFill>
                <a:latin typeface="EC Square Sans Pro Medium" panose="020B0500000000020004" pitchFamily="34" charset="0"/>
              </a:rPr>
              <a:t>Advancing concerted research and innovation investments and reforms</a:t>
            </a:r>
            <a:endParaRPr kumimoji="0" lang="fr-BE" sz="2200" b="0" i="0" u="none" strike="noStrike" kern="1200" cap="none" spc="0" normalizeH="0" baseline="0" noProof="0" dirty="0">
              <a:ln>
                <a:noFill/>
              </a:ln>
              <a:solidFill>
                <a:srgbClr val="438FCC"/>
              </a:solidFill>
              <a:effectLst/>
              <a:uLnTx/>
              <a:uFillTx/>
              <a:latin typeface="EC Square Sans Pro Medium" panose="020B0500000000020004" pitchFamily="34" charset="0"/>
            </a:endParaRPr>
          </a:p>
        </p:txBody>
      </p:sp>
      <p:sp>
        <p:nvSpPr>
          <p:cNvPr id="13" name="Rectangle 12">
            <a:extLst>
              <a:ext uri="{FF2B5EF4-FFF2-40B4-BE49-F238E27FC236}">
                <a16:creationId xmlns:a16="http://schemas.microsoft.com/office/drawing/2014/main" id="{15D723A0-4851-E64C-8C75-32926E4DBDEA}"/>
              </a:ext>
            </a:extLst>
          </p:cNvPr>
          <p:cNvSpPr/>
          <p:nvPr/>
        </p:nvSpPr>
        <p:spPr>
          <a:xfrm>
            <a:off x="1466795" y="2563950"/>
            <a:ext cx="9000000" cy="3205083"/>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342900" lvl="0" indent="-342900">
              <a:spcAft>
                <a:spcPts val="600"/>
              </a:spcAft>
              <a:buFont typeface="+mj-lt"/>
              <a:buAutoNum type="arabicPeriod" startAt="15"/>
            </a:pPr>
            <a:endParaRPr lang="nl-BE" sz="2200" dirty="0">
              <a:solidFill>
                <a:srgbClr val="1A3A50"/>
              </a:solidFill>
              <a:latin typeface="EC Square Sans Cond Pro" panose="020B0506040000020004" pitchFamily="34" charset="0"/>
            </a:endParaRPr>
          </a:p>
        </p:txBody>
      </p:sp>
      <p:sp>
        <p:nvSpPr>
          <p:cNvPr id="14" name="TextBox 13"/>
          <p:cNvSpPr txBox="1"/>
          <p:nvPr/>
        </p:nvSpPr>
        <p:spPr>
          <a:xfrm>
            <a:off x="1678269" y="3304527"/>
            <a:ext cx="7539474" cy="1261884"/>
          </a:xfrm>
          <a:prstGeom prst="rect">
            <a:avLst/>
          </a:prstGeom>
          <a:noFill/>
        </p:spPr>
        <p:txBody>
          <a:bodyPr wrap="square" rtlCol="0">
            <a:spAutoFit/>
          </a:bodyPr>
          <a:lstStyle/>
          <a:p>
            <a:pPr marL="342900" indent="-342900">
              <a:spcAft>
                <a:spcPts val="600"/>
              </a:spcAft>
              <a:buFont typeface="+mj-lt"/>
              <a:buAutoNum type="arabicPeriod" startAt="18"/>
            </a:pPr>
            <a:r>
              <a:rPr lang="nl-BE" sz="2200" dirty="0" err="1" smtClean="0">
                <a:latin typeface="EC Square Sans Cond Pro" panose="020B0506040000020004" pitchFamily="34" charset="0"/>
              </a:rPr>
              <a:t>Coordination</a:t>
            </a:r>
            <a:r>
              <a:rPr lang="nl-BE" sz="2200" dirty="0" smtClean="0">
                <a:latin typeface="EC Square Sans Cond Pro" panose="020B0506040000020004" pitchFamily="34" charset="0"/>
              </a:rPr>
              <a:t> </a:t>
            </a:r>
            <a:r>
              <a:rPr lang="nl-BE" sz="2200" dirty="0" err="1" smtClean="0">
                <a:latin typeface="EC Square Sans Cond Pro" panose="020B0506040000020004" pitchFamily="34" charset="0"/>
              </a:rPr>
              <a:t>national</a:t>
            </a:r>
            <a:r>
              <a:rPr lang="nl-BE" sz="2200" dirty="0" smtClean="0">
                <a:latin typeface="EC Square Sans Cond Pro" panose="020B0506040000020004" pitchFamily="34" charset="0"/>
              </a:rPr>
              <a:t> support </a:t>
            </a:r>
            <a:r>
              <a:rPr lang="nl-BE" sz="2200" dirty="0" err="1" smtClean="0">
                <a:latin typeface="EC Square Sans Cond Pro" panose="020B0506040000020004" pitchFamily="34" charset="0"/>
              </a:rPr>
              <a:t>for</a:t>
            </a:r>
            <a:r>
              <a:rPr lang="nl-BE" sz="2200" dirty="0" smtClean="0">
                <a:latin typeface="EC Square Sans Cond Pro" panose="020B0506040000020004" pitchFamily="34" charset="0"/>
              </a:rPr>
              <a:t> ERA</a:t>
            </a:r>
          </a:p>
          <a:p>
            <a:pPr marL="342900" indent="-342900">
              <a:spcAft>
                <a:spcPts val="600"/>
              </a:spcAft>
              <a:buFont typeface="+mj-lt"/>
              <a:buAutoNum type="arabicPeriod" startAt="18"/>
            </a:pPr>
            <a:r>
              <a:rPr lang="nl-BE" sz="2200" b="1">
                <a:latin typeface="EC Square Sans Cond Pro" panose="020B0506040000020004" pitchFamily="34" charset="0"/>
              </a:rPr>
              <a:t> ERA </a:t>
            </a:r>
            <a:r>
              <a:rPr lang="nl-BE" sz="2200" b="1" dirty="0">
                <a:latin typeface="EC Square Sans Cond Pro" panose="020B0506040000020004" pitchFamily="34" charset="0"/>
              </a:rPr>
              <a:t>monitoring </a:t>
            </a:r>
            <a:r>
              <a:rPr lang="nl-BE" sz="2200" b="1" dirty="0" err="1">
                <a:latin typeface="EC Square Sans Cond Pro" panose="020B0506040000020004" pitchFamily="34" charset="0"/>
              </a:rPr>
              <a:t>mechanism</a:t>
            </a:r>
            <a:endParaRPr lang="nl-BE" sz="2200" b="1" dirty="0">
              <a:latin typeface="EC Square Sans Cond Pro" panose="020B0506040000020004" pitchFamily="34" charset="0"/>
            </a:endParaRPr>
          </a:p>
          <a:p>
            <a:pPr marL="342900" indent="-342900">
              <a:spcAft>
                <a:spcPts val="600"/>
              </a:spcAft>
              <a:buFont typeface="+mj-lt"/>
              <a:buAutoNum type="arabicPeriod" startAt="18"/>
            </a:pPr>
            <a:r>
              <a:rPr lang="nl-BE" sz="2200" dirty="0" err="1" smtClean="0">
                <a:latin typeface="EC Square Sans Cond Pro" panose="020B0506040000020004" pitchFamily="34" charset="0"/>
              </a:rPr>
              <a:t>Prioritisation</a:t>
            </a:r>
            <a:r>
              <a:rPr lang="nl-BE" sz="2200" dirty="0" smtClean="0">
                <a:latin typeface="EC Square Sans Cond Pro" panose="020B0506040000020004" pitchFamily="34" charset="0"/>
              </a:rPr>
              <a:t> and </a:t>
            </a:r>
            <a:r>
              <a:rPr lang="nl-BE" sz="2200" dirty="0" err="1" smtClean="0">
                <a:latin typeface="EC Square Sans Cond Pro" panose="020B0506040000020004" pitchFamily="34" charset="0"/>
              </a:rPr>
              <a:t>coordination</a:t>
            </a:r>
            <a:r>
              <a:rPr lang="nl-BE" sz="2200" dirty="0" smtClean="0">
                <a:latin typeface="EC Square Sans Cond Pro" panose="020B0506040000020004" pitchFamily="34" charset="0"/>
              </a:rPr>
              <a:t> of R&amp;I </a:t>
            </a:r>
            <a:r>
              <a:rPr lang="nl-BE" sz="2200" dirty="0" err="1" smtClean="0">
                <a:latin typeface="EC Square Sans Cond Pro" panose="020B0506040000020004" pitchFamily="34" charset="0"/>
              </a:rPr>
              <a:t>investments</a:t>
            </a:r>
            <a:r>
              <a:rPr lang="nl-BE" sz="2200" dirty="0" smtClean="0">
                <a:latin typeface="EC Square Sans Cond Pro" panose="020B0506040000020004" pitchFamily="34" charset="0"/>
              </a:rPr>
              <a:t> and </a:t>
            </a:r>
            <a:r>
              <a:rPr lang="nl-BE" sz="2200" dirty="0" err="1" smtClean="0">
                <a:latin typeface="EC Square Sans Cond Pro" panose="020B0506040000020004" pitchFamily="34" charset="0"/>
              </a:rPr>
              <a:t>reforms</a:t>
            </a:r>
            <a:endParaRPr lang="nl-BE" sz="2200" dirty="0" smtClean="0">
              <a:latin typeface="EC Square Sans Cond Pro" panose="020B0506040000020004" pitchFamily="34" charset="0"/>
            </a:endParaRPr>
          </a:p>
        </p:txBody>
      </p:sp>
    </p:spTree>
    <p:extLst>
      <p:ext uri="{BB962C8B-B14F-4D97-AF65-F5344CB8AC3E}">
        <p14:creationId xmlns:p14="http://schemas.microsoft.com/office/powerpoint/2010/main" val="4014985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3_Office Theme">
  <a:themeElements>
    <a:clrScheme name="Custom 3">
      <a:dk1>
        <a:srgbClr val="1A3A50"/>
      </a:dk1>
      <a:lt1>
        <a:srgbClr val="FFFFFF"/>
      </a:lt1>
      <a:dk2>
        <a:srgbClr val="285778"/>
      </a:dk2>
      <a:lt2>
        <a:srgbClr val="E4FAFF"/>
      </a:lt2>
      <a:accent1>
        <a:srgbClr val="1FB9D2"/>
      </a:accent1>
      <a:accent2>
        <a:srgbClr val="428ECC"/>
      </a:accent2>
      <a:accent3>
        <a:srgbClr val="7C95FF"/>
      </a:accent3>
      <a:accent4>
        <a:srgbClr val="FFDF6D"/>
      </a:accent4>
      <a:accent5>
        <a:srgbClr val="FE6C3D"/>
      </a:accent5>
      <a:accent6>
        <a:srgbClr val="E13214"/>
      </a:accent6>
      <a:hlink>
        <a:srgbClr val="428ECC"/>
      </a:hlink>
      <a:folHlink>
        <a:srgbClr val="1A3A5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759aec-9602-4cfb-a4d6-76210f1c4c69">
      <Terms xmlns="http://schemas.microsoft.com/office/infopath/2007/PartnerControls"/>
    </lcf76f155ced4ddcb4097134ff3c332f>
    <TaxCatchAll xmlns="0858bc24-9fe5-48cd-8c9b-429408622c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26626BAE47CD439624384DF220C8C1" ma:contentTypeVersion="13" ma:contentTypeDescription="Create a new document." ma:contentTypeScope="" ma:versionID="c80fcf69ffba7463af7145fe743ca018">
  <xsd:schema xmlns:xsd="http://www.w3.org/2001/XMLSchema" xmlns:xs="http://www.w3.org/2001/XMLSchema" xmlns:p="http://schemas.microsoft.com/office/2006/metadata/properties" xmlns:ns2="ea759aec-9602-4cfb-a4d6-76210f1c4c69" xmlns:ns3="0858bc24-9fe5-48cd-8c9b-429408622c91" targetNamespace="http://schemas.microsoft.com/office/2006/metadata/properties" ma:root="true" ma:fieldsID="8c3c98c11837a3b8962ec55de716cfed" ns2:_="" ns3:_="">
    <xsd:import namespace="ea759aec-9602-4cfb-a4d6-76210f1c4c69"/>
    <xsd:import namespace="0858bc24-9fe5-48cd-8c9b-429408622c9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59aec-9602-4cfb-a4d6-76210f1c4c6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5503ba6-c77d-4a47-a49f-513eb447c3e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58bc24-9fe5-48cd-8c9b-429408622c9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c3baddc-5ee6-4942-abf3-e3bdcef93071}" ma:internalName="TaxCatchAll" ma:showField="CatchAllData" ma:web="0858bc24-9fe5-48cd-8c9b-429408622c9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130EE3-D41F-41F6-AF51-5A1F5EA14E1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4097087-e6b1-4b66-9fbf-c9f29b174eb1"/>
    <ds:schemaRef ds:uri="http://www.w3.org/XML/1998/namespace"/>
  </ds:schemaRefs>
</ds:datastoreItem>
</file>

<file path=customXml/itemProps2.xml><?xml version="1.0" encoding="utf-8"?>
<ds:datastoreItem xmlns:ds="http://schemas.openxmlformats.org/officeDocument/2006/customXml" ds:itemID="{EB263CAD-8FBF-4BF1-9CDE-A8E5791F9AA0}"/>
</file>

<file path=customXml/itemProps3.xml><?xml version="1.0" encoding="utf-8"?>
<ds:datastoreItem xmlns:ds="http://schemas.openxmlformats.org/officeDocument/2006/customXml" ds:itemID="{3D916C04-EFFA-4241-9FD8-4C3AD8A618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9311</TotalTime>
  <Words>1492</Words>
  <Application>Microsoft Office PowerPoint</Application>
  <PresentationFormat>Widescreen</PresentationFormat>
  <Paragraphs>184</Paragraphs>
  <Slides>13</Slides>
  <Notes>11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Arial</vt:lpstr>
      <vt:lpstr>Calibri</vt:lpstr>
      <vt:lpstr>EC Square Sans Cond Pro</vt:lpstr>
      <vt:lpstr>EC Square Sans Pro</vt:lpstr>
      <vt:lpstr>EC Square Sans Pro Medium</vt:lpstr>
      <vt:lpstr>Times New Roman</vt:lpstr>
      <vt:lpstr>Wingdings</vt:lpstr>
      <vt:lpstr>Office Theme</vt:lpstr>
      <vt:lpstr>1_Office Theme</vt:lpstr>
      <vt:lpstr>2_Office Theme</vt:lpstr>
      <vt:lpstr>3_Office Theme</vt:lpstr>
      <vt:lpstr>PowerPoint Presentation</vt:lpstr>
      <vt:lpstr>A new vision for the European Research Area (ERA)</vt:lpstr>
      <vt:lpstr>European Research Area 2020 - 2022</vt:lpstr>
      <vt:lpstr>Policy Framework </vt:lpstr>
      <vt:lpstr>ERA Policy Agenda: 20 actions along four priority areas</vt:lpstr>
      <vt:lpstr>Pact Priority Area: Deepening the ERA</vt:lpstr>
      <vt:lpstr>Pact Priority Area: Broadening the ERA</vt:lpstr>
      <vt:lpstr>Pact Priority Area: Widening the ERA</vt:lpstr>
      <vt:lpstr>Pact Priority Area: Prioritising investments and reforms</vt:lpstr>
      <vt:lpstr>ERA Monitoring Process</vt:lpstr>
      <vt:lpstr>ERA Policy Agenda: State of Play</vt:lpstr>
      <vt:lpstr>Commitments to actions (state of 16.Sept. 2022)</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 transition and Recovery, Resilience and Preparedness, Competitive edge through a stronger ERA for the Future</dc:title>
  <dc:creator>RAVET Julien (RTD)</dc:creator>
  <cp:lastModifiedBy>SEIP Anna (DEVCO)</cp:lastModifiedBy>
  <cp:revision>459</cp:revision>
  <dcterms:created xsi:type="dcterms:W3CDTF">2020-09-25T15:00:15Z</dcterms:created>
  <dcterms:modified xsi:type="dcterms:W3CDTF">2022-10-18T08:56:19Z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0x01010073A165BACF021D459DE7D69C8009F9F6</vt:lpwstr>
  </property>
</Properties>
</file>