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1.xml" ContentType="application/vnd.openxmlformats-officedocument.drawingml.chart+xml"/>
  <Override PartName="/ppt/charts/style2.xml" ContentType="application/vnd.ms-office.chartstyle+xml"/>
  <Override PartName="/ppt/charts/colors2.xml" ContentType="application/vnd.ms-office.chartcolorstyle+xml"/>
  <Override PartName="/ppt/charts/chart2.xml" ContentType="application/vnd.openxmlformats-officedocument.drawingml.chart+xml"/>
  <Override PartName="/ppt/charts/style3.xml" ContentType="application/vnd.ms-office.chartstyle+xml"/>
  <Override PartName="/ppt/charts/colors3.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8" r:id="rId3"/>
    <p:sldId id="279" r:id="rId4"/>
    <p:sldId id="280" r:id="rId5"/>
    <p:sldId id="302" r:id="rId6"/>
    <p:sldId id="275" r:id="rId7"/>
    <p:sldId id="269" r:id="rId8"/>
    <p:sldId id="281" r:id="rId9"/>
    <p:sldId id="293" r:id="rId10"/>
    <p:sldId id="295" r:id="rId11"/>
    <p:sldId id="296" r:id="rId12"/>
    <p:sldId id="297" r:id="rId13"/>
    <p:sldId id="298" r:id="rId14"/>
    <p:sldId id="299" r:id="rId15"/>
    <p:sldId id="284" r:id="rId16"/>
    <p:sldId id="28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77" d="100"/>
          <a:sy n="77" d="100"/>
        </p:scale>
        <p:origin x="7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oleObject" Target="file:///\\net1.cec.eu.int\Homes\08\palufra\Desktop\Blue%20Book%20O22\EaP\PPT\Country_involvement_in_HE.xlsx" TargetMode="External"/><Relationship Id="rId2" Type="http://schemas.microsoft.com/office/2011/relationships/chartColorStyle" Target="colors2.xml"/><Relationship Id="rId1" Type="http://schemas.microsoft.com/office/2011/relationships/chartStyle" Target="style2.xml"/></Relationships>
</file>

<file path=ppt/charts/_rels/chart2.xml.rels><?xml version="1.0" encoding="UTF-8" standalone="yes"?>
<Relationships xmlns="http://schemas.openxmlformats.org/package/2006/relationships"><Relationship Id="rId3" Type="http://schemas.openxmlformats.org/officeDocument/2006/relationships/oleObject" Target="file:///\\net1.cec.eu.int\Homes\08\palufra\Desktop\Blue%20Book%20O22\EaP\PPT\Country_involvement_in_HE.xlsx" TargetMode="External"/><Relationship Id="rId2" Type="http://schemas.microsoft.com/office/2011/relationships/chartColorStyle" Target="colors3.xml"/><Relationship Id="rId1" Type="http://schemas.microsoft.com/office/2011/relationships/chartStyle" Target="style3.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net1.cec.eu.int\Homes\08\palufra\Desktop\Blue%20Book%20O22\EaP\PPT\Country_involvement_in_H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001" baseline="0" dirty="0"/>
              <a:t>Grants per country</a:t>
            </a:r>
            <a:endParaRPr lang="en-IE"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7692038495188118E-2"/>
          <c:y val="0.16708333333333336"/>
          <c:w val="0.90286351706036749"/>
          <c:h val="0.61498432487605714"/>
        </c:manualLayout>
      </c:layout>
      <c:barChart>
        <c:barDir val="col"/>
        <c:grouping val="stacked"/>
        <c:varyColors val="0"/>
        <c:ser>
          <c:idx val="0"/>
          <c:order val="0"/>
          <c:tx>
            <c:strRef>
              <c:f>graphs!$B$18</c:f>
              <c:strCache>
                <c:ptCount val="1"/>
                <c:pt idx="0">
                  <c:v>Signed</c:v>
                </c:pt>
              </c:strCache>
            </c:strRef>
          </c:tx>
          <c:spPr>
            <a:solidFill>
              <a:schemeClr val="accent1"/>
            </a:solidFill>
            <a:ln>
              <a:noFill/>
            </a:ln>
            <a:effectLst/>
          </c:spPr>
          <c:invertIfNegative val="0"/>
          <c:cat>
            <c:strRef>
              <c:f>graphs!$C$17:$G$17</c:f>
              <c:strCache>
                <c:ptCount val="5"/>
                <c:pt idx="0">
                  <c:v>AR</c:v>
                </c:pt>
                <c:pt idx="1">
                  <c:v>AZ</c:v>
                </c:pt>
                <c:pt idx="2">
                  <c:v>GE</c:v>
                </c:pt>
                <c:pt idx="3">
                  <c:v>MD</c:v>
                </c:pt>
                <c:pt idx="4">
                  <c:v>UA</c:v>
                </c:pt>
              </c:strCache>
            </c:strRef>
          </c:cat>
          <c:val>
            <c:numRef>
              <c:f>graphs!$C$18:$G$18</c:f>
              <c:numCache>
                <c:formatCode>General</c:formatCode>
                <c:ptCount val="5"/>
                <c:pt idx="0">
                  <c:v>7</c:v>
                </c:pt>
                <c:pt idx="1">
                  <c:v>0</c:v>
                </c:pt>
                <c:pt idx="2">
                  <c:v>8</c:v>
                </c:pt>
                <c:pt idx="3">
                  <c:v>17</c:v>
                </c:pt>
                <c:pt idx="4">
                  <c:v>22</c:v>
                </c:pt>
              </c:numCache>
            </c:numRef>
          </c:val>
          <c:extLst>
            <c:ext xmlns:c16="http://schemas.microsoft.com/office/drawing/2014/chart" uri="{C3380CC4-5D6E-409C-BE32-E72D297353CC}">
              <c16:uniqueId val="{00000000-2B6F-4D39-8226-45BF21510E26}"/>
            </c:ext>
          </c:extLst>
        </c:ser>
        <c:ser>
          <c:idx val="1"/>
          <c:order val="1"/>
          <c:tx>
            <c:strRef>
              <c:f>graphs!$B$19</c:f>
              <c:strCache>
                <c:ptCount val="1"/>
                <c:pt idx="0">
                  <c:v>Under preparation</c:v>
                </c:pt>
              </c:strCache>
            </c:strRef>
          </c:tx>
          <c:spPr>
            <a:solidFill>
              <a:schemeClr val="accent2"/>
            </a:solidFill>
            <a:ln>
              <a:noFill/>
            </a:ln>
            <a:effectLst/>
          </c:spPr>
          <c:invertIfNegative val="0"/>
          <c:cat>
            <c:strRef>
              <c:f>graphs!$C$17:$G$17</c:f>
              <c:strCache>
                <c:ptCount val="5"/>
                <c:pt idx="0">
                  <c:v>AR</c:v>
                </c:pt>
                <c:pt idx="1">
                  <c:v>AZ</c:v>
                </c:pt>
                <c:pt idx="2">
                  <c:v>GE</c:v>
                </c:pt>
                <c:pt idx="3">
                  <c:v>MD</c:v>
                </c:pt>
                <c:pt idx="4">
                  <c:v>UA</c:v>
                </c:pt>
              </c:strCache>
            </c:strRef>
          </c:cat>
          <c:val>
            <c:numRef>
              <c:f>graphs!$C$19:$G$19</c:f>
              <c:numCache>
                <c:formatCode>General</c:formatCode>
                <c:ptCount val="5"/>
                <c:pt idx="0">
                  <c:v>7</c:v>
                </c:pt>
                <c:pt idx="1">
                  <c:v>4</c:v>
                </c:pt>
                <c:pt idx="2">
                  <c:v>7</c:v>
                </c:pt>
                <c:pt idx="3">
                  <c:v>5</c:v>
                </c:pt>
                <c:pt idx="4">
                  <c:v>27</c:v>
                </c:pt>
              </c:numCache>
            </c:numRef>
          </c:val>
          <c:extLst>
            <c:ext xmlns:c16="http://schemas.microsoft.com/office/drawing/2014/chart" uri="{C3380CC4-5D6E-409C-BE32-E72D297353CC}">
              <c16:uniqueId val="{00000001-2B6F-4D39-8226-45BF21510E26}"/>
            </c:ext>
          </c:extLst>
        </c:ser>
        <c:dLbls>
          <c:showLegendKey val="0"/>
          <c:showVal val="0"/>
          <c:showCatName val="0"/>
          <c:showSerName val="0"/>
          <c:showPercent val="0"/>
          <c:showBubbleSize val="0"/>
        </c:dLbls>
        <c:gapWidth val="150"/>
        <c:overlap val="100"/>
        <c:axId val="411359360"/>
        <c:axId val="411359688"/>
      </c:barChart>
      <c:catAx>
        <c:axId val="411359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1359688"/>
        <c:crosses val="autoZero"/>
        <c:auto val="1"/>
        <c:lblAlgn val="ctr"/>
        <c:lblOffset val="100"/>
        <c:noMultiLvlLbl val="0"/>
      </c:catAx>
      <c:valAx>
        <c:axId val="411359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1359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001"/>
              <a:t>EU Direct Contribution</a:t>
            </a:r>
            <a:r>
              <a:rPr lang="en-001" baseline="0"/>
              <a:t> per country (</a:t>
            </a:r>
            <a:r>
              <a:rPr lang="en-001" u="none" baseline="0"/>
              <a:t>in Euros)</a:t>
            </a:r>
            <a:endParaRPr lang="en-IE"/>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graphs!$B$26</c:f>
              <c:strCache>
                <c:ptCount val="1"/>
                <c:pt idx="0">
                  <c:v>Signed</c:v>
                </c:pt>
              </c:strCache>
            </c:strRef>
          </c:tx>
          <c:spPr>
            <a:solidFill>
              <a:schemeClr val="accent1"/>
            </a:solidFill>
            <a:ln>
              <a:noFill/>
            </a:ln>
            <a:effectLst/>
          </c:spPr>
          <c:invertIfNegative val="0"/>
          <c:cat>
            <c:strRef>
              <c:f>graphs!$C$25:$G$25</c:f>
              <c:strCache>
                <c:ptCount val="5"/>
                <c:pt idx="0">
                  <c:v>AR</c:v>
                </c:pt>
                <c:pt idx="1">
                  <c:v>AZ</c:v>
                </c:pt>
                <c:pt idx="2">
                  <c:v>GE</c:v>
                </c:pt>
                <c:pt idx="3">
                  <c:v>MD</c:v>
                </c:pt>
                <c:pt idx="4">
                  <c:v>UA</c:v>
                </c:pt>
              </c:strCache>
            </c:strRef>
          </c:cat>
          <c:val>
            <c:numRef>
              <c:f>graphs!$C$26:$G$26</c:f>
              <c:numCache>
                <c:formatCode>#,##0.00</c:formatCode>
                <c:ptCount val="5"/>
                <c:pt idx="0">
                  <c:v>375091</c:v>
                </c:pt>
                <c:pt idx="1">
                  <c:v>0</c:v>
                </c:pt>
                <c:pt idx="2" formatCode="General">
                  <c:v>1582915.3</c:v>
                </c:pt>
                <c:pt idx="3" formatCode="General">
                  <c:v>1789406.38</c:v>
                </c:pt>
                <c:pt idx="4" formatCode="General">
                  <c:v>5475556.9100000001</c:v>
                </c:pt>
              </c:numCache>
            </c:numRef>
          </c:val>
          <c:extLst>
            <c:ext xmlns:c16="http://schemas.microsoft.com/office/drawing/2014/chart" uri="{C3380CC4-5D6E-409C-BE32-E72D297353CC}">
              <c16:uniqueId val="{00000000-ACB6-4F4E-B234-78241CB14443}"/>
            </c:ext>
          </c:extLst>
        </c:ser>
        <c:ser>
          <c:idx val="1"/>
          <c:order val="1"/>
          <c:tx>
            <c:strRef>
              <c:f>graphs!$B$27</c:f>
              <c:strCache>
                <c:ptCount val="1"/>
                <c:pt idx="0">
                  <c:v>Under preparation</c:v>
                </c:pt>
              </c:strCache>
            </c:strRef>
          </c:tx>
          <c:spPr>
            <a:solidFill>
              <a:schemeClr val="accent2"/>
            </a:solidFill>
            <a:ln>
              <a:noFill/>
            </a:ln>
            <a:effectLst/>
          </c:spPr>
          <c:invertIfNegative val="0"/>
          <c:cat>
            <c:strRef>
              <c:f>graphs!$C$25:$G$25</c:f>
              <c:strCache>
                <c:ptCount val="5"/>
                <c:pt idx="0">
                  <c:v>AR</c:v>
                </c:pt>
                <c:pt idx="1">
                  <c:v>AZ</c:v>
                </c:pt>
                <c:pt idx="2">
                  <c:v>GE</c:v>
                </c:pt>
                <c:pt idx="3">
                  <c:v>MD</c:v>
                </c:pt>
                <c:pt idx="4">
                  <c:v>UA</c:v>
                </c:pt>
              </c:strCache>
            </c:strRef>
          </c:cat>
          <c:val>
            <c:numRef>
              <c:f>graphs!$C$27:$G$27</c:f>
              <c:numCache>
                <c:formatCode>#,##0.00</c:formatCode>
                <c:ptCount val="5"/>
                <c:pt idx="0">
                  <c:v>552000</c:v>
                </c:pt>
                <c:pt idx="1">
                  <c:v>563750</c:v>
                </c:pt>
                <c:pt idx="2" formatCode="General">
                  <c:v>813825</c:v>
                </c:pt>
                <c:pt idx="3" formatCode="General">
                  <c:v>936110</c:v>
                </c:pt>
                <c:pt idx="4" formatCode="General">
                  <c:v>7139571.3799999999</c:v>
                </c:pt>
              </c:numCache>
            </c:numRef>
          </c:val>
          <c:extLst>
            <c:ext xmlns:c16="http://schemas.microsoft.com/office/drawing/2014/chart" uri="{C3380CC4-5D6E-409C-BE32-E72D297353CC}">
              <c16:uniqueId val="{00000001-ACB6-4F4E-B234-78241CB14443}"/>
            </c:ext>
          </c:extLst>
        </c:ser>
        <c:dLbls>
          <c:showLegendKey val="0"/>
          <c:showVal val="0"/>
          <c:showCatName val="0"/>
          <c:showSerName val="0"/>
          <c:showPercent val="0"/>
          <c:showBubbleSize val="0"/>
        </c:dLbls>
        <c:gapWidth val="150"/>
        <c:overlap val="100"/>
        <c:axId val="476954168"/>
        <c:axId val="476956136"/>
      </c:barChart>
      <c:catAx>
        <c:axId val="476954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6956136"/>
        <c:crosses val="autoZero"/>
        <c:auto val="1"/>
        <c:lblAlgn val="ctr"/>
        <c:lblOffset val="100"/>
        <c:noMultiLvlLbl val="0"/>
      </c:catAx>
      <c:valAx>
        <c:axId val="47695613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6954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Summary!$H$28:$H$32</cx:f>
        <cx:lvl ptCount="5">
          <cx:pt idx="0">AR</cx:pt>
          <cx:pt idx="1">AZ</cx:pt>
          <cx:pt idx="2">GE</cx:pt>
          <cx:pt idx="3">MD</cx:pt>
          <cx:pt idx="4">UA</cx:pt>
        </cx:lvl>
      </cx:strDim>
      <cx:numDim type="size">
        <cx:f>Summary!$I$28:$I$32</cx:f>
        <cx:lvl ptCount="5" formatCode="#.##0,00">
          <cx:pt idx="0">927091</cx:pt>
          <cx:pt idx="1">563750</cx:pt>
          <cx:pt idx="2">2396740.2999999998</cx:pt>
          <cx:pt idx="3">2725516.3799999999</cx:pt>
          <cx:pt idx="4">12615128.289999999</cx:pt>
        </cx:lvl>
      </cx:numDim>
    </cx:data>
  </cx:chartData>
  <cx:chart>
    <cx:title pos="t" align="ctr" overlay="0">
      <cx:tx>
        <cx:rich>
          <a:bodyPr spcFirstLastPara="1" vertOverflow="ellipsis" wrap="square" lIns="0" tIns="0" rIns="0" bIns="0" anchor="ctr" anchorCtr="1"/>
          <a:lstStyle/>
          <a:p>
            <a:pPr algn="ctr">
              <a:defRPr/>
            </a:pPr>
            <a:r>
              <a:rPr lang="en-001"/>
              <a:t>E</a:t>
            </a:r>
            <a:r>
              <a:rPr lang="en-IE"/>
              <a:t>U</a:t>
            </a:r>
            <a:r>
              <a:rPr lang="en-001"/>
              <a:t> </a:t>
            </a:r>
            <a:r>
              <a:rPr lang="en-IE"/>
              <a:t>c</a:t>
            </a:r>
            <a:r>
              <a:rPr lang="en-001"/>
              <a:t>ontrib</a:t>
            </a:r>
            <a:r>
              <a:rPr lang="en-IE"/>
              <a:t>u</a:t>
            </a:r>
            <a:r>
              <a:rPr lang="en-001"/>
              <a:t>t</a:t>
            </a:r>
            <a:r>
              <a:rPr lang="en-IE"/>
              <a:t>i</a:t>
            </a:r>
            <a:r>
              <a:rPr lang="en-001"/>
              <a:t>o</a:t>
            </a:r>
            <a:r>
              <a:rPr lang="en-IE"/>
              <a:t>n</a:t>
            </a:r>
            <a:r>
              <a:rPr lang="en-001"/>
              <a:t> </a:t>
            </a:r>
            <a:r>
              <a:rPr lang="en-IE"/>
              <a:t>p</a:t>
            </a:r>
            <a:r>
              <a:rPr lang="en-001"/>
              <a:t>e</a:t>
            </a:r>
            <a:r>
              <a:rPr lang="en-IE"/>
              <a:t>r</a:t>
            </a:r>
            <a:r>
              <a:rPr lang="en-001"/>
              <a:t> </a:t>
            </a:r>
            <a:r>
              <a:rPr lang="en-IE"/>
              <a:t>c</a:t>
            </a:r>
            <a:r>
              <a:rPr lang="en-001"/>
              <a:t>o</a:t>
            </a:r>
            <a:r>
              <a:rPr lang="en-IE"/>
              <a:t>u</a:t>
            </a:r>
            <a:r>
              <a:rPr lang="en-001"/>
              <a:t>n</a:t>
            </a:r>
            <a:r>
              <a:rPr lang="en-IE"/>
              <a:t>t</a:t>
            </a:r>
            <a:r>
              <a:rPr lang="en-001"/>
              <a:t>r</a:t>
            </a:r>
            <a:r>
              <a:rPr lang="en-IE"/>
              <a:t>y</a:t>
            </a:r>
            <a:r>
              <a:rPr lang="en-001"/>
              <a:t> (</a:t>
            </a:r>
            <a:r>
              <a:rPr lang="en-IE"/>
              <a:t>i</a:t>
            </a:r>
            <a:r>
              <a:rPr lang="en-001"/>
              <a:t>n </a:t>
            </a:r>
            <a:r>
              <a:rPr lang="en-IE"/>
              <a:t>e</a:t>
            </a:r>
            <a:r>
              <a:rPr lang="en-001"/>
              <a:t>u</a:t>
            </a:r>
            <a:r>
              <a:rPr lang="en-IE"/>
              <a:t>r</a:t>
            </a:r>
            <a:r>
              <a:rPr lang="en-001"/>
              <a:t>o)</a:t>
            </a:r>
            <a:endParaRPr lang="en-US"/>
          </a:p>
        </cx:rich>
      </cx:tx>
    </cx:title>
    <cx:plotArea>
      <cx:plotAreaRegion>
        <cx:series layoutId="treemap" uniqueId="{79F72CA3-B001-46DD-A088-827F54EE535D}">
          <cx:dataLabels>
            <cx:visibility seriesName="0" categoryName="0" value="1"/>
            <cx:separator>, </cx:separator>
          </cx:dataLabels>
          <cx:dataId val="0"/>
          <cx:layoutPr>
            <cx:parentLabelLayout val="overlapping"/>
          </cx:layoutPr>
        </cx:series>
      </cx:plotAreaRegion>
    </cx:plotArea>
    <cx:legend pos="t" align="ctr" overlay="0"/>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bg1"/>
    </cs:fontRef>
    <cs:defRPr sz="900" kern="1200"/>
    <cs:bodyPr lIns="38100" tIns="19050" rIns="38100" bIns="19050">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defRPr sz="900"/>
  </cs:dataTable>
  <cs:downBar>
    <cs:lnRef idx="0"/>
    <cs:fillRef idx="0"/>
    <cs:effectRef idx="0"/>
    <cs:fontRef idx="minor">
      <a:schemeClr val="tx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lumOff val="10000"/>
          </a:schemeClr>
        </a:solidFill>
        <a:round/>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tx1"/>
    </cs:fontRef>
    <cs:spPr>
      <a:solidFill>
        <a:schemeClr val="lt1"/>
      </a:solidFill>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2444206-29E4-4378-8B91-33DD030B69BB}"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CBB304-AC2C-400D-84AF-E82BF13FD99A}" type="slidenum">
              <a:rPr lang="en-GB" smtClean="0"/>
              <a:t>‹#›</a:t>
            </a:fld>
            <a:endParaRPr lang="en-GB"/>
          </a:p>
        </p:txBody>
      </p:sp>
    </p:spTree>
    <p:extLst>
      <p:ext uri="{BB962C8B-B14F-4D97-AF65-F5344CB8AC3E}">
        <p14:creationId xmlns:p14="http://schemas.microsoft.com/office/powerpoint/2010/main" val="2414602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2444206-29E4-4378-8B91-33DD030B69BB}"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CBB304-AC2C-400D-84AF-E82BF13FD99A}" type="slidenum">
              <a:rPr lang="en-GB" smtClean="0"/>
              <a:t>‹#›</a:t>
            </a:fld>
            <a:endParaRPr lang="en-GB"/>
          </a:p>
        </p:txBody>
      </p:sp>
    </p:spTree>
    <p:extLst>
      <p:ext uri="{BB962C8B-B14F-4D97-AF65-F5344CB8AC3E}">
        <p14:creationId xmlns:p14="http://schemas.microsoft.com/office/powerpoint/2010/main" val="308821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2444206-29E4-4378-8B91-33DD030B69BB}"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CBB304-AC2C-400D-84AF-E82BF13FD99A}" type="slidenum">
              <a:rPr lang="en-GB" smtClean="0"/>
              <a:t>‹#›</a:t>
            </a:fld>
            <a:endParaRPr lang="en-GB"/>
          </a:p>
        </p:txBody>
      </p:sp>
    </p:spTree>
    <p:extLst>
      <p:ext uri="{BB962C8B-B14F-4D97-AF65-F5344CB8AC3E}">
        <p14:creationId xmlns:p14="http://schemas.microsoft.com/office/powerpoint/2010/main" val="79201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2444206-29E4-4378-8B91-33DD030B69BB}"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CBB304-AC2C-400D-84AF-E82BF13FD99A}" type="slidenum">
              <a:rPr lang="en-GB" smtClean="0"/>
              <a:t>‹#›</a:t>
            </a:fld>
            <a:endParaRPr lang="en-GB"/>
          </a:p>
        </p:txBody>
      </p:sp>
    </p:spTree>
    <p:extLst>
      <p:ext uri="{BB962C8B-B14F-4D97-AF65-F5344CB8AC3E}">
        <p14:creationId xmlns:p14="http://schemas.microsoft.com/office/powerpoint/2010/main" val="3171395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444206-29E4-4378-8B91-33DD030B69BB}"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CBB304-AC2C-400D-84AF-E82BF13FD99A}" type="slidenum">
              <a:rPr lang="en-GB" smtClean="0"/>
              <a:t>‹#›</a:t>
            </a:fld>
            <a:endParaRPr lang="en-GB"/>
          </a:p>
        </p:txBody>
      </p:sp>
    </p:spTree>
    <p:extLst>
      <p:ext uri="{BB962C8B-B14F-4D97-AF65-F5344CB8AC3E}">
        <p14:creationId xmlns:p14="http://schemas.microsoft.com/office/powerpoint/2010/main" val="3626020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2444206-29E4-4378-8B91-33DD030B69BB}" type="datetimeFigureOut">
              <a:rPr lang="en-GB" smtClean="0"/>
              <a:t>17/10/2022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CBB304-AC2C-400D-84AF-E82BF13FD99A}" type="slidenum">
              <a:rPr lang="en-GB" smtClean="0"/>
              <a:t>‹#›</a:t>
            </a:fld>
            <a:endParaRPr lang="en-GB"/>
          </a:p>
        </p:txBody>
      </p:sp>
    </p:spTree>
    <p:extLst>
      <p:ext uri="{BB962C8B-B14F-4D97-AF65-F5344CB8AC3E}">
        <p14:creationId xmlns:p14="http://schemas.microsoft.com/office/powerpoint/2010/main" val="381303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2444206-29E4-4378-8B91-33DD030B69BB}" type="datetimeFigureOut">
              <a:rPr lang="en-GB" smtClean="0"/>
              <a:t>17/10/2022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CBB304-AC2C-400D-84AF-E82BF13FD99A}" type="slidenum">
              <a:rPr lang="en-GB" smtClean="0"/>
              <a:t>‹#›</a:t>
            </a:fld>
            <a:endParaRPr lang="en-GB"/>
          </a:p>
        </p:txBody>
      </p:sp>
    </p:spTree>
    <p:extLst>
      <p:ext uri="{BB962C8B-B14F-4D97-AF65-F5344CB8AC3E}">
        <p14:creationId xmlns:p14="http://schemas.microsoft.com/office/powerpoint/2010/main" val="1314504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2444206-29E4-4378-8B91-33DD030B69BB}" type="datetimeFigureOut">
              <a:rPr lang="en-GB" smtClean="0"/>
              <a:t>17/10/2022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CBB304-AC2C-400D-84AF-E82BF13FD99A}" type="slidenum">
              <a:rPr lang="en-GB" smtClean="0"/>
              <a:t>‹#›</a:t>
            </a:fld>
            <a:endParaRPr lang="en-GB"/>
          </a:p>
        </p:txBody>
      </p:sp>
    </p:spTree>
    <p:extLst>
      <p:ext uri="{BB962C8B-B14F-4D97-AF65-F5344CB8AC3E}">
        <p14:creationId xmlns:p14="http://schemas.microsoft.com/office/powerpoint/2010/main" val="243497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444206-29E4-4378-8B91-33DD030B69BB}" type="datetimeFigureOut">
              <a:rPr lang="en-GB" smtClean="0"/>
              <a:t>17/10/2022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CBB304-AC2C-400D-84AF-E82BF13FD99A}" type="slidenum">
              <a:rPr lang="en-GB" smtClean="0"/>
              <a:t>‹#›</a:t>
            </a:fld>
            <a:endParaRPr lang="en-GB"/>
          </a:p>
        </p:txBody>
      </p:sp>
    </p:spTree>
    <p:extLst>
      <p:ext uri="{BB962C8B-B14F-4D97-AF65-F5344CB8AC3E}">
        <p14:creationId xmlns:p14="http://schemas.microsoft.com/office/powerpoint/2010/main" val="3956099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444206-29E4-4378-8B91-33DD030B69BB}" type="datetimeFigureOut">
              <a:rPr lang="en-GB" smtClean="0"/>
              <a:t>17/10/2022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CBB304-AC2C-400D-84AF-E82BF13FD99A}" type="slidenum">
              <a:rPr lang="en-GB" smtClean="0"/>
              <a:t>‹#›</a:t>
            </a:fld>
            <a:endParaRPr lang="en-GB"/>
          </a:p>
        </p:txBody>
      </p:sp>
    </p:spTree>
    <p:extLst>
      <p:ext uri="{BB962C8B-B14F-4D97-AF65-F5344CB8AC3E}">
        <p14:creationId xmlns:p14="http://schemas.microsoft.com/office/powerpoint/2010/main" val="2418713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444206-29E4-4378-8B91-33DD030B69BB}" type="datetimeFigureOut">
              <a:rPr lang="en-GB" smtClean="0"/>
              <a:t>17/10/2022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CBB304-AC2C-400D-84AF-E82BF13FD99A}" type="slidenum">
              <a:rPr lang="en-GB" smtClean="0"/>
              <a:t>‹#›</a:t>
            </a:fld>
            <a:endParaRPr lang="en-GB"/>
          </a:p>
        </p:txBody>
      </p:sp>
    </p:spTree>
    <p:extLst>
      <p:ext uri="{BB962C8B-B14F-4D97-AF65-F5344CB8AC3E}">
        <p14:creationId xmlns:p14="http://schemas.microsoft.com/office/powerpoint/2010/main" val="2573400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444206-29E4-4378-8B91-33DD030B69BB}" type="datetimeFigureOut">
              <a:rPr lang="en-GB" smtClean="0"/>
              <a:t>17/10/2022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BB304-AC2C-400D-84AF-E82BF13FD99A}" type="slidenum">
              <a:rPr lang="en-GB" smtClean="0"/>
              <a:t>‹#›</a:t>
            </a:fld>
            <a:endParaRPr lang="en-GB"/>
          </a:p>
        </p:txBody>
      </p:sp>
    </p:spTree>
    <p:extLst>
      <p:ext uri="{BB962C8B-B14F-4D97-AF65-F5344CB8AC3E}">
        <p14:creationId xmlns:p14="http://schemas.microsoft.com/office/powerpoint/2010/main" val="1729188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hyperlink" Target="http://ec.europa.eu/horizon-europe" TargetMode="External"/><Relationship Id="rId2" Type="http://schemas.openxmlformats.org/officeDocument/2006/relationships/hyperlink" Target="https://www.facebook.com/EUScienceInnov/" TargetMode="Externa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s://erc.europa.eu/" TargetMode="External"/><Relationship Id="rId4" Type="http://schemas.openxmlformats.org/officeDocument/2006/relationships/hyperlink" Target="http://ec.europa.eu/research/eic"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hyperlink" Target="http://ec.europa.eu/horizon-europe" TargetMode="Externa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5574690-CB94-DC5D-54EB-19B5A7F5506E}"/>
              </a:ext>
            </a:extLst>
          </p:cNvPr>
          <p:cNvSpPr>
            <a:spLocks/>
          </p:cNvSpPr>
          <p:nvPr/>
        </p:nvSpPr>
        <p:spPr>
          <a:xfrm>
            <a:off x="0" y="4177"/>
            <a:ext cx="12192000" cy="6858000"/>
          </a:xfrm>
          <a:prstGeom prst="rect">
            <a:avLst/>
          </a:prstGeom>
          <a:gradFill flip="none" rotWithShape="1">
            <a:gsLst>
              <a:gs pos="12000">
                <a:schemeClr val="accent1">
                  <a:lumMod val="75000"/>
                </a:schemeClr>
              </a:gs>
              <a:gs pos="83000">
                <a:schemeClr val="accent1">
                  <a:lumMod val="75000"/>
                  <a:tint val="44500"/>
                  <a:satMod val="160000"/>
                </a:schemeClr>
              </a:gs>
              <a:gs pos="99000">
                <a:schemeClr val="accent1">
                  <a:lumMod val="75000"/>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a:spLocks noChangeAspect="1"/>
          </p:cNvSpPr>
          <p:nvPr/>
        </p:nvSpPr>
        <p:spPr>
          <a:xfrm>
            <a:off x="1066739" y="4763011"/>
            <a:ext cx="7124700" cy="1092607"/>
          </a:xfrm>
          <a:prstGeom prst="rect">
            <a:avLst/>
          </a:prstGeom>
        </p:spPr>
        <p:txBody>
          <a:bodyPr>
            <a:spAutoFit/>
          </a:bodyPr>
          <a:lstStyle/>
          <a:p>
            <a:r>
              <a:rPr lang="en-001" sz="1600" cap="all" dirty="0">
                <a:latin typeface="Quicksand Medium"/>
                <a:cs typeface="Quicksand Medium"/>
              </a:rPr>
              <a:t>20 october 2022</a:t>
            </a:r>
            <a:endParaRPr lang="fr-FR" sz="1600" cap="all" dirty="0">
              <a:latin typeface="Quicksand Medium"/>
              <a:cs typeface="Quicksand Medium"/>
            </a:endParaRPr>
          </a:p>
          <a:p>
            <a:r>
              <a:rPr lang="en-IE" sz="1600" cap="all" dirty="0">
                <a:latin typeface="Quicksand Medium"/>
                <a:cs typeface="Quicksand Medium"/>
              </a:rPr>
              <a:t>T</a:t>
            </a:r>
            <a:r>
              <a:rPr lang="en-001" sz="1600" cap="all" dirty="0">
                <a:latin typeface="Quicksand Medium"/>
                <a:cs typeface="Quicksand Medium"/>
              </a:rPr>
              <a:t>bIlisi, georgia </a:t>
            </a:r>
            <a:endParaRPr lang="fr-FR" sz="1600" cap="all" dirty="0">
              <a:latin typeface="Quicksand Medium"/>
              <a:cs typeface="Quicksand Medium"/>
            </a:endParaRPr>
          </a:p>
          <a:p>
            <a:r>
              <a:rPr lang="fr-FR" sz="1100" cap="all" dirty="0">
                <a:latin typeface="Quicksand Medium"/>
                <a:cs typeface="Quicksand Medium"/>
              </a:rPr>
              <a:t>Silvia Bojinova</a:t>
            </a:r>
          </a:p>
          <a:p>
            <a:r>
              <a:rPr lang="fr-FR" sz="1100" cap="all" dirty="0">
                <a:latin typeface="Quicksand Medium"/>
                <a:cs typeface="Quicksand Medium"/>
              </a:rPr>
              <a:t>Team leader, </a:t>
            </a:r>
            <a:r>
              <a:rPr lang="en-US" sz="1100" cap="all" dirty="0">
                <a:latin typeface="Quicksand Medium"/>
                <a:cs typeface="Quicksand Medium"/>
              </a:rPr>
              <a:t>Unit Horizon Europe Association | DG Research and Innovation</a:t>
            </a:r>
          </a:p>
          <a:p>
            <a:r>
              <a:rPr lang="en-US" sz="1100" cap="all" dirty="0">
                <a:latin typeface="Quicksand Medium"/>
                <a:cs typeface="Quicksand Medium"/>
              </a:rPr>
              <a:t>European Commission, silvia.bojinova@ec.europa.eu </a:t>
            </a:r>
          </a:p>
        </p:txBody>
      </p:sp>
      <p:sp>
        <p:nvSpPr>
          <p:cNvPr id="7" name="Rectangle 6">
            <a:extLst>
              <a:ext uri="{FF2B5EF4-FFF2-40B4-BE49-F238E27FC236}">
                <a16:creationId xmlns:a16="http://schemas.microsoft.com/office/drawing/2014/main" id="{9D102714-A31C-433B-ABB0-FC47BE4A0B14}"/>
              </a:ext>
            </a:extLst>
          </p:cNvPr>
          <p:cNvSpPr>
            <a:spLocks noChangeAspect="1"/>
          </p:cNvSpPr>
          <p:nvPr/>
        </p:nvSpPr>
        <p:spPr>
          <a:xfrm>
            <a:off x="1066739" y="3660497"/>
            <a:ext cx="7124700" cy="461665"/>
          </a:xfrm>
          <a:prstGeom prst="rect">
            <a:avLst/>
          </a:prstGeom>
        </p:spPr>
        <p:txBody>
          <a:bodyPr>
            <a:spAutoFit/>
          </a:bodyPr>
          <a:lstStyle/>
          <a:p>
            <a:endParaRPr lang="fr-FR" sz="2400" cap="all" dirty="0">
              <a:solidFill>
                <a:schemeClr val="bg1"/>
              </a:solidFill>
              <a:latin typeface="Quicksand Medium"/>
            </a:endParaRPr>
          </a:p>
        </p:txBody>
      </p:sp>
      <p:sp>
        <p:nvSpPr>
          <p:cNvPr id="8" name="Rectangle 7"/>
          <p:cNvSpPr>
            <a:spLocks noChangeAspect="1"/>
          </p:cNvSpPr>
          <p:nvPr/>
        </p:nvSpPr>
        <p:spPr>
          <a:xfrm>
            <a:off x="1066739" y="2998785"/>
            <a:ext cx="7382172" cy="1569660"/>
          </a:xfrm>
          <a:prstGeom prst="rect">
            <a:avLst/>
          </a:prstGeom>
        </p:spPr>
        <p:txBody>
          <a:bodyPr wrap="square">
            <a:spAutoFit/>
          </a:bodyPr>
          <a:lstStyle/>
          <a:p>
            <a:pPr algn="just"/>
            <a:r>
              <a:rPr lang="en-001" sz="2400" cap="all" dirty="0">
                <a:latin typeface="Quicksand Medium"/>
                <a:cs typeface="Quicksand Medium"/>
              </a:rPr>
              <a:t>LESSONS LEARNED FROM THE EAP PARTNER COUNTRIES PARTICIPATION IN CALLS UNDER THE HORIZON EUROPE WORK </a:t>
            </a:r>
            <a:r>
              <a:rPr lang="en-IE" sz="2400" cap="all" dirty="0">
                <a:latin typeface="Quicksand Medium"/>
                <a:cs typeface="Quicksand Medium"/>
              </a:rPr>
              <a:t>Programme</a:t>
            </a:r>
            <a:r>
              <a:rPr lang="en-001" sz="2400" cap="all" dirty="0">
                <a:latin typeface="Quicksand Medium"/>
                <a:cs typeface="Quicksand Medium"/>
              </a:rPr>
              <a:t> 2021-2022</a:t>
            </a:r>
          </a:p>
        </p:txBody>
      </p:sp>
      <p:sp>
        <p:nvSpPr>
          <p:cNvPr id="4" name="Rectangle 3"/>
          <p:cNvSpPr/>
          <p:nvPr/>
        </p:nvSpPr>
        <p:spPr>
          <a:xfrm>
            <a:off x="1050919" y="1610693"/>
            <a:ext cx="10565280" cy="1631216"/>
          </a:xfrm>
          <a:prstGeom prst="rect">
            <a:avLst/>
          </a:prstGeom>
        </p:spPr>
        <p:txBody>
          <a:bodyPr wrap="square">
            <a:spAutoFit/>
          </a:bodyPr>
          <a:lstStyle/>
          <a:p>
            <a:pPr>
              <a:lnSpc>
                <a:spcPct val="200000"/>
              </a:lnSpc>
            </a:pPr>
            <a:r>
              <a:rPr lang="en-001" sz="2400" dirty="0"/>
              <a:t>4th Informal Working Group Meeting on Research &amp; Innovation</a:t>
            </a:r>
            <a:endParaRPr lang="en-US" sz="2400" dirty="0"/>
          </a:p>
          <a:p>
            <a:r>
              <a:rPr lang="en-US" sz="2400" dirty="0"/>
              <a:t>Policy Debate on Research and Innovation</a:t>
            </a:r>
            <a:endParaRPr lang="fr-BE" sz="2400" dirty="0"/>
          </a:p>
          <a:p>
            <a:endParaRPr lang="en-US" sz="2800"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6835" y="4540750"/>
            <a:ext cx="5125165" cy="2562583"/>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739" y="4177"/>
            <a:ext cx="3492029" cy="2616590"/>
          </a:xfrm>
          <a:prstGeom prst="rect">
            <a:avLst/>
          </a:prstGeom>
        </p:spPr>
      </p:pic>
    </p:spTree>
    <p:extLst>
      <p:ext uri="{BB962C8B-B14F-4D97-AF65-F5344CB8AC3E}">
        <p14:creationId xmlns:p14="http://schemas.microsoft.com/office/powerpoint/2010/main" val="3740454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2938918" y="385660"/>
            <a:ext cx="5927403" cy="321242"/>
          </a:xfrm>
          <a:prstGeom prst="rect">
            <a:avLst/>
          </a:prstGeom>
        </p:spPr>
        <p:txBody>
          <a:bodyPr vert="horz" wrap="square" lIns="0" tIns="13335" rIns="0" bIns="0" rtlCol="0">
            <a:spAutoFit/>
          </a:bodyPr>
          <a:lstStyle/>
          <a:p>
            <a:pPr marL="12700">
              <a:lnSpc>
                <a:spcPct val="100000"/>
              </a:lnSpc>
              <a:spcBef>
                <a:spcPts val="105"/>
              </a:spcBef>
            </a:pPr>
            <a:r>
              <a:rPr lang="en-IE" sz="2000" b="1" dirty="0">
                <a:solidFill>
                  <a:srgbClr val="034EA1"/>
                </a:solidFill>
                <a:latin typeface="Arial"/>
                <a:cs typeface="Arial"/>
              </a:rPr>
              <a:t>A</a:t>
            </a:r>
            <a:r>
              <a:rPr lang="en-001" sz="2000" b="1" dirty="0">
                <a:solidFill>
                  <a:srgbClr val="034EA1"/>
                </a:solidFill>
                <a:latin typeface="Arial"/>
                <a:cs typeface="Arial"/>
              </a:rPr>
              <a:t>ZERBAJAN</a:t>
            </a:r>
            <a:r>
              <a:rPr sz="2000" b="1" dirty="0">
                <a:solidFill>
                  <a:srgbClr val="034EA1"/>
                </a:solidFill>
                <a:latin typeface="Arial"/>
                <a:cs typeface="Arial"/>
              </a:rPr>
              <a:t>: Areas of application and success</a:t>
            </a:r>
            <a:endParaRPr sz="2000" dirty="0">
              <a:latin typeface="Arial"/>
              <a:cs typeface="Arial"/>
            </a:endParaRPr>
          </a:p>
        </p:txBody>
      </p:sp>
      <p:sp>
        <p:nvSpPr>
          <p:cNvPr id="9" name="object 9"/>
          <p:cNvSpPr/>
          <p:nvPr/>
        </p:nvSpPr>
        <p:spPr>
          <a:xfrm>
            <a:off x="664463" y="4354067"/>
            <a:ext cx="1277620" cy="1188720"/>
          </a:xfrm>
          <a:custGeom>
            <a:avLst/>
            <a:gdLst/>
            <a:ahLst/>
            <a:cxnLst/>
            <a:rect l="l" t="t" r="r" b="b"/>
            <a:pathLst>
              <a:path w="1277620" h="1188720">
                <a:moveTo>
                  <a:pt x="1277112" y="0"/>
                </a:moveTo>
                <a:lnTo>
                  <a:pt x="0" y="0"/>
                </a:lnTo>
                <a:lnTo>
                  <a:pt x="0" y="1188719"/>
                </a:lnTo>
                <a:lnTo>
                  <a:pt x="1277112" y="1188719"/>
                </a:lnTo>
                <a:lnTo>
                  <a:pt x="1277112" y="0"/>
                </a:lnTo>
                <a:close/>
              </a:path>
            </a:pathLst>
          </a:custGeom>
          <a:solidFill>
            <a:srgbClr val="FFFFFF"/>
          </a:solidFill>
        </p:spPr>
        <p:txBody>
          <a:bodyPr wrap="square" lIns="0" tIns="0" rIns="0" bIns="0" rtlCol="0"/>
          <a:lstStyle/>
          <a:p>
            <a:endParaRPr/>
          </a:p>
        </p:txBody>
      </p:sp>
      <p:sp>
        <p:nvSpPr>
          <p:cNvPr id="12" name="object 12"/>
          <p:cNvSpPr/>
          <p:nvPr/>
        </p:nvSpPr>
        <p:spPr>
          <a:xfrm>
            <a:off x="1541779" y="913029"/>
            <a:ext cx="9506585" cy="0"/>
          </a:xfrm>
          <a:custGeom>
            <a:avLst/>
            <a:gdLst/>
            <a:ahLst/>
            <a:cxnLst/>
            <a:rect l="l" t="t" r="r" b="b"/>
            <a:pathLst>
              <a:path w="9506585">
                <a:moveTo>
                  <a:pt x="0" y="0"/>
                </a:moveTo>
                <a:lnTo>
                  <a:pt x="9506204" y="0"/>
                </a:lnTo>
              </a:path>
            </a:pathLst>
          </a:custGeom>
          <a:ln w="76200">
            <a:solidFill>
              <a:srgbClr val="034EA1"/>
            </a:solidFill>
          </a:ln>
        </p:spPr>
        <p:txBody>
          <a:bodyPr wrap="square" lIns="0" tIns="0" rIns="0" bIns="0" rtlCol="0"/>
          <a:lstStyle/>
          <a:p>
            <a:endParaRPr/>
          </a:p>
        </p:txBody>
      </p:sp>
      <p:sp>
        <p:nvSpPr>
          <p:cNvPr id="18" name="object 18"/>
          <p:cNvSpPr/>
          <p:nvPr/>
        </p:nvSpPr>
        <p:spPr>
          <a:xfrm>
            <a:off x="10296143" y="4251959"/>
            <a:ext cx="1260475" cy="1297305"/>
          </a:xfrm>
          <a:custGeom>
            <a:avLst/>
            <a:gdLst/>
            <a:ahLst/>
            <a:cxnLst/>
            <a:rect l="l" t="t" r="r" b="b"/>
            <a:pathLst>
              <a:path w="1260475" h="1297304">
                <a:moveTo>
                  <a:pt x="1260348" y="0"/>
                </a:moveTo>
                <a:lnTo>
                  <a:pt x="0" y="0"/>
                </a:lnTo>
                <a:lnTo>
                  <a:pt x="0" y="1296923"/>
                </a:lnTo>
                <a:lnTo>
                  <a:pt x="1260348" y="1296923"/>
                </a:lnTo>
                <a:lnTo>
                  <a:pt x="1260348" y="0"/>
                </a:lnTo>
                <a:close/>
              </a:path>
            </a:pathLst>
          </a:custGeom>
          <a:solidFill>
            <a:srgbClr val="FFFFFF"/>
          </a:solidFill>
        </p:spPr>
        <p:txBody>
          <a:bodyPr wrap="square" lIns="0" tIns="0" rIns="0" bIns="0" rtlCol="0"/>
          <a:lstStyle/>
          <a:p>
            <a:endParaRPr/>
          </a:p>
        </p:txBody>
      </p:sp>
      <p:pic>
        <p:nvPicPr>
          <p:cNvPr id="22" name="object 22"/>
          <p:cNvPicPr/>
          <p:nvPr/>
        </p:nvPicPr>
        <p:blipFill>
          <a:blip r:embed="rId2" cstate="print"/>
          <a:stretch>
            <a:fillRect/>
          </a:stretch>
        </p:blipFill>
        <p:spPr>
          <a:xfrm>
            <a:off x="412443" y="1002733"/>
            <a:ext cx="11318726" cy="4963892"/>
          </a:xfrm>
          <a:prstGeom prst="rect">
            <a:avLst/>
          </a:prstGeom>
        </p:spPr>
      </p:pic>
      <p:sp>
        <p:nvSpPr>
          <p:cNvPr id="25" name="object 25"/>
          <p:cNvSpPr txBox="1"/>
          <p:nvPr/>
        </p:nvSpPr>
        <p:spPr>
          <a:xfrm>
            <a:off x="2582164" y="5143000"/>
            <a:ext cx="6979284" cy="488950"/>
          </a:xfrm>
          <a:prstGeom prst="rect">
            <a:avLst/>
          </a:prstGeom>
        </p:spPr>
        <p:txBody>
          <a:bodyPr vert="horz" wrap="square" lIns="0" tIns="12700" rIns="0" bIns="0" rtlCol="0">
            <a:spAutoFit/>
          </a:bodyPr>
          <a:lstStyle/>
          <a:p>
            <a:pPr marL="12700" algn="ctr">
              <a:lnSpc>
                <a:spcPct val="100000"/>
              </a:lnSpc>
              <a:spcBef>
                <a:spcPts val="100"/>
              </a:spcBef>
            </a:pPr>
            <a:r>
              <a:rPr sz="1100" b="1" spc="-5" dirty="0">
                <a:solidFill>
                  <a:srgbClr val="034EA1"/>
                </a:solidFill>
                <a:latin typeface="Arial"/>
                <a:cs typeface="Arial"/>
              </a:rPr>
              <a:t>WIDENING</a:t>
            </a:r>
            <a:r>
              <a:rPr sz="1100" b="1" spc="-15" dirty="0">
                <a:solidFill>
                  <a:srgbClr val="034EA1"/>
                </a:solidFill>
                <a:latin typeface="Arial"/>
                <a:cs typeface="Arial"/>
              </a:rPr>
              <a:t> </a:t>
            </a:r>
            <a:r>
              <a:rPr sz="1100" b="1" spc="-5" dirty="0">
                <a:solidFill>
                  <a:srgbClr val="034EA1"/>
                </a:solidFill>
                <a:latin typeface="Arial"/>
                <a:cs typeface="Arial"/>
              </a:rPr>
              <a:t>PARTICIPATION</a:t>
            </a:r>
            <a:r>
              <a:rPr sz="1100" b="1" spc="20" dirty="0">
                <a:solidFill>
                  <a:srgbClr val="034EA1"/>
                </a:solidFill>
                <a:latin typeface="Arial"/>
                <a:cs typeface="Arial"/>
              </a:rPr>
              <a:t> </a:t>
            </a:r>
            <a:r>
              <a:rPr sz="1100" b="1" spc="-20" dirty="0">
                <a:solidFill>
                  <a:srgbClr val="034EA1"/>
                </a:solidFill>
                <a:latin typeface="Arial"/>
                <a:cs typeface="Arial"/>
              </a:rPr>
              <a:t>AND</a:t>
            </a:r>
            <a:r>
              <a:rPr sz="1100" b="1" spc="45" dirty="0">
                <a:solidFill>
                  <a:srgbClr val="034EA1"/>
                </a:solidFill>
                <a:latin typeface="Arial"/>
                <a:cs typeface="Arial"/>
              </a:rPr>
              <a:t> </a:t>
            </a:r>
            <a:r>
              <a:rPr sz="1100" b="1" spc="-5" dirty="0">
                <a:solidFill>
                  <a:srgbClr val="034EA1"/>
                </a:solidFill>
                <a:latin typeface="Arial"/>
                <a:cs typeface="Arial"/>
              </a:rPr>
              <a:t>STRENGTHENING</a:t>
            </a:r>
            <a:r>
              <a:rPr sz="1100" b="1" spc="35" dirty="0">
                <a:solidFill>
                  <a:srgbClr val="034EA1"/>
                </a:solidFill>
                <a:latin typeface="Arial"/>
                <a:cs typeface="Arial"/>
              </a:rPr>
              <a:t> </a:t>
            </a:r>
            <a:r>
              <a:rPr sz="1100" b="1" spc="-10" dirty="0">
                <a:solidFill>
                  <a:srgbClr val="034EA1"/>
                </a:solidFill>
                <a:latin typeface="Arial"/>
                <a:cs typeface="Arial"/>
              </a:rPr>
              <a:t>THE</a:t>
            </a:r>
            <a:r>
              <a:rPr sz="1100" b="1" spc="20" dirty="0">
                <a:solidFill>
                  <a:srgbClr val="034EA1"/>
                </a:solidFill>
                <a:latin typeface="Arial"/>
                <a:cs typeface="Arial"/>
              </a:rPr>
              <a:t> </a:t>
            </a:r>
            <a:r>
              <a:rPr sz="1100" b="1" spc="-10" dirty="0">
                <a:solidFill>
                  <a:srgbClr val="034EA1"/>
                </a:solidFill>
                <a:latin typeface="Arial"/>
                <a:cs typeface="Arial"/>
              </a:rPr>
              <a:t>EUROPEAN</a:t>
            </a:r>
            <a:r>
              <a:rPr sz="1100" b="1" spc="75" dirty="0">
                <a:solidFill>
                  <a:srgbClr val="034EA1"/>
                </a:solidFill>
                <a:latin typeface="Arial"/>
                <a:cs typeface="Arial"/>
              </a:rPr>
              <a:t> </a:t>
            </a:r>
            <a:r>
              <a:rPr sz="1100" b="1" spc="-5" dirty="0">
                <a:solidFill>
                  <a:srgbClr val="034EA1"/>
                </a:solidFill>
                <a:latin typeface="Arial"/>
                <a:cs typeface="Arial"/>
              </a:rPr>
              <a:t>RESEARCH</a:t>
            </a:r>
            <a:r>
              <a:rPr sz="1100" b="1" spc="50" dirty="0">
                <a:solidFill>
                  <a:srgbClr val="034EA1"/>
                </a:solidFill>
                <a:latin typeface="Arial"/>
                <a:cs typeface="Arial"/>
              </a:rPr>
              <a:t> </a:t>
            </a:r>
            <a:r>
              <a:rPr sz="1100" b="1" spc="-10" dirty="0">
                <a:solidFill>
                  <a:srgbClr val="034EA1"/>
                </a:solidFill>
                <a:latin typeface="Arial"/>
                <a:cs typeface="Arial"/>
              </a:rPr>
              <a:t>AREA</a:t>
            </a:r>
            <a:endParaRPr sz="1100" dirty="0">
              <a:latin typeface="Arial"/>
              <a:cs typeface="Arial"/>
            </a:endParaRPr>
          </a:p>
          <a:p>
            <a:pPr algn="ctr">
              <a:lnSpc>
                <a:spcPct val="100000"/>
              </a:lnSpc>
              <a:spcBef>
                <a:spcPts val="1005"/>
              </a:spcBef>
              <a:tabLst>
                <a:tab pos="3631565" algn="l"/>
              </a:tabLst>
            </a:pPr>
            <a:r>
              <a:rPr sz="1650" b="1" baseline="2525" dirty="0">
                <a:solidFill>
                  <a:srgbClr val="034EA1"/>
                </a:solidFill>
                <a:latin typeface="Arial"/>
                <a:cs typeface="Arial"/>
              </a:rPr>
              <a:t>Widening</a:t>
            </a:r>
            <a:r>
              <a:rPr sz="1650" b="1" spc="-44" baseline="2525" dirty="0">
                <a:solidFill>
                  <a:srgbClr val="034EA1"/>
                </a:solidFill>
                <a:latin typeface="Arial"/>
                <a:cs typeface="Arial"/>
              </a:rPr>
              <a:t> </a:t>
            </a:r>
            <a:r>
              <a:rPr sz="1650" b="1" baseline="2525" dirty="0">
                <a:solidFill>
                  <a:srgbClr val="034EA1"/>
                </a:solidFill>
                <a:latin typeface="Arial"/>
                <a:cs typeface="Arial"/>
              </a:rPr>
              <a:t>participation</a:t>
            </a:r>
            <a:r>
              <a:rPr sz="1650" b="1" spc="-52" baseline="2525" dirty="0">
                <a:solidFill>
                  <a:srgbClr val="034EA1"/>
                </a:solidFill>
                <a:latin typeface="Arial"/>
                <a:cs typeface="Arial"/>
              </a:rPr>
              <a:t> </a:t>
            </a:r>
            <a:r>
              <a:rPr sz="1650" b="1" baseline="2525" dirty="0">
                <a:solidFill>
                  <a:srgbClr val="034EA1"/>
                </a:solidFill>
                <a:latin typeface="Arial"/>
                <a:cs typeface="Arial"/>
              </a:rPr>
              <a:t>&amp;</a:t>
            </a:r>
            <a:r>
              <a:rPr sz="1650" b="1" spc="15" baseline="2525" dirty="0">
                <a:solidFill>
                  <a:srgbClr val="034EA1"/>
                </a:solidFill>
                <a:latin typeface="Arial"/>
                <a:cs typeface="Arial"/>
              </a:rPr>
              <a:t> </a:t>
            </a:r>
            <a:r>
              <a:rPr sz="1650" b="1" baseline="2525" dirty="0">
                <a:solidFill>
                  <a:srgbClr val="034EA1"/>
                </a:solidFill>
                <a:latin typeface="Arial"/>
                <a:cs typeface="Arial"/>
              </a:rPr>
              <a:t>spreading</a:t>
            </a:r>
            <a:r>
              <a:rPr sz="1650" b="1" spc="-15" baseline="2525" dirty="0">
                <a:solidFill>
                  <a:srgbClr val="034EA1"/>
                </a:solidFill>
                <a:latin typeface="Arial"/>
                <a:cs typeface="Arial"/>
              </a:rPr>
              <a:t> </a:t>
            </a:r>
            <a:r>
              <a:rPr sz="1650" b="1" baseline="2525" dirty="0">
                <a:solidFill>
                  <a:srgbClr val="034EA1"/>
                </a:solidFill>
                <a:latin typeface="Arial"/>
                <a:cs typeface="Arial"/>
              </a:rPr>
              <a:t>excellence	</a:t>
            </a:r>
            <a:r>
              <a:rPr sz="1100" b="1" dirty="0">
                <a:solidFill>
                  <a:srgbClr val="034EA1"/>
                </a:solidFill>
                <a:latin typeface="Arial"/>
                <a:cs typeface="Arial"/>
              </a:rPr>
              <a:t>Reforming</a:t>
            </a:r>
            <a:r>
              <a:rPr sz="1100" b="1" spc="-35" dirty="0">
                <a:solidFill>
                  <a:srgbClr val="034EA1"/>
                </a:solidFill>
                <a:latin typeface="Arial"/>
                <a:cs typeface="Arial"/>
              </a:rPr>
              <a:t> </a:t>
            </a:r>
            <a:r>
              <a:rPr sz="1100" b="1" dirty="0">
                <a:solidFill>
                  <a:srgbClr val="034EA1"/>
                </a:solidFill>
                <a:latin typeface="Arial"/>
                <a:cs typeface="Arial"/>
              </a:rPr>
              <a:t>&amp; Enhancing</a:t>
            </a:r>
            <a:r>
              <a:rPr sz="1100" b="1" spc="-5" dirty="0">
                <a:solidFill>
                  <a:srgbClr val="034EA1"/>
                </a:solidFill>
                <a:latin typeface="Arial"/>
                <a:cs typeface="Arial"/>
              </a:rPr>
              <a:t> </a:t>
            </a:r>
            <a:r>
              <a:rPr sz="1100" b="1" dirty="0">
                <a:solidFill>
                  <a:srgbClr val="034EA1"/>
                </a:solidFill>
                <a:latin typeface="Arial"/>
                <a:cs typeface="Arial"/>
              </a:rPr>
              <a:t>the</a:t>
            </a:r>
            <a:r>
              <a:rPr sz="1100" b="1" spc="-25" dirty="0">
                <a:solidFill>
                  <a:srgbClr val="034EA1"/>
                </a:solidFill>
                <a:latin typeface="Arial"/>
                <a:cs typeface="Arial"/>
              </a:rPr>
              <a:t> </a:t>
            </a:r>
            <a:r>
              <a:rPr sz="1100" b="1" spc="-5" dirty="0">
                <a:solidFill>
                  <a:srgbClr val="034EA1"/>
                </a:solidFill>
                <a:latin typeface="Arial"/>
                <a:cs typeface="Arial"/>
              </a:rPr>
              <a:t>European</a:t>
            </a:r>
            <a:r>
              <a:rPr sz="1100" b="1" dirty="0">
                <a:solidFill>
                  <a:srgbClr val="034EA1"/>
                </a:solidFill>
                <a:latin typeface="Arial"/>
                <a:cs typeface="Arial"/>
              </a:rPr>
              <a:t> </a:t>
            </a:r>
            <a:r>
              <a:rPr sz="1100" b="1" spc="-5" dirty="0">
                <a:solidFill>
                  <a:srgbClr val="034EA1"/>
                </a:solidFill>
                <a:latin typeface="Arial"/>
                <a:cs typeface="Arial"/>
              </a:rPr>
              <a:t>R&amp;I</a:t>
            </a:r>
            <a:r>
              <a:rPr sz="1100" b="1" spc="5" dirty="0">
                <a:solidFill>
                  <a:srgbClr val="034EA1"/>
                </a:solidFill>
                <a:latin typeface="Arial"/>
                <a:cs typeface="Arial"/>
              </a:rPr>
              <a:t> </a:t>
            </a:r>
            <a:r>
              <a:rPr sz="1100" b="1" spc="-5" dirty="0">
                <a:solidFill>
                  <a:srgbClr val="034EA1"/>
                </a:solidFill>
                <a:latin typeface="Arial"/>
                <a:cs typeface="Arial"/>
              </a:rPr>
              <a:t>system</a:t>
            </a:r>
            <a:endParaRPr sz="1100" dirty="0">
              <a:latin typeface="Arial"/>
              <a:cs typeface="Arial"/>
            </a:endParaRPr>
          </a:p>
        </p:txBody>
      </p:sp>
      <p:sp>
        <p:nvSpPr>
          <p:cNvPr id="30" name="object 30"/>
          <p:cNvSpPr txBox="1"/>
          <p:nvPr/>
        </p:nvSpPr>
        <p:spPr>
          <a:xfrm>
            <a:off x="1532062" y="1386391"/>
            <a:ext cx="1518920" cy="376555"/>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a:t>
            </a:r>
            <a:endParaRPr sz="1200" dirty="0">
              <a:latin typeface="Arial"/>
              <a:cs typeface="Arial"/>
            </a:endParaRPr>
          </a:p>
          <a:p>
            <a:pPr marL="12700">
              <a:lnSpc>
                <a:spcPct val="100000"/>
              </a:lnSpc>
              <a:spcBef>
                <a:spcPts val="5"/>
              </a:spcBef>
            </a:pPr>
            <a:r>
              <a:rPr sz="1100" b="1" spc="-5" dirty="0">
                <a:solidFill>
                  <a:srgbClr val="034EA1"/>
                </a:solidFill>
                <a:latin typeface="Arial"/>
                <a:cs typeface="Arial"/>
              </a:rPr>
              <a:t>EXCELLENT</a:t>
            </a:r>
            <a:r>
              <a:rPr sz="1100" b="1" spc="-15" dirty="0">
                <a:solidFill>
                  <a:srgbClr val="034EA1"/>
                </a:solidFill>
                <a:latin typeface="Arial"/>
                <a:cs typeface="Arial"/>
              </a:rPr>
              <a:t> </a:t>
            </a:r>
            <a:r>
              <a:rPr sz="1100" b="1" spc="-5" dirty="0">
                <a:solidFill>
                  <a:srgbClr val="034EA1"/>
                </a:solidFill>
                <a:latin typeface="Arial"/>
                <a:cs typeface="Arial"/>
              </a:rPr>
              <a:t>SCIENCE</a:t>
            </a:r>
            <a:endParaRPr sz="1100" dirty="0">
              <a:latin typeface="Arial"/>
              <a:cs typeface="Arial"/>
            </a:endParaRPr>
          </a:p>
        </p:txBody>
      </p:sp>
      <p:sp>
        <p:nvSpPr>
          <p:cNvPr id="31" name="object 31"/>
          <p:cNvSpPr txBox="1"/>
          <p:nvPr/>
        </p:nvSpPr>
        <p:spPr>
          <a:xfrm>
            <a:off x="1479824" y="2050900"/>
            <a:ext cx="1890395" cy="193675"/>
          </a:xfrm>
          <a:prstGeom prst="rect">
            <a:avLst/>
          </a:prstGeom>
        </p:spPr>
        <p:txBody>
          <a:bodyPr vert="horz" wrap="square" lIns="0" tIns="13335" rIns="0" bIns="0" rtlCol="0">
            <a:spAutoFit/>
          </a:bodyPr>
          <a:lstStyle/>
          <a:p>
            <a:pPr marL="12700">
              <a:lnSpc>
                <a:spcPct val="100000"/>
              </a:lnSpc>
              <a:spcBef>
                <a:spcPts val="105"/>
              </a:spcBef>
            </a:pPr>
            <a:r>
              <a:rPr sz="1100" b="1" spc="-5" dirty="0">
                <a:solidFill>
                  <a:srgbClr val="034EA1"/>
                </a:solidFill>
                <a:latin typeface="Arial"/>
                <a:cs typeface="Arial"/>
              </a:rPr>
              <a:t>European</a:t>
            </a:r>
            <a:r>
              <a:rPr sz="1100" b="1" spc="-15" dirty="0">
                <a:solidFill>
                  <a:srgbClr val="034EA1"/>
                </a:solidFill>
                <a:latin typeface="Arial"/>
                <a:cs typeface="Arial"/>
              </a:rPr>
              <a:t> </a:t>
            </a:r>
            <a:r>
              <a:rPr sz="1100" b="1" dirty="0">
                <a:solidFill>
                  <a:srgbClr val="034EA1"/>
                </a:solidFill>
                <a:latin typeface="Arial"/>
                <a:cs typeface="Arial"/>
              </a:rPr>
              <a:t>Research</a:t>
            </a:r>
            <a:r>
              <a:rPr sz="1100" b="1" spc="-20" dirty="0">
                <a:solidFill>
                  <a:srgbClr val="034EA1"/>
                </a:solidFill>
                <a:latin typeface="Arial"/>
                <a:cs typeface="Arial"/>
              </a:rPr>
              <a:t> </a:t>
            </a:r>
            <a:r>
              <a:rPr sz="1100" b="1" spc="-5" dirty="0">
                <a:solidFill>
                  <a:srgbClr val="034EA1"/>
                </a:solidFill>
                <a:latin typeface="Arial"/>
                <a:cs typeface="Arial"/>
              </a:rPr>
              <a:t>Council</a:t>
            </a:r>
            <a:endParaRPr sz="1100" dirty="0">
              <a:latin typeface="Arial"/>
              <a:cs typeface="Arial"/>
            </a:endParaRPr>
          </a:p>
        </p:txBody>
      </p:sp>
      <p:sp>
        <p:nvSpPr>
          <p:cNvPr id="33" name="object 33"/>
          <p:cNvSpPr txBox="1"/>
          <p:nvPr/>
        </p:nvSpPr>
        <p:spPr>
          <a:xfrm>
            <a:off x="1501979" y="3102436"/>
            <a:ext cx="1642745" cy="193675"/>
          </a:xfrm>
          <a:prstGeom prst="rect">
            <a:avLst/>
          </a:prstGeom>
        </p:spPr>
        <p:txBody>
          <a:bodyPr vert="horz" wrap="square" lIns="0" tIns="13335" rIns="0" bIns="0" rtlCol="0">
            <a:spAutoFit/>
          </a:bodyPr>
          <a:lstStyle/>
          <a:p>
            <a:pPr marL="12700">
              <a:lnSpc>
                <a:spcPct val="100000"/>
              </a:lnSpc>
              <a:spcBef>
                <a:spcPts val="105"/>
              </a:spcBef>
            </a:pPr>
            <a:r>
              <a:rPr sz="1100" b="1" dirty="0">
                <a:solidFill>
                  <a:srgbClr val="034EA1"/>
                </a:solidFill>
                <a:latin typeface="Arial"/>
                <a:cs typeface="Arial"/>
              </a:rPr>
              <a:t>Marie</a:t>
            </a:r>
            <a:r>
              <a:rPr sz="1100" b="1" spc="-45" dirty="0">
                <a:solidFill>
                  <a:srgbClr val="034EA1"/>
                </a:solidFill>
                <a:latin typeface="Arial"/>
                <a:cs typeface="Arial"/>
              </a:rPr>
              <a:t> </a:t>
            </a:r>
            <a:r>
              <a:rPr sz="1100" b="1" spc="-5" dirty="0">
                <a:solidFill>
                  <a:srgbClr val="034EA1"/>
                </a:solidFill>
                <a:latin typeface="Arial"/>
                <a:cs typeface="Arial"/>
              </a:rPr>
              <a:t>Skłodowska-Curie</a:t>
            </a:r>
            <a:endParaRPr sz="1100" dirty="0">
              <a:latin typeface="Arial"/>
              <a:cs typeface="Arial"/>
            </a:endParaRPr>
          </a:p>
        </p:txBody>
      </p:sp>
      <p:sp>
        <p:nvSpPr>
          <p:cNvPr id="35" name="object 35"/>
          <p:cNvSpPr txBox="1"/>
          <p:nvPr/>
        </p:nvSpPr>
        <p:spPr>
          <a:xfrm>
            <a:off x="1482295" y="4109557"/>
            <a:ext cx="1682114" cy="193675"/>
          </a:xfrm>
          <a:prstGeom prst="rect">
            <a:avLst/>
          </a:prstGeom>
        </p:spPr>
        <p:txBody>
          <a:bodyPr vert="horz" wrap="square" lIns="0" tIns="13335" rIns="0" bIns="0" rtlCol="0">
            <a:spAutoFit/>
          </a:bodyPr>
          <a:lstStyle/>
          <a:p>
            <a:pPr marL="12700">
              <a:lnSpc>
                <a:spcPct val="100000"/>
              </a:lnSpc>
              <a:spcBef>
                <a:spcPts val="105"/>
              </a:spcBef>
            </a:pPr>
            <a:r>
              <a:rPr sz="1100" b="1" spc="-5" dirty="0">
                <a:solidFill>
                  <a:srgbClr val="034EA1"/>
                </a:solidFill>
                <a:latin typeface="Arial"/>
                <a:cs typeface="Arial"/>
              </a:rPr>
              <a:t>Research</a:t>
            </a:r>
            <a:r>
              <a:rPr sz="1100" b="1" spc="5" dirty="0">
                <a:solidFill>
                  <a:srgbClr val="034EA1"/>
                </a:solidFill>
                <a:latin typeface="Arial"/>
                <a:cs typeface="Arial"/>
              </a:rPr>
              <a:t> </a:t>
            </a:r>
            <a:r>
              <a:rPr sz="1100" b="1" spc="-5" dirty="0">
                <a:solidFill>
                  <a:srgbClr val="034EA1"/>
                </a:solidFill>
                <a:latin typeface="Arial"/>
                <a:cs typeface="Arial"/>
              </a:rPr>
              <a:t>Infrastructures</a:t>
            </a:r>
            <a:endParaRPr sz="1100" dirty="0">
              <a:latin typeface="Arial"/>
              <a:cs typeface="Arial"/>
            </a:endParaRPr>
          </a:p>
        </p:txBody>
      </p:sp>
      <p:pic>
        <p:nvPicPr>
          <p:cNvPr id="36" name="object 36"/>
          <p:cNvPicPr/>
          <p:nvPr/>
        </p:nvPicPr>
        <p:blipFill>
          <a:blip r:embed="rId3" cstate="print"/>
          <a:stretch>
            <a:fillRect/>
          </a:stretch>
        </p:blipFill>
        <p:spPr>
          <a:xfrm>
            <a:off x="830501" y="1234589"/>
            <a:ext cx="477012" cy="477012"/>
          </a:xfrm>
          <a:prstGeom prst="rect">
            <a:avLst/>
          </a:prstGeom>
        </p:spPr>
      </p:pic>
      <p:sp>
        <p:nvSpPr>
          <p:cNvPr id="37" name="object 37"/>
          <p:cNvSpPr txBox="1"/>
          <p:nvPr/>
        </p:nvSpPr>
        <p:spPr>
          <a:xfrm>
            <a:off x="8779057" y="1339411"/>
            <a:ext cx="1509395" cy="376555"/>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III</a:t>
            </a:r>
            <a:endParaRPr sz="1200" dirty="0">
              <a:latin typeface="Arial"/>
              <a:cs typeface="Arial"/>
            </a:endParaRPr>
          </a:p>
          <a:p>
            <a:pPr marL="12700">
              <a:lnSpc>
                <a:spcPct val="100000"/>
              </a:lnSpc>
              <a:spcBef>
                <a:spcPts val="5"/>
              </a:spcBef>
            </a:pPr>
            <a:r>
              <a:rPr sz="1100" b="1" spc="-10" dirty="0">
                <a:solidFill>
                  <a:srgbClr val="034EA1"/>
                </a:solidFill>
                <a:latin typeface="Arial"/>
                <a:cs typeface="Arial"/>
              </a:rPr>
              <a:t>INNOVATIVE</a:t>
            </a:r>
            <a:r>
              <a:rPr sz="1100" b="1" spc="5" dirty="0">
                <a:solidFill>
                  <a:srgbClr val="034EA1"/>
                </a:solidFill>
                <a:latin typeface="Arial"/>
                <a:cs typeface="Arial"/>
              </a:rPr>
              <a:t> </a:t>
            </a:r>
            <a:r>
              <a:rPr sz="1100" b="1" spc="-5" dirty="0">
                <a:solidFill>
                  <a:srgbClr val="034EA1"/>
                </a:solidFill>
                <a:latin typeface="Arial"/>
                <a:cs typeface="Arial"/>
              </a:rPr>
              <a:t>EUROPE</a:t>
            </a:r>
            <a:endParaRPr sz="1100" dirty="0">
              <a:latin typeface="Arial"/>
              <a:cs typeface="Arial"/>
            </a:endParaRPr>
          </a:p>
        </p:txBody>
      </p:sp>
      <p:sp>
        <p:nvSpPr>
          <p:cNvPr id="39" name="object 39"/>
          <p:cNvSpPr txBox="1"/>
          <p:nvPr/>
        </p:nvSpPr>
        <p:spPr>
          <a:xfrm>
            <a:off x="8578977" y="2052708"/>
            <a:ext cx="1417320" cy="361315"/>
          </a:xfrm>
          <a:prstGeom prst="rect">
            <a:avLst/>
          </a:prstGeom>
        </p:spPr>
        <p:txBody>
          <a:bodyPr vert="horz" wrap="square" lIns="0" tIns="13335" rIns="0" bIns="0" rtlCol="0">
            <a:spAutoFit/>
          </a:bodyPr>
          <a:lstStyle/>
          <a:p>
            <a:pPr marL="451484" marR="5080" indent="-439420">
              <a:lnSpc>
                <a:spcPct val="100000"/>
              </a:lnSpc>
              <a:spcBef>
                <a:spcPts val="105"/>
              </a:spcBef>
            </a:pPr>
            <a:r>
              <a:rPr sz="1100" b="1" spc="-5" dirty="0">
                <a:solidFill>
                  <a:srgbClr val="034EA1"/>
                </a:solidFill>
                <a:latin typeface="Arial"/>
                <a:cs typeface="Arial"/>
              </a:rPr>
              <a:t>European</a:t>
            </a:r>
            <a:r>
              <a:rPr sz="1100" b="1" spc="-55" dirty="0">
                <a:solidFill>
                  <a:srgbClr val="034EA1"/>
                </a:solidFill>
                <a:latin typeface="Arial"/>
                <a:cs typeface="Arial"/>
              </a:rPr>
              <a:t> </a:t>
            </a:r>
            <a:r>
              <a:rPr sz="1100" b="1" dirty="0">
                <a:solidFill>
                  <a:srgbClr val="034EA1"/>
                </a:solidFill>
                <a:latin typeface="Arial"/>
                <a:cs typeface="Arial"/>
              </a:rPr>
              <a:t>Innovation </a:t>
            </a:r>
            <a:r>
              <a:rPr sz="1100" b="1" spc="-290" dirty="0">
                <a:solidFill>
                  <a:srgbClr val="034EA1"/>
                </a:solidFill>
                <a:latin typeface="Arial"/>
                <a:cs typeface="Arial"/>
              </a:rPr>
              <a:t> </a:t>
            </a:r>
            <a:r>
              <a:rPr sz="1100" b="1" spc="-5" dirty="0">
                <a:solidFill>
                  <a:srgbClr val="034EA1"/>
                </a:solidFill>
                <a:latin typeface="Arial"/>
                <a:cs typeface="Arial"/>
              </a:rPr>
              <a:t>Council</a:t>
            </a:r>
            <a:endParaRPr sz="1100" dirty="0">
              <a:latin typeface="Arial"/>
              <a:cs typeface="Arial"/>
            </a:endParaRPr>
          </a:p>
        </p:txBody>
      </p:sp>
      <p:sp>
        <p:nvSpPr>
          <p:cNvPr id="41" name="object 41"/>
          <p:cNvSpPr txBox="1"/>
          <p:nvPr/>
        </p:nvSpPr>
        <p:spPr>
          <a:xfrm>
            <a:off x="8601770" y="2890381"/>
            <a:ext cx="1417955" cy="361315"/>
          </a:xfrm>
          <a:prstGeom prst="rect">
            <a:avLst/>
          </a:prstGeom>
        </p:spPr>
        <p:txBody>
          <a:bodyPr vert="horz" wrap="square" lIns="0" tIns="13335" rIns="0" bIns="0" rtlCol="0">
            <a:spAutoFit/>
          </a:bodyPr>
          <a:lstStyle/>
          <a:p>
            <a:pPr marL="301625" marR="5080" indent="-289560">
              <a:lnSpc>
                <a:spcPct val="100000"/>
              </a:lnSpc>
              <a:spcBef>
                <a:spcPts val="105"/>
              </a:spcBef>
            </a:pPr>
            <a:r>
              <a:rPr sz="1100" b="1" spc="-5" dirty="0">
                <a:solidFill>
                  <a:srgbClr val="034EA1"/>
                </a:solidFill>
                <a:latin typeface="Arial"/>
                <a:cs typeface="Arial"/>
              </a:rPr>
              <a:t>European Innovation </a:t>
            </a:r>
            <a:r>
              <a:rPr sz="1100" b="1" spc="-295" dirty="0">
                <a:solidFill>
                  <a:srgbClr val="034EA1"/>
                </a:solidFill>
                <a:latin typeface="Arial"/>
                <a:cs typeface="Arial"/>
              </a:rPr>
              <a:t> </a:t>
            </a:r>
            <a:r>
              <a:rPr sz="1100" b="1" spc="-5" dirty="0">
                <a:solidFill>
                  <a:srgbClr val="034EA1"/>
                </a:solidFill>
                <a:latin typeface="Arial"/>
                <a:cs typeface="Arial"/>
              </a:rPr>
              <a:t>Ecosystems</a:t>
            </a:r>
            <a:endParaRPr sz="1100" dirty="0">
              <a:latin typeface="Arial"/>
              <a:cs typeface="Arial"/>
            </a:endParaRPr>
          </a:p>
        </p:txBody>
      </p:sp>
      <p:sp>
        <p:nvSpPr>
          <p:cNvPr id="46" name="object 46"/>
          <p:cNvSpPr txBox="1"/>
          <p:nvPr/>
        </p:nvSpPr>
        <p:spPr>
          <a:xfrm>
            <a:off x="4381420" y="1217063"/>
            <a:ext cx="3270304" cy="3390672"/>
          </a:xfrm>
          <a:prstGeom prst="rect">
            <a:avLst/>
          </a:prstGeom>
        </p:spPr>
        <p:txBody>
          <a:bodyPr vert="horz" wrap="square" lIns="0" tIns="12700" rIns="0" bIns="0" rtlCol="0">
            <a:spAutoFit/>
          </a:bodyPr>
          <a:lstStyle/>
          <a:p>
            <a:pPr marL="294005">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II</a:t>
            </a:r>
            <a:endParaRPr sz="1200" dirty="0">
              <a:latin typeface="Arial"/>
              <a:cs typeface="Arial"/>
            </a:endParaRPr>
          </a:p>
          <a:p>
            <a:pPr marL="294005" marR="5080">
              <a:lnSpc>
                <a:spcPct val="100000"/>
              </a:lnSpc>
              <a:spcBef>
                <a:spcPts val="5"/>
              </a:spcBef>
            </a:pPr>
            <a:r>
              <a:rPr sz="1100" b="1" spc="-5" dirty="0">
                <a:solidFill>
                  <a:srgbClr val="034EA1"/>
                </a:solidFill>
                <a:latin typeface="Arial"/>
                <a:cs typeface="Arial"/>
              </a:rPr>
              <a:t>GLOBAL CHALLENGES </a:t>
            </a:r>
            <a:r>
              <a:rPr sz="1100" b="1" dirty="0">
                <a:solidFill>
                  <a:srgbClr val="034EA1"/>
                </a:solidFill>
                <a:latin typeface="Arial"/>
                <a:cs typeface="Arial"/>
              </a:rPr>
              <a:t>&amp; </a:t>
            </a:r>
            <a:r>
              <a:rPr sz="1100" b="1" spc="-295" dirty="0">
                <a:solidFill>
                  <a:srgbClr val="034EA1"/>
                </a:solidFill>
                <a:latin typeface="Arial"/>
                <a:cs typeface="Arial"/>
              </a:rPr>
              <a:t> </a:t>
            </a:r>
            <a:r>
              <a:rPr sz="1100" b="1" spc="-10" dirty="0">
                <a:solidFill>
                  <a:srgbClr val="034EA1"/>
                </a:solidFill>
                <a:latin typeface="Arial"/>
                <a:cs typeface="Arial"/>
              </a:rPr>
              <a:t>EUROPEAN</a:t>
            </a:r>
            <a:r>
              <a:rPr sz="1100" b="1" spc="30" dirty="0">
                <a:solidFill>
                  <a:srgbClr val="034EA1"/>
                </a:solidFill>
                <a:latin typeface="Arial"/>
                <a:cs typeface="Arial"/>
              </a:rPr>
              <a:t> </a:t>
            </a:r>
            <a:r>
              <a:rPr sz="1100" b="1" spc="-10" dirty="0">
                <a:solidFill>
                  <a:srgbClr val="034EA1"/>
                </a:solidFill>
                <a:latin typeface="Arial"/>
                <a:cs typeface="Arial"/>
              </a:rPr>
              <a:t>INDUSTRIAL </a:t>
            </a:r>
            <a:r>
              <a:rPr sz="1100" b="1" spc="-5" dirty="0">
                <a:solidFill>
                  <a:srgbClr val="034EA1"/>
                </a:solidFill>
                <a:latin typeface="Arial"/>
                <a:cs typeface="Arial"/>
              </a:rPr>
              <a:t> COMPETITIVENESS</a:t>
            </a:r>
            <a:endParaRPr sz="1100" dirty="0">
              <a:latin typeface="Arial"/>
              <a:cs typeface="Arial"/>
            </a:endParaRPr>
          </a:p>
          <a:p>
            <a:pPr marL="120650" indent="-108585">
              <a:lnSpc>
                <a:spcPct val="100000"/>
              </a:lnSpc>
              <a:spcBef>
                <a:spcPts val="865"/>
              </a:spcBef>
              <a:buFont typeface="Arial MT"/>
              <a:buChar char="•"/>
              <a:tabLst>
                <a:tab pos="121285" algn="l"/>
              </a:tabLst>
            </a:pPr>
            <a:r>
              <a:rPr sz="1100" b="1" spc="-5" dirty="0">
                <a:solidFill>
                  <a:srgbClr val="034EA1"/>
                </a:solidFill>
                <a:latin typeface="Arial"/>
                <a:cs typeface="Arial"/>
              </a:rPr>
              <a:t>Health</a:t>
            </a:r>
          </a:p>
          <a:p>
            <a:pPr marL="120650" indent="-108585">
              <a:lnSpc>
                <a:spcPct val="200000"/>
              </a:lnSpc>
              <a:buFont typeface="Arial MT"/>
              <a:buChar char="•"/>
              <a:tabLst>
                <a:tab pos="121285" algn="l"/>
              </a:tabLst>
            </a:pPr>
            <a:endParaRPr sz="1100" dirty="0">
              <a:latin typeface="Arial"/>
              <a:cs typeface="Arial"/>
            </a:endParaRPr>
          </a:p>
          <a:p>
            <a:pPr marL="120650" marR="574675" indent="-108585">
              <a:lnSpc>
                <a:spcPct val="100000"/>
              </a:lnSpc>
              <a:buFont typeface="Arial MT"/>
              <a:buChar char="•"/>
              <a:tabLst>
                <a:tab pos="121285" algn="l"/>
              </a:tabLst>
            </a:pPr>
            <a:r>
              <a:rPr sz="1100" b="1" dirty="0">
                <a:solidFill>
                  <a:srgbClr val="034EA1"/>
                </a:solidFill>
                <a:latin typeface="Arial"/>
                <a:cs typeface="Arial"/>
              </a:rPr>
              <a:t>Culture,</a:t>
            </a:r>
            <a:r>
              <a:rPr sz="1100" b="1" spc="-50" dirty="0">
                <a:solidFill>
                  <a:srgbClr val="034EA1"/>
                </a:solidFill>
                <a:latin typeface="Arial"/>
                <a:cs typeface="Arial"/>
              </a:rPr>
              <a:t> </a:t>
            </a:r>
            <a:r>
              <a:rPr sz="1100" b="1" spc="-5" dirty="0">
                <a:solidFill>
                  <a:srgbClr val="034EA1"/>
                </a:solidFill>
                <a:latin typeface="Arial"/>
                <a:cs typeface="Arial"/>
              </a:rPr>
              <a:t>Creativity</a:t>
            </a:r>
            <a:r>
              <a:rPr sz="1100" b="1" spc="-60" dirty="0">
                <a:solidFill>
                  <a:srgbClr val="034EA1"/>
                </a:solidFill>
                <a:latin typeface="Arial"/>
                <a:cs typeface="Arial"/>
              </a:rPr>
              <a:t> </a:t>
            </a:r>
            <a:r>
              <a:rPr sz="1100" b="1" dirty="0">
                <a:solidFill>
                  <a:srgbClr val="034EA1"/>
                </a:solidFill>
                <a:latin typeface="Arial"/>
                <a:cs typeface="Arial"/>
              </a:rPr>
              <a:t>&amp; </a:t>
            </a:r>
            <a:r>
              <a:rPr sz="1100" b="1" spc="-290" dirty="0">
                <a:solidFill>
                  <a:srgbClr val="034EA1"/>
                </a:solidFill>
                <a:latin typeface="Arial"/>
                <a:cs typeface="Arial"/>
              </a:rPr>
              <a:t> </a:t>
            </a:r>
            <a:r>
              <a:rPr sz="1100" b="1" spc="-5" dirty="0">
                <a:solidFill>
                  <a:srgbClr val="034EA1"/>
                </a:solidFill>
                <a:latin typeface="Arial"/>
                <a:cs typeface="Arial"/>
              </a:rPr>
              <a:t>Inclusive</a:t>
            </a:r>
            <a:r>
              <a:rPr sz="1100" b="1" spc="-30" dirty="0">
                <a:solidFill>
                  <a:srgbClr val="034EA1"/>
                </a:solidFill>
                <a:latin typeface="Arial"/>
                <a:cs typeface="Arial"/>
              </a:rPr>
              <a:t> </a:t>
            </a:r>
            <a:r>
              <a:rPr sz="1100" b="1" dirty="0">
                <a:solidFill>
                  <a:srgbClr val="034EA1"/>
                </a:solidFill>
                <a:latin typeface="Arial"/>
                <a:cs typeface="Arial"/>
              </a:rPr>
              <a:t>Society</a:t>
            </a:r>
          </a:p>
          <a:p>
            <a:pPr marL="120650" marR="574675" indent="-108585">
              <a:lnSpc>
                <a:spcPct val="200000"/>
              </a:lnSpc>
              <a:buFont typeface="Arial MT"/>
              <a:buChar char="•"/>
              <a:tabLst>
                <a:tab pos="121285" algn="l"/>
              </a:tabLst>
            </a:pPr>
            <a:endParaRPr sz="1100" dirty="0">
              <a:latin typeface="Arial"/>
              <a:cs typeface="Arial"/>
            </a:endParaRPr>
          </a:p>
          <a:p>
            <a:pPr marL="120650" indent="-108585">
              <a:lnSpc>
                <a:spcPct val="100000"/>
              </a:lnSpc>
              <a:buFont typeface="Arial MT"/>
              <a:buChar char="•"/>
              <a:tabLst>
                <a:tab pos="121285" algn="l"/>
              </a:tabLst>
            </a:pPr>
            <a:r>
              <a:rPr sz="1100" b="1" spc="-5" dirty="0">
                <a:solidFill>
                  <a:srgbClr val="034EA1"/>
                </a:solidFill>
                <a:latin typeface="Arial"/>
                <a:cs typeface="Arial"/>
              </a:rPr>
              <a:t>Civil</a:t>
            </a:r>
            <a:r>
              <a:rPr sz="1100" b="1" spc="-45" dirty="0">
                <a:solidFill>
                  <a:srgbClr val="034EA1"/>
                </a:solidFill>
                <a:latin typeface="Arial"/>
                <a:cs typeface="Arial"/>
              </a:rPr>
              <a:t> </a:t>
            </a:r>
            <a:r>
              <a:rPr sz="1100" b="1" dirty="0">
                <a:solidFill>
                  <a:srgbClr val="034EA1"/>
                </a:solidFill>
                <a:latin typeface="Arial"/>
                <a:cs typeface="Arial"/>
              </a:rPr>
              <a:t>Security</a:t>
            </a:r>
            <a:r>
              <a:rPr sz="1100" b="1" spc="-60" dirty="0">
                <a:solidFill>
                  <a:srgbClr val="034EA1"/>
                </a:solidFill>
                <a:latin typeface="Arial"/>
                <a:cs typeface="Arial"/>
              </a:rPr>
              <a:t> </a:t>
            </a:r>
            <a:r>
              <a:rPr sz="1100" b="1" dirty="0">
                <a:solidFill>
                  <a:srgbClr val="034EA1"/>
                </a:solidFill>
                <a:latin typeface="Arial"/>
                <a:cs typeface="Arial"/>
              </a:rPr>
              <a:t>for</a:t>
            </a:r>
            <a:r>
              <a:rPr sz="1100" b="1" spc="-40" dirty="0">
                <a:solidFill>
                  <a:srgbClr val="034EA1"/>
                </a:solidFill>
                <a:latin typeface="Arial"/>
                <a:cs typeface="Arial"/>
              </a:rPr>
              <a:t> </a:t>
            </a:r>
            <a:r>
              <a:rPr sz="1100" b="1" dirty="0">
                <a:solidFill>
                  <a:srgbClr val="034EA1"/>
                </a:solidFill>
                <a:latin typeface="Arial"/>
                <a:cs typeface="Arial"/>
              </a:rPr>
              <a:t>Society</a:t>
            </a:r>
          </a:p>
          <a:p>
            <a:pPr marL="120650" indent="-108585">
              <a:lnSpc>
                <a:spcPct val="150000"/>
              </a:lnSpc>
              <a:buFont typeface="Arial MT"/>
              <a:buChar char="•"/>
              <a:tabLst>
                <a:tab pos="121285" algn="l"/>
              </a:tabLst>
            </a:pPr>
            <a:endParaRPr sz="1100" dirty="0">
              <a:latin typeface="Arial"/>
              <a:cs typeface="Arial"/>
            </a:endParaRPr>
          </a:p>
          <a:p>
            <a:pPr marL="120650" indent="-108585">
              <a:lnSpc>
                <a:spcPct val="100000"/>
              </a:lnSpc>
              <a:buFont typeface="Arial MT"/>
              <a:buChar char="•"/>
              <a:tabLst>
                <a:tab pos="121285" algn="l"/>
              </a:tabLst>
            </a:pPr>
            <a:r>
              <a:rPr sz="1100" b="1" dirty="0">
                <a:solidFill>
                  <a:srgbClr val="034EA1"/>
                </a:solidFill>
                <a:latin typeface="Arial"/>
                <a:cs typeface="Arial"/>
              </a:rPr>
              <a:t>Digital,</a:t>
            </a:r>
            <a:r>
              <a:rPr sz="1100" b="1" spc="-80" dirty="0">
                <a:solidFill>
                  <a:srgbClr val="034EA1"/>
                </a:solidFill>
                <a:latin typeface="Arial"/>
                <a:cs typeface="Arial"/>
              </a:rPr>
              <a:t> </a:t>
            </a:r>
            <a:r>
              <a:rPr sz="1100" b="1" dirty="0">
                <a:solidFill>
                  <a:srgbClr val="034EA1"/>
                </a:solidFill>
                <a:latin typeface="Arial"/>
                <a:cs typeface="Arial"/>
              </a:rPr>
              <a:t>Industry</a:t>
            </a:r>
            <a:r>
              <a:rPr sz="1100" b="1" spc="-50" dirty="0">
                <a:solidFill>
                  <a:srgbClr val="034EA1"/>
                </a:solidFill>
                <a:latin typeface="Arial"/>
                <a:cs typeface="Arial"/>
              </a:rPr>
              <a:t> </a:t>
            </a:r>
            <a:r>
              <a:rPr sz="1100" b="1" dirty="0">
                <a:solidFill>
                  <a:srgbClr val="034EA1"/>
                </a:solidFill>
                <a:latin typeface="Arial"/>
                <a:cs typeface="Arial"/>
              </a:rPr>
              <a:t>&amp;</a:t>
            </a:r>
            <a:r>
              <a:rPr sz="1100" b="1" spc="-45" dirty="0">
                <a:solidFill>
                  <a:srgbClr val="034EA1"/>
                </a:solidFill>
                <a:latin typeface="Arial"/>
                <a:cs typeface="Arial"/>
              </a:rPr>
              <a:t> </a:t>
            </a:r>
            <a:r>
              <a:rPr sz="1100" b="1" dirty="0">
                <a:solidFill>
                  <a:srgbClr val="034EA1"/>
                </a:solidFill>
                <a:latin typeface="Arial"/>
                <a:cs typeface="Arial"/>
              </a:rPr>
              <a:t>Space</a:t>
            </a:r>
          </a:p>
          <a:p>
            <a:pPr marL="120650" indent="-108585">
              <a:lnSpc>
                <a:spcPct val="150000"/>
              </a:lnSpc>
              <a:buFont typeface="Arial MT"/>
              <a:buChar char="•"/>
              <a:tabLst>
                <a:tab pos="121285" algn="l"/>
              </a:tabLst>
            </a:pPr>
            <a:endParaRPr sz="1100" dirty="0">
              <a:latin typeface="Arial"/>
              <a:cs typeface="Arial"/>
            </a:endParaRPr>
          </a:p>
          <a:p>
            <a:pPr marL="120650" indent="-108585">
              <a:lnSpc>
                <a:spcPct val="150000"/>
              </a:lnSpc>
              <a:buFont typeface="Arial MT"/>
              <a:buChar char="•"/>
              <a:tabLst>
                <a:tab pos="121285" algn="l"/>
              </a:tabLst>
            </a:pPr>
            <a:r>
              <a:rPr sz="1100" b="1" dirty="0">
                <a:solidFill>
                  <a:srgbClr val="034EA1"/>
                </a:solidFill>
                <a:latin typeface="Arial"/>
                <a:cs typeface="Arial"/>
              </a:rPr>
              <a:t>Climate,</a:t>
            </a:r>
            <a:r>
              <a:rPr sz="1100" b="1" spc="-70" dirty="0">
                <a:solidFill>
                  <a:srgbClr val="034EA1"/>
                </a:solidFill>
                <a:latin typeface="Arial"/>
                <a:cs typeface="Arial"/>
              </a:rPr>
              <a:t> </a:t>
            </a:r>
            <a:r>
              <a:rPr sz="1100" b="1" dirty="0">
                <a:solidFill>
                  <a:srgbClr val="034EA1"/>
                </a:solidFill>
                <a:latin typeface="Arial"/>
                <a:cs typeface="Arial"/>
              </a:rPr>
              <a:t>Energy</a:t>
            </a:r>
            <a:r>
              <a:rPr sz="1100" b="1" spc="-5" dirty="0">
                <a:solidFill>
                  <a:srgbClr val="034EA1"/>
                </a:solidFill>
                <a:latin typeface="Arial"/>
                <a:cs typeface="Arial"/>
              </a:rPr>
              <a:t> </a:t>
            </a:r>
            <a:r>
              <a:rPr sz="1100" b="1" dirty="0">
                <a:solidFill>
                  <a:srgbClr val="034EA1"/>
                </a:solidFill>
                <a:latin typeface="Arial"/>
                <a:cs typeface="Arial"/>
              </a:rPr>
              <a:t>&amp;</a:t>
            </a:r>
            <a:r>
              <a:rPr sz="1100" b="1" spc="-30" dirty="0">
                <a:solidFill>
                  <a:srgbClr val="034EA1"/>
                </a:solidFill>
                <a:latin typeface="Arial"/>
                <a:cs typeface="Arial"/>
              </a:rPr>
              <a:t> </a:t>
            </a:r>
            <a:r>
              <a:rPr sz="1100" b="1" spc="-5" dirty="0">
                <a:solidFill>
                  <a:srgbClr val="034EA1"/>
                </a:solidFill>
                <a:latin typeface="Arial"/>
                <a:cs typeface="Arial"/>
              </a:rPr>
              <a:t>Mobility</a:t>
            </a:r>
          </a:p>
          <a:p>
            <a:pPr marL="120650" indent="-108585">
              <a:lnSpc>
                <a:spcPct val="150000"/>
              </a:lnSpc>
              <a:buFont typeface="Arial MT"/>
              <a:buChar char="•"/>
              <a:tabLst>
                <a:tab pos="121285" algn="l"/>
              </a:tabLst>
            </a:pPr>
            <a:endParaRPr sz="1100" dirty="0">
              <a:latin typeface="Arial"/>
              <a:cs typeface="Arial"/>
            </a:endParaRPr>
          </a:p>
          <a:p>
            <a:pPr marL="120650" marR="95885" indent="-108585">
              <a:lnSpc>
                <a:spcPct val="100000"/>
              </a:lnSpc>
              <a:buFont typeface="Arial MT"/>
              <a:buChar char="•"/>
              <a:tabLst>
                <a:tab pos="121285" algn="l"/>
              </a:tabLst>
            </a:pPr>
            <a:r>
              <a:rPr sz="1100" b="1" spc="-5" dirty="0">
                <a:solidFill>
                  <a:srgbClr val="034EA1"/>
                </a:solidFill>
                <a:latin typeface="Arial"/>
                <a:cs typeface="Arial"/>
              </a:rPr>
              <a:t>Food, Bioeconomy, </a:t>
            </a:r>
            <a:r>
              <a:rPr sz="1100" b="1" dirty="0">
                <a:solidFill>
                  <a:srgbClr val="034EA1"/>
                </a:solidFill>
                <a:latin typeface="Arial"/>
                <a:cs typeface="Arial"/>
              </a:rPr>
              <a:t>Natural </a:t>
            </a:r>
            <a:r>
              <a:rPr sz="1100" b="1" spc="-295" dirty="0">
                <a:solidFill>
                  <a:srgbClr val="034EA1"/>
                </a:solidFill>
                <a:latin typeface="Arial"/>
                <a:cs typeface="Arial"/>
              </a:rPr>
              <a:t> </a:t>
            </a:r>
            <a:r>
              <a:rPr sz="1100" b="1" spc="-5" dirty="0">
                <a:solidFill>
                  <a:srgbClr val="034EA1"/>
                </a:solidFill>
                <a:latin typeface="Arial"/>
                <a:cs typeface="Arial"/>
              </a:rPr>
              <a:t>Resources, Agriculture </a:t>
            </a:r>
            <a:r>
              <a:rPr sz="1100" b="1" dirty="0">
                <a:solidFill>
                  <a:srgbClr val="034EA1"/>
                </a:solidFill>
                <a:latin typeface="Arial"/>
                <a:cs typeface="Arial"/>
              </a:rPr>
              <a:t>&amp; </a:t>
            </a:r>
            <a:r>
              <a:rPr sz="1100" b="1" spc="5" dirty="0">
                <a:solidFill>
                  <a:srgbClr val="034EA1"/>
                </a:solidFill>
                <a:latin typeface="Arial"/>
                <a:cs typeface="Arial"/>
              </a:rPr>
              <a:t> </a:t>
            </a:r>
            <a:r>
              <a:rPr sz="1100" b="1" spc="-5" dirty="0">
                <a:solidFill>
                  <a:srgbClr val="034EA1"/>
                </a:solidFill>
                <a:latin typeface="Arial"/>
                <a:cs typeface="Arial"/>
              </a:rPr>
              <a:t>Environment</a:t>
            </a:r>
            <a:endParaRPr sz="1100" dirty="0">
              <a:latin typeface="Arial"/>
              <a:cs typeface="Arial"/>
            </a:endParaRPr>
          </a:p>
        </p:txBody>
      </p:sp>
      <p:sp>
        <p:nvSpPr>
          <p:cNvPr id="48" name="object 48"/>
          <p:cNvSpPr txBox="1"/>
          <p:nvPr/>
        </p:nvSpPr>
        <p:spPr>
          <a:xfrm>
            <a:off x="3992614" y="2860712"/>
            <a:ext cx="196215" cy="635635"/>
          </a:xfrm>
          <a:prstGeom prst="rect">
            <a:avLst/>
          </a:prstGeom>
        </p:spPr>
        <p:txBody>
          <a:bodyPr vert="vert270" wrap="square" lIns="0" tIns="0" rIns="0" bIns="0" rtlCol="0">
            <a:spAutoFit/>
          </a:bodyPr>
          <a:lstStyle/>
          <a:p>
            <a:pPr marL="12700">
              <a:lnSpc>
                <a:spcPts val="1425"/>
              </a:lnSpc>
            </a:pPr>
            <a:r>
              <a:rPr sz="1200" b="1" spc="-5" dirty="0">
                <a:solidFill>
                  <a:srgbClr val="034EA1"/>
                </a:solidFill>
                <a:latin typeface="Arial"/>
                <a:cs typeface="Arial"/>
              </a:rPr>
              <a:t>Clusters</a:t>
            </a:r>
            <a:endParaRPr sz="1200" dirty="0">
              <a:latin typeface="Arial"/>
              <a:cs typeface="Arial"/>
            </a:endParaRPr>
          </a:p>
        </p:txBody>
      </p:sp>
      <p:pic>
        <p:nvPicPr>
          <p:cNvPr id="51" name="object 51"/>
          <p:cNvPicPr/>
          <p:nvPr/>
        </p:nvPicPr>
        <p:blipFill>
          <a:blip r:embed="rId4" cstate="print"/>
          <a:stretch>
            <a:fillRect/>
          </a:stretch>
        </p:blipFill>
        <p:spPr>
          <a:xfrm>
            <a:off x="3986239" y="1221353"/>
            <a:ext cx="487679" cy="487679"/>
          </a:xfrm>
          <a:prstGeom prst="rect">
            <a:avLst/>
          </a:prstGeom>
        </p:spPr>
      </p:pic>
      <p:sp>
        <p:nvSpPr>
          <p:cNvPr id="52" name="object 41"/>
          <p:cNvSpPr txBox="1"/>
          <p:nvPr/>
        </p:nvSpPr>
        <p:spPr>
          <a:xfrm>
            <a:off x="8601770" y="3817508"/>
            <a:ext cx="1753235" cy="364843"/>
          </a:xfrm>
          <a:prstGeom prst="rect">
            <a:avLst/>
          </a:prstGeom>
        </p:spPr>
        <p:txBody>
          <a:bodyPr vert="horz" wrap="square" lIns="0" tIns="13335" rIns="0" bIns="0" rtlCol="0">
            <a:spAutoFit/>
          </a:bodyPr>
          <a:lstStyle/>
          <a:p>
            <a:pPr marL="301625" marR="5080" indent="-289560">
              <a:lnSpc>
                <a:spcPct val="100000"/>
              </a:lnSpc>
              <a:spcBef>
                <a:spcPts val="105"/>
              </a:spcBef>
            </a:pPr>
            <a:r>
              <a:rPr sz="1100" b="1" spc="-5" dirty="0">
                <a:solidFill>
                  <a:srgbClr val="034EA1"/>
                </a:solidFill>
                <a:latin typeface="Arial"/>
                <a:cs typeface="Arial"/>
              </a:rPr>
              <a:t>European Institute of </a:t>
            </a:r>
          </a:p>
          <a:p>
            <a:pPr marL="301625" marR="5080" indent="-289560">
              <a:lnSpc>
                <a:spcPct val="100000"/>
              </a:lnSpc>
              <a:spcBef>
                <a:spcPts val="105"/>
              </a:spcBef>
            </a:pPr>
            <a:r>
              <a:rPr lang="x-none" sz="1100" b="1" spc="-5" dirty="0">
                <a:solidFill>
                  <a:srgbClr val="034EA1"/>
                </a:solidFill>
                <a:latin typeface="Arial"/>
                <a:cs typeface="Arial"/>
              </a:rPr>
              <a:t>Innovation &amp; Technology</a:t>
            </a:r>
            <a:endParaRPr sz="1100" dirty="0">
              <a:latin typeface="Arial"/>
              <a:cs typeface="Arial"/>
            </a:endParaRPr>
          </a:p>
        </p:txBody>
      </p:sp>
      <p:pic>
        <p:nvPicPr>
          <p:cNvPr id="53" name="object 44"/>
          <p:cNvPicPr/>
          <p:nvPr/>
        </p:nvPicPr>
        <p:blipFill>
          <a:blip r:embed="rId5" cstate="print"/>
          <a:stretch>
            <a:fillRect/>
          </a:stretch>
        </p:blipFill>
        <p:spPr>
          <a:xfrm>
            <a:off x="8051674" y="1237167"/>
            <a:ext cx="527303" cy="525779"/>
          </a:xfrm>
          <a:prstGeom prst="rect">
            <a:avLst/>
          </a:prstGeom>
        </p:spPr>
      </p:pic>
      <p:cxnSp>
        <p:nvCxnSpPr>
          <p:cNvPr id="55" name="Straight Connector 54"/>
          <p:cNvCxnSpPr/>
          <p:nvPr/>
        </p:nvCxnSpPr>
        <p:spPr>
          <a:xfrm>
            <a:off x="3747928" y="1349815"/>
            <a:ext cx="52095" cy="3279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774573" y="1349815"/>
            <a:ext cx="52095" cy="3279751"/>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501978" y="3420777"/>
            <a:ext cx="1845999" cy="276999"/>
          </a:xfrm>
          <a:prstGeom prst="rect">
            <a:avLst/>
          </a:prstGeom>
          <a:noFill/>
        </p:spPr>
        <p:txBody>
          <a:bodyPr wrap="square" rtlCol="0">
            <a:spAutoFit/>
          </a:bodyPr>
          <a:lstStyle/>
          <a:p>
            <a:r>
              <a:rPr lang="en-001" sz="1200" dirty="0">
                <a:solidFill>
                  <a:srgbClr val="7030A0"/>
                </a:solidFill>
              </a:rPr>
              <a:t>8 Proposals / 4 Grants</a:t>
            </a:r>
            <a:endParaRPr lang="en-IE" sz="1200" dirty="0">
              <a:solidFill>
                <a:srgbClr val="7030A0"/>
              </a:solidFill>
            </a:endParaRPr>
          </a:p>
        </p:txBody>
      </p:sp>
      <p:sp>
        <p:nvSpPr>
          <p:cNvPr id="24" name="TextBox 23"/>
          <p:cNvSpPr txBox="1"/>
          <p:nvPr/>
        </p:nvSpPr>
        <p:spPr>
          <a:xfrm>
            <a:off x="4434494" y="2049334"/>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26" name="TextBox 25"/>
          <p:cNvSpPr txBox="1"/>
          <p:nvPr/>
        </p:nvSpPr>
        <p:spPr>
          <a:xfrm>
            <a:off x="4496969" y="4604438"/>
            <a:ext cx="1845999" cy="276999"/>
          </a:xfrm>
          <a:prstGeom prst="rect">
            <a:avLst/>
          </a:prstGeom>
          <a:noFill/>
        </p:spPr>
        <p:txBody>
          <a:bodyPr wrap="square" rtlCol="0">
            <a:spAutoFit/>
          </a:bodyPr>
          <a:lstStyle/>
          <a:p>
            <a:r>
              <a:rPr lang="en-001" sz="1200" dirty="0">
                <a:solidFill>
                  <a:srgbClr val="7030A0"/>
                </a:solidFill>
              </a:rPr>
              <a:t>1 Proposals / 0 Grants</a:t>
            </a:r>
            <a:endParaRPr lang="en-IE" sz="1200" dirty="0">
              <a:solidFill>
                <a:srgbClr val="7030A0"/>
              </a:solidFill>
            </a:endParaRPr>
          </a:p>
        </p:txBody>
      </p:sp>
      <p:sp>
        <p:nvSpPr>
          <p:cNvPr id="27" name="TextBox 26"/>
          <p:cNvSpPr txBox="1"/>
          <p:nvPr/>
        </p:nvSpPr>
        <p:spPr>
          <a:xfrm>
            <a:off x="4434494" y="2524706"/>
            <a:ext cx="1845999" cy="276999"/>
          </a:xfrm>
          <a:prstGeom prst="rect">
            <a:avLst/>
          </a:prstGeom>
          <a:noFill/>
        </p:spPr>
        <p:txBody>
          <a:bodyPr wrap="square" rtlCol="0">
            <a:spAutoFit/>
          </a:bodyPr>
          <a:lstStyle/>
          <a:p>
            <a:r>
              <a:rPr lang="en-001" sz="1200" dirty="0">
                <a:solidFill>
                  <a:srgbClr val="7030A0"/>
                </a:solidFill>
              </a:rPr>
              <a:t>4 Proposals / 0 Grants</a:t>
            </a:r>
            <a:endParaRPr lang="en-IE" sz="1200" dirty="0">
              <a:solidFill>
                <a:srgbClr val="7030A0"/>
              </a:solidFill>
            </a:endParaRPr>
          </a:p>
        </p:txBody>
      </p:sp>
      <p:sp>
        <p:nvSpPr>
          <p:cNvPr id="28" name="TextBox 27"/>
          <p:cNvSpPr txBox="1"/>
          <p:nvPr/>
        </p:nvSpPr>
        <p:spPr>
          <a:xfrm>
            <a:off x="4434023" y="3435556"/>
            <a:ext cx="1845999" cy="276999"/>
          </a:xfrm>
          <a:prstGeom prst="rect">
            <a:avLst/>
          </a:prstGeom>
          <a:noFill/>
        </p:spPr>
        <p:txBody>
          <a:bodyPr wrap="square" rtlCol="0">
            <a:spAutoFit/>
          </a:bodyPr>
          <a:lstStyle/>
          <a:p>
            <a:r>
              <a:rPr lang="en-001" sz="1200" dirty="0">
                <a:solidFill>
                  <a:srgbClr val="7030A0"/>
                </a:solidFill>
              </a:rPr>
              <a:t>2 Proposals / 0 Grants</a:t>
            </a:r>
            <a:endParaRPr lang="en-IE" sz="1200" dirty="0">
              <a:solidFill>
                <a:srgbClr val="7030A0"/>
              </a:solidFill>
            </a:endParaRPr>
          </a:p>
        </p:txBody>
      </p:sp>
      <p:sp>
        <p:nvSpPr>
          <p:cNvPr id="29" name="TextBox 28"/>
          <p:cNvSpPr txBox="1"/>
          <p:nvPr/>
        </p:nvSpPr>
        <p:spPr>
          <a:xfrm>
            <a:off x="1453697" y="2326333"/>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32" name="TextBox 31"/>
          <p:cNvSpPr txBox="1"/>
          <p:nvPr/>
        </p:nvSpPr>
        <p:spPr>
          <a:xfrm>
            <a:off x="1481833" y="4352567"/>
            <a:ext cx="1845999" cy="276999"/>
          </a:xfrm>
          <a:prstGeom prst="rect">
            <a:avLst/>
          </a:prstGeom>
          <a:noFill/>
        </p:spPr>
        <p:txBody>
          <a:bodyPr wrap="square" rtlCol="0">
            <a:spAutoFit/>
          </a:bodyPr>
          <a:lstStyle/>
          <a:p>
            <a:r>
              <a:rPr lang="en-001" sz="1200" dirty="0">
                <a:solidFill>
                  <a:srgbClr val="7030A0"/>
                </a:solidFill>
              </a:rPr>
              <a:t>1 Proposals / 1 Grants</a:t>
            </a:r>
            <a:endParaRPr lang="en-IE" sz="1200" dirty="0">
              <a:solidFill>
                <a:srgbClr val="7030A0"/>
              </a:solidFill>
            </a:endParaRPr>
          </a:p>
        </p:txBody>
      </p:sp>
      <p:sp>
        <p:nvSpPr>
          <p:cNvPr id="34" name="TextBox 33"/>
          <p:cNvSpPr txBox="1"/>
          <p:nvPr/>
        </p:nvSpPr>
        <p:spPr>
          <a:xfrm>
            <a:off x="8509006" y="2419929"/>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40" name="TextBox 39"/>
          <p:cNvSpPr txBox="1"/>
          <p:nvPr/>
        </p:nvSpPr>
        <p:spPr>
          <a:xfrm>
            <a:off x="8555387" y="3335944"/>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42" name="TextBox 41"/>
          <p:cNvSpPr txBox="1"/>
          <p:nvPr/>
        </p:nvSpPr>
        <p:spPr>
          <a:xfrm>
            <a:off x="8509005" y="4239472"/>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43" name="TextBox 42"/>
          <p:cNvSpPr txBox="1"/>
          <p:nvPr/>
        </p:nvSpPr>
        <p:spPr>
          <a:xfrm>
            <a:off x="4394439" y="3930673"/>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44" name="TextBox 43"/>
          <p:cNvSpPr txBox="1"/>
          <p:nvPr/>
        </p:nvSpPr>
        <p:spPr>
          <a:xfrm>
            <a:off x="4394438" y="3017195"/>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45" name="TextBox 44"/>
          <p:cNvSpPr txBox="1"/>
          <p:nvPr/>
        </p:nvSpPr>
        <p:spPr>
          <a:xfrm>
            <a:off x="3217998" y="5624629"/>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47" name="TextBox 46"/>
          <p:cNvSpPr txBox="1"/>
          <p:nvPr/>
        </p:nvSpPr>
        <p:spPr>
          <a:xfrm>
            <a:off x="7020323" y="5631950"/>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38" name="TextBox 37"/>
          <p:cNvSpPr txBox="1"/>
          <p:nvPr/>
        </p:nvSpPr>
        <p:spPr>
          <a:xfrm>
            <a:off x="412443" y="6086995"/>
            <a:ext cx="11318726" cy="523220"/>
          </a:xfrm>
          <a:prstGeom prst="rect">
            <a:avLst/>
          </a:prstGeom>
          <a:noFill/>
        </p:spPr>
        <p:txBody>
          <a:bodyPr wrap="square" rtlCol="0">
            <a:spAutoFit/>
          </a:bodyPr>
          <a:lstStyle/>
          <a:p>
            <a:pPr marL="285750" indent="-285750">
              <a:buFont typeface="Arial" panose="020B0604020202020204" pitchFamily="34" charset="0"/>
              <a:buChar char="•"/>
            </a:pPr>
            <a:r>
              <a:rPr lang="en-001" sz="1400" dirty="0">
                <a:solidFill>
                  <a:srgbClr val="002060"/>
                </a:solidFill>
              </a:rPr>
              <a:t>Total applications: 17; Retained applications: 2; Success Rate: 11,76%.</a:t>
            </a:r>
          </a:p>
          <a:p>
            <a:pPr marL="285750" indent="-285750">
              <a:buFont typeface="Arial" panose="020B0604020202020204" pitchFamily="34" charset="0"/>
              <a:buChar char="•"/>
            </a:pPr>
            <a:r>
              <a:rPr lang="en-001" sz="1400" dirty="0">
                <a:solidFill>
                  <a:srgbClr val="002060"/>
                </a:solidFill>
              </a:rPr>
              <a:t>No participation in Pillar III and Widening participation and strengthening the European Research Area.</a:t>
            </a:r>
          </a:p>
        </p:txBody>
      </p:sp>
    </p:spTree>
    <p:extLst>
      <p:ext uri="{BB962C8B-B14F-4D97-AF65-F5344CB8AC3E}">
        <p14:creationId xmlns:p14="http://schemas.microsoft.com/office/powerpoint/2010/main" val="3809795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2938918" y="385660"/>
            <a:ext cx="5927403" cy="321242"/>
          </a:xfrm>
          <a:prstGeom prst="rect">
            <a:avLst/>
          </a:prstGeom>
        </p:spPr>
        <p:txBody>
          <a:bodyPr vert="horz" wrap="square" lIns="0" tIns="13335" rIns="0" bIns="0" rtlCol="0">
            <a:spAutoFit/>
          </a:bodyPr>
          <a:lstStyle/>
          <a:p>
            <a:pPr marL="12700">
              <a:lnSpc>
                <a:spcPct val="100000"/>
              </a:lnSpc>
              <a:spcBef>
                <a:spcPts val="105"/>
              </a:spcBef>
            </a:pPr>
            <a:r>
              <a:rPr lang="en-001" sz="2000" b="1" dirty="0">
                <a:solidFill>
                  <a:srgbClr val="034EA1"/>
                </a:solidFill>
                <a:latin typeface="Arial"/>
                <a:cs typeface="Arial"/>
              </a:rPr>
              <a:t>GEORGIA</a:t>
            </a:r>
            <a:r>
              <a:rPr sz="2000" b="1" dirty="0">
                <a:solidFill>
                  <a:srgbClr val="034EA1"/>
                </a:solidFill>
                <a:latin typeface="Arial"/>
                <a:cs typeface="Arial"/>
              </a:rPr>
              <a:t>: Areas of application and success</a:t>
            </a:r>
            <a:endParaRPr sz="2000" dirty="0">
              <a:latin typeface="Arial"/>
              <a:cs typeface="Arial"/>
            </a:endParaRPr>
          </a:p>
        </p:txBody>
      </p:sp>
      <p:sp>
        <p:nvSpPr>
          <p:cNvPr id="9" name="object 9"/>
          <p:cNvSpPr/>
          <p:nvPr/>
        </p:nvSpPr>
        <p:spPr>
          <a:xfrm>
            <a:off x="664463" y="4354067"/>
            <a:ext cx="1277620" cy="1188720"/>
          </a:xfrm>
          <a:custGeom>
            <a:avLst/>
            <a:gdLst/>
            <a:ahLst/>
            <a:cxnLst/>
            <a:rect l="l" t="t" r="r" b="b"/>
            <a:pathLst>
              <a:path w="1277620" h="1188720">
                <a:moveTo>
                  <a:pt x="1277112" y="0"/>
                </a:moveTo>
                <a:lnTo>
                  <a:pt x="0" y="0"/>
                </a:lnTo>
                <a:lnTo>
                  <a:pt x="0" y="1188719"/>
                </a:lnTo>
                <a:lnTo>
                  <a:pt x="1277112" y="1188719"/>
                </a:lnTo>
                <a:lnTo>
                  <a:pt x="1277112" y="0"/>
                </a:lnTo>
                <a:close/>
              </a:path>
            </a:pathLst>
          </a:custGeom>
          <a:solidFill>
            <a:srgbClr val="FFFFFF"/>
          </a:solidFill>
        </p:spPr>
        <p:txBody>
          <a:bodyPr wrap="square" lIns="0" tIns="0" rIns="0" bIns="0" rtlCol="0"/>
          <a:lstStyle/>
          <a:p>
            <a:endParaRPr/>
          </a:p>
        </p:txBody>
      </p:sp>
      <p:sp>
        <p:nvSpPr>
          <p:cNvPr id="12" name="object 12"/>
          <p:cNvSpPr/>
          <p:nvPr/>
        </p:nvSpPr>
        <p:spPr>
          <a:xfrm>
            <a:off x="1541779" y="913029"/>
            <a:ext cx="9506585" cy="0"/>
          </a:xfrm>
          <a:custGeom>
            <a:avLst/>
            <a:gdLst/>
            <a:ahLst/>
            <a:cxnLst/>
            <a:rect l="l" t="t" r="r" b="b"/>
            <a:pathLst>
              <a:path w="9506585">
                <a:moveTo>
                  <a:pt x="0" y="0"/>
                </a:moveTo>
                <a:lnTo>
                  <a:pt x="9506204" y="0"/>
                </a:lnTo>
              </a:path>
            </a:pathLst>
          </a:custGeom>
          <a:ln w="76200">
            <a:solidFill>
              <a:srgbClr val="034EA1"/>
            </a:solidFill>
          </a:ln>
        </p:spPr>
        <p:txBody>
          <a:bodyPr wrap="square" lIns="0" tIns="0" rIns="0" bIns="0" rtlCol="0"/>
          <a:lstStyle/>
          <a:p>
            <a:endParaRPr/>
          </a:p>
        </p:txBody>
      </p:sp>
      <p:sp>
        <p:nvSpPr>
          <p:cNvPr id="18" name="object 18"/>
          <p:cNvSpPr/>
          <p:nvPr/>
        </p:nvSpPr>
        <p:spPr>
          <a:xfrm>
            <a:off x="10296143" y="4251959"/>
            <a:ext cx="1260475" cy="1297305"/>
          </a:xfrm>
          <a:custGeom>
            <a:avLst/>
            <a:gdLst/>
            <a:ahLst/>
            <a:cxnLst/>
            <a:rect l="l" t="t" r="r" b="b"/>
            <a:pathLst>
              <a:path w="1260475" h="1297304">
                <a:moveTo>
                  <a:pt x="1260348" y="0"/>
                </a:moveTo>
                <a:lnTo>
                  <a:pt x="0" y="0"/>
                </a:lnTo>
                <a:lnTo>
                  <a:pt x="0" y="1296923"/>
                </a:lnTo>
                <a:lnTo>
                  <a:pt x="1260348" y="1296923"/>
                </a:lnTo>
                <a:lnTo>
                  <a:pt x="1260348" y="0"/>
                </a:lnTo>
                <a:close/>
              </a:path>
            </a:pathLst>
          </a:custGeom>
          <a:solidFill>
            <a:srgbClr val="FFFFFF"/>
          </a:solidFill>
        </p:spPr>
        <p:txBody>
          <a:bodyPr wrap="square" lIns="0" tIns="0" rIns="0" bIns="0" rtlCol="0"/>
          <a:lstStyle/>
          <a:p>
            <a:endParaRPr/>
          </a:p>
        </p:txBody>
      </p:sp>
      <p:pic>
        <p:nvPicPr>
          <p:cNvPr id="22" name="object 22"/>
          <p:cNvPicPr/>
          <p:nvPr/>
        </p:nvPicPr>
        <p:blipFill>
          <a:blip r:embed="rId2" cstate="print"/>
          <a:stretch>
            <a:fillRect/>
          </a:stretch>
        </p:blipFill>
        <p:spPr>
          <a:xfrm>
            <a:off x="412443" y="1002733"/>
            <a:ext cx="11318726" cy="4963892"/>
          </a:xfrm>
          <a:prstGeom prst="rect">
            <a:avLst/>
          </a:prstGeom>
        </p:spPr>
      </p:pic>
      <p:sp>
        <p:nvSpPr>
          <p:cNvPr id="25" name="object 25"/>
          <p:cNvSpPr txBox="1"/>
          <p:nvPr/>
        </p:nvSpPr>
        <p:spPr>
          <a:xfrm>
            <a:off x="2582164" y="5143000"/>
            <a:ext cx="6979284" cy="488950"/>
          </a:xfrm>
          <a:prstGeom prst="rect">
            <a:avLst/>
          </a:prstGeom>
        </p:spPr>
        <p:txBody>
          <a:bodyPr vert="horz" wrap="square" lIns="0" tIns="12700" rIns="0" bIns="0" rtlCol="0">
            <a:spAutoFit/>
          </a:bodyPr>
          <a:lstStyle/>
          <a:p>
            <a:pPr marL="12700" algn="ctr">
              <a:lnSpc>
                <a:spcPct val="100000"/>
              </a:lnSpc>
              <a:spcBef>
                <a:spcPts val="100"/>
              </a:spcBef>
            </a:pPr>
            <a:r>
              <a:rPr sz="1100" b="1" spc="-5" dirty="0">
                <a:solidFill>
                  <a:srgbClr val="034EA1"/>
                </a:solidFill>
                <a:latin typeface="Arial"/>
                <a:cs typeface="Arial"/>
              </a:rPr>
              <a:t>WIDENING</a:t>
            </a:r>
            <a:r>
              <a:rPr sz="1100" b="1" spc="-15" dirty="0">
                <a:solidFill>
                  <a:srgbClr val="034EA1"/>
                </a:solidFill>
                <a:latin typeface="Arial"/>
                <a:cs typeface="Arial"/>
              </a:rPr>
              <a:t> </a:t>
            </a:r>
            <a:r>
              <a:rPr sz="1100" b="1" spc="-5" dirty="0">
                <a:solidFill>
                  <a:srgbClr val="034EA1"/>
                </a:solidFill>
                <a:latin typeface="Arial"/>
                <a:cs typeface="Arial"/>
              </a:rPr>
              <a:t>PARTICIPATION</a:t>
            </a:r>
            <a:r>
              <a:rPr sz="1100" b="1" spc="20" dirty="0">
                <a:solidFill>
                  <a:srgbClr val="034EA1"/>
                </a:solidFill>
                <a:latin typeface="Arial"/>
                <a:cs typeface="Arial"/>
              </a:rPr>
              <a:t> </a:t>
            </a:r>
            <a:r>
              <a:rPr sz="1100" b="1" spc="-20" dirty="0">
                <a:solidFill>
                  <a:srgbClr val="034EA1"/>
                </a:solidFill>
                <a:latin typeface="Arial"/>
                <a:cs typeface="Arial"/>
              </a:rPr>
              <a:t>AND</a:t>
            </a:r>
            <a:r>
              <a:rPr sz="1100" b="1" spc="45" dirty="0">
                <a:solidFill>
                  <a:srgbClr val="034EA1"/>
                </a:solidFill>
                <a:latin typeface="Arial"/>
                <a:cs typeface="Arial"/>
              </a:rPr>
              <a:t> </a:t>
            </a:r>
            <a:r>
              <a:rPr sz="1100" b="1" spc="-5" dirty="0">
                <a:solidFill>
                  <a:srgbClr val="034EA1"/>
                </a:solidFill>
                <a:latin typeface="Arial"/>
                <a:cs typeface="Arial"/>
              </a:rPr>
              <a:t>STRENGTHENING</a:t>
            </a:r>
            <a:r>
              <a:rPr sz="1100" b="1" spc="35" dirty="0">
                <a:solidFill>
                  <a:srgbClr val="034EA1"/>
                </a:solidFill>
                <a:latin typeface="Arial"/>
                <a:cs typeface="Arial"/>
              </a:rPr>
              <a:t> </a:t>
            </a:r>
            <a:r>
              <a:rPr sz="1100" b="1" spc="-10" dirty="0">
                <a:solidFill>
                  <a:srgbClr val="034EA1"/>
                </a:solidFill>
                <a:latin typeface="Arial"/>
                <a:cs typeface="Arial"/>
              </a:rPr>
              <a:t>THE</a:t>
            </a:r>
            <a:r>
              <a:rPr sz="1100" b="1" spc="20" dirty="0">
                <a:solidFill>
                  <a:srgbClr val="034EA1"/>
                </a:solidFill>
                <a:latin typeface="Arial"/>
                <a:cs typeface="Arial"/>
              </a:rPr>
              <a:t> </a:t>
            </a:r>
            <a:r>
              <a:rPr sz="1100" b="1" spc="-10" dirty="0">
                <a:solidFill>
                  <a:srgbClr val="034EA1"/>
                </a:solidFill>
                <a:latin typeface="Arial"/>
                <a:cs typeface="Arial"/>
              </a:rPr>
              <a:t>EUROPEAN</a:t>
            </a:r>
            <a:r>
              <a:rPr sz="1100" b="1" spc="75" dirty="0">
                <a:solidFill>
                  <a:srgbClr val="034EA1"/>
                </a:solidFill>
                <a:latin typeface="Arial"/>
                <a:cs typeface="Arial"/>
              </a:rPr>
              <a:t> </a:t>
            </a:r>
            <a:r>
              <a:rPr sz="1100" b="1" spc="-5" dirty="0">
                <a:solidFill>
                  <a:srgbClr val="034EA1"/>
                </a:solidFill>
                <a:latin typeface="Arial"/>
                <a:cs typeface="Arial"/>
              </a:rPr>
              <a:t>RESEARCH</a:t>
            </a:r>
            <a:r>
              <a:rPr sz="1100" b="1" spc="50" dirty="0">
                <a:solidFill>
                  <a:srgbClr val="034EA1"/>
                </a:solidFill>
                <a:latin typeface="Arial"/>
                <a:cs typeface="Arial"/>
              </a:rPr>
              <a:t> </a:t>
            </a:r>
            <a:r>
              <a:rPr sz="1100" b="1" spc="-10" dirty="0">
                <a:solidFill>
                  <a:srgbClr val="034EA1"/>
                </a:solidFill>
                <a:latin typeface="Arial"/>
                <a:cs typeface="Arial"/>
              </a:rPr>
              <a:t>AREA</a:t>
            </a:r>
            <a:endParaRPr sz="1100" dirty="0">
              <a:latin typeface="Arial"/>
              <a:cs typeface="Arial"/>
            </a:endParaRPr>
          </a:p>
          <a:p>
            <a:pPr algn="ctr">
              <a:lnSpc>
                <a:spcPct val="100000"/>
              </a:lnSpc>
              <a:spcBef>
                <a:spcPts val="1005"/>
              </a:spcBef>
              <a:tabLst>
                <a:tab pos="3631565" algn="l"/>
              </a:tabLst>
            </a:pPr>
            <a:r>
              <a:rPr sz="1650" b="1" baseline="2525" dirty="0">
                <a:solidFill>
                  <a:srgbClr val="034EA1"/>
                </a:solidFill>
                <a:latin typeface="Arial"/>
                <a:cs typeface="Arial"/>
              </a:rPr>
              <a:t>Widening</a:t>
            </a:r>
            <a:r>
              <a:rPr sz="1650" b="1" spc="-44" baseline="2525" dirty="0">
                <a:solidFill>
                  <a:srgbClr val="034EA1"/>
                </a:solidFill>
                <a:latin typeface="Arial"/>
                <a:cs typeface="Arial"/>
              </a:rPr>
              <a:t> </a:t>
            </a:r>
            <a:r>
              <a:rPr sz="1650" b="1" baseline="2525" dirty="0">
                <a:solidFill>
                  <a:srgbClr val="034EA1"/>
                </a:solidFill>
                <a:latin typeface="Arial"/>
                <a:cs typeface="Arial"/>
              </a:rPr>
              <a:t>participation</a:t>
            </a:r>
            <a:r>
              <a:rPr sz="1650" b="1" spc="-52" baseline="2525" dirty="0">
                <a:solidFill>
                  <a:srgbClr val="034EA1"/>
                </a:solidFill>
                <a:latin typeface="Arial"/>
                <a:cs typeface="Arial"/>
              </a:rPr>
              <a:t> </a:t>
            </a:r>
            <a:r>
              <a:rPr sz="1650" b="1" baseline="2525" dirty="0">
                <a:solidFill>
                  <a:srgbClr val="034EA1"/>
                </a:solidFill>
                <a:latin typeface="Arial"/>
                <a:cs typeface="Arial"/>
              </a:rPr>
              <a:t>&amp;</a:t>
            </a:r>
            <a:r>
              <a:rPr sz="1650" b="1" spc="15" baseline="2525" dirty="0">
                <a:solidFill>
                  <a:srgbClr val="034EA1"/>
                </a:solidFill>
                <a:latin typeface="Arial"/>
                <a:cs typeface="Arial"/>
              </a:rPr>
              <a:t> </a:t>
            </a:r>
            <a:r>
              <a:rPr sz="1650" b="1" baseline="2525" dirty="0">
                <a:solidFill>
                  <a:srgbClr val="034EA1"/>
                </a:solidFill>
                <a:latin typeface="Arial"/>
                <a:cs typeface="Arial"/>
              </a:rPr>
              <a:t>spreading</a:t>
            </a:r>
            <a:r>
              <a:rPr sz="1650" b="1" spc="-15" baseline="2525" dirty="0">
                <a:solidFill>
                  <a:srgbClr val="034EA1"/>
                </a:solidFill>
                <a:latin typeface="Arial"/>
                <a:cs typeface="Arial"/>
              </a:rPr>
              <a:t> </a:t>
            </a:r>
            <a:r>
              <a:rPr sz="1650" b="1" baseline="2525" dirty="0">
                <a:solidFill>
                  <a:srgbClr val="034EA1"/>
                </a:solidFill>
                <a:latin typeface="Arial"/>
                <a:cs typeface="Arial"/>
              </a:rPr>
              <a:t>excellence	</a:t>
            </a:r>
            <a:r>
              <a:rPr sz="1100" b="1" dirty="0">
                <a:solidFill>
                  <a:srgbClr val="034EA1"/>
                </a:solidFill>
                <a:latin typeface="Arial"/>
                <a:cs typeface="Arial"/>
              </a:rPr>
              <a:t>Reforming</a:t>
            </a:r>
            <a:r>
              <a:rPr sz="1100" b="1" spc="-35" dirty="0">
                <a:solidFill>
                  <a:srgbClr val="034EA1"/>
                </a:solidFill>
                <a:latin typeface="Arial"/>
                <a:cs typeface="Arial"/>
              </a:rPr>
              <a:t> </a:t>
            </a:r>
            <a:r>
              <a:rPr sz="1100" b="1" dirty="0">
                <a:solidFill>
                  <a:srgbClr val="034EA1"/>
                </a:solidFill>
                <a:latin typeface="Arial"/>
                <a:cs typeface="Arial"/>
              </a:rPr>
              <a:t>&amp; Enhancing</a:t>
            </a:r>
            <a:r>
              <a:rPr sz="1100" b="1" spc="-5" dirty="0">
                <a:solidFill>
                  <a:srgbClr val="034EA1"/>
                </a:solidFill>
                <a:latin typeface="Arial"/>
                <a:cs typeface="Arial"/>
              </a:rPr>
              <a:t> </a:t>
            </a:r>
            <a:r>
              <a:rPr sz="1100" b="1" dirty="0">
                <a:solidFill>
                  <a:srgbClr val="034EA1"/>
                </a:solidFill>
                <a:latin typeface="Arial"/>
                <a:cs typeface="Arial"/>
              </a:rPr>
              <a:t>the</a:t>
            </a:r>
            <a:r>
              <a:rPr sz="1100" b="1" spc="-25" dirty="0">
                <a:solidFill>
                  <a:srgbClr val="034EA1"/>
                </a:solidFill>
                <a:latin typeface="Arial"/>
                <a:cs typeface="Arial"/>
              </a:rPr>
              <a:t> </a:t>
            </a:r>
            <a:r>
              <a:rPr sz="1100" b="1" spc="-5" dirty="0">
                <a:solidFill>
                  <a:srgbClr val="034EA1"/>
                </a:solidFill>
                <a:latin typeface="Arial"/>
                <a:cs typeface="Arial"/>
              </a:rPr>
              <a:t>European</a:t>
            </a:r>
            <a:r>
              <a:rPr sz="1100" b="1" dirty="0">
                <a:solidFill>
                  <a:srgbClr val="034EA1"/>
                </a:solidFill>
                <a:latin typeface="Arial"/>
                <a:cs typeface="Arial"/>
              </a:rPr>
              <a:t> </a:t>
            </a:r>
            <a:r>
              <a:rPr sz="1100" b="1" spc="-5" dirty="0">
                <a:solidFill>
                  <a:srgbClr val="034EA1"/>
                </a:solidFill>
                <a:latin typeface="Arial"/>
                <a:cs typeface="Arial"/>
              </a:rPr>
              <a:t>R&amp;I</a:t>
            </a:r>
            <a:r>
              <a:rPr sz="1100" b="1" spc="5" dirty="0">
                <a:solidFill>
                  <a:srgbClr val="034EA1"/>
                </a:solidFill>
                <a:latin typeface="Arial"/>
                <a:cs typeface="Arial"/>
              </a:rPr>
              <a:t> </a:t>
            </a:r>
            <a:r>
              <a:rPr sz="1100" b="1" spc="-5" dirty="0">
                <a:solidFill>
                  <a:srgbClr val="034EA1"/>
                </a:solidFill>
                <a:latin typeface="Arial"/>
                <a:cs typeface="Arial"/>
              </a:rPr>
              <a:t>system</a:t>
            </a:r>
            <a:endParaRPr sz="1100" dirty="0">
              <a:latin typeface="Arial"/>
              <a:cs typeface="Arial"/>
            </a:endParaRPr>
          </a:p>
        </p:txBody>
      </p:sp>
      <p:sp>
        <p:nvSpPr>
          <p:cNvPr id="30" name="object 30"/>
          <p:cNvSpPr txBox="1"/>
          <p:nvPr/>
        </p:nvSpPr>
        <p:spPr>
          <a:xfrm>
            <a:off x="1532062" y="1386391"/>
            <a:ext cx="1518920" cy="376555"/>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a:t>
            </a:r>
            <a:endParaRPr sz="1200" dirty="0">
              <a:latin typeface="Arial"/>
              <a:cs typeface="Arial"/>
            </a:endParaRPr>
          </a:p>
          <a:p>
            <a:pPr marL="12700">
              <a:lnSpc>
                <a:spcPct val="100000"/>
              </a:lnSpc>
              <a:spcBef>
                <a:spcPts val="5"/>
              </a:spcBef>
            </a:pPr>
            <a:r>
              <a:rPr sz="1100" b="1" spc="-5" dirty="0">
                <a:solidFill>
                  <a:srgbClr val="034EA1"/>
                </a:solidFill>
                <a:latin typeface="Arial"/>
                <a:cs typeface="Arial"/>
              </a:rPr>
              <a:t>EXCELLENT</a:t>
            </a:r>
            <a:r>
              <a:rPr sz="1100" b="1" spc="-15" dirty="0">
                <a:solidFill>
                  <a:srgbClr val="034EA1"/>
                </a:solidFill>
                <a:latin typeface="Arial"/>
                <a:cs typeface="Arial"/>
              </a:rPr>
              <a:t> </a:t>
            </a:r>
            <a:r>
              <a:rPr sz="1100" b="1" spc="-5" dirty="0">
                <a:solidFill>
                  <a:srgbClr val="034EA1"/>
                </a:solidFill>
                <a:latin typeface="Arial"/>
                <a:cs typeface="Arial"/>
              </a:rPr>
              <a:t>SCIENCE</a:t>
            </a:r>
            <a:endParaRPr sz="1100" dirty="0">
              <a:latin typeface="Arial"/>
              <a:cs typeface="Arial"/>
            </a:endParaRPr>
          </a:p>
        </p:txBody>
      </p:sp>
      <p:sp>
        <p:nvSpPr>
          <p:cNvPr id="31" name="object 31"/>
          <p:cNvSpPr txBox="1"/>
          <p:nvPr/>
        </p:nvSpPr>
        <p:spPr>
          <a:xfrm>
            <a:off x="1479824" y="2050900"/>
            <a:ext cx="1890395" cy="193675"/>
          </a:xfrm>
          <a:prstGeom prst="rect">
            <a:avLst/>
          </a:prstGeom>
        </p:spPr>
        <p:txBody>
          <a:bodyPr vert="horz" wrap="square" lIns="0" tIns="13335" rIns="0" bIns="0" rtlCol="0">
            <a:spAutoFit/>
          </a:bodyPr>
          <a:lstStyle/>
          <a:p>
            <a:pPr marL="12700">
              <a:lnSpc>
                <a:spcPct val="100000"/>
              </a:lnSpc>
              <a:spcBef>
                <a:spcPts val="105"/>
              </a:spcBef>
            </a:pPr>
            <a:r>
              <a:rPr sz="1100" b="1" spc="-5" dirty="0">
                <a:solidFill>
                  <a:srgbClr val="034EA1"/>
                </a:solidFill>
                <a:latin typeface="Arial"/>
                <a:cs typeface="Arial"/>
              </a:rPr>
              <a:t>European</a:t>
            </a:r>
            <a:r>
              <a:rPr sz="1100" b="1" spc="-15" dirty="0">
                <a:solidFill>
                  <a:srgbClr val="034EA1"/>
                </a:solidFill>
                <a:latin typeface="Arial"/>
                <a:cs typeface="Arial"/>
              </a:rPr>
              <a:t> </a:t>
            </a:r>
            <a:r>
              <a:rPr sz="1100" b="1" dirty="0">
                <a:solidFill>
                  <a:srgbClr val="034EA1"/>
                </a:solidFill>
                <a:latin typeface="Arial"/>
                <a:cs typeface="Arial"/>
              </a:rPr>
              <a:t>Research</a:t>
            </a:r>
            <a:r>
              <a:rPr sz="1100" b="1" spc="-20" dirty="0">
                <a:solidFill>
                  <a:srgbClr val="034EA1"/>
                </a:solidFill>
                <a:latin typeface="Arial"/>
                <a:cs typeface="Arial"/>
              </a:rPr>
              <a:t> </a:t>
            </a:r>
            <a:r>
              <a:rPr sz="1100" b="1" spc="-5" dirty="0">
                <a:solidFill>
                  <a:srgbClr val="034EA1"/>
                </a:solidFill>
                <a:latin typeface="Arial"/>
                <a:cs typeface="Arial"/>
              </a:rPr>
              <a:t>Council</a:t>
            </a:r>
            <a:endParaRPr sz="1100" dirty="0">
              <a:latin typeface="Arial"/>
              <a:cs typeface="Arial"/>
            </a:endParaRPr>
          </a:p>
        </p:txBody>
      </p:sp>
      <p:sp>
        <p:nvSpPr>
          <p:cNvPr id="33" name="object 33"/>
          <p:cNvSpPr txBox="1"/>
          <p:nvPr/>
        </p:nvSpPr>
        <p:spPr>
          <a:xfrm>
            <a:off x="1501979" y="3102436"/>
            <a:ext cx="1642745" cy="193675"/>
          </a:xfrm>
          <a:prstGeom prst="rect">
            <a:avLst/>
          </a:prstGeom>
        </p:spPr>
        <p:txBody>
          <a:bodyPr vert="horz" wrap="square" lIns="0" tIns="13335" rIns="0" bIns="0" rtlCol="0">
            <a:spAutoFit/>
          </a:bodyPr>
          <a:lstStyle/>
          <a:p>
            <a:pPr marL="12700">
              <a:lnSpc>
                <a:spcPct val="100000"/>
              </a:lnSpc>
              <a:spcBef>
                <a:spcPts val="105"/>
              </a:spcBef>
            </a:pPr>
            <a:r>
              <a:rPr sz="1100" b="1" dirty="0">
                <a:solidFill>
                  <a:srgbClr val="034EA1"/>
                </a:solidFill>
                <a:latin typeface="Arial"/>
                <a:cs typeface="Arial"/>
              </a:rPr>
              <a:t>Marie</a:t>
            </a:r>
            <a:r>
              <a:rPr sz="1100" b="1" spc="-45" dirty="0">
                <a:solidFill>
                  <a:srgbClr val="034EA1"/>
                </a:solidFill>
                <a:latin typeface="Arial"/>
                <a:cs typeface="Arial"/>
              </a:rPr>
              <a:t> </a:t>
            </a:r>
            <a:r>
              <a:rPr sz="1100" b="1" spc="-5" dirty="0">
                <a:solidFill>
                  <a:srgbClr val="034EA1"/>
                </a:solidFill>
                <a:latin typeface="Arial"/>
                <a:cs typeface="Arial"/>
              </a:rPr>
              <a:t>Skłodowska-Curie</a:t>
            </a:r>
            <a:endParaRPr sz="1100" dirty="0">
              <a:latin typeface="Arial"/>
              <a:cs typeface="Arial"/>
            </a:endParaRPr>
          </a:p>
        </p:txBody>
      </p:sp>
      <p:sp>
        <p:nvSpPr>
          <p:cNvPr id="35" name="object 35"/>
          <p:cNvSpPr txBox="1"/>
          <p:nvPr/>
        </p:nvSpPr>
        <p:spPr>
          <a:xfrm>
            <a:off x="1482295" y="4109557"/>
            <a:ext cx="1682114" cy="193675"/>
          </a:xfrm>
          <a:prstGeom prst="rect">
            <a:avLst/>
          </a:prstGeom>
        </p:spPr>
        <p:txBody>
          <a:bodyPr vert="horz" wrap="square" lIns="0" tIns="13335" rIns="0" bIns="0" rtlCol="0">
            <a:spAutoFit/>
          </a:bodyPr>
          <a:lstStyle/>
          <a:p>
            <a:pPr marL="12700">
              <a:lnSpc>
                <a:spcPct val="100000"/>
              </a:lnSpc>
              <a:spcBef>
                <a:spcPts val="105"/>
              </a:spcBef>
            </a:pPr>
            <a:r>
              <a:rPr sz="1100" b="1" spc="-5" dirty="0">
                <a:solidFill>
                  <a:srgbClr val="034EA1"/>
                </a:solidFill>
                <a:latin typeface="Arial"/>
                <a:cs typeface="Arial"/>
              </a:rPr>
              <a:t>Research</a:t>
            </a:r>
            <a:r>
              <a:rPr sz="1100" b="1" spc="5" dirty="0">
                <a:solidFill>
                  <a:srgbClr val="034EA1"/>
                </a:solidFill>
                <a:latin typeface="Arial"/>
                <a:cs typeface="Arial"/>
              </a:rPr>
              <a:t> </a:t>
            </a:r>
            <a:r>
              <a:rPr sz="1100" b="1" spc="-5" dirty="0">
                <a:solidFill>
                  <a:srgbClr val="034EA1"/>
                </a:solidFill>
                <a:latin typeface="Arial"/>
                <a:cs typeface="Arial"/>
              </a:rPr>
              <a:t>Infrastructures</a:t>
            </a:r>
            <a:endParaRPr sz="1100" dirty="0">
              <a:latin typeface="Arial"/>
              <a:cs typeface="Arial"/>
            </a:endParaRPr>
          </a:p>
        </p:txBody>
      </p:sp>
      <p:pic>
        <p:nvPicPr>
          <p:cNvPr id="36" name="object 36"/>
          <p:cNvPicPr/>
          <p:nvPr/>
        </p:nvPicPr>
        <p:blipFill>
          <a:blip r:embed="rId3" cstate="print"/>
          <a:stretch>
            <a:fillRect/>
          </a:stretch>
        </p:blipFill>
        <p:spPr>
          <a:xfrm>
            <a:off x="830501" y="1234589"/>
            <a:ext cx="477012" cy="477012"/>
          </a:xfrm>
          <a:prstGeom prst="rect">
            <a:avLst/>
          </a:prstGeom>
        </p:spPr>
      </p:pic>
      <p:sp>
        <p:nvSpPr>
          <p:cNvPr id="37" name="object 37"/>
          <p:cNvSpPr txBox="1"/>
          <p:nvPr/>
        </p:nvSpPr>
        <p:spPr>
          <a:xfrm>
            <a:off x="8779057" y="1339411"/>
            <a:ext cx="1509395" cy="376555"/>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III</a:t>
            </a:r>
            <a:endParaRPr sz="1200" dirty="0">
              <a:latin typeface="Arial"/>
              <a:cs typeface="Arial"/>
            </a:endParaRPr>
          </a:p>
          <a:p>
            <a:pPr marL="12700">
              <a:lnSpc>
                <a:spcPct val="100000"/>
              </a:lnSpc>
              <a:spcBef>
                <a:spcPts val="5"/>
              </a:spcBef>
            </a:pPr>
            <a:r>
              <a:rPr sz="1100" b="1" spc="-10" dirty="0">
                <a:solidFill>
                  <a:srgbClr val="034EA1"/>
                </a:solidFill>
                <a:latin typeface="Arial"/>
                <a:cs typeface="Arial"/>
              </a:rPr>
              <a:t>INNOVATIVE</a:t>
            </a:r>
            <a:r>
              <a:rPr sz="1100" b="1" spc="5" dirty="0">
                <a:solidFill>
                  <a:srgbClr val="034EA1"/>
                </a:solidFill>
                <a:latin typeface="Arial"/>
                <a:cs typeface="Arial"/>
              </a:rPr>
              <a:t> </a:t>
            </a:r>
            <a:r>
              <a:rPr sz="1100" b="1" spc="-5" dirty="0">
                <a:solidFill>
                  <a:srgbClr val="034EA1"/>
                </a:solidFill>
                <a:latin typeface="Arial"/>
                <a:cs typeface="Arial"/>
              </a:rPr>
              <a:t>EUROPE</a:t>
            </a:r>
            <a:endParaRPr sz="1100" dirty="0">
              <a:latin typeface="Arial"/>
              <a:cs typeface="Arial"/>
            </a:endParaRPr>
          </a:p>
        </p:txBody>
      </p:sp>
      <p:sp>
        <p:nvSpPr>
          <p:cNvPr id="39" name="object 39"/>
          <p:cNvSpPr txBox="1"/>
          <p:nvPr/>
        </p:nvSpPr>
        <p:spPr>
          <a:xfrm>
            <a:off x="8578977" y="2052708"/>
            <a:ext cx="1417320" cy="361315"/>
          </a:xfrm>
          <a:prstGeom prst="rect">
            <a:avLst/>
          </a:prstGeom>
        </p:spPr>
        <p:txBody>
          <a:bodyPr vert="horz" wrap="square" lIns="0" tIns="13335" rIns="0" bIns="0" rtlCol="0">
            <a:spAutoFit/>
          </a:bodyPr>
          <a:lstStyle/>
          <a:p>
            <a:pPr marL="451484" marR="5080" indent="-439420">
              <a:lnSpc>
                <a:spcPct val="100000"/>
              </a:lnSpc>
              <a:spcBef>
                <a:spcPts val="105"/>
              </a:spcBef>
            </a:pPr>
            <a:r>
              <a:rPr sz="1100" b="1" spc="-5" dirty="0">
                <a:solidFill>
                  <a:srgbClr val="034EA1"/>
                </a:solidFill>
                <a:latin typeface="Arial"/>
                <a:cs typeface="Arial"/>
              </a:rPr>
              <a:t>European</a:t>
            </a:r>
            <a:r>
              <a:rPr sz="1100" b="1" spc="-55" dirty="0">
                <a:solidFill>
                  <a:srgbClr val="034EA1"/>
                </a:solidFill>
                <a:latin typeface="Arial"/>
                <a:cs typeface="Arial"/>
              </a:rPr>
              <a:t> </a:t>
            </a:r>
            <a:r>
              <a:rPr sz="1100" b="1" dirty="0">
                <a:solidFill>
                  <a:srgbClr val="034EA1"/>
                </a:solidFill>
                <a:latin typeface="Arial"/>
                <a:cs typeface="Arial"/>
              </a:rPr>
              <a:t>Innovation </a:t>
            </a:r>
            <a:r>
              <a:rPr sz="1100" b="1" spc="-290" dirty="0">
                <a:solidFill>
                  <a:srgbClr val="034EA1"/>
                </a:solidFill>
                <a:latin typeface="Arial"/>
                <a:cs typeface="Arial"/>
              </a:rPr>
              <a:t> </a:t>
            </a:r>
            <a:r>
              <a:rPr sz="1100" b="1" spc="-5" dirty="0">
                <a:solidFill>
                  <a:srgbClr val="034EA1"/>
                </a:solidFill>
                <a:latin typeface="Arial"/>
                <a:cs typeface="Arial"/>
              </a:rPr>
              <a:t>Council</a:t>
            </a:r>
            <a:endParaRPr sz="1100" dirty="0">
              <a:latin typeface="Arial"/>
              <a:cs typeface="Arial"/>
            </a:endParaRPr>
          </a:p>
        </p:txBody>
      </p:sp>
      <p:sp>
        <p:nvSpPr>
          <p:cNvPr id="41" name="object 41"/>
          <p:cNvSpPr txBox="1"/>
          <p:nvPr/>
        </p:nvSpPr>
        <p:spPr>
          <a:xfrm>
            <a:off x="8601770" y="2890381"/>
            <a:ext cx="1417955" cy="361315"/>
          </a:xfrm>
          <a:prstGeom prst="rect">
            <a:avLst/>
          </a:prstGeom>
        </p:spPr>
        <p:txBody>
          <a:bodyPr vert="horz" wrap="square" lIns="0" tIns="13335" rIns="0" bIns="0" rtlCol="0">
            <a:spAutoFit/>
          </a:bodyPr>
          <a:lstStyle/>
          <a:p>
            <a:pPr marL="301625" marR="5080" indent="-289560">
              <a:lnSpc>
                <a:spcPct val="100000"/>
              </a:lnSpc>
              <a:spcBef>
                <a:spcPts val="105"/>
              </a:spcBef>
            </a:pPr>
            <a:r>
              <a:rPr sz="1100" b="1" spc="-5" dirty="0">
                <a:solidFill>
                  <a:srgbClr val="034EA1"/>
                </a:solidFill>
                <a:latin typeface="Arial"/>
                <a:cs typeface="Arial"/>
              </a:rPr>
              <a:t>European Innovation </a:t>
            </a:r>
            <a:r>
              <a:rPr sz="1100" b="1" spc="-295" dirty="0">
                <a:solidFill>
                  <a:srgbClr val="034EA1"/>
                </a:solidFill>
                <a:latin typeface="Arial"/>
                <a:cs typeface="Arial"/>
              </a:rPr>
              <a:t> </a:t>
            </a:r>
            <a:r>
              <a:rPr sz="1100" b="1" spc="-5" dirty="0">
                <a:solidFill>
                  <a:srgbClr val="034EA1"/>
                </a:solidFill>
                <a:latin typeface="Arial"/>
                <a:cs typeface="Arial"/>
              </a:rPr>
              <a:t>Ecosystems</a:t>
            </a:r>
            <a:endParaRPr sz="1100" dirty="0">
              <a:latin typeface="Arial"/>
              <a:cs typeface="Arial"/>
            </a:endParaRPr>
          </a:p>
        </p:txBody>
      </p:sp>
      <p:sp>
        <p:nvSpPr>
          <p:cNvPr id="46" name="object 46"/>
          <p:cNvSpPr txBox="1"/>
          <p:nvPr/>
        </p:nvSpPr>
        <p:spPr>
          <a:xfrm>
            <a:off x="4381420" y="1217063"/>
            <a:ext cx="3270304" cy="3390672"/>
          </a:xfrm>
          <a:prstGeom prst="rect">
            <a:avLst/>
          </a:prstGeom>
        </p:spPr>
        <p:txBody>
          <a:bodyPr vert="horz" wrap="square" lIns="0" tIns="12700" rIns="0" bIns="0" rtlCol="0">
            <a:spAutoFit/>
          </a:bodyPr>
          <a:lstStyle/>
          <a:p>
            <a:pPr marL="294005">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II</a:t>
            </a:r>
            <a:endParaRPr sz="1200" dirty="0">
              <a:latin typeface="Arial"/>
              <a:cs typeface="Arial"/>
            </a:endParaRPr>
          </a:p>
          <a:p>
            <a:pPr marL="294005" marR="5080">
              <a:lnSpc>
                <a:spcPct val="100000"/>
              </a:lnSpc>
              <a:spcBef>
                <a:spcPts val="5"/>
              </a:spcBef>
            </a:pPr>
            <a:r>
              <a:rPr sz="1100" b="1" spc="-5" dirty="0">
                <a:solidFill>
                  <a:srgbClr val="034EA1"/>
                </a:solidFill>
                <a:latin typeface="Arial"/>
                <a:cs typeface="Arial"/>
              </a:rPr>
              <a:t>GLOBAL CHALLENGES </a:t>
            </a:r>
            <a:r>
              <a:rPr sz="1100" b="1" dirty="0">
                <a:solidFill>
                  <a:srgbClr val="034EA1"/>
                </a:solidFill>
                <a:latin typeface="Arial"/>
                <a:cs typeface="Arial"/>
              </a:rPr>
              <a:t>&amp; </a:t>
            </a:r>
            <a:r>
              <a:rPr sz="1100" b="1" spc="-295" dirty="0">
                <a:solidFill>
                  <a:srgbClr val="034EA1"/>
                </a:solidFill>
                <a:latin typeface="Arial"/>
                <a:cs typeface="Arial"/>
              </a:rPr>
              <a:t> </a:t>
            </a:r>
            <a:r>
              <a:rPr sz="1100" b="1" spc="-10" dirty="0">
                <a:solidFill>
                  <a:srgbClr val="034EA1"/>
                </a:solidFill>
                <a:latin typeface="Arial"/>
                <a:cs typeface="Arial"/>
              </a:rPr>
              <a:t>EUROPEAN</a:t>
            </a:r>
            <a:r>
              <a:rPr sz="1100" b="1" spc="30" dirty="0">
                <a:solidFill>
                  <a:srgbClr val="034EA1"/>
                </a:solidFill>
                <a:latin typeface="Arial"/>
                <a:cs typeface="Arial"/>
              </a:rPr>
              <a:t> </a:t>
            </a:r>
            <a:r>
              <a:rPr sz="1100" b="1" spc="-10" dirty="0">
                <a:solidFill>
                  <a:srgbClr val="034EA1"/>
                </a:solidFill>
                <a:latin typeface="Arial"/>
                <a:cs typeface="Arial"/>
              </a:rPr>
              <a:t>INDUSTRIAL </a:t>
            </a:r>
            <a:r>
              <a:rPr sz="1100" b="1" spc="-5" dirty="0">
                <a:solidFill>
                  <a:srgbClr val="034EA1"/>
                </a:solidFill>
                <a:latin typeface="Arial"/>
                <a:cs typeface="Arial"/>
              </a:rPr>
              <a:t> COMPETITIVENESS</a:t>
            </a:r>
            <a:endParaRPr sz="1100" dirty="0">
              <a:latin typeface="Arial"/>
              <a:cs typeface="Arial"/>
            </a:endParaRPr>
          </a:p>
          <a:p>
            <a:pPr marL="120650" indent="-108585">
              <a:lnSpc>
                <a:spcPct val="100000"/>
              </a:lnSpc>
              <a:spcBef>
                <a:spcPts val="865"/>
              </a:spcBef>
              <a:buFont typeface="Arial MT"/>
              <a:buChar char="•"/>
              <a:tabLst>
                <a:tab pos="121285" algn="l"/>
              </a:tabLst>
            </a:pPr>
            <a:r>
              <a:rPr sz="1100" b="1" spc="-5" dirty="0">
                <a:solidFill>
                  <a:srgbClr val="034EA1"/>
                </a:solidFill>
                <a:latin typeface="Arial"/>
                <a:cs typeface="Arial"/>
              </a:rPr>
              <a:t>Health</a:t>
            </a:r>
          </a:p>
          <a:p>
            <a:pPr marL="120650" indent="-108585">
              <a:lnSpc>
                <a:spcPct val="200000"/>
              </a:lnSpc>
              <a:buFont typeface="Arial MT"/>
              <a:buChar char="•"/>
              <a:tabLst>
                <a:tab pos="121285" algn="l"/>
              </a:tabLst>
            </a:pPr>
            <a:endParaRPr sz="1100" dirty="0">
              <a:latin typeface="Arial"/>
              <a:cs typeface="Arial"/>
            </a:endParaRPr>
          </a:p>
          <a:p>
            <a:pPr marL="120650" marR="574675" indent="-108585">
              <a:lnSpc>
                <a:spcPct val="100000"/>
              </a:lnSpc>
              <a:buFont typeface="Arial MT"/>
              <a:buChar char="•"/>
              <a:tabLst>
                <a:tab pos="121285" algn="l"/>
              </a:tabLst>
            </a:pPr>
            <a:r>
              <a:rPr sz="1100" b="1" dirty="0">
                <a:solidFill>
                  <a:srgbClr val="034EA1"/>
                </a:solidFill>
                <a:latin typeface="Arial"/>
                <a:cs typeface="Arial"/>
              </a:rPr>
              <a:t>Culture,</a:t>
            </a:r>
            <a:r>
              <a:rPr sz="1100" b="1" spc="-50" dirty="0">
                <a:solidFill>
                  <a:srgbClr val="034EA1"/>
                </a:solidFill>
                <a:latin typeface="Arial"/>
                <a:cs typeface="Arial"/>
              </a:rPr>
              <a:t> </a:t>
            </a:r>
            <a:r>
              <a:rPr sz="1100" b="1" spc="-5" dirty="0">
                <a:solidFill>
                  <a:srgbClr val="034EA1"/>
                </a:solidFill>
                <a:latin typeface="Arial"/>
                <a:cs typeface="Arial"/>
              </a:rPr>
              <a:t>Creativity</a:t>
            </a:r>
            <a:r>
              <a:rPr sz="1100" b="1" spc="-60" dirty="0">
                <a:solidFill>
                  <a:srgbClr val="034EA1"/>
                </a:solidFill>
                <a:latin typeface="Arial"/>
                <a:cs typeface="Arial"/>
              </a:rPr>
              <a:t> </a:t>
            </a:r>
            <a:r>
              <a:rPr sz="1100" b="1" dirty="0">
                <a:solidFill>
                  <a:srgbClr val="034EA1"/>
                </a:solidFill>
                <a:latin typeface="Arial"/>
                <a:cs typeface="Arial"/>
              </a:rPr>
              <a:t>&amp; </a:t>
            </a:r>
            <a:r>
              <a:rPr sz="1100" b="1" spc="-290" dirty="0">
                <a:solidFill>
                  <a:srgbClr val="034EA1"/>
                </a:solidFill>
                <a:latin typeface="Arial"/>
                <a:cs typeface="Arial"/>
              </a:rPr>
              <a:t> </a:t>
            </a:r>
            <a:r>
              <a:rPr sz="1100" b="1" spc="-5" dirty="0">
                <a:solidFill>
                  <a:srgbClr val="034EA1"/>
                </a:solidFill>
                <a:latin typeface="Arial"/>
                <a:cs typeface="Arial"/>
              </a:rPr>
              <a:t>Inclusive</a:t>
            </a:r>
            <a:r>
              <a:rPr sz="1100" b="1" spc="-30" dirty="0">
                <a:solidFill>
                  <a:srgbClr val="034EA1"/>
                </a:solidFill>
                <a:latin typeface="Arial"/>
                <a:cs typeface="Arial"/>
              </a:rPr>
              <a:t> </a:t>
            </a:r>
            <a:r>
              <a:rPr sz="1100" b="1" dirty="0">
                <a:solidFill>
                  <a:srgbClr val="034EA1"/>
                </a:solidFill>
                <a:latin typeface="Arial"/>
                <a:cs typeface="Arial"/>
              </a:rPr>
              <a:t>Society</a:t>
            </a:r>
          </a:p>
          <a:p>
            <a:pPr marL="120650" marR="574675" indent="-108585">
              <a:lnSpc>
                <a:spcPct val="200000"/>
              </a:lnSpc>
              <a:buFont typeface="Arial MT"/>
              <a:buChar char="•"/>
              <a:tabLst>
                <a:tab pos="121285" algn="l"/>
              </a:tabLst>
            </a:pPr>
            <a:endParaRPr sz="1100" dirty="0">
              <a:latin typeface="Arial"/>
              <a:cs typeface="Arial"/>
            </a:endParaRPr>
          </a:p>
          <a:p>
            <a:pPr marL="120650" indent="-108585">
              <a:lnSpc>
                <a:spcPct val="100000"/>
              </a:lnSpc>
              <a:buFont typeface="Arial MT"/>
              <a:buChar char="•"/>
              <a:tabLst>
                <a:tab pos="121285" algn="l"/>
              </a:tabLst>
            </a:pPr>
            <a:r>
              <a:rPr sz="1100" b="1" spc="-5" dirty="0">
                <a:solidFill>
                  <a:srgbClr val="034EA1"/>
                </a:solidFill>
                <a:latin typeface="Arial"/>
                <a:cs typeface="Arial"/>
              </a:rPr>
              <a:t>Civil</a:t>
            </a:r>
            <a:r>
              <a:rPr sz="1100" b="1" spc="-45" dirty="0">
                <a:solidFill>
                  <a:srgbClr val="034EA1"/>
                </a:solidFill>
                <a:latin typeface="Arial"/>
                <a:cs typeface="Arial"/>
              </a:rPr>
              <a:t> </a:t>
            </a:r>
            <a:r>
              <a:rPr sz="1100" b="1" dirty="0">
                <a:solidFill>
                  <a:srgbClr val="034EA1"/>
                </a:solidFill>
                <a:latin typeface="Arial"/>
                <a:cs typeface="Arial"/>
              </a:rPr>
              <a:t>Security</a:t>
            </a:r>
            <a:r>
              <a:rPr sz="1100" b="1" spc="-60" dirty="0">
                <a:solidFill>
                  <a:srgbClr val="034EA1"/>
                </a:solidFill>
                <a:latin typeface="Arial"/>
                <a:cs typeface="Arial"/>
              </a:rPr>
              <a:t> </a:t>
            </a:r>
            <a:r>
              <a:rPr sz="1100" b="1" dirty="0">
                <a:solidFill>
                  <a:srgbClr val="034EA1"/>
                </a:solidFill>
                <a:latin typeface="Arial"/>
                <a:cs typeface="Arial"/>
              </a:rPr>
              <a:t>for</a:t>
            </a:r>
            <a:r>
              <a:rPr sz="1100" b="1" spc="-40" dirty="0">
                <a:solidFill>
                  <a:srgbClr val="034EA1"/>
                </a:solidFill>
                <a:latin typeface="Arial"/>
                <a:cs typeface="Arial"/>
              </a:rPr>
              <a:t> </a:t>
            </a:r>
            <a:r>
              <a:rPr sz="1100" b="1" dirty="0">
                <a:solidFill>
                  <a:srgbClr val="034EA1"/>
                </a:solidFill>
                <a:latin typeface="Arial"/>
                <a:cs typeface="Arial"/>
              </a:rPr>
              <a:t>Society</a:t>
            </a:r>
          </a:p>
          <a:p>
            <a:pPr marL="120650" indent="-108585">
              <a:lnSpc>
                <a:spcPct val="150000"/>
              </a:lnSpc>
              <a:buFont typeface="Arial MT"/>
              <a:buChar char="•"/>
              <a:tabLst>
                <a:tab pos="121285" algn="l"/>
              </a:tabLst>
            </a:pPr>
            <a:endParaRPr sz="1100" dirty="0">
              <a:latin typeface="Arial"/>
              <a:cs typeface="Arial"/>
            </a:endParaRPr>
          </a:p>
          <a:p>
            <a:pPr marL="120650" indent="-108585">
              <a:lnSpc>
                <a:spcPct val="100000"/>
              </a:lnSpc>
              <a:buFont typeface="Arial MT"/>
              <a:buChar char="•"/>
              <a:tabLst>
                <a:tab pos="121285" algn="l"/>
              </a:tabLst>
            </a:pPr>
            <a:r>
              <a:rPr sz="1100" b="1" dirty="0">
                <a:solidFill>
                  <a:srgbClr val="034EA1"/>
                </a:solidFill>
                <a:latin typeface="Arial"/>
                <a:cs typeface="Arial"/>
              </a:rPr>
              <a:t>Digital,</a:t>
            </a:r>
            <a:r>
              <a:rPr sz="1100" b="1" spc="-80" dirty="0">
                <a:solidFill>
                  <a:srgbClr val="034EA1"/>
                </a:solidFill>
                <a:latin typeface="Arial"/>
                <a:cs typeface="Arial"/>
              </a:rPr>
              <a:t> </a:t>
            </a:r>
            <a:r>
              <a:rPr sz="1100" b="1" dirty="0">
                <a:solidFill>
                  <a:srgbClr val="034EA1"/>
                </a:solidFill>
                <a:latin typeface="Arial"/>
                <a:cs typeface="Arial"/>
              </a:rPr>
              <a:t>Industry</a:t>
            </a:r>
            <a:r>
              <a:rPr sz="1100" b="1" spc="-50" dirty="0">
                <a:solidFill>
                  <a:srgbClr val="034EA1"/>
                </a:solidFill>
                <a:latin typeface="Arial"/>
                <a:cs typeface="Arial"/>
              </a:rPr>
              <a:t> </a:t>
            </a:r>
            <a:r>
              <a:rPr sz="1100" b="1" dirty="0">
                <a:solidFill>
                  <a:srgbClr val="034EA1"/>
                </a:solidFill>
                <a:latin typeface="Arial"/>
                <a:cs typeface="Arial"/>
              </a:rPr>
              <a:t>&amp;</a:t>
            </a:r>
            <a:r>
              <a:rPr sz="1100" b="1" spc="-45" dirty="0">
                <a:solidFill>
                  <a:srgbClr val="034EA1"/>
                </a:solidFill>
                <a:latin typeface="Arial"/>
                <a:cs typeface="Arial"/>
              </a:rPr>
              <a:t> </a:t>
            </a:r>
            <a:r>
              <a:rPr sz="1100" b="1" dirty="0">
                <a:solidFill>
                  <a:srgbClr val="034EA1"/>
                </a:solidFill>
                <a:latin typeface="Arial"/>
                <a:cs typeface="Arial"/>
              </a:rPr>
              <a:t>Space</a:t>
            </a:r>
          </a:p>
          <a:p>
            <a:pPr marL="120650" indent="-108585">
              <a:lnSpc>
                <a:spcPct val="150000"/>
              </a:lnSpc>
              <a:buFont typeface="Arial MT"/>
              <a:buChar char="•"/>
              <a:tabLst>
                <a:tab pos="121285" algn="l"/>
              </a:tabLst>
            </a:pPr>
            <a:endParaRPr sz="1100" dirty="0">
              <a:latin typeface="Arial"/>
              <a:cs typeface="Arial"/>
            </a:endParaRPr>
          </a:p>
          <a:p>
            <a:pPr marL="120650" indent="-108585">
              <a:lnSpc>
                <a:spcPct val="150000"/>
              </a:lnSpc>
              <a:buFont typeface="Arial MT"/>
              <a:buChar char="•"/>
              <a:tabLst>
                <a:tab pos="121285" algn="l"/>
              </a:tabLst>
            </a:pPr>
            <a:r>
              <a:rPr sz="1100" b="1" dirty="0">
                <a:solidFill>
                  <a:srgbClr val="034EA1"/>
                </a:solidFill>
                <a:latin typeface="Arial"/>
                <a:cs typeface="Arial"/>
              </a:rPr>
              <a:t>Climate,</a:t>
            </a:r>
            <a:r>
              <a:rPr sz="1100" b="1" spc="-70" dirty="0">
                <a:solidFill>
                  <a:srgbClr val="034EA1"/>
                </a:solidFill>
                <a:latin typeface="Arial"/>
                <a:cs typeface="Arial"/>
              </a:rPr>
              <a:t> </a:t>
            </a:r>
            <a:r>
              <a:rPr sz="1100" b="1" dirty="0">
                <a:solidFill>
                  <a:srgbClr val="034EA1"/>
                </a:solidFill>
                <a:latin typeface="Arial"/>
                <a:cs typeface="Arial"/>
              </a:rPr>
              <a:t>Energy</a:t>
            </a:r>
            <a:r>
              <a:rPr sz="1100" b="1" spc="-5" dirty="0">
                <a:solidFill>
                  <a:srgbClr val="034EA1"/>
                </a:solidFill>
                <a:latin typeface="Arial"/>
                <a:cs typeface="Arial"/>
              </a:rPr>
              <a:t> </a:t>
            </a:r>
            <a:r>
              <a:rPr sz="1100" b="1" dirty="0">
                <a:solidFill>
                  <a:srgbClr val="034EA1"/>
                </a:solidFill>
                <a:latin typeface="Arial"/>
                <a:cs typeface="Arial"/>
              </a:rPr>
              <a:t>&amp;</a:t>
            </a:r>
            <a:r>
              <a:rPr sz="1100" b="1" spc="-30" dirty="0">
                <a:solidFill>
                  <a:srgbClr val="034EA1"/>
                </a:solidFill>
                <a:latin typeface="Arial"/>
                <a:cs typeface="Arial"/>
              </a:rPr>
              <a:t> </a:t>
            </a:r>
            <a:r>
              <a:rPr sz="1100" b="1" spc="-5" dirty="0">
                <a:solidFill>
                  <a:srgbClr val="034EA1"/>
                </a:solidFill>
                <a:latin typeface="Arial"/>
                <a:cs typeface="Arial"/>
              </a:rPr>
              <a:t>Mobility</a:t>
            </a:r>
          </a:p>
          <a:p>
            <a:pPr marL="120650" indent="-108585">
              <a:lnSpc>
                <a:spcPct val="150000"/>
              </a:lnSpc>
              <a:buFont typeface="Arial MT"/>
              <a:buChar char="•"/>
              <a:tabLst>
                <a:tab pos="121285" algn="l"/>
              </a:tabLst>
            </a:pPr>
            <a:endParaRPr sz="1100" dirty="0">
              <a:latin typeface="Arial"/>
              <a:cs typeface="Arial"/>
            </a:endParaRPr>
          </a:p>
          <a:p>
            <a:pPr marL="120650" marR="95885" indent="-108585">
              <a:lnSpc>
                <a:spcPct val="100000"/>
              </a:lnSpc>
              <a:buFont typeface="Arial MT"/>
              <a:buChar char="•"/>
              <a:tabLst>
                <a:tab pos="121285" algn="l"/>
              </a:tabLst>
            </a:pPr>
            <a:r>
              <a:rPr sz="1100" b="1" spc="-5" dirty="0">
                <a:solidFill>
                  <a:srgbClr val="034EA1"/>
                </a:solidFill>
                <a:latin typeface="Arial"/>
                <a:cs typeface="Arial"/>
              </a:rPr>
              <a:t>Food, Bioeconomy, </a:t>
            </a:r>
            <a:r>
              <a:rPr sz="1100" b="1" dirty="0">
                <a:solidFill>
                  <a:srgbClr val="034EA1"/>
                </a:solidFill>
                <a:latin typeface="Arial"/>
                <a:cs typeface="Arial"/>
              </a:rPr>
              <a:t>Natural </a:t>
            </a:r>
            <a:r>
              <a:rPr sz="1100" b="1" spc="-295" dirty="0">
                <a:solidFill>
                  <a:srgbClr val="034EA1"/>
                </a:solidFill>
                <a:latin typeface="Arial"/>
                <a:cs typeface="Arial"/>
              </a:rPr>
              <a:t> </a:t>
            </a:r>
            <a:r>
              <a:rPr sz="1100" b="1" spc="-5" dirty="0">
                <a:solidFill>
                  <a:srgbClr val="034EA1"/>
                </a:solidFill>
                <a:latin typeface="Arial"/>
                <a:cs typeface="Arial"/>
              </a:rPr>
              <a:t>Resources, Agriculture </a:t>
            </a:r>
            <a:r>
              <a:rPr sz="1100" b="1" dirty="0">
                <a:solidFill>
                  <a:srgbClr val="034EA1"/>
                </a:solidFill>
                <a:latin typeface="Arial"/>
                <a:cs typeface="Arial"/>
              </a:rPr>
              <a:t>&amp; </a:t>
            </a:r>
            <a:r>
              <a:rPr sz="1100" b="1" spc="5" dirty="0">
                <a:solidFill>
                  <a:srgbClr val="034EA1"/>
                </a:solidFill>
                <a:latin typeface="Arial"/>
                <a:cs typeface="Arial"/>
              </a:rPr>
              <a:t> </a:t>
            </a:r>
            <a:r>
              <a:rPr sz="1100" b="1" spc="-5" dirty="0">
                <a:solidFill>
                  <a:srgbClr val="034EA1"/>
                </a:solidFill>
                <a:latin typeface="Arial"/>
                <a:cs typeface="Arial"/>
              </a:rPr>
              <a:t>Environment</a:t>
            </a:r>
            <a:endParaRPr sz="1100" dirty="0">
              <a:latin typeface="Arial"/>
              <a:cs typeface="Arial"/>
            </a:endParaRPr>
          </a:p>
        </p:txBody>
      </p:sp>
      <p:sp>
        <p:nvSpPr>
          <p:cNvPr id="48" name="object 48"/>
          <p:cNvSpPr txBox="1"/>
          <p:nvPr/>
        </p:nvSpPr>
        <p:spPr>
          <a:xfrm>
            <a:off x="3992614" y="2860712"/>
            <a:ext cx="196215" cy="635635"/>
          </a:xfrm>
          <a:prstGeom prst="rect">
            <a:avLst/>
          </a:prstGeom>
        </p:spPr>
        <p:txBody>
          <a:bodyPr vert="vert270" wrap="square" lIns="0" tIns="0" rIns="0" bIns="0" rtlCol="0">
            <a:spAutoFit/>
          </a:bodyPr>
          <a:lstStyle/>
          <a:p>
            <a:pPr marL="12700">
              <a:lnSpc>
                <a:spcPts val="1425"/>
              </a:lnSpc>
            </a:pPr>
            <a:r>
              <a:rPr sz="1200" b="1" spc="-5" dirty="0">
                <a:solidFill>
                  <a:srgbClr val="034EA1"/>
                </a:solidFill>
                <a:latin typeface="Arial"/>
                <a:cs typeface="Arial"/>
              </a:rPr>
              <a:t>Clusters</a:t>
            </a:r>
            <a:endParaRPr sz="1200" dirty="0">
              <a:latin typeface="Arial"/>
              <a:cs typeface="Arial"/>
            </a:endParaRPr>
          </a:p>
        </p:txBody>
      </p:sp>
      <p:pic>
        <p:nvPicPr>
          <p:cNvPr id="51" name="object 51"/>
          <p:cNvPicPr/>
          <p:nvPr/>
        </p:nvPicPr>
        <p:blipFill>
          <a:blip r:embed="rId4" cstate="print"/>
          <a:stretch>
            <a:fillRect/>
          </a:stretch>
        </p:blipFill>
        <p:spPr>
          <a:xfrm>
            <a:off x="3986239" y="1221353"/>
            <a:ext cx="487679" cy="487679"/>
          </a:xfrm>
          <a:prstGeom prst="rect">
            <a:avLst/>
          </a:prstGeom>
        </p:spPr>
      </p:pic>
      <p:sp>
        <p:nvSpPr>
          <p:cNvPr id="52" name="object 41"/>
          <p:cNvSpPr txBox="1"/>
          <p:nvPr/>
        </p:nvSpPr>
        <p:spPr>
          <a:xfrm>
            <a:off x="8601770" y="3817508"/>
            <a:ext cx="1753235" cy="364843"/>
          </a:xfrm>
          <a:prstGeom prst="rect">
            <a:avLst/>
          </a:prstGeom>
        </p:spPr>
        <p:txBody>
          <a:bodyPr vert="horz" wrap="square" lIns="0" tIns="13335" rIns="0" bIns="0" rtlCol="0">
            <a:spAutoFit/>
          </a:bodyPr>
          <a:lstStyle/>
          <a:p>
            <a:pPr marL="301625" marR="5080" indent="-289560">
              <a:lnSpc>
                <a:spcPct val="100000"/>
              </a:lnSpc>
              <a:spcBef>
                <a:spcPts val="105"/>
              </a:spcBef>
            </a:pPr>
            <a:r>
              <a:rPr sz="1100" b="1" spc="-5" dirty="0">
                <a:solidFill>
                  <a:srgbClr val="034EA1"/>
                </a:solidFill>
                <a:latin typeface="Arial"/>
                <a:cs typeface="Arial"/>
              </a:rPr>
              <a:t>European Institute of </a:t>
            </a:r>
          </a:p>
          <a:p>
            <a:pPr marL="301625" marR="5080" indent="-289560">
              <a:lnSpc>
                <a:spcPct val="100000"/>
              </a:lnSpc>
              <a:spcBef>
                <a:spcPts val="105"/>
              </a:spcBef>
            </a:pPr>
            <a:r>
              <a:rPr lang="x-none" sz="1100" b="1" spc="-5" dirty="0">
                <a:solidFill>
                  <a:srgbClr val="034EA1"/>
                </a:solidFill>
                <a:latin typeface="Arial"/>
                <a:cs typeface="Arial"/>
              </a:rPr>
              <a:t>Innovation &amp; Technology</a:t>
            </a:r>
            <a:endParaRPr sz="1100" dirty="0">
              <a:latin typeface="Arial"/>
              <a:cs typeface="Arial"/>
            </a:endParaRPr>
          </a:p>
        </p:txBody>
      </p:sp>
      <p:pic>
        <p:nvPicPr>
          <p:cNvPr id="53" name="object 44"/>
          <p:cNvPicPr/>
          <p:nvPr/>
        </p:nvPicPr>
        <p:blipFill>
          <a:blip r:embed="rId5" cstate="print"/>
          <a:stretch>
            <a:fillRect/>
          </a:stretch>
        </p:blipFill>
        <p:spPr>
          <a:xfrm>
            <a:off x="8051674" y="1237167"/>
            <a:ext cx="527303" cy="525779"/>
          </a:xfrm>
          <a:prstGeom prst="rect">
            <a:avLst/>
          </a:prstGeom>
        </p:spPr>
      </p:pic>
      <p:cxnSp>
        <p:nvCxnSpPr>
          <p:cNvPr id="55" name="Straight Connector 54"/>
          <p:cNvCxnSpPr/>
          <p:nvPr/>
        </p:nvCxnSpPr>
        <p:spPr>
          <a:xfrm>
            <a:off x="3747928" y="1349815"/>
            <a:ext cx="52095" cy="3279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774573" y="1349815"/>
            <a:ext cx="52095" cy="3279751"/>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553456" y="3444758"/>
            <a:ext cx="1845999" cy="276999"/>
          </a:xfrm>
          <a:prstGeom prst="rect">
            <a:avLst/>
          </a:prstGeom>
          <a:noFill/>
        </p:spPr>
        <p:txBody>
          <a:bodyPr wrap="square" rtlCol="0">
            <a:spAutoFit/>
          </a:bodyPr>
          <a:lstStyle/>
          <a:p>
            <a:r>
              <a:rPr lang="en-001" sz="1200" dirty="0">
                <a:solidFill>
                  <a:srgbClr val="7030A0"/>
                </a:solidFill>
              </a:rPr>
              <a:t>21 Proposals / 2 Grants</a:t>
            </a:r>
            <a:endParaRPr lang="en-IE" sz="1200" dirty="0">
              <a:solidFill>
                <a:srgbClr val="7030A0"/>
              </a:solidFill>
            </a:endParaRPr>
          </a:p>
        </p:txBody>
      </p:sp>
      <p:sp>
        <p:nvSpPr>
          <p:cNvPr id="24" name="TextBox 23"/>
          <p:cNvSpPr txBox="1"/>
          <p:nvPr/>
        </p:nvSpPr>
        <p:spPr>
          <a:xfrm>
            <a:off x="4434494" y="2049334"/>
            <a:ext cx="1845999" cy="276999"/>
          </a:xfrm>
          <a:prstGeom prst="rect">
            <a:avLst/>
          </a:prstGeom>
          <a:noFill/>
        </p:spPr>
        <p:txBody>
          <a:bodyPr wrap="square" rtlCol="0">
            <a:spAutoFit/>
          </a:bodyPr>
          <a:lstStyle/>
          <a:p>
            <a:r>
              <a:rPr lang="en-001" sz="1200" dirty="0">
                <a:solidFill>
                  <a:srgbClr val="7030A0"/>
                </a:solidFill>
              </a:rPr>
              <a:t>8 Proposals / 2 Grants</a:t>
            </a:r>
            <a:endParaRPr lang="en-IE" sz="1200" dirty="0">
              <a:solidFill>
                <a:srgbClr val="7030A0"/>
              </a:solidFill>
            </a:endParaRPr>
          </a:p>
        </p:txBody>
      </p:sp>
      <p:sp>
        <p:nvSpPr>
          <p:cNvPr id="26" name="TextBox 25"/>
          <p:cNvSpPr txBox="1"/>
          <p:nvPr/>
        </p:nvSpPr>
        <p:spPr>
          <a:xfrm>
            <a:off x="4434022" y="4558679"/>
            <a:ext cx="1845999" cy="276999"/>
          </a:xfrm>
          <a:prstGeom prst="rect">
            <a:avLst/>
          </a:prstGeom>
          <a:noFill/>
        </p:spPr>
        <p:txBody>
          <a:bodyPr wrap="square" rtlCol="0">
            <a:spAutoFit/>
          </a:bodyPr>
          <a:lstStyle/>
          <a:p>
            <a:r>
              <a:rPr lang="en-001" sz="1200" dirty="0">
                <a:solidFill>
                  <a:srgbClr val="7030A0"/>
                </a:solidFill>
              </a:rPr>
              <a:t>11 Proposals / 2 Grants</a:t>
            </a:r>
            <a:endParaRPr lang="en-IE" sz="1200" dirty="0">
              <a:solidFill>
                <a:srgbClr val="7030A0"/>
              </a:solidFill>
            </a:endParaRPr>
          </a:p>
        </p:txBody>
      </p:sp>
      <p:sp>
        <p:nvSpPr>
          <p:cNvPr id="27" name="TextBox 26"/>
          <p:cNvSpPr txBox="1"/>
          <p:nvPr/>
        </p:nvSpPr>
        <p:spPr>
          <a:xfrm>
            <a:off x="4434494" y="2524706"/>
            <a:ext cx="1845999" cy="276999"/>
          </a:xfrm>
          <a:prstGeom prst="rect">
            <a:avLst/>
          </a:prstGeom>
          <a:noFill/>
        </p:spPr>
        <p:txBody>
          <a:bodyPr wrap="square" rtlCol="0">
            <a:spAutoFit/>
          </a:bodyPr>
          <a:lstStyle/>
          <a:p>
            <a:r>
              <a:rPr lang="en-001" sz="1200" dirty="0">
                <a:solidFill>
                  <a:srgbClr val="7030A0"/>
                </a:solidFill>
              </a:rPr>
              <a:t>31 Proposals / 4 Grants</a:t>
            </a:r>
            <a:endParaRPr lang="en-IE" sz="1200" dirty="0">
              <a:solidFill>
                <a:srgbClr val="7030A0"/>
              </a:solidFill>
            </a:endParaRPr>
          </a:p>
        </p:txBody>
      </p:sp>
      <p:sp>
        <p:nvSpPr>
          <p:cNvPr id="28" name="TextBox 27"/>
          <p:cNvSpPr txBox="1"/>
          <p:nvPr/>
        </p:nvSpPr>
        <p:spPr>
          <a:xfrm>
            <a:off x="4434023" y="3455291"/>
            <a:ext cx="1845999" cy="276999"/>
          </a:xfrm>
          <a:prstGeom prst="rect">
            <a:avLst/>
          </a:prstGeom>
          <a:noFill/>
        </p:spPr>
        <p:txBody>
          <a:bodyPr wrap="square" rtlCol="0">
            <a:spAutoFit/>
          </a:bodyPr>
          <a:lstStyle/>
          <a:p>
            <a:r>
              <a:rPr lang="en-001" sz="1200" dirty="0">
                <a:solidFill>
                  <a:srgbClr val="7030A0"/>
                </a:solidFill>
              </a:rPr>
              <a:t>7 Proposals / 2 Grants</a:t>
            </a:r>
            <a:endParaRPr lang="en-IE" sz="1200" dirty="0">
              <a:solidFill>
                <a:srgbClr val="7030A0"/>
              </a:solidFill>
            </a:endParaRPr>
          </a:p>
        </p:txBody>
      </p:sp>
      <p:sp>
        <p:nvSpPr>
          <p:cNvPr id="29" name="TextBox 28"/>
          <p:cNvSpPr txBox="1"/>
          <p:nvPr/>
        </p:nvSpPr>
        <p:spPr>
          <a:xfrm>
            <a:off x="1453697" y="2326333"/>
            <a:ext cx="1845999" cy="276999"/>
          </a:xfrm>
          <a:prstGeom prst="rect">
            <a:avLst/>
          </a:prstGeom>
          <a:noFill/>
        </p:spPr>
        <p:txBody>
          <a:bodyPr wrap="square" rtlCol="0">
            <a:spAutoFit/>
          </a:bodyPr>
          <a:lstStyle/>
          <a:p>
            <a:pPr algn="ctr"/>
            <a:r>
              <a:rPr lang="en-001" sz="1200" dirty="0">
                <a:solidFill>
                  <a:srgbClr val="7030A0"/>
                </a:solidFill>
              </a:rPr>
              <a:t>11 Proposals / 0 Grants</a:t>
            </a:r>
            <a:endParaRPr lang="en-IE" sz="1200" dirty="0">
              <a:solidFill>
                <a:srgbClr val="7030A0"/>
              </a:solidFill>
            </a:endParaRPr>
          </a:p>
        </p:txBody>
      </p:sp>
      <p:sp>
        <p:nvSpPr>
          <p:cNvPr id="32" name="TextBox 31"/>
          <p:cNvSpPr txBox="1"/>
          <p:nvPr/>
        </p:nvSpPr>
        <p:spPr>
          <a:xfrm>
            <a:off x="1553456" y="4368433"/>
            <a:ext cx="1845999" cy="276999"/>
          </a:xfrm>
          <a:prstGeom prst="rect">
            <a:avLst/>
          </a:prstGeom>
          <a:noFill/>
        </p:spPr>
        <p:txBody>
          <a:bodyPr wrap="square" rtlCol="0">
            <a:spAutoFit/>
          </a:bodyPr>
          <a:lstStyle/>
          <a:p>
            <a:r>
              <a:rPr lang="en-001" sz="1200" dirty="0">
                <a:solidFill>
                  <a:srgbClr val="7030A0"/>
                </a:solidFill>
              </a:rPr>
              <a:t>3 Proposals / 1 Grants</a:t>
            </a:r>
            <a:endParaRPr lang="en-IE" sz="1200" dirty="0">
              <a:solidFill>
                <a:srgbClr val="7030A0"/>
              </a:solidFill>
            </a:endParaRPr>
          </a:p>
        </p:txBody>
      </p:sp>
      <p:sp>
        <p:nvSpPr>
          <p:cNvPr id="34" name="TextBox 33"/>
          <p:cNvSpPr txBox="1"/>
          <p:nvPr/>
        </p:nvSpPr>
        <p:spPr>
          <a:xfrm>
            <a:off x="8509006" y="2419929"/>
            <a:ext cx="1845999" cy="276999"/>
          </a:xfrm>
          <a:prstGeom prst="rect">
            <a:avLst/>
          </a:prstGeom>
          <a:noFill/>
        </p:spPr>
        <p:txBody>
          <a:bodyPr wrap="square" rtlCol="0">
            <a:spAutoFit/>
          </a:bodyPr>
          <a:lstStyle/>
          <a:p>
            <a:pPr algn="ctr"/>
            <a:r>
              <a:rPr lang="en-001" sz="1200" dirty="0">
                <a:solidFill>
                  <a:srgbClr val="7030A0"/>
                </a:solidFill>
              </a:rPr>
              <a:t>1 Proposal / 0 Grants </a:t>
            </a:r>
            <a:endParaRPr lang="en-IE" sz="1200" dirty="0">
              <a:solidFill>
                <a:srgbClr val="7030A0"/>
              </a:solidFill>
            </a:endParaRPr>
          </a:p>
        </p:txBody>
      </p:sp>
      <p:sp>
        <p:nvSpPr>
          <p:cNvPr id="40" name="TextBox 39"/>
          <p:cNvSpPr txBox="1"/>
          <p:nvPr/>
        </p:nvSpPr>
        <p:spPr>
          <a:xfrm>
            <a:off x="8555387" y="3335944"/>
            <a:ext cx="1845999" cy="276999"/>
          </a:xfrm>
          <a:prstGeom prst="rect">
            <a:avLst/>
          </a:prstGeom>
          <a:noFill/>
        </p:spPr>
        <p:txBody>
          <a:bodyPr wrap="square" rtlCol="0">
            <a:spAutoFit/>
          </a:bodyPr>
          <a:lstStyle/>
          <a:p>
            <a:pPr algn="ctr"/>
            <a:r>
              <a:rPr lang="en-001" sz="1200" dirty="0">
                <a:solidFill>
                  <a:srgbClr val="7030A0"/>
                </a:solidFill>
              </a:rPr>
              <a:t>2 Proposals / 0 Grants</a:t>
            </a:r>
            <a:endParaRPr lang="en-IE" sz="1200" dirty="0">
              <a:solidFill>
                <a:srgbClr val="7030A0"/>
              </a:solidFill>
            </a:endParaRPr>
          </a:p>
        </p:txBody>
      </p:sp>
      <p:sp>
        <p:nvSpPr>
          <p:cNvPr id="42" name="TextBox 41"/>
          <p:cNvSpPr txBox="1"/>
          <p:nvPr/>
        </p:nvSpPr>
        <p:spPr>
          <a:xfrm>
            <a:off x="8509005" y="4239472"/>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43" name="TextBox 42"/>
          <p:cNvSpPr txBox="1"/>
          <p:nvPr/>
        </p:nvSpPr>
        <p:spPr>
          <a:xfrm>
            <a:off x="4434022" y="3941378"/>
            <a:ext cx="1845999" cy="276999"/>
          </a:xfrm>
          <a:prstGeom prst="rect">
            <a:avLst/>
          </a:prstGeom>
          <a:noFill/>
        </p:spPr>
        <p:txBody>
          <a:bodyPr wrap="square" rtlCol="0">
            <a:spAutoFit/>
          </a:bodyPr>
          <a:lstStyle/>
          <a:p>
            <a:r>
              <a:rPr lang="en-001" sz="1200" dirty="0">
                <a:solidFill>
                  <a:srgbClr val="7030A0"/>
                </a:solidFill>
              </a:rPr>
              <a:t>1 </a:t>
            </a:r>
            <a:r>
              <a:rPr lang="en-IE" sz="1200" dirty="0">
                <a:solidFill>
                  <a:srgbClr val="7030A0"/>
                </a:solidFill>
              </a:rPr>
              <a:t>Proposal</a:t>
            </a:r>
            <a:r>
              <a:rPr lang="en-001" sz="1200" dirty="0">
                <a:solidFill>
                  <a:srgbClr val="7030A0"/>
                </a:solidFill>
              </a:rPr>
              <a:t> / 0 Grants</a:t>
            </a:r>
            <a:endParaRPr lang="en-IE" sz="1200" dirty="0">
              <a:solidFill>
                <a:srgbClr val="7030A0"/>
              </a:solidFill>
            </a:endParaRPr>
          </a:p>
        </p:txBody>
      </p:sp>
      <p:sp>
        <p:nvSpPr>
          <p:cNvPr id="44" name="TextBox 43"/>
          <p:cNvSpPr txBox="1"/>
          <p:nvPr/>
        </p:nvSpPr>
        <p:spPr>
          <a:xfrm>
            <a:off x="4434023" y="3016035"/>
            <a:ext cx="1845999" cy="276999"/>
          </a:xfrm>
          <a:prstGeom prst="rect">
            <a:avLst/>
          </a:prstGeom>
          <a:noFill/>
        </p:spPr>
        <p:txBody>
          <a:bodyPr wrap="square" rtlCol="0">
            <a:spAutoFit/>
          </a:bodyPr>
          <a:lstStyle/>
          <a:p>
            <a:r>
              <a:rPr lang="en-001" sz="1200" dirty="0">
                <a:solidFill>
                  <a:srgbClr val="7030A0"/>
                </a:solidFill>
              </a:rPr>
              <a:t>5 Proposals / 0 Grants </a:t>
            </a:r>
            <a:endParaRPr lang="en-IE" sz="1200" dirty="0">
              <a:solidFill>
                <a:srgbClr val="7030A0"/>
              </a:solidFill>
            </a:endParaRPr>
          </a:p>
        </p:txBody>
      </p:sp>
      <p:sp>
        <p:nvSpPr>
          <p:cNvPr id="45" name="TextBox 44"/>
          <p:cNvSpPr txBox="1"/>
          <p:nvPr/>
        </p:nvSpPr>
        <p:spPr>
          <a:xfrm>
            <a:off x="3217998" y="5624629"/>
            <a:ext cx="1845999" cy="276999"/>
          </a:xfrm>
          <a:prstGeom prst="rect">
            <a:avLst/>
          </a:prstGeom>
          <a:noFill/>
        </p:spPr>
        <p:txBody>
          <a:bodyPr wrap="square" rtlCol="0">
            <a:spAutoFit/>
          </a:bodyPr>
          <a:lstStyle/>
          <a:p>
            <a:pPr algn="ctr"/>
            <a:r>
              <a:rPr lang="en-001" sz="1200" dirty="0">
                <a:solidFill>
                  <a:srgbClr val="7030A0"/>
                </a:solidFill>
              </a:rPr>
              <a:t>9 Proposals / 1 Grant</a:t>
            </a:r>
            <a:endParaRPr lang="en-IE" sz="1200" dirty="0">
              <a:solidFill>
                <a:srgbClr val="7030A0"/>
              </a:solidFill>
            </a:endParaRPr>
          </a:p>
        </p:txBody>
      </p:sp>
      <p:sp>
        <p:nvSpPr>
          <p:cNvPr id="47" name="TextBox 46"/>
          <p:cNvSpPr txBox="1"/>
          <p:nvPr/>
        </p:nvSpPr>
        <p:spPr>
          <a:xfrm>
            <a:off x="7020323" y="5631950"/>
            <a:ext cx="1845999" cy="276999"/>
          </a:xfrm>
          <a:prstGeom prst="rect">
            <a:avLst/>
          </a:prstGeom>
          <a:noFill/>
        </p:spPr>
        <p:txBody>
          <a:bodyPr wrap="square" rtlCol="0">
            <a:spAutoFit/>
          </a:bodyPr>
          <a:lstStyle/>
          <a:p>
            <a:pPr algn="ctr"/>
            <a:r>
              <a:rPr lang="en-001" sz="1200" dirty="0">
                <a:solidFill>
                  <a:srgbClr val="7030A0"/>
                </a:solidFill>
              </a:rPr>
              <a:t>3 Proposals / 2 Grants</a:t>
            </a:r>
            <a:endParaRPr lang="en-IE" sz="1200" dirty="0">
              <a:solidFill>
                <a:srgbClr val="7030A0"/>
              </a:solidFill>
            </a:endParaRPr>
          </a:p>
        </p:txBody>
      </p:sp>
      <p:sp>
        <p:nvSpPr>
          <p:cNvPr id="38" name="TextBox 37"/>
          <p:cNvSpPr txBox="1"/>
          <p:nvPr/>
        </p:nvSpPr>
        <p:spPr>
          <a:xfrm>
            <a:off x="412443" y="6086995"/>
            <a:ext cx="11318726" cy="738664"/>
          </a:xfrm>
          <a:prstGeom prst="rect">
            <a:avLst/>
          </a:prstGeom>
          <a:noFill/>
        </p:spPr>
        <p:txBody>
          <a:bodyPr wrap="square" rtlCol="0">
            <a:spAutoFit/>
          </a:bodyPr>
          <a:lstStyle/>
          <a:p>
            <a:pPr marL="285750" indent="-285750">
              <a:buFont typeface="Arial" panose="020B0604020202020204" pitchFamily="34" charset="0"/>
              <a:buChar char="•"/>
            </a:pPr>
            <a:r>
              <a:rPr lang="en-001" sz="1400" dirty="0">
                <a:solidFill>
                  <a:srgbClr val="002060"/>
                </a:solidFill>
              </a:rPr>
              <a:t>Total applications: 113; Retained applications: 16; Success Rate: 14,16%%.</a:t>
            </a:r>
          </a:p>
          <a:p>
            <a:pPr marL="285750" indent="-285750">
              <a:buFont typeface="Arial" panose="020B0604020202020204" pitchFamily="34" charset="0"/>
              <a:buChar char="•"/>
            </a:pPr>
            <a:r>
              <a:rPr lang="en-001" sz="1400" dirty="0">
                <a:solidFill>
                  <a:srgbClr val="002060"/>
                </a:solidFill>
              </a:rPr>
              <a:t>Scarce participation in Pillar III;</a:t>
            </a:r>
          </a:p>
          <a:p>
            <a:pPr marL="285750" indent="-285750">
              <a:buFont typeface="Arial" panose="020B0604020202020204" pitchFamily="34" charset="0"/>
              <a:buChar char="•"/>
            </a:pPr>
            <a:r>
              <a:rPr lang="en-001" sz="1400" dirty="0">
                <a:solidFill>
                  <a:srgbClr val="002060"/>
                </a:solidFill>
              </a:rPr>
              <a:t>Active participation in Pillar II.</a:t>
            </a:r>
            <a:endParaRPr lang="en-IE" sz="1400" dirty="0">
              <a:solidFill>
                <a:srgbClr val="002060"/>
              </a:solidFill>
            </a:endParaRPr>
          </a:p>
        </p:txBody>
      </p:sp>
    </p:spTree>
    <p:extLst>
      <p:ext uri="{BB962C8B-B14F-4D97-AF65-F5344CB8AC3E}">
        <p14:creationId xmlns:p14="http://schemas.microsoft.com/office/powerpoint/2010/main" val="703221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2938918" y="385660"/>
            <a:ext cx="5927403" cy="321242"/>
          </a:xfrm>
          <a:prstGeom prst="rect">
            <a:avLst/>
          </a:prstGeom>
        </p:spPr>
        <p:txBody>
          <a:bodyPr vert="horz" wrap="square" lIns="0" tIns="13335" rIns="0" bIns="0" rtlCol="0">
            <a:spAutoFit/>
          </a:bodyPr>
          <a:lstStyle/>
          <a:p>
            <a:pPr marL="12700">
              <a:lnSpc>
                <a:spcPct val="100000"/>
              </a:lnSpc>
              <a:spcBef>
                <a:spcPts val="105"/>
              </a:spcBef>
            </a:pPr>
            <a:r>
              <a:rPr lang="en-001" sz="2000" b="1" dirty="0">
                <a:solidFill>
                  <a:srgbClr val="034EA1"/>
                </a:solidFill>
                <a:latin typeface="Arial"/>
                <a:cs typeface="Arial"/>
              </a:rPr>
              <a:t>MOLDOVA</a:t>
            </a:r>
            <a:r>
              <a:rPr sz="2000" b="1" dirty="0">
                <a:solidFill>
                  <a:srgbClr val="034EA1"/>
                </a:solidFill>
                <a:latin typeface="Arial"/>
                <a:cs typeface="Arial"/>
              </a:rPr>
              <a:t>: Areas of application and success</a:t>
            </a:r>
            <a:endParaRPr sz="2000" dirty="0">
              <a:latin typeface="Arial"/>
              <a:cs typeface="Arial"/>
            </a:endParaRPr>
          </a:p>
        </p:txBody>
      </p:sp>
      <p:sp>
        <p:nvSpPr>
          <p:cNvPr id="9" name="object 9"/>
          <p:cNvSpPr/>
          <p:nvPr/>
        </p:nvSpPr>
        <p:spPr>
          <a:xfrm>
            <a:off x="664463" y="4354067"/>
            <a:ext cx="1277620" cy="1188720"/>
          </a:xfrm>
          <a:custGeom>
            <a:avLst/>
            <a:gdLst/>
            <a:ahLst/>
            <a:cxnLst/>
            <a:rect l="l" t="t" r="r" b="b"/>
            <a:pathLst>
              <a:path w="1277620" h="1188720">
                <a:moveTo>
                  <a:pt x="1277112" y="0"/>
                </a:moveTo>
                <a:lnTo>
                  <a:pt x="0" y="0"/>
                </a:lnTo>
                <a:lnTo>
                  <a:pt x="0" y="1188719"/>
                </a:lnTo>
                <a:lnTo>
                  <a:pt x="1277112" y="1188719"/>
                </a:lnTo>
                <a:lnTo>
                  <a:pt x="1277112" y="0"/>
                </a:lnTo>
                <a:close/>
              </a:path>
            </a:pathLst>
          </a:custGeom>
          <a:solidFill>
            <a:srgbClr val="FFFFFF"/>
          </a:solidFill>
        </p:spPr>
        <p:txBody>
          <a:bodyPr wrap="square" lIns="0" tIns="0" rIns="0" bIns="0" rtlCol="0"/>
          <a:lstStyle/>
          <a:p>
            <a:endParaRPr/>
          </a:p>
        </p:txBody>
      </p:sp>
      <p:sp>
        <p:nvSpPr>
          <p:cNvPr id="12" name="object 12"/>
          <p:cNvSpPr/>
          <p:nvPr/>
        </p:nvSpPr>
        <p:spPr>
          <a:xfrm>
            <a:off x="1541779" y="913029"/>
            <a:ext cx="9506585" cy="0"/>
          </a:xfrm>
          <a:custGeom>
            <a:avLst/>
            <a:gdLst/>
            <a:ahLst/>
            <a:cxnLst/>
            <a:rect l="l" t="t" r="r" b="b"/>
            <a:pathLst>
              <a:path w="9506585">
                <a:moveTo>
                  <a:pt x="0" y="0"/>
                </a:moveTo>
                <a:lnTo>
                  <a:pt x="9506204" y="0"/>
                </a:lnTo>
              </a:path>
            </a:pathLst>
          </a:custGeom>
          <a:ln w="76200">
            <a:solidFill>
              <a:srgbClr val="034EA1"/>
            </a:solidFill>
          </a:ln>
        </p:spPr>
        <p:txBody>
          <a:bodyPr wrap="square" lIns="0" tIns="0" rIns="0" bIns="0" rtlCol="0"/>
          <a:lstStyle/>
          <a:p>
            <a:endParaRPr/>
          </a:p>
        </p:txBody>
      </p:sp>
      <p:sp>
        <p:nvSpPr>
          <p:cNvPr id="18" name="object 18"/>
          <p:cNvSpPr/>
          <p:nvPr/>
        </p:nvSpPr>
        <p:spPr>
          <a:xfrm>
            <a:off x="10296143" y="4251959"/>
            <a:ext cx="1260475" cy="1297305"/>
          </a:xfrm>
          <a:custGeom>
            <a:avLst/>
            <a:gdLst/>
            <a:ahLst/>
            <a:cxnLst/>
            <a:rect l="l" t="t" r="r" b="b"/>
            <a:pathLst>
              <a:path w="1260475" h="1297304">
                <a:moveTo>
                  <a:pt x="1260348" y="0"/>
                </a:moveTo>
                <a:lnTo>
                  <a:pt x="0" y="0"/>
                </a:lnTo>
                <a:lnTo>
                  <a:pt x="0" y="1296923"/>
                </a:lnTo>
                <a:lnTo>
                  <a:pt x="1260348" y="1296923"/>
                </a:lnTo>
                <a:lnTo>
                  <a:pt x="1260348" y="0"/>
                </a:lnTo>
                <a:close/>
              </a:path>
            </a:pathLst>
          </a:custGeom>
          <a:solidFill>
            <a:srgbClr val="FFFFFF"/>
          </a:solidFill>
        </p:spPr>
        <p:txBody>
          <a:bodyPr wrap="square" lIns="0" tIns="0" rIns="0" bIns="0" rtlCol="0"/>
          <a:lstStyle/>
          <a:p>
            <a:endParaRPr/>
          </a:p>
        </p:txBody>
      </p:sp>
      <p:pic>
        <p:nvPicPr>
          <p:cNvPr id="22" name="object 22"/>
          <p:cNvPicPr/>
          <p:nvPr/>
        </p:nvPicPr>
        <p:blipFill>
          <a:blip r:embed="rId2" cstate="print"/>
          <a:stretch>
            <a:fillRect/>
          </a:stretch>
        </p:blipFill>
        <p:spPr>
          <a:xfrm>
            <a:off x="412443" y="1002733"/>
            <a:ext cx="11318726" cy="4963892"/>
          </a:xfrm>
          <a:prstGeom prst="rect">
            <a:avLst/>
          </a:prstGeom>
        </p:spPr>
      </p:pic>
      <p:sp>
        <p:nvSpPr>
          <p:cNvPr id="25" name="object 25"/>
          <p:cNvSpPr txBox="1"/>
          <p:nvPr/>
        </p:nvSpPr>
        <p:spPr>
          <a:xfrm>
            <a:off x="2582164" y="5143000"/>
            <a:ext cx="6979284" cy="488950"/>
          </a:xfrm>
          <a:prstGeom prst="rect">
            <a:avLst/>
          </a:prstGeom>
        </p:spPr>
        <p:txBody>
          <a:bodyPr vert="horz" wrap="square" lIns="0" tIns="12700" rIns="0" bIns="0" rtlCol="0">
            <a:spAutoFit/>
          </a:bodyPr>
          <a:lstStyle/>
          <a:p>
            <a:pPr marL="12700" algn="ctr">
              <a:lnSpc>
                <a:spcPct val="100000"/>
              </a:lnSpc>
              <a:spcBef>
                <a:spcPts val="100"/>
              </a:spcBef>
            </a:pPr>
            <a:r>
              <a:rPr sz="1100" b="1" spc="-5" dirty="0">
                <a:solidFill>
                  <a:srgbClr val="034EA1"/>
                </a:solidFill>
                <a:latin typeface="Arial"/>
                <a:cs typeface="Arial"/>
              </a:rPr>
              <a:t>WIDENING</a:t>
            </a:r>
            <a:r>
              <a:rPr sz="1100" b="1" spc="-15" dirty="0">
                <a:solidFill>
                  <a:srgbClr val="034EA1"/>
                </a:solidFill>
                <a:latin typeface="Arial"/>
                <a:cs typeface="Arial"/>
              </a:rPr>
              <a:t> </a:t>
            </a:r>
            <a:r>
              <a:rPr sz="1100" b="1" spc="-5" dirty="0">
                <a:solidFill>
                  <a:srgbClr val="034EA1"/>
                </a:solidFill>
                <a:latin typeface="Arial"/>
                <a:cs typeface="Arial"/>
              </a:rPr>
              <a:t>PARTICIPATION</a:t>
            </a:r>
            <a:r>
              <a:rPr sz="1100" b="1" spc="20" dirty="0">
                <a:solidFill>
                  <a:srgbClr val="034EA1"/>
                </a:solidFill>
                <a:latin typeface="Arial"/>
                <a:cs typeface="Arial"/>
              </a:rPr>
              <a:t> </a:t>
            </a:r>
            <a:r>
              <a:rPr sz="1100" b="1" spc="-20" dirty="0">
                <a:solidFill>
                  <a:srgbClr val="034EA1"/>
                </a:solidFill>
                <a:latin typeface="Arial"/>
                <a:cs typeface="Arial"/>
              </a:rPr>
              <a:t>AND</a:t>
            </a:r>
            <a:r>
              <a:rPr sz="1100" b="1" spc="45" dirty="0">
                <a:solidFill>
                  <a:srgbClr val="034EA1"/>
                </a:solidFill>
                <a:latin typeface="Arial"/>
                <a:cs typeface="Arial"/>
              </a:rPr>
              <a:t> </a:t>
            </a:r>
            <a:r>
              <a:rPr sz="1100" b="1" spc="-5" dirty="0">
                <a:solidFill>
                  <a:srgbClr val="034EA1"/>
                </a:solidFill>
                <a:latin typeface="Arial"/>
                <a:cs typeface="Arial"/>
              </a:rPr>
              <a:t>STRENGTHENING</a:t>
            </a:r>
            <a:r>
              <a:rPr sz="1100" b="1" spc="35" dirty="0">
                <a:solidFill>
                  <a:srgbClr val="034EA1"/>
                </a:solidFill>
                <a:latin typeface="Arial"/>
                <a:cs typeface="Arial"/>
              </a:rPr>
              <a:t> </a:t>
            </a:r>
            <a:r>
              <a:rPr sz="1100" b="1" spc="-10" dirty="0">
                <a:solidFill>
                  <a:srgbClr val="034EA1"/>
                </a:solidFill>
                <a:latin typeface="Arial"/>
                <a:cs typeface="Arial"/>
              </a:rPr>
              <a:t>THE</a:t>
            </a:r>
            <a:r>
              <a:rPr sz="1100" b="1" spc="20" dirty="0">
                <a:solidFill>
                  <a:srgbClr val="034EA1"/>
                </a:solidFill>
                <a:latin typeface="Arial"/>
                <a:cs typeface="Arial"/>
              </a:rPr>
              <a:t> </a:t>
            </a:r>
            <a:r>
              <a:rPr sz="1100" b="1" spc="-10" dirty="0">
                <a:solidFill>
                  <a:srgbClr val="034EA1"/>
                </a:solidFill>
                <a:latin typeface="Arial"/>
                <a:cs typeface="Arial"/>
              </a:rPr>
              <a:t>EUROPEAN</a:t>
            </a:r>
            <a:r>
              <a:rPr sz="1100" b="1" spc="75" dirty="0">
                <a:solidFill>
                  <a:srgbClr val="034EA1"/>
                </a:solidFill>
                <a:latin typeface="Arial"/>
                <a:cs typeface="Arial"/>
              </a:rPr>
              <a:t> </a:t>
            </a:r>
            <a:r>
              <a:rPr sz="1100" b="1" spc="-5" dirty="0">
                <a:solidFill>
                  <a:srgbClr val="034EA1"/>
                </a:solidFill>
                <a:latin typeface="Arial"/>
                <a:cs typeface="Arial"/>
              </a:rPr>
              <a:t>RESEARCH</a:t>
            </a:r>
            <a:r>
              <a:rPr sz="1100" b="1" spc="50" dirty="0">
                <a:solidFill>
                  <a:srgbClr val="034EA1"/>
                </a:solidFill>
                <a:latin typeface="Arial"/>
                <a:cs typeface="Arial"/>
              </a:rPr>
              <a:t> </a:t>
            </a:r>
            <a:r>
              <a:rPr sz="1100" b="1" spc="-10" dirty="0">
                <a:solidFill>
                  <a:srgbClr val="034EA1"/>
                </a:solidFill>
                <a:latin typeface="Arial"/>
                <a:cs typeface="Arial"/>
              </a:rPr>
              <a:t>AREA</a:t>
            </a:r>
            <a:endParaRPr sz="1100" dirty="0">
              <a:latin typeface="Arial"/>
              <a:cs typeface="Arial"/>
            </a:endParaRPr>
          </a:p>
          <a:p>
            <a:pPr algn="ctr">
              <a:lnSpc>
                <a:spcPct val="100000"/>
              </a:lnSpc>
              <a:spcBef>
                <a:spcPts val="1005"/>
              </a:spcBef>
              <a:tabLst>
                <a:tab pos="3631565" algn="l"/>
              </a:tabLst>
            </a:pPr>
            <a:r>
              <a:rPr sz="1650" b="1" baseline="2525" dirty="0">
                <a:solidFill>
                  <a:srgbClr val="034EA1"/>
                </a:solidFill>
                <a:latin typeface="Arial"/>
                <a:cs typeface="Arial"/>
              </a:rPr>
              <a:t>Widening</a:t>
            </a:r>
            <a:r>
              <a:rPr sz="1650" b="1" spc="-44" baseline="2525" dirty="0">
                <a:solidFill>
                  <a:srgbClr val="034EA1"/>
                </a:solidFill>
                <a:latin typeface="Arial"/>
                <a:cs typeface="Arial"/>
              </a:rPr>
              <a:t> </a:t>
            </a:r>
            <a:r>
              <a:rPr sz="1650" b="1" baseline="2525" dirty="0">
                <a:solidFill>
                  <a:srgbClr val="034EA1"/>
                </a:solidFill>
                <a:latin typeface="Arial"/>
                <a:cs typeface="Arial"/>
              </a:rPr>
              <a:t>participation</a:t>
            </a:r>
            <a:r>
              <a:rPr sz="1650" b="1" spc="-52" baseline="2525" dirty="0">
                <a:solidFill>
                  <a:srgbClr val="034EA1"/>
                </a:solidFill>
                <a:latin typeface="Arial"/>
                <a:cs typeface="Arial"/>
              </a:rPr>
              <a:t> </a:t>
            </a:r>
            <a:r>
              <a:rPr sz="1650" b="1" baseline="2525" dirty="0">
                <a:solidFill>
                  <a:srgbClr val="034EA1"/>
                </a:solidFill>
                <a:latin typeface="Arial"/>
                <a:cs typeface="Arial"/>
              </a:rPr>
              <a:t>&amp;</a:t>
            </a:r>
            <a:r>
              <a:rPr sz="1650" b="1" spc="15" baseline="2525" dirty="0">
                <a:solidFill>
                  <a:srgbClr val="034EA1"/>
                </a:solidFill>
                <a:latin typeface="Arial"/>
                <a:cs typeface="Arial"/>
              </a:rPr>
              <a:t> </a:t>
            </a:r>
            <a:r>
              <a:rPr sz="1650" b="1" baseline="2525" dirty="0">
                <a:solidFill>
                  <a:srgbClr val="034EA1"/>
                </a:solidFill>
                <a:latin typeface="Arial"/>
                <a:cs typeface="Arial"/>
              </a:rPr>
              <a:t>spreading</a:t>
            </a:r>
            <a:r>
              <a:rPr sz="1650" b="1" spc="-15" baseline="2525" dirty="0">
                <a:solidFill>
                  <a:srgbClr val="034EA1"/>
                </a:solidFill>
                <a:latin typeface="Arial"/>
                <a:cs typeface="Arial"/>
              </a:rPr>
              <a:t> </a:t>
            </a:r>
            <a:r>
              <a:rPr sz="1650" b="1" baseline="2525" dirty="0">
                <a:solidFill>
                  <a:srgbClr val="034EA1"/>
                </a:solidFill>
                <a:latin typeface="Arial"/>
                <a:cs typeface="Arial"/>
              </a:rPr>
              <a:t>excellence	</a:t>
            </a:r>
            <a:r>
              <a:rPr sz="1100" b="1" dirty="0">
                <a:solidFill>
                  <a:srgbClr val="034EA1"/>
                </a:solidFill>
                <a:latin typeface="Arial"/>
                <a:cs typeface="Arial"/>
              </a:rPr>
              <a:t>Reforming</a:t>
            </a:r>
            <a:r>
              <a:rPr sz="1100" b="1" spc="-35" dirty="0">
                <a:solidFill>
                  <a:srgbClr val="034EA1"/>
                </a:solidFill>
                <a:latin typeface="Arial"/>
                <a:cs typeface="Arial"/>
              </a:rPr>
              <a:t> </a:t>
            </a:r>
            <a:r>
              <a:rPr sz="1100" b="1" dirty="0">
                <a:solidFill>
                  <a:srgbClr val="034EA1"/>
                </a:solidFill>
                <a:latin typeface="Arial"/>
                <a:cs typeface="Arial"/>
              </a:rPr>
              <a:t>&amp; Enhancing</a:t>
            </a:r>
            <a:r>
              <a:rPr sz="1100" b="1" spc="-5" dirty="0">
                <a:solidFill>
                  <a:srgbClr val="034EA1"/>
                </a:solidFill>
                <a:latin typeface="Arial"/>
                <a:cs typeface="Arial"/>
              </a:rPr>
              <a:t> </a:t>
            </a:r>
            <a:r>
              <a:rPr sz="1100" b="1" dirty="0">
                <a:solidFill>
                  <a:srgbClr val="034EA1"/>
                </a:solidFill>
                <a:latin typeface="Arial"/>
                <a:cs typeface="Arial"/>
              </a:rPr>
              <a:t>the</a:t>
            </a:r>
            <a:r>
              <a:rPr sz="1100" b="1" spc="-25" dirty="0">
                <a:solidFill>
                  <a:srgbClr val="034EA1"/>
                </a:solidFill>
                <a:latin typeface="Arial"/>
                <a:cs typeface="Arial"/>
              </a:rPr>
              <a:t> </a:t>
            </a:r>
            <a:r>
              <a:rPr sz="1100" b="1" spc="-5" dirty="0">
                <a:solidFill>
                  <a:srgbClr val="034EA1"/>
                </a:solidFill>
                <a:latin typeface="Arial"/>
                <a:cs typeface="Arial"/>
              </a:rPr>
              <a:t>European</a:t>
            </a:r>
            <a:r>
              <a:rPr sz="1100" b="1" dirty="0">
                <a:solidFill>
                  <a:srgbClr val="034EA1"/>
                </a:solidFill>
                <a:latin typeface="Arial"/>
                <a:cs typeface="Arial"/>
              </a:rPr>
              <a:t> </a:t>
            </a:r>
            <a:r>
              <a:rPr sz="1100" b="1" spc="-5" dirty="0">
                <a:solidFill>
                  <a:srgbClr val="034EA1"/>
                </a:solidFill>
                <a:latin typeface="Arial"/>
                <a:cs typeface="Arial"/>
              </a:rPr>
              <a:t>R&amp;I</a:t>
            </a:r>
            <a:r>
              <a:rPr sz="1100" b="1" spc="5" dirty="0">
                <a:solidFill>
                  <a:srgbClr val="034EA1"/>
                </a:solidFill>
                <a:latin typeface="Arial"/>
                <a:cs typeface="Arial"/>
              </a:rPr>
              <a:t> </a:t>
            </a:r>
            <a:r>
              <a:rPr sz="1100" b="1" spc="-5" dirty="0">
                <a:solidFill>
                  <a:srgbClr val="034EA1"/>
                </a:solidFill>
                <a:latin typeface="Arial"/>
                <a:cs typeface="Arial"/>
              </a:rPr>
              <a:t>system</a:t>
            </a:r>
            <a:endParaRPr sz="1100" dirty="0">
              <a:latin typeface="Arial"/>
              <a:cs typeface="Arial"/>
            </a:endParaRPr>
          </a:p>
        </p:txBody>
      </p:sp>
      <p:sp>
        <p:nvSpPr>
          <p:cNvPr id="30" name="object 30"/>
          <p:cNvSpPr txBox="1"/>
          <p:nvPr/>
        </p:nvSpPr>
        <p:spPr>
          <a:xfrm>
            <a:off x="1532062" y="1386391"/>
            <a:ext cx="1518920" cy="376555"/>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a:t>
            </a:r>
            <a:endParaRPr sz="1200" dirty="0">
              <a:latin typeface="Arial"/>
              <a:cs typeface="Arial"/>
            </a:endParaRPr>
          </a:p>
          <a:p>
            <a:pPr marL="12700">
              <a:lnSpc>
                <a:spcPct val="100000"/>
              </a:lnSpc>
              <a:spcBef>
                <a:spcPts val="5"/>
              </a:spcBef>
            </a:pPr>
            <a:r>
              <a:rPr sz="1100" b="1" spc="-5" dirty="0">
                <a:solidFill>
                  <a:srgbClr val="034EA1"/>
                </a:solidFill>
                <a:latin typeface="Arial"/>
                <a:cs typeface="Arial"/>
              </a:rPr>
              <a:t>EXCELLENT</a:t>
            </a:r>
            <a:r>
              <a:rPr sz="1100" b="1" spc="-15" dirty="0">
                <a:solidFill>
                  <a:srgbClr val="034EA1"/>
                </a:solidFill>
                <a:latin typeface="Arial"/>
                <a:cs typeface="Arial"/>
              </a:rPr>
              <a:t> </a:t>
            </a:r>
            <a:r>
              <a:rPr sz="1100" b="1" spc="-5" dirty="0">
                <a:solidFill>
                  <a:srgbClr val="034EA1"/>
                </a:solidFill>
                <a:latin typeface="Arial"/>
                <a:cs typeface="Arial"/>
              </a:rPr>
              <a:t>SCIENCE</a:t>
            </a:r>
            <a:endParaRPr sz="1100" dirty="0">
              <a:latin typeface="Arial"/>
              <a:cs typeface="Arial"/>
            </a:endParaRPr>
          </a:p>
        </p:txBody>
      </p:sp>
      <p:sp>
        <p:nvSpPr>
          <p:cNvPr id="31" name="object 31"/>
          <p:cNvSpPr txBox="1"/>
          <p:nvPr/>
        </p:nvSpPr>
        <p:spPr>
          <a:xfrm>
            <a:off x="1479824" y="2050900"/>
            <a:ext cx="1890395" cy="193675"/>
          </a:xfrm>
          <a:prstGeom prst="rect">
            <a:avLst/>
          </a:prstGeom>
        </p:spPr>
        <p:txBody>
          <a:bodyPr vert="horz" wrap="square" lIns="0" tIns="13335" rIns="0" bIns="0" rtlCol="0">
            <a:spAutoFit/>
          </a:bodyPr>
          <a:lstStyle/>
          <a:p>
            <a:pPr marL="12700">
              <a:lnSpc>
                <a:spcPct val="100000"/>
              </a:lnSpc>
              <a:spcBef>
                <a:spcPts val="105"/>
              </a:spcBef>
            </a:pPr>
            <a:r>
              <a:rPr sz="1100" b="1" spc="-5" dirty="0">
                <a:solidFill>
                  <a:srgbClr val="034EA1"/>
                </a:solidFill>
                <a:latin typeface="Arial"/>
                <a:cs typeface="Arial"/>
              </a:rPr>
              <a:t>European</a:t>
            </a:r>
            <a:r>
              <a:rPr sz="1100" b="1" spc="-15" dirty="0">
                <a:solidFill>
                  <a:srgbClr val="034EA1"/>
                </a:solidFill>
                <a:latin typeface="Arial"/>
                <a:cs typeface="Arial"/>
              </a:rPr>
              <a:t> </a:t>
            </a:r>
            <a:r>
              <a:rPr sz="1100" b="1" dirty="0">
                <a:solidFill>
                  <a:srgbClr val="034EA1"/>
                </a:solidFill>
                <a:latin typeface="Arial"/>
                <a:cs typeface="Arial"/>
              </a:rPr>
              <a:t>Research</a:t>
            </a:r>
            <a:r>
              <a:rPr sz="1100" b="1" spc="-20" dirty="0">
                <a:solidFill>
                  <a:srgbClr val="034EA1"/>
                </a:solidFill>
                <a:latin typeface="Arial"/>
                <a:cs typeface="Arial"/>
              </a:rPr>
              <a:t> </a:t>
            </a:r>
            <a:r>
              <a:rPr sz="1100" b="1" spc="-5" dirty="0">
                <a:solidFill>
                  <a:srgbClr val="034EA1"/>
                </a:solidFill>
                <a:latin typeface="Arial"/>
                <a:cs typeface="Arial"/>
              </a:rPr>
              <a:t>Council</a:t>
            </a:r>
            <a:endParaRPr sz="1100" dirty="0">
              <a:latin typeface="Arial"/>
              <a:cs typeface="Arial"/>
            </a:endParaRPr>
          </a:p>
        </p:txBody>
      </p:sp>
      <p:sp>
        <p:nvSpPr>
          <p:cNvPr id="33" name="object 33"/>
          <p:cNvSpPr txBox="1"/>
          <p:nvPr/>
        </p:nvSpPr>
        <p:spPr>
          <a:xfrm>
            <a:off x="1501979" y="3102436"/>
            <a:ext cx="1642745" cy="193675"/>
          </a:xfrm>
          <a:prstGeom prst="rect">
            <a:avLst/>
          </a:prstGeom>
        </p:spPr>
        <p:txBody>
          <a:bodyPr vert="horz" wrap="square" lIns="0" tIns="13335" rIns="0" bIns="0" rtlCol="0">
            <a:spAutoFit/>
          </a:bodyPr>
          <a:lstStyle/>
          <a:p>
            <a:pPr marL="12700">
              <a:lnSpc>
                <a:spcPct val="100000"/>
              </a:lnSpc>
              <a:spcBef>
                <a:spcPts val="105"/>
              </a:spcBef>
            </a:pPr>
            <a:r>
              <a:rPr sz="1100" b="1" dirty="0">
                <a:solidFill>
                  <a:srgbClr val="034EA1"/>
                </a:solidFill>
                <a:latin typeface="Arial"/>
                <a:cs typeface="Arial"/>
              </a:rPr>
              <a:t>Marie</a:t>
            </a:r>
            <a:r>
              <a:rPr sz="1100" b="1" spc="-45" dirty="0">
                <a:solidFill>
                  <a:srgbClr val="034EA1"/>
                </a:solidFill>
                <a:latin typeface="Arial"/>
                <a:cs typeface="Arial"/>
              </a:rPr>
              <a:t> </a:t>
            </a:r>
            <a:r>
              <a:rPr sz="1100" b="1" spc="-5" dirty="0">
                <a:solidFill>
                  <a:srgbClr val="034EA1"/>
                </a:solidFill>
                <a:latin typeface="Arial"/>
                <a:cs typeface="Arial"/>
              </a:rPr>
              <a:t>Skłodowska-Curie</a:t>
            </a:r>
            <a:endParaRPr sz="1100" dirty="0">
              <a:latin typeface="Arial"/>
              <a:cs typeface="Arial"/>
            </a:endParaRPr>
          </a:p>
        </p:txBody>
      </p:sp>
      <p:sp>
        <p:nvSpPr>
          <p:cNvPr id="35" name="object 35"/>
          <p:cNvSpPr txBox="1"/>
          <p:nvPr/>
        </p:nvSpPr>
        <p:spPr>
          <a:xfrm>
            <a:off x="1482295" y="4109557"/>
            <a:ext cx="1682114" cy="193675"/>
          </a:xfrm>
          <a:prstGeom prst="rect">
            <a:avLst/>
          </a:prstGeom>
        </p:spPr>
        <p:txBody>
          <a:bodyPr vert="horz" wrap="square" lIns="0" tIns="13335" rIns="0" bIns="0" rtlCol="0">
            <a:spAutoFit/>
          </a:bodyPr>
          <a:lstStyle/>
          <a:p>
            <a:pPr marL="12700">
              <a:lnSpc>
                <a:spcPct val="100000"/>
              </a:lnSpc>
              <a:spcBef>
                <a:spcPts val="105"/>
              </a:spcBef>
            </a:pPr>
            <a:r>
              <a:rPr sz="1100" b="1" spc="-5" dirty="0">
                <a:solidFill>
                  <a:srgbClr val="034EA1"/>
                </a:solidFill>
                <a:latin typeface="Arial"/>
                <a:cs typeface="Arial"/>
              </a:rPr>
              <a:t>Research</a:t>
            </a:r>
            <a:r>
              <a:rPr sz="1100" b="1" spc="5" dirty="0">
                <a:solidFill>
                  <a:srgbClr val="034EA1"/>
                </a:solidFill>
                <a:latin typeface="Arial"/>
                <a:cs typeface="Arial"/>
              </a:rPr>
              <a:t> </a:t>
            </a:r>
            <a:r>
              <a:rPr sz="1100" b="1" spc="-5" dirty="0">
                <a:solidFill>
                  <a:srgbClr val="034EA1"/>
                </a:solidFill>
                <a:latin typeface="Arial"/>
                <a:cs typeface="Arial"/>
              </a:rPr>
              <a:t>Infrastructures</a:t>
            </a:r>
            <a:endParaRPr sz="1100" dirty="0">
              <a:latin typeface="Arial"/>
              <a:cs typeface="Arial"/>
            </a:endParaRPr>
          </a:p>
        </p:txBody>
      </p:sp>
      <p:pic>
        <p:nvPicPr>
          <p:cNvPr id="36" name="object 36"/>
          <p:cNvPicPr/>
          <p:nvPr/>
        </p:nvPicPr>
        <p:blipFill>
          <a:blip r:embed="rId3" cstate="print"/>
          <a:stretch>
            <a:fillRect/>
          </a:stretch>
        </p:blipFill>
        <p:spPr>
          <a:xfrm>
            <a:off x="830501" y="1234589"/>
            <a:ext cx="477012" cy="477012"/>
          </a:xfrm>
          <a:prstGeom prst="rect">
            <a:avLst/>
          </a:prstGeom>
        </p:spPr>
      </p:pic>
      <p:sp>
        <p:nvSpPr>
          <p:cNvPr id="37" name="object 37"/>
          <p:cNvSpPr txBox="1"/>
          <p:nvPr/>
        </p:nvSpPr>
        <p:spPr>
          <a:xfrm>
            <a:off x="8779057" y="1339411"/>
            <a:ext cx="1509395" cy="376555"/>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III</a:t>
            </a:r>
            <a:endParaRPr sz="1200" dirty="0">
              <a:latin typeface="Arial"/>
              <a:cs typeface="Arial"/>
            </a:endParaRPr>
          </a:p>
          <a:p>
            <a:pPr marL="12700">
              <a:lnSpc>
                <a:spcPct val="100000"/>
              </a:lnSpc>
              <a:spcBef>
                <a:spcPts val="5"/>
              </a:spcBef>
            </a:pPr>
            <a:r>
              <a:rPr sz="1100" b="1" spc="-10" dirty="0">
                <a:solidFill>
                  <a:srgbClr val="034EA1"/>
                </a:solidFill>
                <a:latin typeface="Arial"/>
                <a:cs typeface="Arial"/>
              </a:rPr>
              <a:t>INNOVATIVE</a:t>
            </a:r>
            <a:r>
              <a:rPr sz="1100" b="1" spc="5" dirty="0">
                <a:solidFill>
                  <a:srgbClr val="034EA1"/>
                </a:solidFill>
                <a:latin typeface="Arial"/>
                <a:cs typeface="Arial"/>
              </a:rPr>
              <a:t> </a:t>
            </a:r>
            <a:r>
              <a:rPr sz="1100" b="1" spc="-5" dirty="0">
                <a:solidFill>
                  <a:srgbClr val="034EA1"/>
                </a:solidFill>
                <a:latin typeface="Arial"/>
                <a:cs typeface="Arial"/>
              </a:rPr>
              <a:t>EUROPE</a:t>
            </a:r>
            <a:endParaRPr sz="1100" dirty="0">
              <a:latin typeface="Arial"/>
              <a:cs typeface="Arial"/>
            </a:endParaRPr>
          </a:p>
        </p:txBody>
      </p:sp>
      <p:sp>
        <p:nvSpPr>
          <p:cNvPr id="39" name="object 39"/>
          <p:cNvSpPr txBox="1"/>
          <p:nvPr/>
        </p:nvSpPr>
        <p:spPr>
          <a:xfrm>
            <a:off x="8578977" y="2052708"/>
            <a:ext cx="1417320" cy="361315"/>
          </a:xfrm>
          <a:prstGeom prst="rect">
            <a:avLst/>
          </a:prstGeom>
        </p:spPr>
        <p:txBody>
          <a:bodyPr vert="horz" wrap="square" lIns="0" tIns="13335" rIns="0" bIns="0" rtlCol="0">
            <a:spAutoFit/>
          </a:bodyPr>
          <a:lstStyle/>
          <a:p>
            <a:pPr marL="451484" marR="5080" indent="-439420">
              <a:lnSpc>
                <a:spcPct val="100000"/>
              </a:lnSpc>
              <a:spcBef>
                <a:spcPts val="105"/>
              </a:spcBef>
            </a:pPr>
            <a:r>
              <a:rPr sz="1100" b="1" spc="-5" dirty="0">
                <a:solidFill>
                  <a:srgbClr val="034EA1"/>
                </a:solidFill>
                <a:latin typeface="Arial"/>
                <a:cs typeface="Arial"/>
              </a:rPr>
              <a:t>European</a:t>
            </a:r>
            <a:r>
              <a:rPr sz="1100" b="1" spc="-55" dirty="0">
                <a:solidFill>
                  <a:srgbClr val="034EA1"/>
                </a:solidFill>
                <a:latin typeface="Arial"/>
                <a:cs typeface="Arial"/>
              </a:rPr>
              <a:t> </a:t>
            </a:r>
            <a:r>
              <a:rPr sz="1100" b="1" dirty="0">
                <a:solidFill>
                  <a:srgbClr val="034EA1"/>
                </a:solidFill>
                <a:latin typeface="Arial"/>
                <a:cs typeface="Arial"/>
              </a:rPr>
              <a:t>Innovation </a:t>
            </a:r>
            <a:r>
              <a:rPr sz="1100" b="1" spc="-290" dirty="0">
                <a:solidFill>
                  <a:srgbClr val="034EA1"/>
                </a:solidFill>
                <a:latin typeface="Arial"/>
                <a:cs typeface="Arial"/>
              </a:rPr>
              <a:t> </a:t>
            </a:r>
            <a:r>
              <a:rPr sz="1100" b="1" spc="-5" dirty="0">
                <a:solidFill>
                  <a:srgbClr val="034EA1"/>
                </a:solidFill>
                <a:latin typeface="Arial"/>
                <a:cs typeface="Arial"/>
              </a:rPr>
              <a:t>Council</a:t>
            </a:r>
            <a:endParaRPr sz="1100" dirty="0">
              <a:latin typeface="Arial"/>
              <a:cs typeface="Arial"/>
            </a:endParaRPr>
          </a:p>
        </p:txBody>
      </p:sp>
      <p:sp>
        <p:nvSpPr>
          <p:cNvPr id="41" name="object 41"/>
          <p:cNvSpPr txBox="1"/>
          <p:nvPr/>
        </p:nvSpPr>
        <p:spPr>
          <a:xfrm>
            <a:off x="8601770" y="2890381"/>
            <a:ext cx="1417955" cy="361315"/>
          </a:xfrm>
          <a:prstGeom prst="rect">
            <a:avLst/>
          </a:prstGeom>
        </p:spPr>
        <p:txBody>
          <a:bodyPr vert="horz" wrap="square" lIns="0" tIns="13335" rIns="0" bIns="0" rtlCol="0">
            <a:spAutoFit/>
          </a:bodyPr>
          <a:lstStyle/>
          <a:p>
            <a:pPr marL="301625" marR="5080" indent="-289560">
              <a:lnSpc>
                <a:spcPct val="100000"/>
              </a:lnSpc>
              <a:spcBef>
                <a:spcPts val="105"/>
              </a:spcBef>
            </a:pPr>
            <a:r>
              <a:rPr sz="1100" b="1" spc="-5" dirty="0">
                <a:solidFill>
                  <a:srgbClr val="034EA1"/>
                </a:solidFill>
                <a:latin typeface="Arial"/>
                <a:cs typeface="Arial"/>
              </a:rPr>
              <a:t>European Innovation </a:t>
            </a:r>
            <a:r>
              <a:rPr sz="1100" b="1" spc="-295" dirty="0">
                <a:solidFill>
                  <a:srgbClr val="034EA1"/>
                </a:solidFill>
                <a:latin typeface="Arial"/>
                <a:cs typeface="Arial"/>
              </a:rPr>
              <a:t> </a:t>
            </a:r>
            <a:r>
              <a:rPr sz="1100" b="1" spc="-5" dirty="0">
                <a:solidFill>
                  <a:srgbClr val="034EA1"/>
                </a:solidFill>
                <a:latin typeface="Arial"/>
                <a:cs typeface="Arial"/>
              </a:rPr>
              <a:t>Ecosystems</a:t>
            </a:r>
            <a:endParaRPr sz="1100" dirty="0">
              <a:latin typeface="Arial"/>
              <a:cs typeface="Arial"/>
            </a:endParaRPr>
          </a:p>
        </p:txBody>
      </p:sp>
      <p:sp>
        <p:nvSpPr>
          <p:cNvPr id="46" name="object 46"/>
          <p:cNvSpPr txBox="1"/>
          <p:nvPr/>
        </p:nvSpPr>
        <p:spPr>
          <a:xfrm>
            <a:off x="4381420" y="1217063"/>
            <a:ext cx="3270304" cy="3390672"/>
          </a:xfrm>
          <a:prstGeom prst="rect">
            <a:avLst/>
          </a:prstGeom>
        </p:spPr>
        <p:txBody>
          <a:bodyPr vert="horz" wrap="square" lIns="0" tIns="12700" rIns="0" bIns="0" rtlCol="0">
            <a:spAutoFit/>
          </a:bodyPr>
          <a:lstStyle/>
          <a:p>
            <a:pPr marL="294005">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II</a:t>
            </a:r>
            <a:endParaRPr sz="1200" dirty="0">
              <a:latin typeface="Arial"/>
              <a:cs typeface="Arial"/>
            </a:endParaRPr>
          </a:p>
          <a:p>
            <a:pPr marL="294005" marR="5080">
              <a:lnSpc>
                <a:spcPct val="100000"/>
              </a:lnSpc>
              <a:spcBef>
                <a:spcPts val="5"/>
              </a:spcBef>
            </a:pPr>
            <a:r>
              <a:rPr sz="1100" b="1" spc="-5" dirty="0">
                <a:solidFill>
                  <a:srgbClr val="034EA1"/>
                </a:solidFill>
                <a:latin typeface="Arial"/>
                <a:cs typeface="Arial"/>
              </a:rPr>
              <a:t>GLOBAL CHALLENGES </a:t>
            </a:r>
            <a:r>
              <a:rPr sz="1100" b="1" dirty="0">
                <a:solidFill>
                  <a:srgbClr val="034EA1"/>
                </a:solidFill>
                <a:latin typeface="Arial"/>
                <a:cs typeface="Arial"/>
              </a:rPr>
              <a:t>&amp; </a:t>
            </a:r>
            <a:r>
              <a:rPr sz="1100" b="1" spc="-295" dirty="0">
                <a:solidFill>
                  <a:srgbClr val="034EA1"/>
                </a:solidFill>
                <a:latin typeface="Arial"/>
                <a:cs typeface="Arial"/>
              </a:rPr>
              <a:t> </a:t>
            </a:r>
            <a:r>
              <a:rPr sz="1100" b="1" spc="-10" dirty="0">
                <a:solidFill>
                  <a:srgbClr val="034EA1"/>
                </a:solidFill>
                <a:latin typeface="Arial"/>
                <a:cs typeface="Arial"/>
              </a:rPr>
              <a:t>EUROPEAN</a:t>
            </a:r>
            <a:r>
              <a:rPr sz="1100" b="1" spc="30" dirty="0">
                <a:solidFill>
                  <a:srgbClr val="034EA1"/>
                </a:solidFill>
                <a:latin typeface="Arial"/>
                <a:cs typeface="Arial"/>
              </a:rPr>
              <a:t> </a:t>
            </a:r>
            <a:r>
              <a:rPr sz="1100" b="1" spc="-10" dirty="0">
                <a:solidFill>
                  <a:srgbClr val="034EA1"/>
                </a:solidFill>
                <a:latin typeface="Arial"/>
                <a:cs typeface="Arial"/>
              </a:rPr>
              <a:t>INDUSTRIAL </a:t>
            </a:r>
            <a:r>
              <a:rPr sz="1100" b="1" spc="-5" dirty="0">
                <a:solidFill>
                  <a:srgbClr val="034EA1"/>
                </a:solidFill>
                <a:latin typeface="Arial"/>
                <a:cs typeface="Arial"/>
              </a:rPr>
              <a:t> COMPETITIVENESS</a:t>
            </a:r>
            <a:endParaRPr sz="1100" dirty="0">
              <a:latin typeface="Arial"/>
              <a:cs typeface="Arial"/>
            </a:endParaRPr>
          </a:p>
          <a:p>
            <a:pPr marL="120650" indent="-108585">
              <a:lnSpc>
                <a:spcPct val="100000"/>
              </a:lnSpc>
              <a:spcBef>
                <a:spcPts val="865"/>
              </a:spcBef>
              <a:buFont typeface="Arial MT"/>
              <a:buChar char="•"/>
              <a:tabLst>
                <a:tab pos="121285" algn="l"/>
              </a:tabLst>
            </a:pPr>
            <a:r>
              <a:rPr sz="1100" b="1" spc="-5" dirty="0">
                <a:solidFill>
                  <a:srgbClr val="034EA1"/>
                </a:solidFill>
                <a:latin typeface="Arial"/>
                <a:cs typeface="Arial"/>
              </a:rPr>
              <a:t>Health</a:t>
            </a:r>
          </a:p>
          <a:p>
            <a:pPr marL="120650" indent="-108585">
              <a:lnSpc>
                <a:spcPct val="200000"/>
              </a:lnSpc>
              <a:buFont typeface="Arial MT"/>
              <a:buChar char="•"/>
              <a:tabLst>
                <a:tab pos="121285" algn="l"/>
              </a:tabLst>
            </a:pPr>
            <a:endParaRPr sz="1100" dirty="0">
              <a:latin typeface="Arial"/>
              <a:cs typeface="Arial"/>
            </a:endParaRPr>
          </a:p>
          <a:p>
            <a:pPr marL="120650" marR="574675" indent="-108585">
              <a:lnSpc>
                <a:spcPct val="100000"/>
              </a:lnSpc>
              <a:buFont typeface="Arial MT"/>
              <a:buChar char="•"/>
              <a:tabLst>
                <a:tab pos="121285" algn="l"/>
              </a:tabLst>
            </a:pPr>
            <a:r>
              <a:rPr sz="1100" b="1" dirty="0">
                <a:solidFill>
                  <a:srgbClr val="034EA1"/>
                </a:solidFill>
                <a:latin typeface="Arial"/>
                <a:cs typeface="Arial"/>
              </a:rPr>
              <a:t>Culture,</a:t>
            </a:r>
            <a:r>
              <a:rPr sz="1100" b="1" spc="-50" dirty="0">
                <a:solidFill>
                  <a:srgbClr val="034EA1"/>
                </a:solidFill>
                <a:latin typeface="Arial"/>
                <a:cs typeface="Arial"/>
              </a:rPr>
              <a:t> </a:t>
            </a:r>
            <a:r>
              <a:rPr sz="1100" b="1" spc="-5" dirty="0">
                <a:solidFill>
                  <a:srgbClr val="034EA1"/>
                </a:solidFill>
                <a:latin typeface="Arial"/>
                <a:cs typeface="Arial"/>
              </a:rPr>
              <a:t>Creativity</a:t>
            </a:r>
            <a:r>
              <a:rPr sz="1100" b="1" spc="-60" dirty="0">
                <a:solidFill>
                  <a:srgbClr val="034EA1"/>
                </a:solidFill>
                <a:latin typeface="Arial"/>
                <a:cs typeface="Arial"/>
              </a:rPr>
              <a:t> </a:t>
            </a:r>
            <a:r>
              <a:rPr sz="1100" b="1" dirty="0">
                <a:solidFill>
                  <a:srgbClr val="034EA1"/>
                </a:solidFill>
                <a:latin typeface="Arial"/>
                <a:cs typeface="Arial"/>
              </a:rPr>
              <a:t>&amp; </a:t>
            </a:r>
            <a:r>
              <a:rPr sz="1100" b="1" spc="-290" dirty="0">
                <a:solidFill>
                  <a:srgbClr val="034EA1"/>
                </a:solidFill>
                <a:latin typeface="Arial"/>
                <a:cs typeface="Arial"/>
              </a:rPr>
              <a:t> </a:t>
            </a:r>
            <a:r>
              <a:rPr sz="1100" b="1" spc="-5" dirty="0">
                <a:solidFill>
                  <a:srgbClr val="034EA1"/>
                </a:solidFill>
                <a:latin typeface="Arial"/>
                <a:cs typeface="Arial"/>
              </a:rPr>
              <a:t>Inclusive</a:t>
            </a:r>
            <a:r>
              <a:rPr sz="1100" b="1" spc="-30" dirty="0">
                <a:solidFill>
                  <a:srgbClr val="034EA1"/>
                </a:solidFill>
                <a:latin typeface="Arial"/>
                <a:cs typeface="Arial"/>
              </a:rPr>
              <a:t> </a:t>
            </a:r>
            <a:r>
              <a:rPr sz="1100" b="1" dirty="0">
                <a:solidFill>
                  <a:srgbClr val="034EA1"/>
                </a:solidFill>
                <a:latin typeface="Arial"/>
                <a:cs typeface="Arial"/>
              </a:rPr>
              <a:t>Society</a:t>
            </a:r>
          </a:p>
          <a:p>
            <a:pPr marL="120650" marR="574675" indent="-108585">
              <a:lnSpc>
                <a:spcPct val="200000"/>
              </a:lnSpc>
              <a:buFont typeface="Arial MT"/>
              <a:buChar char="•"/>
              <a:tabLst>
                <a:tab pos="121285" algn="l"/>
              </a:tabLst>
            </a:pPr>
            <a:endParaRPr sz="1100" dirty="0">
              <a:latin typeface="Arial"/>
              <a:cs typeface="Arial"/>
            </a:endParaRPr>
          </a:p>
          <a:p>
            <a:pPr marL="120650" indent="-108585">
              <a:lnSpc>
                <a:spcPct val="100000"/>
              </a:lnSpc>
              <a:buFont typeface="Arial MT"/>
              <a:buChar char="•"/>
              <a:tabLst>
                <a:tab pos="121285" algn="l"/>
              </a:tabLst>
            </a:pPr>
            <a:r>
              <a:rPr sz="1100" b="1" spc="-5" dirty="0">
                <a:solidFill>
                  <a:srgbClr val="034EA1"/>
                </a:solidFill>
                <a:latin typeface="Arial"/>
                <a:cs typeface="Arial"/>
              </a:rPr>
              <a:t>Civil</a:t>
            </a:r>
            <a:r>
              <a:rPr sz="1100" b="1" spc="-45" dirty="0">
                <a:solidFill>
                  <a:srgbClr val="034EA1"/>
                </a:solidFill>
                <a:latin typeface="Arial"/>
                <a:cs typeface="Arial"/>
              </a:rPr>
              <a:t> </a:t>
            </a:r>
            <a:r>
              <a:rPr sz="1100" b="1" dirty="0">
                <a:solidFill>
                  <a:srgbClr val="034EA1"/>
                </a:solidFill>
                <a:latin typeface="Arial"/>
                <a:cs typeface="Arial"/>
              </a:rPr>
              <a:t>Security</a:t>
            </a:r>
            <a:r>
              <a:rPr sz="1100" b="1" spc="-60" dirty="0">
                <a:solidFill>
                  <a:srgbClr val="034EA1"/>
                </a:solidFill>
                <a:latin typeface="Arial"/>
                <a:cs typeface="Arial"/>
              </a:rPr>
              <a:t> </a:t>
            </a:r>
            <a:r>
              <a:rPr sz="1100" b="1" dirty="0">
                <a:solidFill>
                  <a:srgbClr val="034EA1"/>
                </a:solidFill>
                <a:latin typeface="Arial"/>
                <a:cs typeface="Arial"/>
              </a:rPr>
              <a:t>for</a:t>
            </a:r>
            <a:r>
              <a:rPr sz="1100" b="1" spc="-40" dirty="0">
                <a:solidFill>
                  <a:srgbClr val="034EA1"/>
                </a:solidFill>
                <a:latin typeface="Arial"/>
                <a:cs typeface="Arial"/>
              </a:rPr>
              <a:t> </a:t>
            </a:r>
            <a:r>
              <a:rPr sz="1100" b="1" dirty="0">
                <a:solidFill>
                  <a:srgbClr val="034EA1"/>
                </a:solidFill>
                <a:latin typeface="Arial"/>
                <a:cs typeface="Arial"/>
              </a:rPr>
              <a:t>Society</a:t>
            </a:r>
          </a:p>
          <a:p>
            <a:pPr marL="120650" indent="-108585">
              <a:lnSpc>
                <a:spcPct val="150000"/>
              </a:lnSpc>
              <a:buFont typeface="Arial MT"/>
              <a:buChar char="•"/>
              <a:tabLst>
                <a:tab pos="121285" algn="l"/>
              </a:tabLst>
            </a:pPr>
            <a:endParaRPr sz="1100" dirty="0">
              <a:latin typeface="Arial"/>
              <a:cs typeface="Arial"/>
            </a:endParaRPr>
          </a:p>
          <a:p>
            <a:pPr marL="120650" indent="-108585">
              <a:lnSpc>
                <a:spcPct val="100000"/>
              </a:lnSpc>
              <a:buFont typeface="Arial MT"/>
              <a:buChar char="•"/>
              <a:tabLst>
                <a:tab pos="121285" algn="l"/>
              </a:tabLst>
            </a:pPr>
            <a:r>
              <a:rPr sz="1100" b="1" dirty="0">
                <a:solidFill>
                  <a:srgbClr val="034EA1"/>
                </a:solidFill>
                <a:latin typeface="Arial"/>
                <a:cs typeface="Arial"/>
              </a:rPr>
              <a:t>Digital,</a:t>
            </a:r>
            <a:r>
              <a:rPr sz="1100" b="1" spc="-80" dirty="0">
                <a:solidFill>
                  <a:srgbClr val="034EA1"/>
                </a:solidFill>
                <a:latin typeface="Arial"/>
                <a:cs typeface="Arial"/>
              </a:rPr>
              <a:t> </a:t>
            </a:r>
            <a:r>
              <a:rPr sz="1100" b="1" dirty="0">
                <a:solidFill>
                  <a:srgbClr val="034EA1"/>
                </a:solidFill>
                <a:latin typeface="Arial"/>
                <a:cs typeface="Arial"/>
              </a:rPr>
              <a:t>Industry</a:t>
            </a:r>
            <a:r>
              <a:rPr sz="1100" b="1" spc="-50" dirty="0">
                <a:solidFill>
                  <a:srgbClr val="034EA1"/>
                </a:solidFill>
                <a:latin typeface="Arial"/>
                <a:cs typeface="Arial"/>
              </a:rPr>
              <a:t> </a:t>
            </a:r>
            <a:r>
              <a:rPr sz="1100" b="1" dirty="0">
                <a:solidFill>
                  <a:srgbClr val="034EA1"/>
                </a:solidFill>
                <a:latin typeface="Arial"/>
                <a:cs typeface="Arial"/>
              </a:rPr>
              <a:t>&amp;</a:t>
            </a:r>
            <a:r>
              <a:rPr sz="1100" b="1" spc="-45" dirty="0">
                <a:solidFill>
                  <a:srgbClr val="034EA1"/>
                </a:solidFill>
                <a:latin typeface="Arial"/>
                <a:cs typeface="Arial"/>
              </a:rPr>
              <a:t> </a:t>
            </a:r>
            <a:r>
              <a:rPr sz="1100" b="1" dirty="0">
                <a:solidFill>
                  <a:srgbClr val="034EA1"/>
                </a:solidFill>
                <a:latin typeface="Arial"/>
                <a:cs typeface="Arial"/>
              </a:rPr>
              <a:t>Space</a:t>
            </a:r>
          </a:p>
          <a:p>
            <a:pPr marL="120650" indent="-108585">
              <a:lnSpc>
                <a:spcPct val="150000"/>
              </a:lnSpc>
              <a:buFont typeface="Arial MT"/>
              <a:buChar char="•"/>
              <a:tabLst>
                <a:tab pos="121285" algn="l"/>
              </a:tabLst>
            </a:pPr>
            <a:endParaRPr sz="1100" dirty="0">
              <a:latin typeface="Arial"/>
              <a:cs typeface="Arial"/>
            </a:endParaRPr>
          </a:p>
          <a:p>
            <a:pPr marL="120650" indent="-108585">
              <a:lnSpc>
                <a:spcPct val="150000"/>
              </a:lnSpc>
              <a:buFont typeface="Arial MT"/>
              <a:buChar char="•"/>
              <a:tabLst>
                <a:tab pos="121285" algn="l"/>
              </a:tabLst>
            </a:pPr>
            <a:r>
              <a:rPr sz="1100" b="1" dirty="0">
                <a:solidFill>
                  <a:srgbClr val="034EA1"/>
                </a:solidFill>
                <a:latin typeface="Arial"/>
                <a:cs typeface="Arial"/>
              </a:rPr>
              <a:t>Climate,</a:t>
            </a:r>
            <a:r>
              <a:rPr sz="1100" b="1" spc="-70" dirty="0">
                <a:solidFill>
                  <a:srgbClr val="034EA1"/>
                </a:solidFill>
                <a:latin typeface="Arial"/>
                <a:cs typeface="Arial"/>
              </a:rPr>
              <a:t> </a:t>
            </a:r>
            <a:r>
              <a:rPr sz="1100" b="1" dirty="0">
                <a:solidFill>
                  <a:srgbClr val="034EA1"/>
                </a:solidFill>
                <a:latin typeface="Arial"/>
                <a:cs typeface="Arial"/>
              </a:rPr>
              <a:t>Energy</a:t>
            </a:r>
            <a:r>
              <a:rPr sz="1100" b="1" spc="-5" dirty="0">
                <a:solidFill>
                  <a:srgbClr val="034EA1"/>
                </a:solidFill>
                <a:latin typeface="Arial"/>
                <a:cs typeface="Arial"/>
              </a:rPr>
              <a:t> </a:t>
            </a:r>
            <a:r>
              <a:rPr sz="1100" b="1" dirty="0">
                <a:solidFill>
                  <a:srgbClr val="034EA1"/>
                </a:solidFill>
                <a:latin typeface="Arial"/>
                <a:cs typeface="Arial"/>
              </a:rPr>
              <a:t>&amp;</a:t>
            </a:r>
            <a:r>
              <a:rPr sz="1100" b="1" spc="-30" dirty="0">
                <a:solidFill>
                  <a:srgbClr val="034EA1"/>
                </a:solidFill>
                <a:latin typeface="Arial"/>
                <a:cs typeface="Arial"/>
              </a:rPr>
              <a:t> </a:t>
            </a:r>
            <a:r>
              <a:rPr sz="1100" b="1" spc="-5" dirty="0">
                <a:solidFill>
                  <a:srgbClr val="034EA1"/>
                </a:solidFill>
                <a:latin typeface="Arial"/>
                <a:cs typeface="Arial"/>
              </a:rPr>
              <a:t>Mobility</a:t>
            </a:r>
          </a:p>
          <a:p>
            <a:pPr marL="120650" indent="-108585">
              <a:lnSpc>
                <a:spcPct val="150000"/>
              </a:lnSpc>
              <a:buFont typeface="Arial MT"/>
              <a:buChar char="•"/>
              <a:tabLst>
                <a:tab pos="121285" algn="l"/>
              </a:tabLst>
            </a:pPr>
            <a:endParaRPr sz="1100" dirty="0">
              <a:latin typeface="Arial"/>
              <a:cs typeface="Arial"/>
            </a:endParaRPr>
          </a:p>
          <a:p>
            <a:pPr marL="120650" marR="95885" indent="-108585">
              <a:lnSpc>
                <a:spcPct val="100000"/>
              </a:lnSpc>
              <a:buFont typeface="Arial MT"/>
              <a:buChar char="•"/>
              <a:tabLst>
                <a:tab pos="121285" algn="l"/>
              </a:tabLst>
            </a:pPr>
            <a:r>
              <a:rPr sz="1100" b="1" spc="-5" dirty="0">
                <a:solidFill>
                  <a:srgbClr val="034EA1"/>
                </a:solidFill>
                <a:latin typeface="Arial"/>
                <a:cs typeface="Arial"/>
              </a:rPr>
              <a:t>Food, Bioeconomy, </a:t>
            </a:r>
            <a:r>
              <a:rPr sz="1100" b="1" dirty="0">
                <a:solidFill>
                  <a:srgbClr val="034EA1"/>
                </a:solidFill>
                <a:latin typeface="Arial"/>
                <a:cs typeface="Arial"/>
              </a:rPr>
              <a:t>Natural </a:t>
            </a:r>
            <a:r>
              <a:rPr sz="1100" b="1" spc="-295" dirty="0">
                <a:solidFill>
                  <a:srgbClr val="034EA1"/>
                </a:solidFill>
                <a:latin typeface="Arial"/>
                <a:cs typeface="Arial"/>
              </a:rPr>
              <a:t> </a:t>
            </a:r>
            <a:r>
              <a:rPr sz="1100" b="1" spc="-5" dirty="0">
                <a:solidFill>
                  <a:srgbClr val="034EA1"/>
                </a:solidFill>
                <a:latin typeface="Arial"/>
                <a:cs typeface="Arial"/>
              </a:rPr>
              <a:t>Resources, Agriculture </a:t>
            </a:r>
            <a:r>
              <a:rPr sz="1100" b="1" dirty="0">
                <a:solidFill>
                  <a:srgbClr val="034EA1"/>
                </a:solidFill>
                <a:latin typeface="Arial"/>
                <a:cs typeface="Arial"/>
              </a:rPr>
              <a:t>&amp; </a:t>
            </a:r>
            <a:r>
              <a:rPr sz="1100" b="1" spc="5" dirty="0">
                <a:solidFill>
                  <a:srgbClr val="034EA1"/>
                </a:solidFill>
                <a:latin typeface="Arial"/>
                <a:cs typeface="Arial"/>
              </a:rPr>
              <a:t> </a:t>
            </a:r>
            <a:r>
              <a:rPr sz="1100" b="1" spc="-5" dirty="0">
                <a:solidFill>
                  <a:srgbClr val="034EA1"/>
                </a:solidFill>
                <a:latin typeface="Arial"/>
                <a:cs typeface="Arial"/>
              </a:rPr>
              <a:t>Environment</a:t>
            </a:r>
            <a:endParaRPr sz="1100" dirty="0">
              <a:latin typeface="Arial"/>
              <a:cs typeface="Arial"/>
            </a:endParaRPr>
          </a:p>
        </p:txBody>
      </p:sp>
      <p:sp>
        <p:nvSpPr>
          <p:cNvPr id="48" name="object 48"/>
          <p:cNvSpPr txBox="1"/>
          <p:nvPr/>
        </p:nvSpPr>
        <p:spPr>
          <a:xfrm>
            <a:off x="3992614" y="2860712"/>
            <a:ext cx="196215" cy="635635"/>
          </a:xfrm>
          <a:prstGeom prst="rect">
            <a:avLst/>
          </a:prstGeom>
        </p:spPr>
        <p:txBody>
          <a:bodyPr vert="vert270" wrap="square" lIns="0" tIns="0" rIns="0" bIns="0" rtlCol="0">
            <a:spAutoFit/>
          </a:bodyPr>
          <a:lstStyle/>
          <a:p>
            <a:pPr marL="12700">
              <a:lnSpc>
                <a:spcPts val="1425"/>
              </a:lnSpc>
            </a:pPr>
            <a:r>
              <a:rPr sz="1200" b="1" spc="-5" dirty="0">
                <a:solidFill>
                  <a:srgbClr val="034EA1"/>
                </a:solidFill>
                <a:latin typeface="Arial"/>
                <a:cs typeface="Arial"/>
              </a:rPr>
              <a:t>Clusters</a:t>
            </a:r>
            <a:endParaRPr sz="1200" dirty="0">
              <a:latin typeface="Arial"/>
              <a:cs typeface="Arial"/>
            </a:endParaRPr>
          </a:p>
        </p:txBody>
      </p:sp>
      <p:pic>
        <p:nvPicPr>
          <p:cNvPr id="51" name="object 51"/>
          <p:cNvPicPr/>
          <p:nvPr/>
        </p:nvPicPr>
        <p:blipFill>
          <a:blip r:embed="rId4" cstate="print"/>
          <a:stretch>
            <a:fillRect/>
          </a:stretch>
        </p:blipFill>
        <p:spPr>
          <a:xfrm>
            <a:off x="3986239" y="1221353"/>
            <a:ext cx="487679" cy="487679"/>
          </a:xfrm>
          <a:prstGeom prst="rect">
            <a:avLst/>
          </a:prstGeom>
        </p:spPr>
      </p:pic>
      <p:sp>
        <p:nvSpPr>
          <p:cNvPr id="52" name="object 41"/>
          <p:cNvSpPr txBox="1"/>
          <p:nvPr/>
        </p:nvSpPr>
        <p:spPr>
          <a:xfrm>
            <a:off x="8601770" y="3817508"/>
            <a:ext cx="1753235" cy="364843"/>
          </a:xfrm>
          <a:prstGeom prst="rect">
            <a:avLst/>
          </a:prstGeom>
        </p:spPr>
        <p:txBody>
          <a:bodyPr vert="horz" wrap="square" lIns="0" tIns="13335" rIns="0" bIns="0" rtlCol="0">
            <a:spAutoFit/>
          </a:bodyPr>
          <a:lstStyle/>
          <a:p>
            <a:pPr marL="301625" marR="5080" indent="-289560">
              <a:lnSpc>
                <a:spcPct val="100000"/>
              </a:lnSpc>
              <a:spcBef>
                <a:spcPts val="105"/>
              </a:spcBef>
            </a:pPr>
            <a:r>
              <a:rPr sz="1100" b="1" spc="-5" dirty="0">
                <a:solidFill>
                  <a:srgbClr val="034EA1"/>
                </a:solidFill>
                <a:latin typeface="Arial"/>
                <a:cs typeface="Arial"/>
              </a:rPr>
              <a:t>European Institute of </a:t>
            </a:r>
          </a:p>
          <a:p>
            <a:pPr marL="301625" marR="5080" indent="-289560">
              <a:lnSpc>
                <a:spcPct val="100000"/>
              </a:lnSpc>
              <a:spcBef>
                <a:spcPts val="105"/>
              </a:spcBef>
            </a:pPr>
            <a:r>
              <a:rPr lang="x-none" sz="1100" b="1" spc="-5" dirty="0">
                <a:solidFill>
                  <a:srgbClr val="034EA1"/>
                </a:solidFill>
                <a:latin typeface="Arial"/>
                <a:cs typeface="Arial"/>
              </a:rPr>
              <a:t>Innovation &amp; Technology</a:t>
            </a:r>
            <a:endParaRPr sz="1100" dirty="0">
              <a:latin typeface="Arial"/>
              <a:cs typeface="Arial"/>
            </a:endParaRPr>
          </a:p>
        </p:txBody>
      </p:sp>
      <p:pic>
        <p:nvPicPr>
          <p:cNvPr id="53" name="object 44"/>
          <p:cNvPicPr/>
          <p:nvPr/>
        </p:nvPicPr>
        <p:blipFill>
          <a:blip r:embed="rId5" cstate="print"/>
          <a:stretch>
            <a:fillRect/>
          </a:stretch>
        </p:blipFill>
        <p:spPr>
          <a:xfrm>
            <a:off x="8051674" y="1237167"/>
            <a:ext cx="527303" cy="525779"/>
          </a:xfrm>
          <a:prstGeom prst="rect">
            <a:avLst/>
          </a:prstGeom>
        </p:spPr>
      </p:pic>
      <p:cxnSp>
        <p:nvCxnSpPr>
          <p:cNvPr id="55" name="Straight Connector 54"/>
          <p:cNvCxnSpPr/>
          <p:nvPr/>
        </p:nvCxnSpPr>
        <p:spPr>
          <a:xfrm>
            <a:off x="3747928" y="1349815"/>
            <a:ext cx="52095" cy="3279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774573" y="1349815"/>
            <a:ext cx="52095" cy="3279751"/>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553456" y="3444758"/>
            <a:ext cx="1845999" cy="276999"/>
          </a:xfrm>
          <a:prstGeom prst="rect">
            <a:avLst/>
          </a:prstGeom>
          <a:noFill/>
        </p:spPr>
        <p:txBody>
          <a:bodyPr wrap="square" rtlCol="0">
            <a:spAutoFit/>
          </a:bodyPr>
          <a:lstStyle/>
          <a:p>
            <a:r>
              <a:rPr lang="en-001" sz="1200" dirty="0">
                <a:solidFill>
                  <a:srgbClr val="7030A0"/>
                </a:solidFill>
              </a:rPr>
              <a:t>10 Proposals / 8 Grants</a:t>
            </a:r>
            <a:endParaRPr lang="en-IE" sz="1200" dirty="0">
              <a:solidFill>
                <a:srgbClr val="7030A0"/>
              </a:solidFill>
            </a:endParaRPr>
          </a:p>
        </p:txBody>
      </p:sp>
      <p:sp>
        <p:nvSpPr>
          <p:cNvPr id="24" name="TextBox 23"/>
          <p:cNvSpPr txBox="1"/>
          <p:nvPr/>
        </p:nvSpPr>
        <p:spPr>
          <a:xfrm>
            <a:off x="4434494" y="2049334"/>
            <a:ext cx="1845999" cy="276999"/>
          </a:xfrm>
          <a:prstGeom prst="rect">
            <a:avLst/>
          </a:prstGeom>
          <a:noFill/>
        </p:spPr>
        <p:txBody>
          <a:bodyPr wrap="square" rtlCol="0">
            <a:spAutoFit/>
          </a:bodyPr>
          <a:lstStyle/>
          <a:p>
            <a:r>
              <a:rPr lang="en-001" sz="1200" dirty="0">
                <a:solidFill>
                  <a:srgbClr val="7030A0"/>
                </a:solidFill>
              </a:rPr>
              <a:t>4 Proposals / 1 Grant</a:t>
            </a:r>
            <a:endParaRPr lang="en-IE" sz="1200" dirty="0">
              <a:solidFill>
                <a:srgbClr val="7030A0"/>
              </a:solidFill>
            </a:endParaRPr>
          </a:p>
        </p:txBody>
      </p:sp>
      <p:sp>
        <p:nvSpPr>
          <p:cNvPr id="26" name="TextBox 25"/>
          <p:cNvSpPr txBox="1"/>
          <p:nvPr/>
        </p:nvSpPr>
        <p:spPr>
          <a:xfrm>
            <a:off x="4434022" y="4558679"/>
            <a:ext cx="1845999" cy="276999"/>
          </a:xfrm>
          <a:prstGeom prst="rect">
            <a:avLst/>
          </a:prstGeom>
          <a:noFill/>
        </p:spPr>
        <p:txBody>
          <a:bodyPr wrap="square" rtlCol="0">
            <a:spAutoFit/>
          </a:bodyPr>
          <a:lstStyle/>
          <a:p>
            <a:r>
              <a:rPr lang="en-001" sz="1200" dirty="0">
                <a:solidFill>
                  <a:srgbClr val="7030A0"/>
                </a:solidFill>
              </a:rPr>
              <a:t>10 Proposals / 3 Grants</a:t>
            </a:r>
            <a:endParaRPr lang="en-IE" sz="1200" dirty="0">
              <a:solidFill>
                <a:srgbClr val="7030A0"/>
              </a:solidFill>
            </a:endParaRPr>
          </a:p>
        </p:txBody>
      </p:sp>
      <p:sp>
        <p:nvSpPr>
          <p:cNvPr id="27" name="TextBox 26"/>
          <p:cNvSpPr txBox="1"/>
          <p:nvPr/>
        </p:nvSpPr>
        <p:spPr>
          <a:xfrm>
            <a:off x="4434494" y="2524706"/>
            <a:ext cx="1845999" cy="276999"/>
          </a:xfrm>
          <a:prstGeom prst="rect">
            <a:avLst/>
          </a:prstGeom>
          <a:noFill/>
        </p:spPr>
        <p:txBody>
          <a:bodyPr wrap="square" rtlCol="0">
            <a:spAutoFit/>
          </a:bodyPr>
          <a:lstStyle/>
          <a:p>
            <a:r>
              <a:rPr lang="en-001" sz="1200" dirty="0">
                <a:solidFill>
                  <a:srgbClr val="7030A0"/>
                </a:solidFill>
              </a:rPr>
              <a:t>11 Proposals / 1 Grant</a:t>
            </a:r>
            <a:endParaRPr lang="en-IE" sz="1200" dirty="0">
              <a:solidFill>
                <a:srgbClr val="7030A0"/>
              </a:solidFill>
            </a:endParaRPr>
          </a:p>
        </p:txBody>
      </p:sp>
      <p:sp>
        <p:nvSpPr>
          <p:cNvPr id="28" name="TextBox 27"/>
          <p:cNvSpPr txBox="1"/>
          <p:nvPr/>
        </p:nvSpPr>
        <p:spPr>
          <a:xfrm>
            <a:off x="4434023" y="3455291"/>
            <a:ext cx="1845999" cy="276999"/>
          </a:xfrm>
          <a:prstGeom prst="rect">
            <a:avLst/>
          </a:prstGeom>
          <a:noFill/>
        </p:spPr>
        <p:txBody>
          <a:bodyPr wrap="square" rtlCol="0">
            <a:spAutoFit/>
          </a:bodyPr>
          <a:lstStyle/>
          <a:p>
            <a:r>
              <a:rPr lang="en-001" sz="1200" dirty="0">
                <a:solidFill>
                  <a:srgbClr val="7030A0"/>
                </a:solidFill>
              </a:rPr>
              <a:t>4 Proposals / 1 Grant</a:t>
            </a:r>
            <a:endParaRPr lang="en-IE" sz="1200" dirty="0">
              <a:solidFill>
                <a:srgbClr val="7030A0"/>
              </a:solidFill>
            </a:endParaRPr>
          </a:p>
        </p:txBody>
      </p:sp>
      <p:sp>
        <p:nvSpPr>
          <p:cNvPr id="29" name="TextBox 28"/>
          <p:cNvSpPr txBox="1"/>
          <p:nvPr/>
        </p:nvSpPr>
        <p:spPr>
          <a:xfrm>
            <a:off x="1453697" y="2326333"/>
            <a:ext cx="1845999" cy="276999"/>
          </a:xfrm>
          <a:prstGeom prst="rect">
            <a:avLst/>
          </a:prstGeom>
          <a:noFill/>
        </p:spPr>
        <p:txBody>
          <a:bodyPr wrap="square" rtlCol="0">
            <a:spAutoFit/>
          </a:bodyPr>
          <a:lstStyle/>
          <a:p>
            <a:pPr algn="ctr"/>
            <a:r>
              <a:rPr lang="en-001" sz="1200" dirty="0">
                <a:solidFill>
                  <a:srgbClr val="7030A0"/>
                </a:solidFill>
              </a:rPr>
              <a:t>1 Proposal / 0 Grants</a:t>
            </a:r>
            <a:endParaRPr lang="en-IE" sz="1200" dirty="0">
              <a:solidFill>
                <a:srgbClr val="7030A0"/>
              </a:solidFill>
            </a:endParaRPr>
          </a:p>
        </p:txBody>
      </p:sp>
      <p:sp>
        <p:nvSpPr>
          <p:cNvPr id="32" name="TextBox 31"/>
          <p:cNvSpPr txBox="1"/>
          <p:nvPr/>
        </p:nvSpPr>
        <p:spPr>
          <a:xfrm>
            <a:off x="1553456" y="4368433"/>
            <a:ext cx="1845999" cy="276999"/>
          </a:xfrm>
          <a:prstGeom prst="rect">
            <a:avLst/>
          </a:prstGeom>
          <a:noFill/>
        </p:spPr>
        <p:txBody>
          <a:bodyPr wrap="square" rtlCol="0">
            <a:spAutoFit/>
          </a:bodyPr>
          <a:lstStyle/>
          <a:p>
            <a:r>
              <a:rPr lang="en-001" sz="1200" dirty="0">
                <a:solidFill>
                  <a:srgbClr val="7030A0"/>
                </a:solidFill>
              </a:rPr>
              <a:t>1 Proposals / 1 Grant</a:t>
            </a:r>
            <a:endParaRPr lang="en-IE" sz="1200" dirty="0">
              <a:solidFill>
                <a:srgbClr val="7030A0"/>
              </a:solidFill>
            </a:endParaRPr>
          </a:p>
        </p:txBody>
      </p:sp>
      <p:sp>
        <p:nvSpPr>
          <p:cNvPr id="34" name="TextBox 33"/>
          <p:cNvSpPr txBox="1"/>
          <p:nvPr/>
        </p:nvSpPr>
        <p:spPr>
          <a:xfrm>
            <a:off x="8509006" y="2419929"/>
            <a:ext cx="1845999" cy="276999"/>
          </a:xfrm>
          <a:prstGeom prst="rect">
            <a:avLst/>
          </a:prstGeom>
          <a:noFill/>
        </p:spPr>
        <p:txBody>
          <a:bodyPr wrap="square" rtlCol="0">
            <a:spAutoFit/>
          </a:bodyPr>
          <a:lstStyle/>
          <a:p>
            <a:pPr algn="ctr"/>
            <a:r>
              <a:rPr lang="en-001" sz="1200" dirty="0">
                <a:solidFill>
                  <a:srgbClr val="7030A0"/>
                </a:solidFill>
              </a:rPr>
              <a:t>1 Proposal / 0 Grants </a:t>
            </a:r>
            <a:endParaRPr lang="en-IE" sz="1200" dirty="0">
              <a:solidFill>
                <a:srgbClr val="7030A0"/>
              </a:solidFill>
            </a:endParaRPr>
          </a:p>
        </p:txBody>
      </p:sp>
      <p:sp>
        <p:nvSpPr>
          <p:cNvPr id="40" name="TextBox 39"/>
          <p:cNvSpPr txBox="1"/>
          <p:nvPr/>
        </p:nvSpPr>
        <p:spPr>
          <a:xfrm>
            <a:off x="8555387" y="3335944"/>
            <a:ext cx="1845999" cy="276999"/>
          </a:xfrm>
          <a:prstGeom prst="rect">
            <a:avLst/>
          </a:prstGeom>
          <a:noFill/>
        </p:spPr>
        <p:txBody>
          <a:bodyPr wrap="square" rtlCol="0">
            <a:spAutoFit/>
          </a:bodyPr>
          <a:lstStyle/>
          <a:p>
            <a:pPr algn="ctr"/>
            <a:r>
              <a:rPr lang="en-001" sz="1200" dirty="0">
                <a:solidFill>
                  <a:srgbClr val="7030A0"/>
                </a:solidFill>
              </a:rPr>
              <a:t>2 Proposals / 0 Grants</a:t>
            </a:r>
            <a:endParaRPr lang="en-IE" sz="1200" dirty="0">
              <a:solidFill>
                <a:srgbClr val="7030A0"/>
              </a:solidFill>
            </a:endParaRPr>
          </a:p>
        </p:txBody>
      </p:sp>
      <p:sp>
        <p:nvSpPr>
          <p:cNvPr id="42" name="TextBox 41"/>
          <p:cNvSpPr txBox="1"/>
          <p:nvPr/>
        </p:nvSpPr>
        <p:spPr>
          <a:xfrm>
            <a:off x="8509005" y="4239472"/>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43" name="TextBox 42"/>
          <p:cNvSpPr txBox="1"/>
          <p:nvPr/>
        </p:nvSpPr>
        <p:spPr>
          <a:xfrm>
            <a:off x="4434022" y="3941378"/>
            <a:ext cx="1845999" cy="276999"/>
          </a:xfrm>
          <a:prstGeom prst="rect">
            <a:avLst/>
          </a:prstGeom>
          <a:noFill/>
        </p:spPr>
        <p:txBody>
          <a:bodyPr wrap="square" rtlCol="0">
            <a:spAutoFit/>
          </a:bodyPr>
          <a:lstStyle/>
          <a:p>
            <a:r>
              <a:rPr lang="en-001" sz="1200" dirty="0">
                <a:solidFill>
                  <a:srgbClr val="7030A0"/>
                </a:solidFill>
              </a:rPr>
              <a:t>5 </a:t>
            </a:r>
            <a:r>
              <a:rPr lang="en-IE" sz="1200" dirty="0">
                <a:solidFill>
                  <a:srgbClr val="7030A0"/>
                </a:solidFill>
              </a:rPr>
              <a:t>Proposal</a:t>
            </a:r>
            <a:r>
              <a:rPr lang="en-001" sz="1200" dirty="0">
                <a:solidFill>
                  <a:srgbClr val="7030A0"/>
                </a:solidFill>
              </a:rPr>
              <a:t> / 0 Grants</a:t>
            </a:r>
            <a:endParaRPr lang="en-IE" sz="1200" dirty="0">
              <a:solidFill>
                <a:srgbClr val="7030A0"/>
              </a:solidFill>
            </a:endParaRPr>
          </a:p>
        </p:txBody>
      </p:sp>
      <p:sp>
        <p:nvSpPr>
          <p:cNvPr id="44" name="TextBox 43"/>
          <p:cNvSpPr txBox="1"/>
          <p:nvPr/>
        </p:nvSpPr>
        <p:spPr>
          <a:xfrm>
            <a:off x="4434023" y="3016035"/>
            <a:ext cx="1845999" cy="276999"/>
          </a:xfrm>
          <a:prstGeom prst="rect">
            <a:avLst/>
          </a:prstGeom>
          <a:noFill/>
        </p:spPr>
        <p:txBody>
          <a:bodyPr wrap="square" rtlCol="0">
            <a:spAutoFit/>
          </a:bodyPr>
          <a:lstStyle/>
          <a:p>
            <a:r>
              <a:rPr lang="en-001" sz="1200" dirty="0">
                <a:solidFill>
                  <a:srgbClr val="7030A0"/>
                </a:solidFill>
              </a:rPr>
              <a:t>40 Proposals / 11 Grants </a:t>
            </a:r>
            <a:endParaRPr lang="en-IE" sz="1200" dirty="0">
              <a:solidFill>
                <a:srgbClr val="7030A0"/>
              </a:solidFill>
            </a:endParaRPr>
          </a:p>
        </p:txBody>
      </p:sp>
      <p:sp>
        <p:nvSpPr>
          <p:cNvPr id="45" name="TextBox 44"/>
          <p:cNvSpPr txBox="1"/>
          <p:nvPr/>
        </p:nvSpPr>
        <p:spPr>
          <a:xfrm>
            <a:off x="3217998" y="5624629"/>
            <a:ext cx="1845999" cy="276999"/>
          </a:xfrm>
          <a:prstGeom prst="rect">
            <a:avLst/>
          </a:prstGeom>
          <a:noFill/>
        </p:spPr>
        <p:txBody>
          <a:bodyPr wrap="square" rtlCol="0">
            <a:spAutoFit/>
          </a:bodyPr>
          <a:lstStyle/>
          <a:p>
            <a:pPr algn="ctr"/>
            <a:r>
              <a:rPr lang="en-001" sz="1200" dirty="0">
                <a:solidFill>
                  <a:srgbClr val="7030A0"/>
                </a:solidFill>
              </a:rPr>
              <a:t>5 Proposals / 1 Grant</a:t>
            </a:r>
            <a:endParaRPr lang="en-IE" sz="1200" dirty="0">
              <a:solidFill>
                <a:srgbClr val="7030A0"/>
              </a:solidFill>
            </a:endParaRPr>
          </a:p>
        </p:txBody>
      </p:sp>
      <p:sp>
        <p:nvSpPr>
          <p:cNvPr id="47" name="TextBox 46"/>
          <p:cNvSpPr txBox="1"/>
          <p:nvPr/>
        </p:nvSpPr>
        <p:spPr>
          <a:xfrm>
            <a:off x="7020323" y="5631950"/>
            <a:ext cx="1845999" cy="276999"/>
          </a:xfrm>
          <a:prstGeom prst="rect">
            <a:avLst/>
          </a:prstGeom>
          <a:noFill/>
        </p:spPr>
        <p:txBody>
          <a:bodyPr wrap="square" rtlCol="0">
            <a:spAutoFit/>
          </a:bodyPr>
          <a:lstStyle/>
          <a:p>
            <a:pPr algn="ctr"/>
            <a:r>
              <a:rPr lang="en-001" sz="1200" dirty="0">
                <a:solidFill>
                  <a:srgbClr val="7030A0"/>
                </a:solidFill>
              </a:rPr>
              <a:t>2 Proposals / 1 Grant</a:t>
            </a:r>
            <a:endParaRPr lang="en-IE" sz="1200" dirty="0">
              <a:solidFill>
                <a:srgbClr val="7030A0"/>
              </a:solidFill>
            </a:endParaRPr>
          </a:p>
        </p:txBody>
      </p:sp>
      <p:sp>
        <p:nvSpPr>
          <p:cNvPr id="38" name="TextBox 37"/>
          <p:cNvSpPr txBox="1"/>
          <p:nvPr/>
        </p:nvSpPr>
        <p:spPr>
          <a:xfrm>
            <a:off x="412443" y="6086995"/>
            <a:ext cx="11318726" cy="738664"/>
          </a:xfrm>
          <a:prstGeom prst="rect">
            <a:avLst/>
          </a:prstGeom>
          <a:noFill/>
        </p:spPr>
        <p:txBody>
          <a:bodyPr wrap="square" rtlCol="0">
            <a:spAutoFit/>
          </a:bodyPr>
          <a:lstStyle/>
          <a:p>
            <a:pPr marL="285750" indent="-285750">
              <a:buFont typeface="Arial" panose="020B0604020202020204" pitchFamily="34" charset="0"/>
              <a:buChar char="•"/>
            </a:pPr>
            <a:r>
              <a:rPr lang="en-001" sz="1400" dirty="0">
                <a:solidFill>
                  <a:srgbClr val="002060"/>
                </a:solidFill>
              </a:rPr>
              <a:t>Total applications: 97; Retained applications: 29; Success Rate: 29,90%.</a:t>
            </a:r>
          </a:p>
          <a:p>
            <a:pPr marL="285750" indent="-285750">
              <a:buFont typeface="Arial" panose="020B0604020202020204" pitchFamily="34" charset="0"/>
              <a:buChar char="•"/>
            </a:pPr>
            <a:r>
              <a:rPr lang="en-001" sz="1400" dirty="0">
                <a:solidFill>
                  <a:srgbClr val="002060"/>
                </a:solidFill>
              </a:rPr>
              <a:t>Scarce participation in Pillar III;</a:t>
            </a:r>
          </a:p>
          <a:p>
            <a:pPr marL="285750" indent="-285750">
              <a:buFont typeface="Arial" panose="020B0604020202020204" pitchFamily="34" charset="0"/>
              <a:buChar char="•"/>
            </a:pPr>
            <a:r>
              <a:rPr lang="en-001" sz="1400" dirty="0">
                <a:solidFill>
                  <a:srgbClr val="002060"/>
                </a:solidFill>
              </a:rPr>
              <a:t>Active participation in Pillar II.</a:t>
            </a:r>
            <a:endParaRPr lang="en-IE" sz="1400" dirty="0">
              <a:solidFill>
                <a:srgbClr val="002060"/>
              </a:solidFill>
            </a:endParaRPr>
          </a:p>
        </p:txBody>
      </p:sp>
    </p:spTree>
    <p:extLst>
      <p:ext uri="{BB962C8B-B14F-4D97-AF65-F5344CB8AC3E}">
        <p14:creationId xmlns:p14="http://schemas.microsoft.com/office/powerpoint/2010/main" val="3412303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2938918" y="385660"/>
            <a:ext cx="5927403" cy="321242"/>
          </a:xfrm>
          <a:prstGeom prst="rect">
            <a:avLst/>
          </a:prstGeom>
        </p:spPr>
        <p:txBody>
          <a:bodyPr vert="horz" wrap="square" lIns="0" tIns="13335" rIns="0" bIns="0" rtlCol="0">
            <a:spAutoFit/>
          </a:bodyPr>
          <a:lstStyle/>
          <a:p>
            <a:pPr marL="12700">
              <a:lnSpc>
                <a:spcPct val="100000"/>
              </a:lnSpc>
              <a:spcBef>
                <a:spcPts val="105"/>
              </a:spcBef>
            </a:pPr>
            <a:r>
              <a:rPr lang="en-001" sz="2000" b="1" dirty="0">
                <a:solidFill>
                  <a:srgbClr val="034EA1"/>
                </a:solidFill>
                <a:latin typeface="Arial"/>
                <a:cs typeface="Arial"/>
              </a:rPr>
              <a:t>UKRAINE</a:t>
            </a:r>
            <a:r>
              <a:rPr sz="2000" b="1" dirty="0">
                <a:solidFill>
                  <a:srgbClr val="034EA1"/>
                </a:solidFill>
                <a:latin typeface="Arial"/>
                <a:cs typeface="Arial"/>
              </a:rPr>
              <a:t>: Areas of application and success</a:t>
            </a:r>
            <a:endParaRPr sz="2000" dirty="0">
              <a:latin typeface="Arial"/>
              <a:cs typeface="Arial"/>
            </a:endParaRPr>
          </a:p>
        </p:txBody>
      </p:sp>
      <p:sp>
        <p:nvSpPr>
          <p:cNvPr id="9" name="object 9"/>
          <p:cNvSpPr/>
          <p:nvPr/>
        </p:nvSpPr>
        <p:spPr>
          <a:xfrm>
            <a:off x="664463" y="4354067"/>
            <a:ext cx="1277620" cy="1188720"/>
          </a:xfrm>
          <a:custGeom>
            <a:avLst/>
            <a:gdLst/>
            <a:ahLst/>
            <a:cxnLst/>
            <a:rect l="l" t="t" r="r" b="b"/>
            <a:pathLst>
              <a:path w="1277620" h="1188720">
                <a:moveTo>
                  <a:pt x="1277112" y="0"/>
                </a:moveTo>
                <a:lnTo>
                  <a:pt x="0" y="0"/>
                </a:lnTo>
                <a:lnTo>
                  <a:pt x="0" y="1188719"/>
                </a:lnTo>
                <a:lnTo>
                  <a:pt x="1277112" y="1188719"/>
                </a:lnTo>
                <a:lnTo>
                  <a:pt x="1277112" y="0"/>
                </a:lnTo>
                <a:close/>
              </a:path>
            </a:pathLst>
          </a:custGeom>
          <a:solidFill>
            <a:srgbClr val="FFFFFF"/>
          </a:solidFill>
        </p:spPr>
        <p:txBody>
          <a:bodyPr wrap="square" lIns="0" tIns="0" rIns="0" bIns="0" rtlCol="0"/>
          <a:lstStyle/>
          <a:p>
            <a:endParaRPr/>
          </a:p>
        </p:txBody>
      </p:sp>
      <p:sp>
        <p:nvSpPr>
          <p:cNvPr id="12" name="object 12"/>
          <p:cNvSpPr/>
          <p:nvPr/>
        </p:nvSpPr>
        <p:spPr>
          <a:xfrm>
            <a:off x="1541779" y="913029"/>
            <a:ext cx="9506585" cy="0"/>
          </a:xfrm>
          <a:custGeom>
            <a:avLst/>
            <a:gdLst/>
            <a:ahLst/>
            <a:cxnLst/>
            <a:rect l="l" t="t" r="r" b="b"/>
            <a:pathLst>
              <a:path w="9506585">
                <a:moveTo>
                  <a:pt x="0" y="0"/>
                </a:moveTo>
                <a:lnTo>
                  <a:pt x="9506204" y="0"/>
                </a:lnTo>
              </a:path>
            </a:pathLst>
          </a:custGeom>
          <a:ln w="76200">
            <a:solidFill>
              <a:srgbClr val="034EA1"/>
            </a:solidFill>
          </a:ln>
        </p:spPr>
        <p:txBody>
          <a:bodyPr wrap="square" lIns="0" tIns="0" rIns="0" bIns="0" rtlCol="0"/>
          <a:lstStyle/>
          <a:p>
            <a:endParaRPr/>
          </a:p>
        </p:txBody>
      </p:sp>
      <p:sp>
        <p:nvSpPr>
          <p:cNvPr id="18" name="object 18"/>
          <p:cNvSpPr/>
          <p:nvPr/>
        </p:nvSpPr>
        <p:spPr>
          <a:xfrm>
            <a:off x="10296143" y="4251959"/>
            <a:ext cx="1260475" cy="1297305"/>
          </a:xfrm>
          <a:custGeom>
            <a:avLst/>
            <a:gdLst/>
            <a:ahLst/>
            <a:cxnLst/>
            <a:rect l="l" t="t" r="r" b="b"/>
            <a:pathLst>
              <a:path w="1260475" h="1297304">
                <a:moveTo>
                  <a:pt x="1260348" y="0"/>
                </a:moveTo>
                <a:lnTo>
                  <a:pt x="0" y="0"/>
                </a:lnTo>
                <a:lnTo>
                  <a:pt x="0" y="1296923"/>
                </a:lnTo>
                <a:lnTo>
                  <a:pt x="1260348" y="1296923"/>
                </a:lnTo>
                <a:lnTo>
                  <a:pt x="1260348" y="0"/>
                </a:lnTo>
                <a:close/>
              </a:path>
            </a:pathLst>
          </a:custGeom>
          <a:solidFill>
            <a:srgbClr val="FFFFFF"/>
          </a:solidFill>
        </p:spPr>
        <p:txBody>
          <a:bodyPr wrap="square" lIns="0" tIns="0" rIns="0" bIns="0" rtlCol="0"/>
          <a:lstStyle/>
          <a:p>
            <a:endParaRPr/>
          </a:p>
        </p:txBody>
      </p:sp>
      <p:pic>
        <p:nvPicPr>
          <p:cNvPr id="22" name="object 22"/>
          <p:cNvPicPr/>
          <p:nvPr/>
        </p:nvPicPr>
        <p:blipFill>
          <a:blip r:embed="rId2" cstate="print"/>
          <a:stretch>
            <a:fillRect/>
          </a:stretch>
        </p:blipFill>
        <p:spPr>
          <a:xfrm>
            <a:off x="412443" y="1002733"/>
            <a:ext cx="11318726" cy="4963892"/>
          </a:xfrm>
          <a:prstGeom prst="rect">
            <a:avLst/>
          </a:prstGeom>
        </p:spPr>
      </p:pic>
      <p:sp>
        <p:nvSpPr>
          <p:cNvPr id="25" name="object 25"/>
          <p:cNvSpPr txBox="1"/>
          <p:nvPr/>
        </p:nvSpPr>
        <p:spPr>
          <a:xfrm>
            <a:off x="2582164" y="5143000"/>
            <a:ext cx="6979284" cy="488950"/>
          </a:xfrm>
          <a:prstGeom prst="rect">
            <a:avLst/>
          </a:prstGeom>
        </p:spPr>
        <p:txBody>
          <a:bodyPr vert="horz" wrap="square" lIns="0" tIns="12700" rIns="0" bIns="0" rtlCol="0">
            <a:spAutoFit/>
          </a:bodyPr>
          <a:lstStyle/>
          <a:p>
            <a:pPr marL="12700" algn="ctr">
              <a:lnSpc>
                <a:spcPct val="100000"/>
              </a:lnSpc>
              <a:spcBef>
                <a:spcPts val="100"/>
              </a:spcBef>
            </a:pPr>
            <a:r>
              <a:rPr sz="1100" b="1" spc="-5" dirty="0">
                <a:solidFill>
                  <a:srgbClr val="034EA1"/>
                </a:solidFill>
                <a:latin typeface="Arial"/>
                <a:cs typeface="Arial"/>
              </a:rPr>
              <a:t>WIDENING</a:t>
            </a:r>
            <a:r>
              <a:rPr sz="1100" b="1" spc="-15" dirty="0">
                <a:solidFill>
                  <a:srgbClr val="034EA1"/>
                </a:solidFill>
                <a:latin typeface="Arial"/>
                <a:cs typeface="Arial"/>
              </a:rPr>
              <a:t> </a:t>
            </a:r>
            <a:r>
              <a:rPr sz="1100" b="1" spc="-5" dirty="0">
                <a:solidFill>
                  <a:srgbClr val="034EA1"/>
                </a:solidFill>
                <a:latin typeface="Arial"/>
                <a:cs typeface="Arial"/>
              </a:rPr>
              <a:t>PARTICIPATION</a:t>
            </a:r>
            <a:r>
              <a:rPr sz="1100" b="1" spc="20" dirty="0">
                <a:solidFill>
                  <a:srgbClr val="034EA1"/>
                </a:solidFill>
                <a:latin typeface="Arial"/>
                <a:cs typeface="Arial"/>
              </a:rPr>
              <a:t> </a:t>
            </a:r>
            <a:r>
              <a:rPr sz="1100" b="1" spc="-20" dirty="0">
                <a:solidFill>
                  <a:srgbClr val="034EA1"/>
                </a:solidFill>
                <a:latin typeface="Arial"/>
                <a:cs typeface="Arial"/>
              </a:rPr>
              <a:t>AND</a:t>
            </a:r>
            <a:r>
              <a:rPr sz="1100" b="1" spc="45" dirty="0">
                <a:solidFill>
                  <a:srgbClr val="034EA1"/>
                </a:solidFill>
                <a:latin typeface="Arial"/>
                <a:cs typeface="Arial"/>
              </a:rPr>
              <a:t> </a:t>
            </a:r>
            <a:r>
              <a:rPr sz="1100" b="1" spc="-5" dirty="0">
                <a:solidFill>
                  <a:srgbClr val="034EA1"/>
                </a:solidFill>
                <a:latin typeface="Arial"/>
                <a:cs typeface="Arial"/>
              </a:rPr>
              <a:t>STRENGTHENING</a:t>
            </a:r>
            <a:r>
              <a:rPr sz="1100" b="1" spc="35" dirty="0">
                <a:solidFill>
                  <a:srgbClr val="034EA1"/>
                </a:solidFill>
                <a:latin typeface="Arial"/>
                <a:cs typeface="Arial"/>
              </a:rPr>
              <a:t> </a:t>
            </a:r>
            <a:r>
              <a:rPr sz="1100" b="1" spc="-10" dirty="0">
                <a:solidFill>
                  <a:srgbClr val="034EA1"/>
                </a:solidFill>
                <a:latin typeface="Arial"/>
                <a:cs typeface="Arial"/>
              </a:rPr>
              <a:t>THE</a:t>
            </a:r>
            <a:r>
              <a:rPr sz="1100" b="1" spc="20" dirty="0">
                <a:solidFill>
                  <a:srgbClr val="034EA1"/>
                </a:solidFill>
                <a:latin typeface="Arial"/>
                <a:cs typeface="Arial"/>
              </a:rPr>
              <a:t> </a:t>
            </a:r>
            <a:r>
              <a:rPr sz="1100" b="1" spc="-10" dirty="0">
                <a:solidFill>
                  <a:srgbClr val="034EA1"/>
                </a:solidFill>
                <a:latin typeface="Arial"/>
                <a:cs typeface="Arial"/>
              </a:rPr>
              <a:t>EUROPEAN</a:t>
            </a:r>
            <a:r>
              <a:rPr sz="1100" b="1" spc="75" dirty="0">
                <a:solidFill>
                  <a:srgbClr val="034EA1"/>
                </a:solidFill>
                <a:latin typeface="Arial"/>
                <a:cs typeface="Arial"/>
              </a:rPr>
              <a:t> </a:t>
            </a:r>
            <a:r>
              <a:rPr sz="1100" b="1" spc="-5" dirty="0">
                <a:solidFill>
                  <a:srgbClr val="034EA1"/>
                </a:solidFill>
                <a:latin typeface="Arial"/>
                <a:cs typeface="Arial"/>
              </a:rPr>
              <a:t>RESEARCH</a:t>
            </a:r>
            <a:r>
              <a:rPr sz="1100" b="1" spc="50" dirty="0">
                <a:solidFill>
                  <a:srgbClr val="034EA1"/>
                </a:solidFill>
                <a:latin typeface="Arial"/>
                <a:cs typeface="Arial"/>
              </a:rPr>
              <a:t> </a:t>
            </a:r>
            <a:r>
              <a:rPr sz="1100" b="1" spc="-10" dirty="0">
                <a:solidFill>
                  <a:srgbClr val="034EA1"/>
                </a:solidFill>
                <a:latin typeface="Arial"/>
                <a:cs typeface="Arial"/>
              </a:rPr>
              <a:t>AREA</a:t>
            </a:r>
            <a:endParaRPr sz="1100" dirty="0">
              <a:latin typeface="Arial"/>
              <a:cs typeface="Arial"/>
            </a:endParaRPr>
          </a:p>
          <a:p>
            <a:pPr algn="ctr">
              <a:lnSpc>
                <a:spcPct val="100000"/>
              </a:lnSpc>
              <a:spcBef>
                <a:spcPts val="1005"/>
              </a:spcBef>
              <a:tabLst>
                <a:tab pos="3631565" algn="l"/>
              </a:tabLst>
            </a:pPr>
            <a:r>
              <a:rPr sz="1650" b="1" baseline="2525" dirty="0">
                <a:solidFill>
                  <a:srgbClr val="034EA1"/>
                </a:solidFill>
                <a:latin typeface="Arial"/>
                <a:cs typeface="Arial"/>
              </a:rPr>
              <a:t>Widening</a:t>
            </a:r>
            <a:r>
              <a:rPr sz="1650" b="1" spc="-44" baseline="2525" dirty="0">
                <a:solidFill>
                  <a:srgbClr val="034EA1"/>
                </a:solidFill>
                <a:latin typeface="Arial"/>
                <a:cs typeface="Arial"/>
              </a:rPr>
              <a:t> </a:t>
            </a:r>
            <a:r>
              <a:rPr sz="1650" b="1" baseline="2525" dirty="0">
                <a:solidFill>
                  <a:srgbClr val="034EA1"/>
                </a:solidFill>
                <a:latin typeface="Arial"/>
                <a:cs typeface="Arial"/>
              </a:rPr>
              <a:t>participation</a:t>
            </a:r>
            <a:r>
              <a:rPr sz="1650" b="1" spc="-52" baseline="2525" dirty="0">
                <a:solidFill>
                  <a:srgbClr val="034EA1"/>
                </a:solidFill>
                <a:latin typeface="Arial"/>
                <a:cs typeface="Arial"/>
              </a:rPr>
              <a:t> </a:t>
            </a:r>
            <a:r>
              <a:rPr sz="1650" b="1" baseline="2525" dirty="0">
                <a:solidFill>
                  <a:srgbClr val="034EA1"/>
                </a:solidFill>
                <a:latin typeface="Arial"/>
                <a:cs typeface="Arial"/>
              </a:rPr>
              <a:t>&amp;</a:t>
            </a:r>
            <a:r>
              <a:rPr sz="1650" b="1" spc="15" baseline="2525" dirty="0">
                <a:solidFill>
                  <a:srgbClr val="034EA1"/>
                </a:solidFill>
                <a:latin typeface="Arial"/>
                <a:cs typeface="Arial"/>
              </a:rPr>
              <a:t> </a:t>
            </a:r>
            <a:r>
              <a:rPr sz="1650" b="1" baseline="2525" dirty="0">
                <a:solidFill>
                  <a:srgbClr val="034EA1"/>
                </a:solidFill>
                <a:latin typeface="Arial"/>
                <a:cs typeface="Arial"/>
              </a:rPr>
              <a:t>spreading</a:t>
            </a:r>
            <a:r>
              <a:rPr sz="1650" b="1" spc="-15" baseline="2525" dirty="0">
                <a:solidFill>
                  <a:srgbClr val="034EA1"/>
                </a:solidFill>
                <a:latin typeface="Arial"/>
                <a:cs typeface="Arial"/>
              </a:rPr>
              <a:t> </a:t>
            </a:r>
            <a:r>
              <a:rPr sz="1650" b="1" baseline="2525" dirty="0">
                <a:solidFill>
                  <a:srgbClr val="034EA1"/>
                </a:solidFill>
                <a:latin typeface="Arial"/>
                <a:cs typeface="Arial"/>
              </a:rPr>
              <a:t>excellence	</a:t>
            </a:r>
            <a:r>
              <a:rPr sz="1100" b="1" dirty="0">
                <a:solidFill>
                  <a:srgbClr val="034EA1"/>
                </a:solidFill>
                <a:latin typeface="Arial"/>
                <a:cs typeface="Arial"/>
              </a:rPr>
              <a:t>Reforming</a:t>
            </a:r>
            <a:r>
              <a:rPr sz="1100" b="1" spc="-35" dirty="0">
                <a:solidFill>
                  <a:srgbClr val="034EA1"/>
                </a:solidFill>
                <a:latin typeface="Arial"/>
                <a:cs typeface="Arial"/>
              </a:rPr>
              <a:t> </a:t>
            </a:r>
            <a:r>
              <a:rPr sz="1100" b="1" dirty="0">
                <a:solidFill>
                  <a:srgbClr val="034EA1"/>
                </a:solidFill>
                <a:latin typeface="Arial"/>
                <a:cs typeface="Arial"/>
              </a:rPr>
              <a:t>&amp; Enhancing</a:t>
            </a:r>
            <a:r>
              <a:rPr sz="1100" b="1" spc="-5" dirty="0">
                <a:solidFill>
                  <a:srgbClr val="034EA1"/>
                </a:solidFill>
                <a:latin typeface="Arial"/>
                <a:cs typeface="Arial"/>
              </a:rPr>
              <a:t> </a:t>
            </a:r>
            <a:r>
              <a:rPr sz="1100" b="1" dirty="0">
                <a:solidFill>
                  <a:srgbClr val="034EA1"/>
                </a:solidFill>
                <a:latin typeface="Arial"/>
                <a:cs typeface="Arial"/>
              </a:rPr>
              <a:t>the</a:t>
            </a:r>
            <a:r>
              <a:rPr sz="1100" b="1" spc="-25" dirty="0">
                <a:solidFill>
                  <a:srgbClr val="034EA1"/>
                </a:solidFill>
                <a:latin typeface="Arial"/>
                <a:cs typeface="Arial"/>
              </a:rPr>
              <a:t> </a:t>
            </a:r>
            <a:r>
              <a:rPr sz="1100" b="1" spc="-5" dirty="0">
                <a:solidFill>
                  <a:srgbClr val="034EA1"/>
                </a:solidFill>
                <a:latin typeface="Arial"/>
                <a:cs typeface="Arial"/>
              </a:rPr>
              <a:t>European</a:t>
            </a:r>
            <a:r>
              <a:rPr sz="1100" b="1" dirty="0">
                <a:solidFill>
                  <a:srgbClr val="034EA1"/>
                </a:solidFill>
                <a:latin typeface="Arial"/>
                <a:cs typeface="Arial"/>
              </a:rPr>
              <a:t> </a:t>
            </a:r>
            <a:r>
              <a:rPr sz="1100" b="1" spc="-5" dirty="0">
                <a:solidFill>
                  <a:srgbClr val="034EA1"/>
                </a:solidFill>
                <a:latin typeface="Arial"/>
                <a:cs typeface="Arial"/>
              </a:rPr>
              <a:t>R&amp;I</a:t>
            </a:r>
            <a:r>
              <a:rPr sz="1100" b="1" spc="5" dirty="0">
                <a:solidFill>
                  <a:srgbClr val="034EA1"/>
                </a:solidFill>
                <a:latin typeface="Arial"/>
                <a:cs typeface="Arial"/>
              </a:rPr>
              <a:t> </a:t>
            </a:r>
            <a:r>
              <a:rPr sz="1100" b="1" spc="-5" dirty="0">
                <a:solidFill>
                  <a:srgbClr val="034EA1"/>
                </a:solidFill>
                <a:latin typeface="Arial"/>
                <a:cs typeface="Arial"/>
              </a:rPr>
              <a:t>system</a:t>
            </a:r>
            <a:endParaRPr sz="1100" dirty="0">
              <a:latin typeface="Arial"/>
              <a:cs typeface="Arial"/>
            </a:endParaRPr>
          </a:p>
        </p:txBody>
      </p:sp>
      <p:sp>
        <p:nvSpPr>
          <p:cNvPr id="30" name="object 30"/>
          <p:cNvSpPr txBox="1"/>
          <p:nvPr/>
        </p:nvSpPr>
        <p:spPr>
          <a:xfrm>
            <a:off x="1532062" y="1386391"/>
            <a:ext cx="1518920" cy="376555"/>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a:t>
            </a:r>
            <a:endParaRPr sz="1200" dirty="0">
              <a:latin typeface="Arial"/>
              <a:cs typeface="Arial"/>
            </a:endParaRPr>
          </a:p>
          <a:p>
            <a:pPr marL="12700">
              <a:lnSpc>
                <a:spcPct val="100000"/>
              </a:lnSpc>
              <a:spcBef>
                <a:spcPts val="5"/>
              </a:spcBef>
            </a:pPr>
            <a:r>
              <a:rPr sz="1100" b="1" spc="-5" dirty="0">
                <a:solidFill>
                  <a:srgbClr val="034EA1"/>
                </a:solidFill>
                <a:latin typeface="Arial"/>
                <a:cs typeface="Arial"/>
              </a:rPr>
              <a:t>EXCELLENT</a:t>
            </a:r>
            <a:r>
              <a:rPr sz="1100" b="1" spc="-15" dirty="0">
                <a:solidFill>
                  <a:srgbClr val="034EA1"/>
                </a:solidFill>
                <a:latin typeface="Arial"/>
                <a:cs typeface="Arial"/>
              </a:rPr>
              <a:t> </a:t>
            </a:r>
            <a:r>
              <a:rPr sz="1100" b="1" spc="-5" dirty="0">
                <a:solidFill>
                  <a:srgbClr val="034EA1"/>
                </a:solidFill>
                <a:latin typeface="Arial"/>
                <a:cs typeface="Arial"/>
              </a:rPr>
              <a:t>SCIENCE</a:t>
            </a:r>
            <a:endParaRPr sz="1100" dirty="0">
              <a:latin typeface="Arial"/>
              <a:cs typeface="Arial"/>
            </a:endParaRPr>
          </a:p>
        </p:txBody>
      </p:sp>
      <p:sp>
        <p:nvSpPr>
          <p:cNvPr id="31" name="object 31"/>
          <p:cNvSpPr txBox="1"/>
          <p:nvPr/>
        </p:nvSpPr>
        <p:spPr>
          <a:xfrm>
            <a:off x="1479824" y="2050900"/>
            <a:ext cx="1890395" cy="193675"/>
          </a:xfrm>
          <a:prstGeom prst="rect">
            <a:avLst/>
          </a:prstGeom>
        </p:spPr>
        <p:txBody>
          <a:bodyPr vert="horz" wrap="square" lIns="0" tIns="13335" rIns="0" bIns="0" rtlCol="0">
            <a:spAutoFit/>
          </a:bodyPr>
          <a:lstStyle/>
          <a:p>
            <a:pPr marL="12700">
              <a:lnSpc>
                <a:spcPct val="100000"/>
              </a:lnSpc>
              <a:spcBef>
                <a:spcPts val="105"/>
              </a:spcBef>
            </a:pPr>
            <a:r>
              <a:rPr sz="1100" b="1" spc="-5" dirty="0">
                <a:solidFill>
                  <a:srgbClr val="034EA1"/>
                </a:solidFill>
                <a:latin typeface="Arial"/>
                <a:cs typeface="Arial"/>
              </a:rPr>
              <a:t>European</a:t>
            </a:r>
            <a:r>
              <a:rPr sz="1100" b="1" spc="-15" dirty="0">
                <a:solidFill>
                  <a:srgbClr val="034EA1"/>
                </a:solidFill>
                <a:latin typeface="Arial"/>
                <a:cs typeface="Arial"/>
              </a:rPr>
              <a:t> </a:t>
            </a:r>
            <a:r>
              <a:rPr sz="1100" b="1" dirty="0">
                <a:solidFill>
                  <a:srgbClr val="034EA1"/>
                </a:solidFill>
                <a:latin typeface="Arial"/>
                <a:cs typeface="Arial"/>
              </a:rPr>
              <a:t>Research</a:t>
            </a:r>
            <a:r>
              <a:rPr sz="1100" b="1" spc="-20" dirty="0">
                <a:solidFill>
                  <a:srgbClr val="034EA1"/>
                </a:solidFill>
                <a:latin typeface="Arial"/>
                <a:cs typeface="Arial"/>
              </a:rPr>
              <a:t> </a:t>
            </a:r>
            <a:r>
              <a:rPr sz="1100" b="1" spc="-5" dirty="0">
                <a:solidFill>
                  <a:srgbClr val="034EA1"/>
                </a:solidFill>
                <a:latin typeface="Arial"/>
                <a:cs typeface="Arial"/>
              </a:rPr>
              <a:t>Council</a:t>
            </a:r>
            <a:endParaRPr sz="1100" dirty="0">
              <a:latin typeface="Arial"/>
              <a:cs typeface="Arial"/>
            </a:endParaRPr>
          </a:p>
        </p:txBody>
      </p:sp>
      <p:sp>
        <p:nvSpPr>
          <p:cNvPr id="33" name="object 33"/>
          <p:cNvSpPr txBox="1"/>
          <p:nvPr/>
        </p:nvSpPr>
        <p:spPr>
          <a:xfrm>
            <a:off x="1501979" y="3102436"/>
            <a:ext cx="1642745" cy="193675"/>
          </a:xfrm>
          <a:prstGeom prst="rect">
            <a:avLst/>
          </a:prstGeom>
        </p:spPr>
        <p:txBody>
          <a:bodyPr vert="horz" wrap="square" lIns="0" tIns="13335" rIns="0" bIns="0" rtlCol="0">
            <a:spAutoFit/>
          </a:bodyPr>
          <a:lstStyle/>
          <a:p>
            <a:pPr marL="12700">
              <a:lnSpc>
                <a:spcPct val="100000"/>
              </a:lnSpc>
              <a:spcBef>
                <a:spcPts val="105"/>
              </a:spcBef>
            </a:pPr>
            <a:r>
              <a:rPr sz="1100" b="1" dirty="0">
                <a:solidFill>
                  <a:srgbClr val="034EA1"/>
                </a:solidFill>
                <a:latin typeface="Arial"/>
                <a:cs typeface="Arial"/>
              </a:rPr>
              <a:t>Marie</a:t>
            </a:r>
            <a:r>
              <a:rPr sz="1100" b="1" spc="-45" dirty="0">
                <a:solidFill>
                  <a:srgbClr val="034EA1"/>
                </a:solidFill>
                <a:latin typeface="Arial"/>
                <a:cs typeface="Arial"/>
              </a:rPr>
              <a:t> </a:t>
            </a:r>
            <a:r>
              <a:rPr sz="1100" b="1" spc="-5" dirty="0">
                <a:solidFill>
                  <a:srgbClr val="034EA1"/>
                </a:solidFill>
                <a:latin typeface="Arial"/>
                <a:cs typeface="Arial"/>
              </a:rPr>
              <a:t>Skłodowska-Curie</a:t>
            </a:r>
            <a:endParaRPr sz="1100" dirty="0">
              <a:latin typeface="Arial"/>
              <a:cs typeface="Arial"/>
            </a:endParaRPr>
          </a:p>
        </p:txBody>
      </p:sp>
      <p:sp>
        <p:nvSpPr>
          <p:cNvPr id="35" name="object 35"/>
          <p:cNvSpPr txBox="1"/>
          <p:nvPr/>
        </p:nvSpPr>
        <p:spPr>
          <a:xfrm>
            <a:off x="1482295" y="4109557"/>
            <a:ext cx="1682114" cy="193675"/>
          </a:xfrm>
          <a:prstGeom prst="rect">
            <a:avLst/>
          </a:prstGeom>
        </p:spPr>
        <p:txBody>
          <a:bodyPr vert="horz" wrap="square" lIns="0" tIns="13335" rIns="0" bIns="0" rtlCol="0">
            <a:spAutoFit/>
          </a:bodyPr>
          <a:lstStyle/>
          <a:p>
            <a:pPr marL="12700">
              <a:lnSpc>
                <a:spcPct val="100000"/>
              </a:lnSpc>
              <a:spcBef>
                <a:spcPts val="105"/>
              </a:spcBef>
            </a:pPr>
            <a:r>
              <a:rPr sz="1100" b="1" spc="-5" dirty="0">
                <a:solidFill>
                  <a:srgbClr val="034EA1"/>
                </a:solidFill>
                <a:latin typeface="Arial"/>
                <a:cs typeface="Arial"/>
              </a:rPr>
              <a:t>Research</a:t>
            </a:r>
            <a:r>
              <a:rPr sz="1100" b="1" spc="5" dirty="0">
                <a:solidFill>
                  <a:srgbClr val="034EA1"/>
                </a:solidFill>
                <a:latin typeface="Arial"/>
                <a:cs typeface="Arial"/>
              </a:rPr>
              <a:t> </a:t>
            </a:r>
            <a:r>
              <a:rPr sz="1100" b="1" spc="-5" dirty="0">
                <a:solidFill>
                  <a:srgbClr val="034EA1"/>
                </a:solidFill>
                <a:latin typeface="Arial"/>
                <a:cs typeface="Arial"/>
              </a:rPr>
              <a:t>Infrastructures</a:t>
            </a:r>
            <a:endParaRPr sz="1100" dirty="0">
              <a:latin typeface="Arial"/>
              <a:cs typeface="Arial"/>
            </a:endParaRPr>
          </a:p>
        </p:txBody>
      </p:sp>
      <p:pic>
        <p:nvPicPr>
          <p:cNvPr id="36" name="object 36"/>
          <p:cNvPicPr/>
          <p:nvPr/>
        </p:nvPicPr>
        <p:blipFill>
          <a:blip r:embed="rId3" cstate="print"/>
          <a:stretch>
            <a:fillRect/>
          </a:stretch>
        </p:blipFill>
        <p:spPr>
          <a:xfrm>
            <a:off x="830501" y="1234589"/>
            <a:ext cx="477012" cy="477012"/>
          </a:xfrm>
          <a:prstGeom prst="rect">
            <a:avLst/>
          </a:prstGeom>
        </p:spPr>
      </p:pic>
      <p:sp>
        <p:nvSpPr>
          <p:cNvPr id="37" name="object 37"/>
          <p:cNvSpPr txBox="1"/>
          <p:nvPr/>
        </p:nvSpPr>
        <p:spPr>
          <a:xfrm>
            <a:off x="8779057" y="1339411"/>
            <a:ext cx="1509395" cy="376555"/>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III</a:t>
            </a:r>
            <a:endParaRPr sz="1200" dirty="0">
              <a:latin typeface="Arial"/>
              <a:cs typeface="Arial"/>
            </a:endParaRPr>
          </a:p>
          <a:p>
            <a:pPr marL="12700">
              <a:lnSpc>
                <a:spcPct val="100000"/>
              </a:lnSpc>
              <a:spcBef>
                <a:spcPts val="5"/>
              </a:spcBef>
            </a:pPr>
            <a:r>
              <a:rPr sz="1100" b="1" spc="-10" dirty="0">
                <a:solidFill>
                  <a:srgbClr val="034EA1"/>
                </a:solidFill>
                <a:latin typeface="Arial"/>
                <a:cs typeface="Arial"/>
              </a:rPr>
              <a:t>INNOVATIVE</a:t>
            </a:r>
            <a:r>
              <a:rPr sz="1100" b="1" spc="5" dirty="0">
                <a:solidFill>
                  <a:srgbClr val="034EA1"/>
                </a:solidFill>
                <a:latin typeface="Arial"/>
                <a:cs typeface="Arial"/>
              </a:rPr>
              <a:t> </a:t>
            </a:r>
            <a:r>
              <a:rPr sz="1100" b="1" spc="-5" dirty="0">
                <a:solidFill>
                  <a:srgbClr val="034EA1"/>
                </a:solidFill>
                <a:latin typeface="Arial"/>
                <a:cs typeface="Arial"/>
              </a:rPr>
              <a:t>EUROPE</a:t>
            </a:r>
            <a:endParaRPr sz="1100" dirty="0">
              <a:latin typeface="Arial"/>
              <a:cs typeface="Arial"/>
            </a:endParaRPr>
          </a:p>
        </p:txBody>
      </p:sp>
      <p:sp>
        <p:nvSpPr>
          <p:cNvPr id="39" name="object 39"/>
          <p:cNvSpPr txBox="1"/>
          <p:nvPr/>
        </p:nvSpPr>
        <p:spPr>
          <a:xfrm>
            <a:off x="8578977" y="2052708"/>
            <a:ext cx="1417320" cy="361315"/>
          </a:xfrm>
          <a:prstGeom prst="rect">
            <a:avLst/>
          </a:prstGeom>
        </p:spPr>
        <p:txBody>
          <a:bodyPr vert="horz" wrap="square" lIns="0" tIns="13335" rIns="0" bIns="0" rtlCol="0">
            <a:spAutoFit/>
          </a:bodyPr>
          <a:lstStyle/>
          <a:p>
            <a:pPr marL="451484" marR="5080" indent="-439420">
              <a:lnSpc>
                <a:spcPct val="100000"/>
              </a:lnSpc>
              <a:spcBef>
                <a:spcPts val="105"/>
              </a:spcBef>
            </a:pPr>
            <a:r>
              <a:rPr sz="1100" b="1" spc="-5" dirty="0">
                <a:solidFill>
                  <a:srgbClr val="034EA1"/>
                </a:solidFill>
                <a:latin typeface="Arial"/>
                <a:cs typeface="Arial"/>
              </a:rPr>
              <a:t>European</a:t>
            </a:r>
            <a:r>
              <a:rPr sz="1100" b="1" spc="-55" dirty="0">
                <a:solidFill>
                  <a:srgbClr val="034EA1"/>
                </a:solidFill>
                <a:latin typeface="Arial"/>
                <a:cs typeface="Arial"/>
              </a:rPr>
              <a:t> </a:t>
            </a:r>
            <a:r>
              <a:rPr sz="1100" b="1" dirty="0">
                <a:solidFill>
                  <a:srgbClr val="034EA1"/>
                </a:solidFill>
                <a:latin typeface="Arial"/>
                <a:cs typeface="Arial"/>
              </a:rPr>
              <a:t>Innovation </a:t>
            </a:r>
            <a:r>
              <a:rPr sz="1100" b="1" spc="-290" dirty="0">
                <a:solidFill>
                  <a:srgbClr val="034EA1"/>
                </a:solidFill>
                <a:latin typeface="Arial"/>
                <a:cs typeface="Arial"/>
              </a:rPr>
              <a:t> </a:t>
            </a:r>
            <a:r>
              <a:rPr sz="1100" b="1" spc="-5" dirty="0">
                <a:solidFill>
                  <a:srgbClr val="034EA1"/>
                </a:solidFill>
                <a:latin typeface="Arial"/>
                <a:cs typeface="Arial"/>
              </a:rPr>
              <a:t>Council</a:t>
            </a:r>
            <a:endParaRPr sz="1100" dirty="0">
              <a:latin typeface="Arial"/>
              <a:cs typeface="Arial"/>
            </a:endParaRPr>
          </a:p>
        </p:txBody>
      </p:sp>
      <p:sp>
        <p:nvSpPr>
          <p:cNvPr id="41" name="object 41"/>
          <p:cNvSpPr txBox="1"/>
          <p:nvPr/>
        </p:nvSpPr>
        <p:spPr>
          <a:xfrm>
            <a:off x="8601770" y="2890381"/>
            <a:ext cx="1417955" cy="361315"/>
          </a:xfrm>
          <a:prstGeom prst="rect">
            <a:avLst/>
          </a:prstGeom>
        </p:spPr>
        <p:txBody>
          <a:bodyPr vert="horz" wrap="square" lIns="0" tIns="13335" rIns="0" bIns="0" rtlCol="0">
            <a:spAutoFit/>
          </a:bodyPr>
          <a:lstStyle/>
          <a:p>
            <a:pPr marL="301625" marR="5080" indent="-289560">
              <a:lnSpc>
                <a:spcPct val="100000"/>
              </a:lnSpc>
              <a:spcBef>
                <a:spcPts val="105"/>
              </a:spcBef>
            </a:pPr>
            <a:r>
              <a:rPr sz="1100" b="1" spc="-5" dirty="0">
                <a:solidFill>
                  <a:srgbClr val="034EA1"/>
                </a:solidFill>
                <a:latin typeface="Arial"/>
                <a:cs typeface="Arial"/>
              </a:rPr>
              <a:t>European Innovation </a:t>
            </a:r>
            <a:r>
              <a:rPr sz="1100" b="1" spc="-295" dirty="0">
                <a:solidFill>
                  <a:srgbClr val="034EA1"/>
                </a:solidFill>
                <a:latin typeface="Arial"/>
                <a:cs typeface="Arial"/>
              </a:rPr>
              <a:t> </a:t>
            </a:r>
            <a:r>
              <a:rPr sz="1100" b="1" spc="-5" dirty="0">
                <a:solidFill>
                  <a:srgbClr val="034EA1"/>
                </a:solidFill>
                <a:latin typeface="Arial"/>
                <a:cs typeface="Arial"/>
              </a:rPr>
              <a:t>Ecosystems</a:t>
            </a:r>
            <a:endParaRPr sz="1100" dirty="0">
              <a:latin typeface="Arial"/>
              <a:cs typeface="Arial"/>
            </a:endParaRPr>
          </a:p>
        </p:txBody>
      </p:sp>
      <p:sp>
        <p:nvSpPr>
          <p:cNvPr id="46" name="object 46"/>
          <p:cNvSpPr txBox="1"/>
          <p:nvPr/>
        </p:nvSpPr>
        <p:spPr>
          <a:xfrm>
            <a:off x="4381420" y="1217063"/>
            <a:ext cx="3270304" cy="3390672"/>
          </a:xfrm>
          <a:prstGeom prst="rect">
            <a:avLst/>
          </a:prstGeom>
        </p:spPr>
        <p:txBody>
          <a:bodyPr vert="horz" wrap="square" lIns="0" tIns="12700" rIns="0" bIns="0" rtlCol="0">
            <a:spAutoFit/>
          </a:bodyPr>
          <a:lstStyle/>
          <a:p>
            <a:pPr marL="294005">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II</a:t>
            </a:r>
            <a:endParaRPr sz="1200" dirty="0">
              <a:latin typeface="Arial"/>
              <a:cs typeface="Arial"/>
            </a:endParaRPr>
          </a:p>
          <a:p>
            <a:pPr marL="294005" marR="5080">
              <a:lnSpc>
                <a:spcPct val="100000"/>
              </a:lnSpc>
              <a:spcBef>
                <a:spcPts val="5"/>
              </a:spcBef>
            </a:pPr>
            <a:r>
              <a:rPr sz="1100" b="1" spc="-5" dirty="0">
                <a:solidFill>
                  <a:srgbClr val="034EA1"/>
                </a:solidFill>
                <a:latin typeface="Arial"/>
                <a:cs typeface="Arial"/>
              </a:rPr>
              <a:t>GLOBAL CHALLENGES </a:t>
            </a:r>
            <a:r>
              <a:rPr sz="1100" b="1" dirty="0">
                <a:solidFill>
                  <a:srgbClr val="034EA1"/>
                </a:solidFill>
                <a:latin typeface="Arial"/>
                <a:cs typeface="Arial"/>
              </a:rPr>
              <a:t>&amp; </a:t>
            </a:r>
            <a:r>
              <a:rPr sz="1100" b="1" spc="-295" dirty="0">
                <a:solidFill>
                  <a:srgbClr val="034EA1"/>
                </a:solidFill>
                <a:latin typeface="Arial"/>
                <a:cs typeface="Arial"/>
              </a:rPr>
              <a:t> </a:t>
            </a:r>
            <a:r>
              <a:rPr sz="1100" b="1" spc="-10" dirty="0">
                <a:solidFill>
                  <a:srgbClr val="034EA1"/>
                </a:solidFill>
                <a:latin typeface="Arial"/>
                <a:cs typeface="Arial"/>
              </a:rPr>
              <a:t>EUROPEAN</a:t>
            </a:r>
            <a:r>
              <a:rPr sz="1100" b="1" spc="30" dirty="0">
                <a:solidFill>
                  <a:srgbClr val="034EA1"/>
                </a:solidFill>
                <a:latin typeface="Arial"/>
                <a:cs typeface="Arial"/>
              </a:rPr>
              <a:t> </a:t>
            </a:r>
            <a:r>
              <a:rPr sz="1100" b="1" spc="-10" dirty="0">
                <a:solidFill>
                  <a:srgbClr val="034EA1"/>
                </a:solidFill>
                <a:latin typeface="Arial"/>
                <a:cs typeface="Arial"/>
              </a:rPr>
              <a:t>INDUSTRIAL </a:t>
            </a:r>
            <a:r>
              <a:rPr sz="1100" b="1" spc="-5" dirty="0">
                <a:solidFill>
                  <a:srgbClr val="034EA1"/>
                </a:solidFill>
                <a:latin typeface="Arial"/>
                <a:cs typeface="Arial"/>
              </a:rPr>
              <a:t> COMPETITIVENESS</a:t>
            </a:r>
            <a:endParaRPr sz="1100" dirty="0">
              <a:latin typeface="Arial"/>
              <a:cs typeface="Arial"/>
            </a:endParaRPr>
          </a:p>
          <a:p>
            <a:pPr marL="120650" indent="-108585">
              <a:lnSpc>
                <a:spcPct val="100000"/>
              </a:lnSpc>
              <a:spcBef>
                <a:spcPts val="865"/>
              </a:spcBef>
              <a:buFont typeface="Arial MT"/>
              <a:buChar char="•"/>
              <a:tabLst>
                <a:tab pos="121285" algn="l"/>
              </a:tabLst>
            </a:pPr>
            <a:r>
              <a:rPr sz="1100" b="1" spc="-5" dirty="0">
                <a:solidFill>
                  <a:srgbClr val="034EA1"/>
                </a:solidFill>
                <a:latin typeface="Arial"/>
                <a:cs typeface="Arial"/>
              </a:rPr>
              <a:t>Health</a:t>
            </a:r>
          </a:p>
          <a:p>
            <a:pPr marL="120650" indent="-108585">
              <a:lnSpc>
                <a:spcPct val="200000"/>
              </a:lnSpc>
              <a:buFont typeface="Arial MT"/>
              <a:buChar char="•"/>
              <a:tabLst>
                <a:tab pos="121285" algn="l"/>
              </a:tabLst>
            </a:pPr>
            <a:endParaRPr sz="1100" dirty="0">
              <a:latin typeface="Arial"/>
              <a:cs typeface="Arial"/>
            </a:endParaRPr>
          </a:p>
          <a:p>
            <a:pPr marL="120650" marR="574675" indent="-108585">
              <a:lnSpc>
                <a:spcPct val="100000"/>
              </a:lnSpc>
              <a:buFont typeface="Arial MT"/>
              <a:buChar char="•"/>
              <a:tabLst>
                <a:tab pos="121285" algn="l"/>
              </a:tabLst>
            </a:pPr>
            <a:r>
              <a:rPr sz="1100" b="1" dirty="0">
                <a:solidFill>
                  <a:srgbClr val="034EA1"/>
                </a:solidFill>
                <a:latin typeface="Arial"/>
                <a:cs typeface="Arial"/>
              </a:rPr>
              <a:t>Culture,</a:t>
            </a:r>
            <a:r>
              <a:rPr sz="1100" b="1" spc="-50" dirty="0">
                <a:solidFill>
                  <a:srgbClr val="034EA1"/>
                </a:solidFill>
                <a:latin typeface="Arial"/>
                <a:cs typeface="Arial"/>
              </a:rPr>
              <a:t> </a:t>
            </a:r>
            <a:r>
              <a:rPr sz="1100" b="1" spc="-5" dirty="0">
                <a:solidFill>
                  <a:srgbClr val="034EA1"/>
                </a:solidFill>
                <a:latin typeface="Arial"/>
                <a:cs typeface="Arial"/>
              </a:rPr>
              <a:t>Creativity</a:t>
            </a:r>
            <a:r>
              <a:rPr sz="1100" b="1" spc="-60" dirty="0">
                <a:solidFill>
                  <a:srgbClr val="034EA1"/>
                </a:solidFill>
                <a:latin typeface="Arial"/>
                <a:cs typeface="Arial"/>
              </a:rPr>
              <a:t> </a:t>
            </a:r>
            <a:r>
              <a:rPr sz="1100" b="1" dirty="0">
                <a:solidFill>
                  <a:srgbClr val="034EA1"/>
                </a:solidFill>
                <a:latin typeface="Arial"/>
                <a:cs typeface="Arial"/>
              </a:rPr>
              <a:t>&amp; </a:t>
            </a:r>
            <a:r>
              <a:rPr sz="1100" b="1" spc="-290" dirty="0">
                <a:solidFill>
                  <a:srgbClr val="034EA1"/>
                </a:solidFill>
                <a:latin typeface="Arial"/>
                <a:cs typeface="Arial"/>
              </a:rPr>
              <a:t> </a:t>
            </a:r>
            <a:r>
              <a:rPr sz="1100" b="1" spc="-5" dirty="0">
                <a:solidFill>
                  <a:srgbClr val="034EA1"/>
                </a:solidFill>
                <a:latin typeface="Arial"/>
                <a:cs typeface="Arial"/>
              </a:rPr>
              <a:t>Inclusive</a:t>
            </a:r>
            <a:r>
              <a:rPr sz="1100" b="1" spc="-30" dirty="0">
                <a:solidFill>
                  <a:srgbClr val="034EA1"/>
                </a:solidFill>
                <a:latin typeface="Arial"/>
                <a:cs typeface="Arial"/>
              </a:rPr>
              <a:t> </a:t>
            </a:r>
            <a:r>
              <a:rPr sz="1100" b="1" dirty="0">
                <a:solidFill>
                  <a:srgbClr val="034EA1"/>
                </a:solidFill>
                <a:latin typeface="Arial"/>
                <a:cs typeface="Arial"/>
              </a:rPr>
              <a:t>Society</a:t>
            </a:r>
          </a:p>
          <a:p>
            <a:pPr marL="120650" marR="574675" indent="-108585">
              <a:lnSpc>
                <a:spcPct val="200000"/>
              </a:lnSpc>
              <a:buFont typeface="Arial MT"/>
              <a:buChar char="•"/>
              <a:tabLst>
                <a:tab pos="121285" algn="l"/>
              </a:tabLst>
            </a:pPr>
            <a:endParaRPr sz="1100" dirty="0">
              <a:latin typeface="Arial"/>
              <a:cs typeface="Arial"/>
            </a:endParaRPr>
          </a:p>
          <a:p>
            <a:pPr marL="120650" indent="-108585">
              <a:lnSpc>
                <a:spcPct val="100000"/>
              </a:lnSpc>
              <a:buFont typeface="Arial MT"/>
              <a:buChar char="•"/>
              <a:tabLst>
                <a:tab pos="121285" algn="l"/>
              </a:tabLst>
            </a:pPr>
            <a:r>
              <a:rPr sz="1100" b="1" spc="-5" dirty="0">
                <a:solidFill>
                  <a:srgbClr val="034EA1"/>
                </a:solidFill>
                <a:latin typeface="Arial"/>
                <a:cs typeface="Arial"/>
              </a:rPr>
              <a:t>Civil</a:t>
            </a:r>
            <a:r>
              <a:rPr sz="1100" b="1" spc="-45" dirty="0">
                <a:solidFill>
                  <a:srgbClr val="034EA1"/>
                </a:solidFill>
                <a:latin typeface="Arial"/>
                <a:cs typeface="Arial"/>
              </a:rPr>
              <a:t> </a:t>
            </a:r>
            <a:r>
              <a:rPr sz="1100" b="1" dirty="0">
                <a:solidFill>
                  <a:srgbClr val="034EA1"/>
                </a:solidFill>
                <a:latin typeface="Arial"/>
                <a:cs typeface="Arial"/>
              </a:rPr>
              <a:t>Security</a:t>
            </a:r>
            <a:r>
              <a:rPr sz="1100" b="1" spc="-60" dirty="0">
                <a:solidFill>
                  <a:srgbClr val="034EA1"/>
                </a:solidFill>
                <a:latin typeface="Arial"/>
                <a:cs typeface="Arial"/>
              </a:rPr>
              <a:t> </a:t>
            </a:r>
            <a:r>
              <a:rPr sz="1100" b="1" dirty="0">
                <a:solidFill>
                  <a:srgbClr val="034EA1"/>
                </a:solidFill>
                <a:latin typeface="Arial"/>
                <a:cs typeface="Arial"/>
              </a:rPr>
              <a:t>for</a:t>
            </a:r>
            <a:r>
              <a:rPr sz="1100" b="1" spc="-40" dirty="0">
                <a:solidFill>
                  <a:srgbClr val="034EA1"/>
                </a:solidFill>
                <a:latin typeface="Arial"/>
                <a:cs typeface="Arial"/>
              </a:rPr>
              <a:t> </a:t>
            </a:r>
            <a:r>
              <a:rPr sz="1100" b="1" dirty="0">
                <a:solidFill>
                  <a:srgbClr val="034EA1"/>
                </a:solidFill>
                <a:latin typeface="Arial"/>
                <a:cs typeface="Arial"/>
              </a:rPr>
              <a:t>Society</a:t>
            </a:r>
          </a:p>
          <a:p>
            <a:pPr marL="120650" indent="-108585">
              <a:lnSpc>
                <a:spcPct val="150000"/>
              </a:lnSpc>
              <a:buFont typeface="Arial MT"/>
              <a:buChar char="•"/>
              <a:tabLst>
                <a:tab pos="121285" algn="l"/>
              </a:tabLst>
            </a:pPr>
            <a:endParaRPr sz="1100" dirty="0">
              <a:latin typeface="Arial"/>
              <a:cs typeface="Arial"/>
            </a:endParaRPr>
          </a:p>
          <a:p>
            <a:pPr marL="120650" indent="-108585">
              <a:lnSpc>
                <a:spcPct val="100000"/>
              </a:lnSpc>
              <a:buFont typeface="Arial MT"/>
              <a:buChar char="•"/>
              <a:tabLst>
                <a:tab pos="121285" algn="l"/>
              </a:tabLst>
            </a:pPr>
            <a:r>
              <a:rPr sz="1100" b="1" dirty="0">
                <a:solidFill>
                  <a:srgbClr val="034EA1"/>
                </a:solidFill>
                <a:latin typeface="Arial"/>
                <a:cs typeface="Arial"/>
              </a:rPr>
              <a:t>Digital,</a:t>
            </a:r>
            <a:r>
              <a:rPr sz="1100" b="1" spc="-80" dirty="0">
                <a:solidFill>
                  <a:srgbClr val="034EA1"/>
                </a:solidFill>
                <a:latin typeface="Arial"/>
                <a:cs typeface="Arial"/>
              </a:rPr>
              <a:t> </a:t>
            </a:r>
            <a:r>
              <a:rPr sz="1100" b="1" dirty="0">
                <a:solidFill>
                  <a:srgbClr val="034EA1"/>
                </a:solidFill>
                <a:latin typeface="Arial"/>
                <a:cs typeface="Arial"/>
              </a:rPr>
              <a:t>Industry</a:t>
            </a:r>
            <a:r>
              <a:rPr sz="1100" b="1" spc="-50" dirty="0">
                <a:solidFill>
                  <a:srgbClr val="034EA1"/>
                </a:solidFill>
                <a:latin typeface="Arial"/>
                <a:cs typeface="Arial"/>
              </a:rPr>
              <a:t> </a:t>
            </a:r>
            <a:r>
              <a:rPr sz="1100" b="1" dirty="0">
                <a:solidFill>
                  <a:srgbClr val="034EA1"/>
                </a:solidFill>
                <a:latin typeface="Arial"/>
                <a:cs typeface="Arial"/>
              </a:rPr>
              <a:t>&amp;</a:t>
            </a:r>
            <a:r>
              <a:rPr sz="1100" b="1" spc="-45" dirty="0">
                <a:solidFill>
                  <a:srgbClr val="034EA1"/>
                </a:solidFill>
                <a:latin typeface="Arial"/>
                <a:cs typeface="Arial"/>
              </a:rPr>
              <a:t> </a:t>
            </a:r>
            <a:r>
              <a:rPr sz="1100" b="1" dirty="0">
                <a:solidFill>
                  <a:srgbClr val="034EA1"/>
                </a:solidFill>
                <a:latin typeface="Arial"/>
                <a:cs typeface="Arial"/>
              </a:rPr>
              <a:t>Space</a:t>
            </a:r>
          </a:p>
          <a:p>
            <a:pPr marL="120650" indent="-108585">
              <a:lnSpc>
                <a:spcPct val="150000"/>
              </a:lnSpc>
              <a:buFont typeface="Arial MT"/>
              <a:buChar char="•"/>
              <a:tabLst>
                <a:tab pos="121285" algn="l"/>
              </a:tabLst>
            </a:pPr>
            <a:endParaRPr sz="1100" dirty="0">
              <a:latin typeface="Arial"/>
              <a:cs typeface="Arial"/>
            </a:endParaRPr>
          </a:p>
          <a:p>
            <a:pPr marL="120650" indent="-108585">
              <a:lnSpc>
                <a:spcPct val="150000"/>
              </a:lnSpc>
              <a:buFont typeface="Arial MT"/>
              <a:buChar char="•"/>
              <a:tabLst>
                <a:tab pos="121285" algn="l"/>
              </a:tabLst>
            </a:pPr>
            <a:r>
              <a:rPr sz="1100" b="1" dirty="0">
                <a:solidFill>
                  <a:srgbClr val="034EA1"/>
                </a:solidFill>
                <a:latin typeface="Arial"/>
                <a:cs typeface="Arial"/>
              </a:rPr>
              <a:t>Climate,</a:t>
            </a:r>
            <a:r>
              <a:rPr sz="1100" b="1" spc="-70" dirty="0">
                <a:solidFill>
                  <a:srgbClr val="034EA1"/>
                </a:solidFill>
                <a:latin typeface="Arial"/>
                <a:cs typeface="Arial"/>
              </a:rPr>
              <a:t> </a:t>
            </a:r>
            <a:r>
              <a:rPr sz="1100" b="1" dirty="0">
                <a:solidFill>
                  <a:srgbClr val="034EA1"/>
                </a:solidFill>
                <a:latin typeface="Arial"/>
                <a:cs typeface="Arial"/>
              </a:rPr>
              <a:t>Energy</a:t>
            </a:r>
            <a:r>
              <a:rPr sz="1100" b="1" spc="-5" dirty="0">
                <a:solidFill>
                  <a:srgbClr val="034EA1"/>
                </a:solidFill>
                <a:latin typeface="Arial"/>
                <a:cs typeface="Arial"/>
              </a:rPr>
              <a:t> </a:t>
            </a:r>
            <a:r>
              <a:rPr sz="1100" b="1" dirty="0">
                <a:solidFill>
                  <a:srgbClr val="034EA1"/>
                </a:solidFill>
                <a:latin typeface="Arial"/>
                <a:cs typeface="Arial"/>
              </a:rPr>
              <a:t>&amp;</a:t>
            </a:r>
            <a:r>
              <a:rPr sz="1100" b="1" spc="-30" dirty="0">
                <a:solidFill>
                  <a:srgbClr val="034EA1"/>
                </a:solidFill>
                <a:latin typeface="Arial"/>
                <a:cs typeface="Arial"/>
              </a:rPr>
              <a:t> </a:t>
            </a:r>
            <a:r>
              <a:rPr sz="1100" b="1" spc="-5" dirty="0">
                <a:solidFill>
                  <a:srgbClr val="034EA1"/>
                </a:solidFill>
                <a:latin typeface="Arial"/>
                <a:cs typeface="Arial"/>
              </a:rPr>
              <a:t>Mobility</a:t>
            </a:r>
          </a:p>
          <a:p>
            <a:pPr marL="120650" indent="-108585">
              <a:lnSpc>
                <a:spcPct val="150000"/>
              </a:lnSpc>
              <a:buFont typeface="Arial MT"/>
              <a:buChar char="•"/>
              <a:tabLst>
                <a:tab pos="121285" algn="l"/>
              </a:tabLst>
            </a:pPr>
            <a:endParaRPr sz="1100" dirty="0">
              <a:latin typeface="Arial"/>
              <a:cs typeface="Arial"/>
            </a:endParaRPr>
          </a:p>
          <a:p>
            <a:pPr marL="120650" marR="95885" indent="-108585">
              <a:lnSpc>
                <a:spcPct val="100000"/>
              </a:lnSpc>
              <a:buFont typeface="Arial MT"/>
              <a:buChar char="•"/>
              <a:tabLst>
                <a:tab pos="121285" algn="l"/>
              </a:tabLst>
            </a:pPr>
            <a:r>
              <a:rPr sz="1100" b="1" spc="-5" dirty="0">
                <a:solidFill>
                  <a:srgbClr val="034EA1"/>
                </a:solidFill>
                <a:latin typeface="Arial"/>
                <a:cs typeface="Arial"/>
              </a:rPr>
              <a:t>Food, Bioeconomy, </a:t>
            </a:r>
            <a:r>
              <a:rPr sz="1100" b="1" dirty="0">
                <a:solidFill>
                  <a:srgbClr val="034EA1"/>
                </a:solidFill>
                <a:latin typeface="Arial"/>
                <a:cs typeface="Arial"/>
              </a:rPr>
              <a:t>Natural </a:t>
            </a:r>
            <a:r>
              <a:rPr sz="1100" b="1" spc="-295" dirty="0">
                <a:solidFill>
                  <a:srgbClr val="034EA1"/>
                </a:solidFill>
                <a:latin typeface="Arial"/>
                <a:cs typeface="Arial"/>
              </a:rPr>
              <a:t> </a:t>
            </a:r>
            <a:r>
              <a:rPr sz="1100" b="1" spc="-5" dirty="0">
                <a:solidFill>
                  <a:srgbClr val="034EA1"/>
                </a:solidFill>
                <a:latin typeface="Arial"/>
                <a:cs typeface="Arial"/>
              </a:rPr>
              <a:t>Resources, Agriculture </a:t>
            </a:r>
            <a:r>
              <a:rPr sz="1100" b="1" dirty="0">
                <a:solidFill>
                  <a:srgbClr val="034EA1"/>
                </a:solidFill>
                <a:latin typeface="Arial"/>
                <a:cs typeface="Arial"/>
              </a:rPr>
              <a:t>&amp; </a:t>
            </a:r>
            <a:r>
              <a:rPr sz="1100" b="1" spc="5" dirty="0">
                <a:solidFill>
                  <a:srgbClr val="034EA1"/>
                </a:solidFill>
                <a:latin typeface="Arial"/>
                <a:cs typeface="Arial"/>
              </a:rPr>
              <a:t> </a:t>
            </a:r>
            <a:r>
              <a:rPr sz="1100" b="1" spc="-5" dirty="0">
                <a:solidFill>
                  <a:srgbClr val="034EA1"/>
                </a:solidFill>
                <a:latin typeface="Arial"/>
                <a:cs typeface="Arial"/>
              </a:rPr>
              <a:t>Environment</a:t>
            </a:r>
            <a:endParaRPr sz="1100" dirty="0">
              <a:latin typeface="Arial"/>
              <a:cs typeface="Arial"/>
            </a:endParaRPr>
          </a:p>
        </p:txBody>
      </p:sp>
      <p:sp>
        <p:nvSpPr>
          <p:cNvPr id="48" name="object 48"/>
          <p:cNvSpPr txBox="1"/>
          <p:nvPr/>
        </p:nvSpPr>
        <p:spPr>
          <a:xfrm>
            <a:off x="3992614" y="2860712"/>
            <a:ext cx="196215" cy="635635"/>
          </a:xfrm>
          <a:prstGeom prst="rect">
            <a:avLst/>
          </a:prstGeom>
        </p:spPr>
        <p:txBody>
          <a:bodyPr vert="vert270" wrap="square" lIns="0" tIns="0" rIns="0" bIns="0" rtlCol="0">
            <a:spAutoFit/>
          </a:bodyPr>
          <a:lstStyle/>
          <a:p>
            <a:pPr marL="12700">
              <a:lnSpc>
                <a:spcPts val="1425"/>
              </a:lnSpc>
            </a:pPr>
            <a:r>
              <a:rPr sz="1200" b="1" spc="-5" dirty="0">
                <a:solidFill>
                  <a:srgbClr val="034EA1"/>
                </a:solidFill>
                <a:latin typeface="Arial"/>
                <a:cs typeface="Arial"/>
              </a:rPr>
              <a:t>Clusters</a:t>
            </a:r>
            <a:endParaRPr sz="1200" dirty="0">
              <a:latin typeface="Arial"/>
              <a:cs typeface="Arial"/>
            </a:endParaRPr>
          </a:p>
        </p:txBody>
      </p:sp>
      <p:pic>
        <p:nvPicPr>
          <p:cNvPr id="51" name="object 51"/>
          <p:cNvPicPr/>
          <p:nvPr/>
        </p:nvPicPr>
        <p:blipFill>
          <a:blip r:embed="rId4" cstate="print"/>
          <a:stretch>
            <a:fillRect/>
          </a:stretch>
        </p:blipFill>
        <p:spPr>
          <a:xfrm>
            <a:off x="3986239" y="1221353"/>
            <a:ext cx="487679" cy="487679"/>
          </a:xfrm>
          <a:prstGeom prst="rect">
            <a:avLst/>
          </a:prstGeom>
        </p:spPr>
      </p:pic>
      <p:sp>
        <p:nvSpPr>
          <p:cNvPr id="52" name="object 41"/>
          <p:cNvSpPr txBox="1"/>
          <p:nvPr/>
        </p:nvSpPr>
        <p:spPr>
          <a:xfrm>
            <a:off x="8601770" y="3817508"/>
            <a:ext cx="1753235" cy="364843"/>
          </a:xfrm>
          <a:prstGeom prst="rect">
            <a:avLst/>
          </a:prstGeom>
        </p:spPr>
        <p:txBody>
          <a:bodyPr vert="horz" wrap="square" lIns="0" tIns="13335" rIns="0" bIns="0" rtlCol="0">
            <a:spAutoFit/>
          </a:bodyPr>
          <a:lstStyle/>
          <a:p>
            <a:pPr marL="301625" marR="5080" indent="-289560">
              <a:lnSpc>
                <a:spcPct val="100000"/>
              </a:lnSpc>
              <a:spcBef>
                <a:spcPts val="105"/>
              </a:spcBef>
            </a:pPr>
            <a:r>
              <a:rPr sz="1100" b="1" spc="-5" dirty="0">
                <a:solidFill>
                  <a:srgbClr val="034EA1"/>
                </a:solidFill>
                <a:latin typeface="Arial"/>
                <a:cs typeface="Arial"/>
              </a:rPr>
              <a:t>European Institute of </a:t>
            </a:r>
          </a:p>
          <a:p>
            <a:pPr marL="301625" marR="5080" indent="-289560">
              <a:lnSpc>
                <a:spcPct val="100000"/>
              </a:lnSpc>
              <a:spcBef>
                <a:spcPts val="105"/>
              </a:spcBef>
            </a:pPr>
            <a:r>
              <a:rPr lang="x-none" sz="1100" b="1" spc="-5" dirty="0">
                <a:solidFill>
                  <a:srgbClr val="034EA1"/>
                </a:solidFill>
                <a:latin typeface="Arial"/>
                <a:cs typeface="Arial"/>
              </a:rPr>
              <a:t>Innovation &amp; Technology</a:t>
            </a:r>
            <a:endParaRPr sz="1100" dirty="0">
              <a:latin typeface="Arial"/>
              <a:cs typeface="Arial"/>
            </a:endParaRPr>
          </a:p>
        </p:txBody>
      </p:sp>
      <p:pic>
        <p:nvPicPr>
          <p:cNvPr id="53" name="object 44"/>
          <p:cNvPicPr/>
          <p:nvPr/>
        </p:nvPicPr>
        <p:blipFill>
          <a:blip r:embed="rId5" cstate="print"/>
          <a:stretch>
            <a:fillRect/>
          </a:stretch>
        </p:blipFill>
        <p:spPr>
          <a:xfrm>
            <a:off x="8051674" y="1237167"/>
            <a:ext cx="527303" cy="525779"/>
          </a:xfrm>
          <a:prstGeom prst="rect">
            <a:avLst/>
          </a:prstGeom>
        </p:spPr>
      </p:pic>
      <p:cxnSp>
        <p:nvCxnSpPr>
          <p:cNvPr id="55" name="Straight Connector 54"/>
          <p:cNvCxnSpPr/>
          <p:nvPr/>
        </p:nvCxnSpPr>
        <p:spPr>
          <a:xfrm>
            <a:off x="3747928" y="1349815"/>
            <a:ext cx="52095" cy="3279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774573" y="1349815"/>
            <a:ext cx="52095" cy="3279751"/>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553456" y="3444758"/>
            <a:ext cx="1845999" cy="276999"/>
          </a:xfrm>
          <a:prstGeom prst="rect">
            <a:avLst/>
          </a:prstGeom>
          <a:noFill/>
        </p:spPr>
        <p:txBody>
          <a:bodyPr wrap="square" rtlCol="0">
            <a:spAutoFit/>
          </a:bodyPr>
          <a:lstStyle/>
          <a:p>
            <a:r>
              <a:rPr lang="en-001" sz="1200" dirty="0">
                <a:solidFill>
                  <a:srgbClr val="7030A0"/>
                </a:solidFill>
              </a:rPr>
              <a:t>60 Proposals / 21 Grants</a:t>
            </a:r>
            <a:endParaRPr lang="en-IE" sz="1200" dirty="0">
              <a:solidFill>
                <a:srgbClr val="7030A0"/>
              </a:solidFill>
            </a:endParaRPr>
          </a:p>
        </p:txBody>
      </p:sp>
      <p:sp>
        <p:nvSpPr>
          <p:cNvPr id="24" name="TextBox 23"/>
          <p:cNvSpPr txBox="1"/>
          <p:nvPr/>
        </p:nvSpPr>
        <p:spPr>
          <a:xfrm>
            <a:off x="4434494" y="2049334"/>
            <a:ext cx="1845999" cy="276999"/>
          </a:xfrm>
          <a:prstGeom prst="rect">
            <a:avLst/>
          </a:prstGeom>
          <a:noFill/>
        </p:spPr>
        <p:txBody>
          <a:bodyPr wrap="square" rtlCol="0">
            <a:spAutoFit/>
          </a:bodyPr>
          <a:lstStyle/>
          <a:p>
            <a:r>
              <a:rPr lang="en-001" sz="1200" dirty="0">
                <a:solidFill>
                  <a:srgbClr val="7030A0"/>
                </a:solidFill>
              </a:rPr>
              <a:t>20 Proposals / 2 Grant</a:t>
            </a:r>
            <a:endParaRPr lang="en-IE" sz="1200" dirty="0">
              <a:solidFill>
                <a:srgbClr val="7030A0"/>
              </a:solidFill>
            </a:endParaRPr>
          </a:p>
        </p:txBody>
      </p:sp>
      <p:sp>
        <p:nvSpPr>
          <p:cNvPr id="26" name="TextBox 25"/>
          <p:cNvSpPr txBox="1"/>
          <p:nvPr/>
        </p:nvSpPr>
        <p:spPr>
          <a:xfrm>
            <a:off x="4434022" y="4558679"/>
            <a:ext cx="1845999" cy="276999"/>
          </a:xfrm>
          <a:prstGeom prst="rect">
            <a:avLst/>
          </a:prstGeom>
          <a:noFill/>
        </p:spPr>
        <p:txBody>
          <a:bodyPr wrap="square" rtlCol="0">
            <a:spAutoFit/>
          </a:bodyPr>
          <a:lstStyle/>
          <a:p>
            <a:r>
              <a:rPr lang="en-001" sz="1200" dirty="0">
                <a:solidFill>
                  <a:srgbClr val="7030A0"/>
                </a:solidFill>
              </a:rPr>
              <a:t>34 Proposals / 9 Grants</a:t>
            </a:r>
            <a:endParaRPr lang="en-IE" sz="1200" dirty="0">
              <a:solidFill>
                <a:srgbClr val="7030A0"/>
              </a:solidFill>
            </a:endParaRPr>
          </a:p>
        </p:txBody>
      </p:sp>
      <p:sp>
        <p:nvSpPr>
          <p:cNvPr id="27" name="TextBox 26"/>
          <p:cNvSpPr txBox="1"/>
          <p:nvPr/>
        </p:nvSpPr>
        <p:spPr>
          <a:xfrm>
            <a:off x="4434494" y="2524706"/>
            <a:ext cx="1845999" cy="276999"/>
          </a:xfrm>
          <a:prstGeom prst="rect">
            <a:avLst/>
          </a:prstGeom>
          <a:noFill/>
        </p:spPr>
        <p:txBody>
          <a:bodyPr wrap="square" rtlCol="0">
            <a:spAutoFit/>
          </a:bodyPr>
          <a:lstStyle/>
          <a:p>
            <a:r>
              <a:rPr lang="en-001" sz="1200" dirty="0">
                <a:solidFill>
                  <a:srgbClr val="7030A0"/>
                </a:solidFill>
              </a:rPr>
              <a:t>52 Proposals / 8 Grant</a:t>
            </a:r>
            <a:endParaRPr lang="en-IE" sz="1200" dirty="0">
              <a:solidFill>
                <a:srgbClr val="7030A0"/>
              </a:solidFill>
            </a:endParaRPr>
          </a:p>
        </p:txBody>
      </p:sp>
      <p:sp>
        <p:nvSpPr>
          <p:cNvPr id="28" name="TextBox 27"/>
          <p:cNvSpPr txBox="1"/>
          <p:nvPr/>
        </p:nvSpPr>
        <p:spPr>
          <a:xfrm>
            <a:off x="4434023" y="3455291"/>
            <a:ext cx="1845999" cy="276999"/>
          </a:xfrm>
          <a:prstGeom prst="rect">
            <a:avLst/>
          </a:prstGeom>
          <a:noFill/>
        </p:spPr>
        <p:txBody>
          <a:bodyPr wrap="square" rtlCol="0">
            <a:spAutoFit/>
          </a:bodyPr>
          <a:lstStyle/>
          <a:p>
            <a:r>
              <a:rPr lang="en-001" sz="1200" dirty="0">
                <a:solidFill>
                  <a:srgbClr val="7030A0"/>
                </a:solidFill>
              </a:rPr>
              <a:t>37 Proposals / 7 Grant</a:t>
            </a:r>
            <a:endParaRPr lang="en-IE" sz="1200" dirty="0">
              <a:solidFill>
                <a:srgbClr val="7030A0"/>
              </a:solidFill>
            </a:endParaRPr>
          </a:p>
        </p:txBody>
      </p:sp>
      <p:sp>
        <p:nvSpPr>
          <p:cNvPr id="29" name="TextBox 28"/>
          <p:cNvSpPr txBox="1"/>
          <p:nvPr/>
        </p:nvSpPr>
        <p:spPr>
          <a:xfrm>
            <a:off x="1453697" y="2326333"/>
            <a:ext cx="1845999" cy="276999"/>
          </a:xfrm>
          <a:prstGeom prst="rect">
            <a:avLst/>
          </a:prstGeom>
          <a:noFill/>
        </p:spPr>
        <p:txBody>
          <a:bodyPr wrap="square" rtlCol="0">
            <a:spAutoFit/>
          </a:bodyPr>
          <a:lstStyle/>
          <a:p>
            <a:pPr algn="ctr"/>
            <a:r>
              <a:rPr lang="en-001" sz="1200" dirty="0">
                <a:solidFill>
                  <a:srgbClr val="7030A0"/>
                </a:solidFill>
              </a:rPr>
              <a:t>16 Proposal / 0 Grants</a:t>
            </a:r>
            <a:endParaRPr lang="en-IE" sz="1200" dirty="0">
              <a:solidFill>
                <a:srgbClr val="7030A0"/>
              </a:solidFill>
            </a:endParaRPr>
          </a:p>
        </p:txBody>
      </p:sp>
      <p:sp>
        <p:nvSpPr>
          <p:cNvPr id="32" name="TextBox 31"/>
          <p:cNvSpPr txBox="1"/>
          <p:nvPr/>
        </p:nvSpPr>
        <p:spPr>
          <a:xfrm>
            <a:off x="1553456" y="4368433"/>
            <a:ext cx="1845999" cy="276999"/>
          </a:xfrm>
          <a:prstGeom prst="rect">
            <a:avLst/>
          </a:prstGeom>
          <a:noFill/>
        </p:spPr>
        <p:txBody>
          <a:bodyPr wrap="square" rtlCol="0">
            <a:spAutoFit/>
          </a:bodyPr>
          <a:lstStyle/>
          <a:p>
            <a:r>
              <a:rPr lang="en-001" sz="1200" dirty="0">
                <a:solidFill>
                  <a:srgbClr val="7030A0"/>
                </a:solidFill>
              </a:rPr>
              <a:t>2 Proposals / 2 GrantS</a:t>
            </a:r>
            <a:endParaRPr lang="en-IE" sz="1200" dirty="0">
              <a:solidFill>
                <a:srgbClr val="7030A0"/>
              </a:solidFill>
            </a:endParaRPr>
          </a:p>
        </p:txBody>
      </p:sp>
      <p:sp>
        <p:nvSpPr>
          <p:cNvPr id="34" name="TextBox 33"/>
          <p:cNvSpPr txBox="1"/>
          <p:nvPr/>
        </p:nvSpPr>
        <p:spPr>
          <a:xfrm>
            <a:off x="8509006" y="2419929"/>
            <a:ext cx="1845999" cy="276999"/>
          </a:xfrm>
          <a:prstGeom prst="rect">
            <a:avLst/>
          </a:prstGeom>
          <a:noFill/>
        </p:spPr>
        <p:txBody>
          <a:bodyPr wrap="square" rtlCol="0">
            <a:spAutoFit/>
          </a:bodyPr>
          <a:lstStyle/>
          <a:p>
            <a:pPr algn="ctr"/>
            <a:r>
              <a:rPr lang="en-001" sz="1200" dirty="0">
                <a:solidFill>
                  <a:srgbClr val="7030A0"/>
                </a:solidFill>
              </a:rPr>
              <a:t>46 Proposal / 2 Grants </a:t>
            </a:r>
            <a:endParaRPr lang="en-IE" sz="1200" dirty="0">
              <a:solidFill>
                <a:srgbClr val="7030A0"/>
              </a:solidFill>
            </a:endParaRPr>
          </a:p>
        </p:txBody>
      </p:sp>
      <p:sp>
        <p:nvSpPr>
          <p:cNvPr id="40" name="TextBox 39"/>
          <p:cNvSpPr txBox="1"/>
          <p:nvPr/>
        </p:nvSpPr>
        <p:spPr>
          <a:xfrm>
            <a:off x="8555387" y="3335944"/>
            <a:ext cx="1845999" cy="276999"/>
          </a:xfrm>
          <a:prstGeom prst="rect">
            <a:avLst/>
          </a:prstGeom>
          <a:noFill/>
        </p:spPr>
        <p:txBody>
          <a:bodyPr wrap="square" rtlCol="0">
            <a:spAutoFit/>
          </a:bodyPr>
          <a:lstStyle/>
          <a:p>
            <a:pPr algn="ctr"/>
            <a:r>
              <a:rPr lang="en-001" sz="1200" dirty="0">
                <a:solidFill>
                  <a:srgbClr val="7030A0"/>
                </a:solidFill>
              </a:rPr>
              <a:t>16 Proposals / 4 Grants</a:t>
            </a:r>
            <a:endParaRPr lang="en-IE" sz="1200" dirty="0">
              <a:solidFill>
                <a:srgbClr val="7030A0"/>
              </a:solidFill>
            </a:endParaRPr>
          </a:p>
        </p:txBody>
      </p:sp>
      <p:sp>
        <p:nvSpPr>
          <p:cNvPr id="42" name="TextBox 41"/>
          <p:cNvSpPr txBox="1"/>
          <p:nvPr/>
        </p:nvSpPr>
        <p:spPr>
          <a:xfrm>
            <a:off x="8509005" y="4239472"/>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43" name="TextBox 42"/>
          <p:cNvSpPr txBox="1"/>
          <p:nvPr/>
        </p:nvSpPr>
        <p:spPr>
          <a:xfrm>
            <a:off x="4434022" y="3941378"/>
            <a:ext cx="1845999" cy="276999"/>
          </a:xfrm>
          <a:prstGeom prst="rect">
            <a:avLst/>
          </a:prstGeom>
          <a:noFill/>
        </p:spPr>
        <p:txBody>
          <a:bodyPr wrap="square" rtlCol="0">
            <a:spAutoFit/>
          </a:bodyPr>
          <a:lstStyle/>
          <a:p>
            <a:r>
              <a:rPr lang="en-001" sz="1200" dirty="0">
                <a:solidFill>
                  <a:srgbClr val="7030A0"/>
                </a:solidFill>
              </a:rPr>
              <a:t>58 </a:t>
            </a:r>
            <a:r>
              <a:rPr lang="en-IE" sz="1200" dirty="0">
                <a:solidFill>
                  <a:srgbClr val="7030A0"/>
                </a:solidFill>
              </a:rPr>
              <a:t>Proposal</a:t>
            </a:r>
            <a:r>
              <a:rPr lang="en-001" sz="1200" dirty="0">
                <a:solidFill>
                  <a:srgbClr val="7030A0"/>
                </a:solidFill>
              </a:rPr>
              <a:t> / 18 Grants</a:t>
            </a:r>
            <a:endParaRPr lang="en-IE" sz="1200" dirty="0">
              <a:solidFill>
                <a:srgbClr val="7030A0"/>
              </a:solidFill>
            </a:endParaRPr>
          </a:p>
        </p:txBody>
      </p:sp>
      <p:sp>
        <p:nvSpPr>
          <p:cNvPr id="44" name="TextBox 43"/>
          <p:cNvSpPr txBox="1"/>
          <p:nvPr/>
        </p:nvSpPr>
        <p:spPr>
          <a:xfrm>
            <a:off x="4434023" y="3016035"/>
            <a:ext cx="1845999" cy="276999"/>
          </a:xfrm>
          <a:prstGeom prst="rect">
            <a:avLst/>
          </a:prstGeom>
          <a:noFill/>
        </p:spPr>
        <p:txBody>
          <a:bodyPr wrap="square" rtlCol="0">
            <a:spAutoFit/>
          </a:bodyPr>
          <a:lstStyle/>
          <a:p>
            <a:r>
              <a:rPr lang="en-001" sz="1200" dirty="0">
                <a:solidFill>
                  <a:srgbClr val="7030A0"/>
                </a:solidFill>
              </a:rPr>
              <a:t>9 Proposals / 0 Grants </a:t>
            </a:r>
            <a:endParaRPr lang="en-IE" sz="1200" dirty="0">
              <a:solidFill>
                <a:srgbClr val="7030A0"/>
              </a:solidFill>
            </a:endParaRPr>
          </a:p>
        </p:txBody>
      </p:sp>
      <p:sp>
        <p:nvSpPr>
          <p:cNvPr id="45" name="TextBox 44"/>
          <p:cNvSpPr txBox="1"/>
          <p:nvPr/>
        </p:nvSpPr>
        <p:spPr>
          <a:xfrm>
            <a:off x="3217998" y="5624629"/>
            <a:ext cx="1845999" cy="276999"/>
          </a:xfrm>
          <a:prstGeom prst="rect">
            <a:avLst/>
          </a:prstGeom>
          <a:noFill/>
        </p:spPr>
        <p:txBody>
          <a:bodyPr wrap="square" rtlCol="0">
            <a:spAutoFit/>
          </a:bodyPr>
          <a:lstStyle/>
          <a:p>
            <a:pPr algn="ctr"/>
            <a:r>
              <a:rPr lang="en-001" sz="1200" dirty="0">
                <a:solidFill>
                  <a:srgbClr val="7030A0"/>
                </a:solidFill>
              </a:rPr>
              <a:t>6 Proposals / 3 Grants</a:t>
            </a:r>
            <a:endParaRPr lang="en-IE" sz="1200" dirty="0">
              <a:solidFill>
                <a:srgbClr val="7030A0"/>
              </a:solidFill>
            </a:endParaRPr>
          </a:p>
        </p:txBody>
      </p:sp>
      <p:sp>
        <p:nvSpPr>
          <p:cNvPr id="47" name="TextBox 46"/>
          <p:cNvSpPr txBox="1"/>
          <p:nvPr/>
        </p:nvSpPr>
        <p:spPr>
          <a:xfrm>
            <a:off x="7020323" y="5631950"/>
            <a:ext cx="1845999" cy="276999"/>
          </a:xfrm>
          <a:prstGeom prst="rect">
            <a:avLst/>
          </a:prstGeom>
          <a:noFill/>
        </p:spPr>
        <p:txBody>
          <a:bodyPr wrap="square" rtlCol="0">
            <a:spAutoFit/>
          </a:bodyPr>
          <a:lstStyle/>
          <a:p>
            <a:pPr algn="ctr"/>
            <a:r>
              <a:rPr lang="en-001" sz="1200" dirty="0">
                <a:solidFill>
                  <a:srgbClr val="7030A0"/>
                </a:solidFill>
              </a:rPr>
              <a:t>18 Proposals / 0 Grant</a:t>
            </a:r>
            <a:endParaRPr lang="en-IE" sz="1200" dirty="0">
              <a:solidFill>
                <a:srgbClr val="7030A0"/>
              </a:solidFill>
            </a:endParaRPr>
          </a:p>
        </p:txBody>
      </p:sp>
      <p:sp>
        <p:nvSpPr>
          <p:cNvPr id="38" name="TextBox 37"/>
          <p:cNvSpPr txBox="1"/>
          <p:nvPr/>
        </p:nvSpPr>
        <p:spPr>
          <a:xfrm>
            <a:off x="412443" y="6086995"/>
            <a:ext cx="11318726" cy="523220"/>
          </a:xfrm>
          <a:prstGeom prst="rect">
            <a:avLst/>
          </a:prstGeom>
          <a:noFill/>
        </p:spPr>
        <p:txBody>
          <a:bodyPr wrap="square" rtlCol="0">
            <a:spAutoFit/>
          </a:bodyPr>
          <a:lstStyle/>
          <a:p>
            <a:pPr marL="285750" indent="-285750">
              <a:buFont typeface="Arial" panose="020B0604020202020204" pitchFamily="34" charset="0"/>
              <a:buChar char="•"/>
            </a:pPr>
            <a:r>
              <a:rPr lang="en-001" sz="1400" dirty="0">
                <a:solidFill>
                  <a:srgbClr val="002060"/>
                </a:solidFill>
              </a:rPr>
              <a:t>Total applications: 374; Retained applications: 70; Success Rate: 18,72%.</a:t>
            </a:r>
          </a:p>
          <a:p>
            <a:pPr marL="285750" indent="-285750">
              <a:buFont typeface="Arial" panose="020B0604020202020204" pitchFamily="34" charset="0"/>
              <a:buChar char="•"/>
            </a:pPr>
            <a:r>
              <a:rPr lang="en-001" sz="1400" dirty="0">
                <a:solidFill>
                  <a:srgbClr val="002060"/>
                </a:solidFill>
              </a:rPr>
              <a:t>Compared to other countries, more active participation to the whole Framework Programme.</a:t>
            </a:r>
          </a:p>
        </p:txBody>
      </p:sp>
    </p:spTree>
    <p:extLst>
      <p:ext uri="{BB962C8B-B14F-4D97-AF65-F5344CB8AC3E}">
        <p14:creationId xmlns:p14="http://schemas.microsoft.com/office/powerpoint/2010/main" val="2488821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2789289" y="181322"/>
            <a:ext cx="5927403" cy="629018"/>
          </a:xfrm>
          <a:prstGeom prst="rect">
            <a:avLst/>
          </a:prstGeom>
        </p:spPr>
        <p:txBody>
          <a:bodyPr vert="horz" wrap="square" lIns="0" tIns="13335" rIns="0" bIns="0" rtlCol="0">
            <a:spAutoFit/>
          </a:bodyPr>
          <a:lstStyle/>
          <a:p>
            <a:pPr marL="12700" algn="ctr">
              <a:lnSpc>
                <a:spcPct val="100000"/>
              </a:lnSpc>
              <a:spcBef>
                <a:spcPts val="105"/>
              </a:spcBef>
            </a:pPr>
            <a:r>
              <a:rPr lang="en-001" sz="2000" b="1" dirty="0">
                <a:solidFill>
                  <a:srgbClr val="034EA1"/>
                </a:solidFill>
                <a:latin typeface="Arial"/>
                <a:cs typeface="Arial"/>
              </a:rPr>
              <a:t>Overall performance of the 5 </a:t>
            </a:r>
            <a:r>
              <a:rPr lang="fr-BE" sz="2000" b="1" dirty="0" err="1">
                <a:solidFill>
                  <a:srgbClr val="034EA1"/>
                </a:solidFill>
                <a:latin typeface="Arial"/>
                <a:cs typeface="Arial"/>
              </a:rPr>
              <a:t>EaP</a:t>
            </a:r>
            <a:r>
              <a:rPr lang="fr-BE" sz="2000" b="1" dirty="0">
                <a:solidFill>
                  <a:srgbClr val="034EA1"/>
                </a:solidFill>
                <a:latin typeface="Arial"/>
                <a:cs typeface="Arial"/>
              </a:rPr>
              <a:t> Partner </a:t>
            </a:r>
            <a:r>
              <a:rPr lang="en-001" sz="2000" b="1" dirty="0">
                <a:solidFill>
                  <a:srgbClr val="034EA1"/>
                </a:solidFill>
                <a:latin typeface="Arial"/>
                <a:cs typeface="Arial"/>
              </a:rPr>
              <a:t>countries</a:t>
            </a:r>
            <a:endParaRPr sz="2000" dirty="0">
              <a:latin typeface="Arial"/>
              <a:cs typeface="Arial"/>
            </a:endParaRPr>
          </a:p>
        </p:txBody>
      </p:sp>
      <p:sp>
        <p:nvSpPr>
          <p:cNvPr id="9" name="object 9"/>
          <p:cNvSpPr/>
          <p:nvPr/>
        </p:nvSpPr>
        <p:spPr>
          <a:xfrm>
            <a:off x="664463" y="4354067"/>
            <a:ext cx="1277620" cy="1188720"/>
          </a:xfrm>
          <a:custGeom>
            <a:avLst/>
            <a:gdLst/>
            <a:ahLst/>
            <a:cxnLst/>
            <a:rect l="l" t="t" r="r" b="b"/>
            <a:pathLst>
              <a:path w="1277620" h="1188720">
                <a:moveTo>
                  <a:pt x="1277112" y="0"/>
                </a:moveTo>
                <a:lnTo>
                  <a:pt x="0" y="0"/>
                </a:lnTo>
                <a:lnTo>
                  <a:pt x="0" y="1188719"/>
                </a:lnTo>
                <a:lnTo>
                  <a:pt x="1277112" y="1188719"/>
                </a:lnTo>
                <a:lnTo>
                  <a:pt x="1277112" y="0"/>
                </a:lnTo>
                <a:close/>
              </a:path>
            </a:pathLst>
          </a:custGeom>
          <a:solidFill>
            <a:srgbClr val="FFFFFF"/>
          </a:solidFill>
        </p:spPr>
        <p:txBody>
          <a:bodyPr wrap="square" lIns="0" tIns="0" rIns="0" bIns="0" rtlCol="0"/>
          <a:lstStyle/>
          <a:p>
            <a:endParaRPr/>
          </a:p>
        </p:txBody>
      </p:sp>
      <p:sp>
        <p:nvSpPr>
          <p:cNvPr id="12" name="object 12"/>
          <p:cNvSpPr/>
          <p:nvPr/>
        </p:nvSpPr>
        <p:spPr>
          <a:xfrm>
            <a:off x="1541779" y="913029"/>
            <a:ext cx="9506585" cy="0"/>
          </a:xfrm>
          <a:custGeom>
            <a:avLst/>
            <a:gdLst/>
            <a:ahLst/>
            <a:cxnLst/>
            <a:rect l="l" t="t" r="r" b="b"/>
            <a:pathLst>
              <a:path w="9506585">
                <a:moveTo>
                  <a:pt x="0" y="0"/>
                </a:moveTo>
                <a:lnTo>
                  <a:pt x="9506204" y="0"/>
                </a:lnTo>
              </a:path>
            </a:pathLst>
          </a:custGeom>
          <a:ln w="76200">
            <a:solidFill>
              <a:srgbClr val="034EA1"/>
            </a:solidFill>
          </a:ln>
        </p:spPr>
        <p:txBody>
          <a:bodyPr wrap="square" lIns="0" tIns="0" rIns="0" bIns="0" rtlCol="0"/>
          <a:lstStyle/>
          <a:p>
            <a:endParaRPr/>
          </a:p>
        </p:txBody>
      </p:sp>
      <p:sp>
        <p:nvSpPr>
          <p:cNvPr id="18" name="object 18"/>
          <p:cNvSpPr/>
          <p:nvPr/>
        </p:nvSpPr>
        <p:spPr>
          <a:xfrm>
            <a:off x="10296143" y="4251959"/>
            <a:ext cx="1260475" cy="1297305"/>
          </a:xfrm>
          <a:custGeom>
            <a:avLst/>
            <a:gdLst/>
            <a:ahLst/>
            <a:cxnLst/>
            <a:rect l="l" t="t" r="r" b="b"/>
            <a:pathLst>
              <a:path w="1260475" h="1297304">
                <a:moveTo>
                  <a:pt x="1260348" y="0"/>
                </a:moveTo>
                <a:lnTo>
                  <a:pt x="0" y="0"/>
                </a:lnTo>
                <a:lnTo>
                  <a:pt x="0" y="1296923"/>
                </a:lnTo>
                <a:lnTo>
                  <a:pt x="1260348" y="1296923"/>
                </a:lnTo>
                <a:lnTo>
                  <a:pt x="1260348" y="0"/>
                </a:lnTo>
                <a:close/>
              </a:path>
            </a:pathLst>
          </a:custGeom>
          <a:solidFill>
            <a:srgbClr val="FFFFFF"/>
          </a:solidFill>
        </p:spPr>
        <p:txBody>
          <a:bodyPr wrap="square" lIns="0" tIns="0" rIns="0" bIns="0" rtlCol="0"/>
          <a:lstStyle/>
          <a:p>
            <a:endParaRPr/>
          </a:p>
        </p:txBody>
      </p:sp>
      <p:pic>
        <p:nvPicPr>
          <p:cNvPr id="22" name="object 22"/>
          <p:cNvPicPr/>
          <p:nvPr/>
        </p:nvPicPr>
        <p:blipFill>
          <a:blip r:embed="rId2" cstate="print"/>
          <a:stretch>
            <a:fillRect/>
          </a:stretch>
        </p:blipFill>
        <p:spPr>
          <a:xfrm>
            <a:off x="412443" y="1002733"/>
            <a:ext cx="11318726" cy="4963892"/>
          </a:xfrm>
          <a:prstGeom prst="rect">
            <a:avLst/>
          </a:prstGeom>
        </p:spPr>
      </p:pic>
      <p:sp>
        <p:nvSpPr>
          <p:cNvPr id="25" name="object 25"/>
          <p:cNvSpPr txBox="1"/>
          <p:nvPr/>
        </p:nvSpPr>
        <p:spPr>
          <a:xfrm>
            <a:off x="2582164" y="5143000"/>
            <a:ext cx="6979284" cy="488950"/>
          </a:xfrm>
          <a:prstGeom prst="rect">
            <a:avLst/>
          </a:prstGeom>
        </p:spPr>
        <p:txBody>
          <a:bodyPr vert="horz" wrap="square" lIns="0" tIns="12700" rIns="0" bIns="0" rtlCol="0">
            <a:spAutoFit/>
          </a:bodyPr>
          <a:lstStyle/>
          <a:p>
            <a:pPr marL="12700" algn="ctr">
              <a:lnSpc>
                <a:spcPct val="100000"/>
              </a:lnSpc>
              <a:spcBef>
                <a:spcPts val="100"/>
              </a:spcBef>
            </a:pPr>
            <a:r>
              <a:rPr sz="1100" b="1" spc="-5" dirty="0">
                <a:solidFill>
                  <a:srgbClr val="034EA1"/>
                </a:solidFill>
                <a:latin typeface="Arial"/>
                <a:cs typeface="Arial"/>
              </a:rPr>
              <a:t>WIDENING</a:t>
            </a:r>
            <a:r>
              <a:rPr sz="1100" b="1" spc="-15" dirty="0">
                <a:solidFill>
                  <a:srgbClr val="034EA1"/>
                </a:solidFill>
                <a:latin typeface="Arial"/>
                <a:cs typeface="Arial"/>
              </a:rPr>
              <a:t> </a:t>
            </a:r>
            <a:r>
              <a:rPr sz="1100" b="1" spc="-5" dirty="0">
                <a:solidFill>
                  <a:srgbClr val="034EA1"/>
                </a:solidFill>
                <a:latin typeface="Arial"/>
                <a:cs typeface="Arial"/>
              </a:rPr>
              <a:t>PARTICIPATION</a:t>
            </a:r>
            <a:r>
              <a:rPr sz="1100" b="1" spc="20" dirty="0">
                <a:solidFill>
                  <a:srgbClr val="034EA1"/>
                </a:solidFill>
                <a:latin typeface="Arial"/>
                <a:cs typeface="Arial"/>
              </a:rPr>
              <a:t> </a:t>
            </a:r>
            <a:r>
              <a:rPr sz="1100" b="1" spc="-20" dirty="0">
                <a:solidFill>
                  <a:srgbClr val="034EA1"/>
                </a:solidFill>
                <a:latin typeface="Arial"/>
                <a:cs typeface="Arial"/>
              </a:rPr>
              <a:t>AND</a:t>
            </a:r>
            <a:r>
              <a:rPr sz="1100" b="1" spc="45" dirty="0">
                <a:solidFill>
                  <a:srgbClr val="034EA1"/>
                </a:solidFill>
                <a:latin typeface="Arial"/>
                <a:cs typeface="Arial"/>
              </a:rPr>
              <a:t> </a:t>
            </a:r>
            <a:r>
              <a:rPr sz="1100" b="1" spc="-5" dirty="0">
                <a:solidFill>
                  <a:srgbClr val="034EA1"/>
                </a:solidFill>
                <a:latin typeface="Arial"/>
                <a:cs typeface="Arial"/>
              </a:rPr>
              <a:t>STRENGTHENING</a:t>
            </a:r>
            <a:r>
              <a:rPr sz="1100" b="1" spc="35" dirty="0">
                <a:solidFill>
                  <a:srgbClr val="034EA1"/>
                </a:solidFill>
                <a:latin typeface="Arial"/>
                <a:cs typeface="Arial"/>
              </a:rPr>
              <a:t> </a:t>
            </a:r>
            <a:r>
              <a:rPr sz="1100" b="1" spc="-10" dirty="0">
                <a:solidFill>
                  <a:srgbClr val="034EA1"/>
                </a:solidFill>
                <a:latin typeface="Arial"/>
                <a:cs typeface="Arial"/>
              </a:rPr>
              <a:t>THE</a:t>
            </a:r>
            <a:r>
              <a:rPr sz="1100" b="1" spc="20" dirty="0">
                <a:solidFill>
                  <a:srgbClr val="034EA1"/>
                </a:solidFill>
                <a:latin typeface="Arial"/>
                <a:cs typeface="Arial"/>
              </a:rPr>
              <a:t> </a:t>
            </a:r>
            <a:r>
              <a:rPr sz="1100" b="1" spc="-10" dirty="0">
                <a:solidFill>
                  <a:srgbClr val="034EA1"/>
                </a:solidFill>
                <a:latin typeface="Arial"/>
                <a:cs typeface="Arial"/>
              </a:rPr>
              <a:t>EUROPEAN</a:t>
            </a:r>
            <a:r>
              <a:rPr sz="1100" b="1" spc="75" dirty="0">
                <a:solidFill>
                  <a:srgbClr val="034EA1"/>
                </a:solidFill>
                <a:latin typeface="Arial"/>
                <a:cs typeface="Arial"/>
              </a:rPr>
              <a:t> </a:t>
            </a:r>
            <a:r>
              <a:rPr sz="1100" b="1" spc="-5" dirty="0">
                <a:solidFill>
                  <a:srgbClr val="034EA1"/>
                </a:solidFill>
                <a:latin typeface="Arial"/>
                <a:cs typeface="Arial"/>
              </a:rPr>
              <a:t>RESEARCH</a:t>
            </a:r>
            <a:r>
              <a:rPr sz="1100" b="1" spc="50" dirty="0">
                <a:solidFill>
                  <a:srgbClr val="034EA1"/>
                </a:solidFill>
                <a:latin typeface="Arial"/>
                <a:cs typeface="Arial"/>
              </a:rPr>
              <a:t> </a:t>
            </a:r>
            <a:r>
              <a:rPr sz="1100" b="1" spc="-10" dirty="0">
                <a:solidFill>
                  <a:srgbClr val="034EA1"/>
                </a:solidFill>
                <a:latin typeface="Arial"/>
                <a:cs typeface="Arial"/>
              </a:rPr>
              <a:t>AREA</a:t>
            </a:r>
            <a:endParaRPr sz="1100" dirty="0">
              <a:latin typeface="Arial"/>
              <a:cs typeface="Arial"/>
            </a:endParaRPr>
          </a:p>
          <a:p>
            <a:pPr algn="ctr">
              <a:lnSpc>
                <a:spcPct val="100000"/>
              </a:lnSpc>
              <a:spcBef>
                <a:spcPts val="1005"/>
              </a:spcBef>
              <a:tabLst>
                <a:tab pos="3631565" algn="l"/>
              </a:tabLst>
            </a:pPr>
            <a:r>
              <a:rPr sz="1650" b="1" baseline="2525" dirty="0">
                <a:solidFill>
                  <a:srgbClr val="034EA1"/>
                </a:solidFill>
                <a:latin typeface="Arial"/>
                <a:cs typeface="Arial"/>
              </a:rPr>
              <a:t>Widening</a:t>
            </a:r>
            <a:r>
              <a:rPr sz="1650" b="1" spc="-44" baseline="2525" dirty="0">
                <a:solidFill>
                  <a:srgbClr val="034EA1"/>
                </a:solidFill>
                <a:latin typeface="Arial"/>
                <a:cs typeface="Arial"/>
              </a:rPr>
              <a:t> </a:t>
            </a:r>
            <a:r>
              <a:rPr sz="1650" b="1" baseline="2525" dirty="0">
                <a:solidFill>
                  <a:srgbClr val="034EA1"/>
                </a:solidFill>
                <a:latin typeface="Arial"/>
                <a:cs typeface="Arial"/>
              </a:rPr>
              <a:t>participation</a:t>
            </a:r>
            <a:r>
              <a:rPr sz="1650" b="1" spc="-52" baseline="2525" dirty="0">
                <a:solidFill>
                  <a:srgbClr val="034EA1"/>
                </a:solidFill>
                <a:latin typeface="Arial"/>
                <a:cs typeface="Arial"/>
              </a:rPr>
              <a:t> </a:t>
            </a:r>
            <a:r>
              <a:rPr sz="1650" b="1" baseline="2525" dirty="0">
                <a:solidFill>
                  <a:srgbClr val="034EA1"/>
                </a:solidFill>
                <a:latin typeface="Arial"/>
                <a:cs typeface="Arial"/>
              </a:rPr>
              <a:t>&amp;</a:t>
            </a:r>
            <a:r>
              <a:rPr sz="1650" b="1" spc="15" baseline="2525" dirty="0">
                <a:solidFill>
                  <a:srgbClr val="034EA1"/>
                </a:solidFill>
                <a:latin typeface="Arial"/>
                <a:cs typeface="Arial"/>
              </a:rPr>
              <a:t> </a:t>
            </a:r>
            <a:r>
              <a:rPr sz="1650" b="1" baseline="2525" dirty="0">
                <a:solidFill>
                  <a:srgbClr val="034EA1"/>
                </a:solidFill>
                <a:latin typeface="Arial"/>
                <a:cs typeface="Arial"/>
              </a:rPr>
              <a:t>spreading</a:t>
            </a:r>
            <a:r>
              <a:rPr sz="1650" b="1" spc="-15" baseline="2525" dirty="0">
                <a:solidFill>
                  <a:srgbClr val="034EA1"/>
                </a:solidFill>
                <a:latin typeface="Arial"/>
                <a:cs typeface="Arial"/>
              </a:rPr>
              <a:t> </a:t>
            </a:r>
            <a:r>
              <a:rPr sz="1650" b="1" baseline="2525" dirty="0">
                <a:solidFill>
                  <a:srgbClr val="034EA1"/>
                </a:solidFill>
                <a:latin typeface="Arial"/>
                <a:cs typeface="Arial"/>
              </a:rPr>
              <a:t>excellence	</a:t>
            </a:r>
            <a:r>
              <a:rPr sz="1100" b="1" dirty="0">
                <a:solidFill>
                  <a:srgbClr val="034EA1"/>
                </a:solidFill>
                <a:latin typeface="Arial"/>
                <a:cs typeface="Arial"/>
              </a:rPr>
              <a:t>Reforming</a:t>
            </a:r>
            <a:r>
              <a:rPr sz="1100" b="1" spc="-35" dirty="0">
                <a:solidFill>
                  <a:srgbClr val="034EA1"/>
                </a:solidFill>
                <a:latin typeface="Arial"/>
                <a:cs typeface="Arial"/>
              </a:rPr>
              <a:t> </a:t>
            </a:r>
            <a:r>
              <a:rPr sz="1100" b="1" dirty="0">
                <a:solidFill>
                  <a:srgbClr val="034EA1"/>
                </a:solidFill>
                <a:latin typeface="Arial"/>
                <a:cs typeface="Arial"/>
              </a:rPr>
              <a:t>&amp; Enhancing</a:t>
            </a:r>
            <a:r>
              <a:rPr sz="1100" b="1" spc="-5" dirty="0">
                <a:solidFill>
                  <a:srgbClr val="034EA1"/>
                </a:solidFill>
                <a:latin typeface="Arial"/>
                <a:cs typeface="Arial"/>
              </a:rPr>
              <a:t> </a:t>
            </a:r>
            <a:r>
              <a:rPr sz="1100" b="1" dirty="0">
                <a:solidFill>
                  <a:srgbClr val="034EA1"/>
                </a:solidFill>
                <a:latin typeface="Arial"/>
                <a:cs typeface="Arial"/>
              </a:rPr>
              <a:t>the</a:t>
            </a:r>
            <a:r>
              <a:rPr sz="1100" b="1" spc="-25" dirty="0">
                <a:solidFill>
                  <a:srgbClr val="034EA1"/>
                </a:solidFill>
                <a:latin typeface="Arial"/>
                <a:cs typeface="Arial"/>
              </a:rPr>
              <a:t> </a:t>
            </a:r>
            <a:r>
              <a:rPr sz="1100" b="1" spc="-5" dirty="0">
                <a:solidFill>
                  <a:srgbClr val="034EA1"/>
                </a:solidFill>
                <a:latin typeface="Arial"/>
                <a:cs typeface="Arial"/>
              </a:rPr>
              <a:t>European</a:t>
            </a:r>
            <a:r>
              <a:rPr sz="1100" b="1" dirty="0">
                <a:solidFill>
                  <a:srgbClr val="034EA1"/>
                </a:solidFill>
                <a:latin typeface="Arial"/>
                <a:cs typeface="Arial"/>
              </a:rPr>
              <a:t> </a:t>
            </a:r>
            <a:r>
              <a:rPr sz="1100" b="1" spc="-5" dirty="0">
                <a:solidFill>
                  <a:srgbClr val="034EA1"/>
                </a:solidFill>
                <a:latin typeface="Arial"/>
                <a:cs typeface="Arial"/>
              </a:rPr>
              <a:t>R&amp;I</a:t>
            </a:r>
            <a:r>
              <a:rPr sz="1100" b="1" spc="5" dirty="0">
                <a:solidFill>
                  <a:srgbClr val="034EA1"/>
                </a:solidFill>
                <a:latin typeface="Arial"/>
                <a:cs typeface="Arial"/>
              </a:rPr>
              <a:t> </a:t>
            </a:r>
            <a:r>
              <a:rPr sz="1100" b="1" spc="-5" dirty="0">
                <a:solidFill>
                  <a:srgbClr val="034EA1"/>
                </a:solidFill>
                <a:latin typeface="Arial"/>
                <a:cs typeface="Arial"/>
              </a:rPr>
              <a:t>system</a:t>
            </a:r>
            <a:endParaRPr sz="1100" dirty="0">
              <a:latin typeface="Arial"/>
              <a:cs typeface="Arial"/>
            </a:endParaRPr>
          </a:p>
        </p:txBody>
      </p:sp>
      <p:sp>
        <p:nvSpPr>
          <p:cNvPr id="30" name="object 30"/>
          <p:cNvSpPr txBox="1"/>
          <p:nvPr/>
        </p:nvSpPr>
        <p:spPr>
          <a:xfrm>
            <a:off x="1532062" y="1386391"/>
            <a:ext cx="1518920" cy="376555"/>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a:t>
            </a:r>
            <a:endParaRPr sz="1200" dirty="0">
              <a:latin typeface="Arial"/>
              <a:cs typeface="Arial"/>
            </a:endParaRPr>
          </a:p>
          <a:p>
            <a:pPr marL="12700">
              <a:lnSpc>
                <a:spcPct val="100000"/>
              </a:lnSpc>
              <a:spcBef>
                <a:spcPts val="5"/>
              </a:spcBef>
            </a:pPr>
            <a:r>
              <a:rPr sz="1100" b="1" spc="-5" dirty="0">
                <a:solidFill>
                  <a:srgbClr val="034EA1"/>
                </a:solidFill>
                <a:latin typeface="Arial"/>
                <a:cs typeface="Arial"/>
              </a:rPr>
              <a:t>EXCELLENT</a:t>
            </a:r>
            <a:r>
              <a:rPr sz="1100" b="1" spc="-15" dirty="0">
                <a:solidFill>
                  <a:srgbClr val="034EA1"/>
                </a:solidFill>
                <a:latin typeface="Arial"/>
                <a:cs typeface="Arial"/>
              </a:rPr>
              <a:t> </a:t>
            </a:r>
            <a:r>
              <a:rPr sz="1100" b="1" spc="-5" dirty="0">
                <a:solidFill>
                  <a:srgbClr val="034EA1"/>
                </a:solidFill>
                <a:latin typeface="Arial"/>
                <a:cs typeface="Arial"/>
              </a:rPr>
              <a:t>SCIENCE</a:t>
            </a:r>
            <a:endParaRPr sz="1100" dirty="0">
              <a:latin typeface="Arial"/>
              <a:cs typeface="Arial"/>
            </a:endParaRPr>
          </a:p>
        </p:txBody>
      </p:sp>
      <p:sp>
        <p:nvSpPr>
          <p:cNvPr id="31" name="object 31"/>
          <p:cNvSpPr txBox="1"/>
          <p:nvPr/>
        </p:nvSpPr>
        <p:spPr>
          <a:xfrm>
            <a:off x="1479824" y="2050900"/>
            <a:ext cx="1890395" cy="193675"/>
          </a:xfrm>
          <a:prstGeom prst="rect">
            <a:avLst/>
          </a:prstGeom>
        </p:spPr>
        <p:txBody>
          <a:bodyPr vert="horz" wrap="square" lIns="0" tIns="13335" rIns="0" bIns="0" rtlCol="0">
            <a:spAutoFit/>
          </a:bodyPr>
          <a:lstStyle/>
          <a:p>
            <a:pPr marL="12700">
              <a:lnSpc>
                <a:spcPct val="100000"/>
              </a:lnSpc>
              <a:spcBef>
                <a:spcPts val="105"/>
              </a:spcBef>
            </a:pPr>
            <a:r>
              <a:rPr sz="1100" b="1" spc="-5" dirty="0">
                <a:solidFill>
                  <a:srgbClr val="034EA1"/>
                </a:solidFill>
                <a:latin typeface="Arial"/>
                <a:cs typeface="Arial"/>
              </a:rPr>
              <a:t>European</a:t>
            </a:r>
            <a:r>
              <a:rPr sz="1100" b="1" spc="-15" dirty="0">
                <a:solidFill>
                  <a:srgbClr val="034EA1"/>
                </a:solidFill>
                <a:latin typeface="Arial"/>
                <a:cs typeface="Arial"/>
              </a:rPr>
              <a:t> </a:t>
            </a:r>
            <a:r>
              <a:rPr sz="1100" b="1" dirty="0">
                <a:solidFill>
                  <a:srgbClr val="034EA1"/>
                </a:solidFill>
                <a:latin typeface="Arial"/>
                <a:cs typeface="Arial"/>
              </a:rPr>
              <a:t>Research</a:t>
            </a:r>
            <a:r>
              <a:rPr sz="1100" b="1" spc="-20" dirty="0">
                <a:solidFill>
                  <a:srgbClr val="034EA1"/>
                </a:solidFill>
                <a:latin typeface="Arial"/>
                <a:cs typeface="Arial"/>
              </a:rPr>
              <a:t> </a:t>
            </a:r>
            <a:r>
              <a:rPr sz="1100" b="1" spc="-5" dirty="0">
                <a:solidFill>
                  <a:srgbClr val="034EA1"/>
                </a:solidFill>
                <a:latin typeface="Arial"/>
                <a:cs typeface="Arial"/>
              </a:rPr>
              <a:t>Council</a:t>
            </a:r>
            <a:endParaRPr sz="1100" dirty="0">
              <a:latin typeface="Arial"/>
              <a:cs typeface="Arial"/>
            </a:endParaRPr>
          </a:p>
        </p:txBody>
      </p:sp>
      <p:sp>
        <p:nvSpPr>
          <p:cNvPr id="33" name="object 33"/>
          <p:cNvSpPr txBox="1"/>
          <p:nvPr/>
        </p:nvSpPr>
        <p:spPr>
          <a:xfrm>
            <a:off x="1501979" y="3102436"/>
            <a:ext cx="1642745" cy="193675"/>
          </a:xfrm>
          <a:prstGeom prst="rect">
            <a:avLst/>
          </a:prstGeom>
        </p:spPr>
        <p:txBody>
          <a:bodyPr vert="horz" wrap="square" lIns="0" tIns="13335" rIns="0" bIns="0" rtlCol="0">
            <a:spAutoFit/>
          </a:bodyPr>
          <a:lstStyle/>
          <a:p>
            <a:pPr marL="12700">
              <a:lnSpc>
                <a:spcPct val="100000"/>
              </a:lnSpc>
              <a:spcBef>
                <a:spcPts val="105"/>
              </a:spcBef>
            </a:pPr>
            <a:r>
              <a:rPr sz="1100" b="1" dirty="0">
                <a:solidFill>
                  <a:srgbClr val="034EA1"/>
                </a:solidFill>
                <a:latin typeface="Arial"/>
                <a:cs typeface="Arial"/>
              </a:rPr>
              <a:t>Marie</a:t>
            </a:r>
            <a:r>
              <a:rPr sz="1100" b="1" spc="-45" dirty="0">
                <a:solidFill>
                  <a:srgbClr val="034EA1"/>
                </a:solidFill>
                <a:latin typeface="Arial"/>
                <a:cs typeface="Arial"/>
              </a:rPr>
              <a:t> </a:t>
            </a:r>
            <a:r>
              <a:rPr sz="1100" b="1" spc="-5" dirty="0">
                <a:solidFill>
                  <a:srgbClr val="034EA1"/>
                </a:solidFill>
                <a:latin typeface="Arial"/>
                <a:cs typeface="Arial"/>
              </a:rPr>
              <a:t>Skłodowska-Curie</a:t>
            </a:r>
            <a:endParaRPr sz="1100" dirty="0">
              <a:latin typeface="Arial"/>
              <a:cs typeface="Arial"/>
            </a:endParaRPr>
          </a:p>
        </p:txBody>
      </p:sp>
      <p:sp>
        <p:nvSpPr>
          <p:cNvPr id="35" name="object 35"/>
          <p:cNvSpPr txBox="1"/>
          <p:nvPr/>
        </p:nvSpPr>
        <p:spPr>
          <a:xfrm>
            <a:off x="1482295" y="4109557"/>
            <a:ext cx="1682114" cy="193675"/>
          </a:xfrm>
          <a:prstGeom prst="rect">
            <a:avLst/>
          </a:prstGeom>
        </p:spPr>
        <p:txBody>
          <a:bodyPr vert="horz" wrap="square" lIns="0" tIns="13335" rIns="0" bIns="0" rtlCol="0">
            <a:spAutoFit/>
          </a:bodyPr>
          <a:lstStyle/>
          <a:p>
            <a:pPr marL="12700">
              <a:lnSpc>
                <a:spcPct val="100000"/>
              </a:lnSpc>
              <a:spcBef>
                <a:spcPts val="105"/>
              </a:spcBef>
            </a:pPr>
            <a:r>
              <a:rPr sz="1100" b="1" spc="-5" dirty="0">
                <a:solidFill>
                  <a:srgbClr val="034EA1"/>
                </a:solidFill>
                <a:latin typeface="Arial"/>
                <a:cs typeface="Arial"/>
              </a:rPr>
              <a:t>Research</a:t>
            </a:r>
            <a:r>
              <a:rPr sz="1100" b="1" spc="5" dirty="0">
                <a:solidFill>
                  <a:srgbClr val="034EA1"/>
                </a:solidFill>
                <a:latin typeface="Arial"/>
                <a:cs typeface="Arial"/>
              </a:rPr>
              <a:t> </a:t>
            </a:r>
            <a:r>
              <a:rPr sz="1100" b="1" spc="-5" dirty="0">
                <a:solidFill>
                  <a:srgbClr val="034EA1"/>
                </a:solidFill>
                <a:latin typeface="Arial"/>
                <a:cs typeface="Arial"/>
              </a:rPr>
              <a:t>Infrastructures</a:t>
            </a:r>
            <a:endParaRPr sz="1100" dirty="0">
              <a:latin typeface="Arial"/>
              <a:cs typeface="Arial"/>
            </a:endParaRPr>
          </a:p>
        </p:txBody>
      </p:sp>
      <p:pic>
        <p:nvPicPr>
          <p:cNvPr id="36" name="object 36"/>
          <p:cNvPicPr/>
          <p:nvPr/>
        </p:nvPicPr>
        <p:blipFill>
          <a:blip r:embed="rId3" cstate="print"/>
          <a:stretch>
            <a:fillRect/>
          </a:stretch>
        </p:blipFill>
        <p:spPr>
          <a:xfrm>
            <a:off x="830501" y="1234589"/>
            <a:ext cx="477012" cy="477012"/>
          </a:xfrm>
          <a:prstGeom prst="rect">
            <a:avLst/>
          </a:prstGeom>
        </p:spPr>
      </p:pic>
      <p:sp>
        <p:nvSpPr>
          <p:cNvPr id="37" name="object 37"/>
          <p:cNvSpPr txBox="1"/>
          <p:nvPr/>
        </p:nvSpPr>
        <p:spPr>
          <a:xfrm>
            <a:off x="8779057" y="1339411"/>
            <a:ext cx="1509395" cy="376555"/>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III</a:t>
            </a:r>
            <a:endParaRPr sz="1200" dirty="0">
              <a:latin typeface="Arial"/>
              <a:cs typeface="Arial"/>
            </a:endParaRPr>
          </a:p>
          <a:p>
            <a:pPr marL="12700">
              <a:lnSpc>
                <a:spcPct val="100000"/>
              </a:lnSpc>
              <a:spcBef>
                <a:spcPts val="5"/>
              </a:spcBef>
            </a:pPr>
            <a:r>
              <a:rPr sz="1100" b="1" spc="-10" dirty="0">
                <a:solidFill>
                  <a:srgbClr val="034EA1"/>
                </a:solidFill>
                <a:latin typeface="Arial"/>
                <a:cs typeface="Arial"/>
              </a:rPr>
              <a:t>INNOVATIVE</a:t>
            </a:r>
            <a:r>
              <a:rPr sz="1100" b="1" spc="5" dirty="0">
                <a:solidFill>
                  <a:srgbClr val="034EA1"/>
                </a:solidFill>
                <a:latin typeface="Arial"/>
                <a:cs typeface="Arial"/>
              </a:rPr>
              <a:t> </a:t>
            </a:r>
            <a:r>
              <a:rPr sz="1100" b="1" spc="-5" dirty="0">
                <a:solidFill>
                  <a:srgbClr val="034EA1"/>
                </a:solidFill>
                <a:latin typeface="Arial"/>
                <a:cs typeface="Arial"/>
              </a:rPr>
              <a:t>EUROPE</a:t>
            </a:r>
            <a:endParaRPr sz="1100" dirty="0">
              <a:latin typeface="Arial"/>
              <a:cs typeface="Arial"/>
            </a:endParaRPr>
          </a:p>
        </p:txBody>
      </p:sp>
      <p:sp>
        <p:nvSpPr>
          <p:cNvPr id="39" name="object 39"/>
          <p:cNvSpPr txBox="1"/>
          <p:nvPr/>
        </p:nvSpPr>
        <p:spPr>
          <a:xfrm>
            <a:off x="8578977" y="2052708"/>
            <a:ext cx="1417320" cy="361315"/>
          </a:xfrm>
          <a:prstGeom prst="rect">
            <a:avLst/>
          </a:prstGeom>
        </p:spPr>
        <p:txBody>
          <a:bodyPr vert="horz" wrap="square" lIns="0" tIns="13335" rIns="0" bIns="0" rtlCol="0">
            <a:spAutoFit/>
          </a:bodyPr>
          <a:lstStyle/>
          <a:p>
            <a:pPr marL="451484" marR="5080" indent="-439420">
              <a:lnSpc>
                <a:spcPct val="100000"/>
              </a:lnSpc>
              <a:spcBef>
                <a:spcPts val="105"/>
              </a:spcBef>
            </a:pPr>
            <a:r>
              <a:rPr sz="1100" b="1" spc="-5" dirty="0">
                <a:solidFill>
                  <a:srgbClr val="034EA1"/>
                </a:solidFill>
                <a:latin typeface="Arial"/>
                <a:cs typeface="Arial"/>
              </a:rPr>
              <a:t>European</a:t>
            </a:r>
            <a:r>
              <a:rPr sz="1100" b="1" spc="-55" dirty="0">
                <a:solidFill>
                  <a:srgbClr val="034EA1"/>
                </a:solidFill>
                <a:latin typeface="Arial"/>
                <a:cs typeface="Arial"/>
              </a:rPr>
              <a:t> </a:t>
            </a:r>
            <a:r>
              <a:rPr sz="1100" b="1" dirty="0">
                <a:solidFill>
                  <a:srgbClr val="034EA1"/>
                </a:solidFill>
                <a:latin typeface="Arial"/>
                <a:cs typeface="Arial"/>
              </a:rPr>
              <a:t>Innovation </a:t>
            </a:r>
            <a:r>
              <a:rPr sz="1100" b="1" spc="-290" dirty="0">
                <a:solidFill>
                  <a:srgbClr val="034EA1"/>
                </a:solidFill>
                <a:latin typeface="Arial"/>
                <a:cs typeface="Arial"/>
              </a:rPr>
              <a:t> </a:t>
            </a:r>
            <a:r>
              <a:rPr sz="1100" b="1" spc="-5" dirty="0">
                <a:solidFill>
                  <a:srgbClr val="034EA1"/>
                </a:solidFill>
                <a:latin typeface="Arial"/>
                <a:cs typeface="Arial"/>
              </a:rPr>
              <a:t>Council</a:t>
            </a:r>
            <a:endParaRPr sz="1100" dirty="0">
              <a:latin typeface="Arial"/>
              <a:cs typeface="Arial"/>
            </a:endParaRPr>
          </a:p>
        </p:txBody>
      </p:sp>
      <p:sp>
        <p:nvSpPr>
          <p:cNvPr id="41" name="object 41"/>
          <p:cNvSpPr txBox="1"/>
          <p:nvPr/>
        </p:nvSpPr>
        <p:spPr>
          <a:xfrm>
            <a:off x="8601770" y="2890381"/>
            <a:ext cx="1417955" cy="361315"/>
          </a:xfrm>
          <a:prstGeom prst="rect">
            <a:avLst/>
          </a:prstGeom>
        </p:spPr>
        <p:txBody>
          <a:bodyPr vert="horz" wrap="square" lIns="0" tIns="13335" rIns="0" bIns="0" rtlCol="0">
            <a:spAutoFit/>
          </a:bodyPr>
          <a:lstStyle/>
          <a:p>
            <a:pPr marL="301625" marR="5080" indent="-289560">
              <a:lnSpc>
                <a:spcPct val="100000"/>
              </a:lnSpc>
              <a:spcBef>
                <a:spcPts val="105"/>
              </a:spcBef>
            </a:pPr>
            <a:r>
              <a:rPr sz="1100" b="1" spc="-5" dirty="0">
                <a:solidFill>
                  <a:srgbClr val="034EA1"/>
                </a:solidFill>
                <a:latin typeface="Arial"/>
                <a:cs typeface="Arial"/>
              </a:rPr>
              <a:t>European Innovation </a:t>
            </a:r>
            <a:r>
              <a:rPr sz="1100" b="1" spc="-295" dirty="0">
                <a:solidFill>
                  <a:srgbClr val="034EA1"/>
                </a:solidFill>
                <a:latin typeface="Arial"/>
                <a:cs typeface="Arial"/>
              </a:rPr>
              <a:t> </a:t>
            </a:r>
            <a:r>
              <a:rPr sz="1100" b="1" spc="-5" dirty="0">
                <a:solidFill>
                  <a:srgbClr val="034EA1"/>
                </a:solidFill>
                <a:latin typeface="Arial"/>
                <a:cs typeface="Arial"/>
              </a:rPr>
              <a:t>Ecosystems</a:t>
            </a:r>
            <a:endParaRPr sz="1100" dirty="0">
              <a:latin typeface="Arial"/>
              <a:cs typeface="Arial"/>
            </a:endParaRPr>
          </a:p>
        </p:txBody>
      </p:sp>
      <p:sp>
        <p:nvSpPr>
          <p:cNvPr id="46" name="object 46"/>
          <p:cNvSpPr txBox="1"/>
          <p:nvPr/>
        </p:nvSpPr>
        <p:spPr>
          <a:xfrm>
            <a:off x="4381420" y="1217063"/>
            <a:ext cx="3270304" cy="3390672"/>
          </a:xfrm>
          <a:prstGeom prst="rect">
            <a:avLst/>
          </a:prstGeom>
        </p:spPr>
        <p:txBody>
          <a:bodyPr vert="horz" wrap="square" lIns="0" tIns="12700" rIns="0" bIns="0" rtlCol="0">
            <a:spAutoFit/>
          </a:bodyPr>
          <a:lstStyle/>
          <a:p>
            <a:pPr marL="294005">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II</a:t>
            </a:r>
            <a:endParaRPr sz="1200" dirty="0">
              <a:latin typeface="Arial"/>
              <a:cs typeface="Arial"/>
            </a:endParaRPr>
          </a:p>
          <a:p>
            <a:pPr marL="294005" marR="5080">
              <a:lnSpc>
                <a:spcPct val="100000"/>
              </a:lnSpc>
              <a:spcBef>
                <a:spcPts val="5"/>
              </a:spcBef>
            </a:pPr>
            <a:r>
              <a:rPr sz="1100" b="1" spc="-5" dirty="0">
                <a:solidFill>
                  <a:srgbClr val="034EA1"/>
                </a:solidFill>
                <a:latin typeface="Arial"/>
                <a:cs typeface="Arial"/>
              </a:rPr>
              <a:t>GLOBAL CHALLENGES </a:t>
            </a:r>
            <a:r>
              <a:rPr sz="1100" b="1" dirty="0">
                <a:solidFill>
                  <a:srgbClr val="034EA1"/>
                </a:solidFill>
                <a:latin typeface="Arial"/>
                <a:cs typeface="Arial"/>
              </a:rPr>
              <a:t>&amp; </a:t>
            </a:r>
            <a:r>
              <a:rPr sz="1100" b="1" spc="-295" dirty="0">
                <a:solidFill>
                  <a:srgbClr val="034EA1"/>
                </a:solidFill>
                <a:latin typeface="Arial"/>
                <a:cs typeface="Arial"/>
              </a:rPr>
              <a:t> </a:t>
            </a:r>
            <a:r>
              <a:rPr sz="1100" b="1" spc="-10" dirty="0">
                <a:solidFill>
                  <a:srgbClr val="034EA1"/>
                </a:solidFill>
                <a:latin typeface="Arial"/>
                <a:cs typeface="Arial"/>
              </a:rPr>
              <a:t>EUROPEAN</a:t>
            </a:r>
            <a:r>
              <a:rPr sz="1100" b="1" spc="30" dirty="0">
                <a:solidFill>
                  <a:srgbClr val="034EA1"/>
                </a:solidFill>
                <a:latin typeface="Arial"/>
                <a:cs typeface="Arial"/>
              </a:rPr>
              <a:t> </a:t>
            </a:r>
            <a:r>
              <a:rPr sz="1100" b="1" spc="-10" dirty="0">
                <a:solidFill>
                  <a:srgbClr val="034EA1"/>
                </a:solidFill>
                <a:latin typeface="Arial"/>
                <a:cs typeface="Arial"/>
              </a:rPr>
              <a:t>INDUSTRIAL </a:t>
            </a:r>
            <a:r>
              <a:rPr sz="1100" b="1" spc="-5" dirty="0">
                <a:solidFill>
                  <a:srgbClr val="034EA1"/>
                </a:solidFill>
                <a:latin typeface="Arial"/>
                <a:cs typeface="Arial"/>
              </a:rPr>
              <a:t> COMPETITIVENESS</a:t>
            </a:r>
            <a:endParaRPr sz="1100" dirty="0">
              <a:latin typeface="Arial"/>
              <a:cs typeface="Arial"/>
            </a:endParaRPr>
          </a:p>
          <a:p>
            <a:pPr marL="120650" indent="-108585">
              <a:lnSpc>
                <a:spcPct val="100000"/>
              </a:lnSpc>
              <a:spcBef>
                <a:spcPts val="865"/>
              </a:spcBef>
              <a:buFont typeface="Arial MT"/>
              <a:buChar char="•"/>
              <a:tabLst>
                <a:tab pos="121285" algn="l"/>
              </a:tabLst>
            </a:pPr>
            <a:r>
              <a:rPr sz="1100" b="1" spc="-5" dirty="0">
                <a:solidFill>
                  <a:srgbClr val="034EA1"/>
                </a:solidFill>
                <a:latin typeface="Arial"/>
                <a:cs typeface="Arial"/>
              </a:rPr>
              <a:t>Health</a:t>
            </a:r>
          </a:p>
          <a:p>
            <a:pPr marL="120650" indent="-108585">
              <a:lnSpc>
                <a:spcPct val="200000"/>
              </a:lnSpc>
              <a:buFont typeface="Arial MT"/>
              <a:buChar char="•"/>
              <a:tabLst>
                <a:tab pos="121285" algn="l"/>
              </a:tabLst>
            </a:pPr>
            <a:endParaRPr sz="1100" dirty="0">
              <a:latin typeface="Arial"/>
              <a:cs typeface="Arial"/>
            </a:endParaRPr>
          </a:p>
          <a:p>
            <a:pPr marL="120650" marR="574675" indent="-108585">
              <a:lnSpc>
                <a:spcPct val="100000"/>
              </a:lnSpc>
              <a:buFont typeface="Arial MT"/>
              <a:buChar char="•"/>
              <a:tabLst>
                <a:tab pos="121285" algn="l"/>
              </a:tabLst>
            </a:pPr>
            <a:r>
              <a:rPr sz="1100" b="1" dirty="0">
                <a:solidFill>
                  <a:srgbClr val="034EA1"/>
                </a:solidFill>
                <a:latin typeface="Arial"/>
                <a:cs typeface="Arial"/>
              </a:rPr>
              <a:t>Culture,</a:t>
            </a:r>
            <a:r>
              <a:rPr sz="1100" b="1" spc="-50" dirty="0">
                <a:solidFill>
                  <a:srgbClr val="034EA1"/>
                </a:solidFill>
                <a:latin typeface="Arial"/>
                <a:cs typeface="Arial"/>
              </a:rPr>
              <a:t> </a:t>
            </a:r>
            <a:r>
              <a:rPr sz="1100" b="1" spc="-5" dirty="0">
                <a:solidFill>
                  <a:srgbClr val="034EA1"/>
                </a:solidFill>
                <a:latin typeface="Arial"/>
                <a:cs typeface="Arial"/>
              </a:rPr>
              <a:t>Creativity</a:t>
            </a:r>
            <a:r>
              <a:rPr sz="1100" b="1" spc="-60" dirty="0">
                <a:solidFill>
                  <a:srgbClr val="034EA1"/>
                </a:solidFill>
                <a:latin typeface="Arial"/>
                <a:cs typeface="Arial"/>
              </a:rPr>
              <a:t> </a:t>
            </a:r>
            <a:r>
              <a:rPr sz="1100" b="1" dirty="0">
                <a:solidFill>
                  <a:srgbClr val="034EA1"/>
                </a:solidFill>
                <a:latin typeface="Arial"/>
                <a:cs typeface="Arial"/>
              </a:rPr>
              <a:t>&amp; </a:t>
            </a:r>
            <a:r>
              <a:rPr sz="1100" b="1" spc="-290" dirty="0">
                <a:solidFill>
                  <a:srgbClr val="034EA1"/>
                </a:solidFill>
                <a:latin typeface="Arial"/>
                <a:cs typeface="Arial"/>
              </a:rPr>
              <a:t> </a:t>
            </a:r>
            <a:r>
              <a:rPr sz="1100" b="1" spc="-5" dirty="0">
                <a:solidFill>
                  <a:srgbClr val="034EA1"/>
                </a:solidFill>
                <a:latin typeface="Arial"/>
                <a:cs typeface="Arial"/>
              </a:rPr>
              <a:t>Inclusive</a:t>
            </a:r>
            <a:r>
              <a:rPr sz="1100" b="1" spc="-30" dirty="0">
                <a:solidFill>
                  <a:srgbClr val="034EA1"/>
                </a:solidFill>
                <a:latin typeface="Arial"/>
                <a:cs typeface="Arial"/>
              </a:rPr>
              <a:t> </a:t>
            </a:r>
            <a:r>
              <a:rPr sz="1100" b="1" dirty="0">
                <a:solidFill>
                  <a:srgbClr val="034EA1"/>
                </a:solidFill>
                <a:latin typeface="Arial"/>
                <a:cs typeface="Arial"/>
              </a:rPr>
              <a:t>Society</a:t>
            </a:r>
          </a:p>
          <a:p>
            <a:pPr marL="120650" marR="574675" indent="-108585">
              <a:lnSpc>
                <a:spcPct val="200000"/>
              </a:lnSpc>
              <a:buFont typeface="Arial MT"/>
              <a:buChar char="•"/>
              <a:tabLst>
                <a:tab pos="121285" algn="l"/>
              </a:tabLst>
            </a:pPr>
            <a:endParaRPr sz="1100" dirty="0">
              <a:latin typeface="Arial"/>
              <a:cs typeface="Arial"/>
            </a:endParaRPr>
          </a:p>
          <a:p>
            <a:pPr marL="120650" indent="-108585">
              <a:lnSpc>
                <a:spcPct val="100000"/>
              </a:lnSpc>
              <a:buFont typeface="Arial MT"/>
              <a:buChar char="•"/>
              <a:tabLst>
                <a:tab pos="121285" algn="l"/>
              </a:tabLst>
            </a:pPr>
            <a:r>
              <a:rPr sz="1100" b="1" spc="-5" dirty="0">
                <a:solidFill>
                  <a:srgbClr val="034EA1"/>
                </a:solidFill>
                <a:latin typeface="Arial"/>
                <a:cs typeface="Arial"/>
              </a:rPr>
              <a:t>Civil</a:t>
            </a:r>
            <a:r>
              <a:rPr sz="1100" b="1" spc="-45" dirty="0">
                <a:solidFill>
                  <a:srgbClr val="034EA1"/>
                </a:solidFill>
                <a:latin typeface="Arial"/>
                <a:cs typeface="Arial"/>
              </a:rPr>
              <a:t> </a:t>
            </a:r>
            <a:r>
              <a:rPr sz="1100" b="1" dirty="0">
                <a:solidFill>
                  <a:srgbClr val="034EA1"/>
                </a:solidFill>
                <a:latin typeface="Arial"/>
                <a:cs typeface="Arial"/>
              </a:rPr>
              <a:t>Security</a:t>
            </a:r>
            <a:r>
              <a:rPr sz="1100" b="1" spc="-60" dirty="0">
                <a:solidFill>
                  <a:srgbClr val="034EA1"/>
                </a:solidFill>
                <a:latin typeface="Arial"/>
                <a:cs typeface="Arial"/>
              </a:rPr>
              <a:t> </a:t>
            </a:r>
            <a:r>
              <a:rPr sz="1100" b="1" dirty="0">
                <a:solidFill>
                  <a:srgbClr val="034EA1"/>
                </a:solidFill>
                <a:latin typeface="Arial"/>
                <a:cs typeface="Arial"/>
              </a:rPr>
              <a:t>for</a:t>
            </a:r>
            <a:r>
              <a:rPr sz="1100" b="1" spc="-40" dirty="0">
                <a:solidFill>
                  <a:srgbClr val="034EA1"/>
                </a:solidFill>
                <a:latin typeface="Arial"/>
                <a:cs typeface="Arial"/>
              </a:rPr>
              <a:t> </a:t>
            </a:r>
            <a:r>
              <a:rPr sz="1100" b="1" dirty="0">
                <a:solidFill>
                  <a:srgbClr val="034EA1"/>
                </a:solidFill>
                <a:latin typeface="Arial"/>
                <a:cs typeface="Arial"/>
              </a:rPr>
              <a:t>Society</a:t>
            </a:r>
          </a:p>
          <a:p>
            <a:pPr marL="120650" indent="-108585">
              <a:lnSpc>
                <a:spcPct val="150000"/>
              </a:lnSpc>
              <a:buFont typeface="Arial MT"/>
              <a:buChar char="•"/>
              <a:tabLst>
                <a:tab pos="121285" algn="l"/>
              </a:tabLst>
            </a:pPr>
            <a:endParaRPr sz="1100" dirty="0">
              <a:latin typeface="Arial"/>
              <a:cs typeface="Arial"/>
            </a:endParaRPr>
          </a:p>
          <a:p>
            <a:pPr marL="120650" indent="-108585">
              <a:lnSpc>
                <a:spcPct val="100000"/>
              </a:lnSpc>
              <a:buFont typeface="Arial MT"/>
              <a:buChar char="•"/>
              <a:tabLst>
                <a:tab pos="121285" algn="l"/>
              </a:tabLst>
            </a:pPr>
            <a:r>
              <a:rPr sz="1100" b="1" dirty="0">
                <a:solidFill>
                  <a:srgbClr val="034EA1"/>
                </a:solidFill>
                <a:latin typeface="Arial"/>
                <a:cs typeface="Arial"/>
              </a:rPr>
              <a:t>Digital,</a:t>
            </a:r>
            <a:r>
              <a:rPr sz="1100" b="1" spc="-80" dirty="0">
                <a:solidFill>
                  <a:srgbClr val="034EA1"/>
                </a:solidFill>
                <a:latin typeface="Arial"/>
                <a:cs typeface="Arial"/>
              </a:rPr>
              <a:t> </a:t>
            </a:r>
            <a:r>
              <a:rPr sz="1100" b="1" dirty="0">
                <a:solidFill>
                  <a:srgbClr val="034EA1"/>
                </a:solidFill>
                <a:latin typeface="Arial"/>
                <a:cs typeface="Arial"/>
              </a:rPr>
              <a:t>Industry</a:t>
            </a:r>
            <a:r>
              <a:rPr sz="1100" b="1" spc="-50" dirty="0">
                <a:solidFill>
                  <a:srgbClr val="034EA1"/>
                </a:solidFill>
                <a:latin typeface="Arial"/>
                <a:cs typeface="Arial"/>
              </a:rPr>
              <a:t> </a:t>
            </a:r>
            <a:r>
              <a:rPr sz="1100" b="1" dirty="0">
                <a:solidFill>
                  <a:srgbClr val="034EA1"/>
                </a:solidFill>
                <a:latin typeface="Arial"/>
                <a:cs typeface="Arial"/>
              </a:rPr>
              <a:t>&amp;</a:t>
            </a:r>
            <a:r>
              <a:rPr sz="1100" b="1" spc="-45" dirty="0">
                <a:solidFill>
                  <a:srgbClr val="034EA1"/>
                </a:solidFill>
                <a:latin typeface="Arial"/>
                <a:cs typeface="Arial"/>
              </a:rPr>
              <a:t> </a:t>
            </a:r>
            <a:r>
              <a:rPr sz="1100" b="1" dirty="0">
                <a:solidFill>
                  <a:srgbClr val="034EA1"/>
                </a:solidFill>
                <a:latin typeface="Arial"/>
                <a:cs typeface="Arial"/>
              </a:rPr>
              <a:t>Space</a:t>
            </a:r>
          </a:p>
          <a:p>
            <a:pPr marL="120650" indent="-108585">
              <a:lnSpc>
                <a:spcPct val="150000"/>
              </a:lnSpc>
              <a:buFont typeface="Arial MT"/>
              <a:buChar char="•"/>
              <a:tabLst>
                <a:tab pos="121285" algn="l"/>
              </a:tabLst>
            </a:pPr>
            <a:endParaRPr sz="1100" dirty="0">
              <a:latin typeface="Arial"/>
              <a:cs typeface="Arial"/>
            </a:endParaRPr>
          </a:p>
          <a:p>
            <a:pPr marL="120650" indent="-108585">
              <a:lnSpc>
                <a:spcPct val="150000"/>
              </a:lnSpc>
              <a:buFont typeface="Arial MT"/>
              <a:buChar char="•"/>
              <a:tabLst>
                <a:tab pos="121285" algn="l"/>
              </a:tabLst>
            </a:pPr>
            <a:r>
              <a:rPr sz="1100" b="1" dirty="0">
                <a:solidFill>
                  <a:srgbClr val="034EA1"/>
                </a:solidFill>
                <a:latin typeface="Arial"/>
                <a:cs typeface="Arial"/>
              </a:rPr>
              <a:t>Climate,</a:t>
            </a:r>
            <a:r>
              <a:rPr sz="1100" b="1" spc="-70" dirty="0">
                <a:solidFill>
                  <a:srgbClr val="034EA1"/>
                </a:solidFill>
                <a:latin typeface="Arial"/>
                <a:cs typeface="Arial"/>
              </a:rPr>
              <a:t> </a:t>
            </a:r>
            <a:r>
              <a:rPr sz="1100" b="1" dirty="0">
                <a:solidFill>
                  <a:srgbClr val="034EA1"/>
                </a:solidFill>
                <a:latin typeface="Arial"/>
                <a:cs typeface="Arial"/>
              </a:rPr>
              <a:t>Energy</a:t>
            </a:r>
            <a:r>
              <a:rPr sz="1100" b="1" spc="-5" dirty="0">
                <a:solidFill>
                  <a:srgbClr val="034EA1"/>
                </a:solidFill>
                <a:latin typeface="Arial"/>
                <a:cs typeface="Arial"/>
              </a:rPr>
              <a:t> </a:t>
            </a:r>
            <a:r>
              <a:rPr sz="1100" b="1" dirty="0">
                <a:solidFill>
                  <a:srgbClr val="034EA1"/>
                </a:solidFill>
                <a:latin typeface="Arial"/>
                <a:cs typeface="Arial"/>
              </a:rPr>
              <a:t>&amp;</a:t>
            </a:r>
            <a:r>
              <a:rPr sz="1100" b="1" spc="-30" dirty="0">
                <a:solidFill>
                  <a:srgbClr val="034EA1"/>
                </a:solidFill>
                <a:latin typeface="Arial"/>
                <a:cs typeface="Arial"/>
              </a:rPr>
              <a:t> </a:t>
            </a:r>
            <a:r>
              <a:rPr sz="1100" b="1" spc="-5" dirty="0">
                <a:solidFill>
                  <a:srgbClr val="034EA1"/>
                </a:solidFill>
                <a:latin typeface="Arial"/>
                <a:cs typeface="Arial"/>
              </a:rPr>
              <a:t>Mobility</a:t>
            </a:r>
          </a:p>
          <a:p>
            <a:pPr marL="120650" indent="-108585">
              <a:lnSpc>
                <a:spcPct val="150000"/>
              </a:lnSpc>
              <a:buFont typeface="Arial MT"/>
              <a:buChar char="•"/>
              <a:tabLst>
                <a:tab pos="121285" algn="l"/>
              </a:tabLst>
            </a:pPr>
            <a:endParaRPr sz="1100" dirty="0">
              <a:latin typeface="Arial"/>
              <a:cs typeface="Arial"/>
            </a:endParaRPr>
          </a:p>
          <a:p>
            <a:pPr marL="120650" marR="95885" indent="-108585">
              <a:lnSpc>
                <a:spcPct val="100000"/>
              </a:lnSpc>
              <a:buFont typeface="Arial MT"/>
              <a:buChar char="•"/>
              <a:tabLst>
                <a:tab pos="121285" algn="l"/>
              </a:tabLst>
            </a:pPr>
            <a:r>
              <a:rPr sz="1100" b="1" spc="-5" dirty="0">
                <a:solidFill>
                  <a:srgbClr val="034EA1"/>
                </a:solidFill>
                <a:latin typeface="Arial"/>
                <a:cs typeface="Arial"/>
              </a:rPr>
              <a:t>Food, Bioeconomy, </a:t>
            </a:r>
            <a:r>
              <a:rPr sz="1100" b="1" dirty="0">
                <a:solidFill>
                  <a:srgbClr val="034EA1"/>
                </a:solidFill>
                <a:latin typeface="Arial"/>
                <a:cs typeface="Arial"/>
              </a:rPr>
              <a:t>Natural </a:t>
            </a:r>
            <a:r>
              <a:rPr sz="1100" b="1" spc="-295" dirty="0">
                <a:solidFill>
                  <a:srgbClr val="034EA1"/>
                </a:solidFill>
                <a:latin typeface="Arial"/>
                <a:cs typeface="Arial"/>
              </a:rPr>
              <a:t> </a:t>
            </a:r>
            <a:r>
              <a:rPr sz="1100" b="1" spc="-5" dirty="0">
                <a:solidFill>
                  <a:srgbClr val="034EA1"/>
                </a:solidFill>
                <a:latin typeface="Arial"/>
                <a:cs typeface="Arial"/>
              </a:rPr>
              <a:t>Resources, Agriculture </a:t>
            </a:r>
            <a:r>
              <a:rPr sz="1100" b="1" dirty="0">
                <a:solidFill>
                  <a:srgbClr val="034EA1"/>
                </a:solidFill>
                <a:latin typeface="Arial"/>
                <a:cs typeface="Arial"/>
              </a:rPr>
              <a:t>&amp; </a:t>
            </a:r>
            <a:r>
              <a:rPr sz="1100" b="1" spc="5" dirty="0">
                <a:solidFill>
                  <a:srgbClr val="034EA1"/>
                </a:solidFill>
                <a:latin typeface="Arial"/>
                <a:cs typeface="Arial"/>
              </a:rPr>
              <a:t> </a:t>
            </a:r>
            <a:r>
              <a:rPr sz="1100" b="1" spc="-5" dirty="0">
                <a:solidFill>
                  <a:srgbClr val="034EA1"/>
                </a:solidFill>
                <a:latin typeface="Arial"/>
                <a:cs typeface="Arial"/>
              </a:rPr>
              <a:t>Environment</a:t>
            </a:r>
            <a:endParaRPr sz="1100" dirty="0">
              <a:latin typeface="Arial"/>
              <a:cs typeface="Arial"/>
            </a:endParaRPr>
          </a:p>
        </p:txBody>
      </p:sp>
      <p:sp>
        <p:nvSpPr>
          <p:cNvPr id="48" name="object 48"/>
          <p:cNvSpPr txBox="1"/>
          <p:nvPr/>
        </p:nvSpPr>
        <p:spPr>
          <a:xfrm>
            <a:off x="3992614" y="2860712"/>
            <a:ext cx="196215" cy="635635"/>
          </a:xfrm>
          <a:prstGeom prst="rect">
            <a:avLst/>
          </a:prstGeom>
        </p:spPr>
        <p:txBody>
          <a:bodyPr vert="vert270" wrap="square" lIns="0" tIns="0" rIns="0" bIns="0" rtlCol="0">
            <a:spAutoFit/>
          </a:bodyPr>
          <a:lstStyle/>
          <a:p>
            <a:pPr marL="12700">
              <a:lnSpc>
                <a:spcPts val="1425"/>
              </a:lnSpc>
            </a:pPr>
            <a:r>
              <a:rPr sz="1200" b="1" spc="-5" dirty="0">
                <a:solidFill>
                  <a:srgbClr val="034EA1"/>
                </a:solidFill>
                <a:latin typeface="Arial"/>
                <a:cs typeface="Arial"/>
              </a:rPr>
              <a:t>Clusters</a:t>
            </a:r>
            <a:endParaRPr sz="1200" dirty="0">
              <a:latin typeface="Arial"/>
              <a:cs typeface="Arial"/>
            </a:endParaRPr>
          </a:p>
        </p:txBody>
      </p:sp>
      <p:pic>
        <p:nvPicPr>
          <p:cNvPr id="51" name="object 51"/>
          <p:cNvPicPr/>
          <p:nvPr/>
        </p:nvPicPr>
        <p:blipFill>
          <a:blip r:embed="rId4" cstate="print"/>
          <a:stretch>
            <a:fillRect/>
          </a:stretch>
        </p:blipFill>
        <p:spPr>
          <a:xfrm>
            <a:off x="3986239" y="1221353"/>
            <a:ext cx="487679" cy="487679"/>
          </a:xfrm>
          <a:prstGeom prst="rect">
            <a:avLst/>
          </a:prstGeom>
        </p:spPr>
      </p:pic>
      <p:sp>
        <p:nvSpPr>
          <p:cNvPr id="52" name="object 41"/>
          <p:cNvSpPr txBox="1"/>
          <p:nvPr/>
        </p:nvSpPr>
        <p:spPr>
          <a:xfrm>
            <a:off x="8601770" y="3817508"/>
            <a:ext cx="1753235" cy="364843"/>
          </a:xfrm>
          <a:prstGeom prst="rect">
            <a:avLst/>
          </a:prstGeom>
        </p:spPr>
        <p:txBody>
          <a:bodyPr vert="horz" wrap="square" lIns="0" tIns="13335" rIns="0" bIns="0" rtlCol="0">
            <a:spAutoFit/>
          </a:bodyPr>
          <a:lstStyle/>
          <a:p>
            <a:pPr marL="301625" marR="5080" indent="-289560">
              <a:lnSpc>
                <a:spcPct val="100000"/>
              </a:lnSpc>
              <a:spcBef>
                <a:spcPts val="105"/>
              </a:spcBef>
            </a:pPr>
            <a:r>
              <a:rPr sz="1100" b="1" spc="-5" dirty="0">
                <a:solidFill>
                  <a:srgbClr val="034EA1"/>
                </a:solidFill>
                <a:latin typeface="Arial"/>
                <a:cs typeface="Arial"/>
              </a:rPr>
              <a:t>European Institute of </a:t>
            </a:r>
          </a:p>
          <a:p>
            <a:pPr marL="301625" marR="5080" indent="-289560">
              <a:lnSpc>
                <a:spcPct val="100000"/>
              </a:lnSpc>
              <a:spcBef>
                <a:spcPts val="105"/>
              </a:spcBef>
            </a:pPr>
            <a:r>
              <a:rPr lang="x-none" sz="1100" b="1" spc="-5" dirty="0">
                <a:solidFill>
                  <a:srgbClr val="034EA1"/>
                </a:solidFill>
                <a:latin typeface="Arial"/>
                <a:cs typeface="Arial"/>
              </a:rPr>
              <a:t>Innovation &amp; Technology</a:t>
            </a:r>
            <a:endParaRPr sz="1100" dirty="0">
              <a:latin typeface="Arial"/>
              <a:cs typeface="Arial"/>
            </a:endParaRPr>
          </a:p>
        </p:txBody>
      </p:sp>
      <p:pic>
        <p:nvPicPr>
          <p:cNvPr id="53" name="object 44"/>
          <p:cNvPicPr/>
          <p:nvPr/>
        </p:nvPicPr>
        <p:blipFill>
          <a:blip r:embed="rId5" cstate="print"/>
          <a:stretch>
            <a:fillRect/>
          </a:stretch>
        </p:blipFill>
        <p:spPr>
          <a:xfrm>
            <a:off x="8051674" y="1237167"/>
            <a:ext cx="527303" cy="525779"/>
          </a:xfrm>
          <a:prstGeom prst="rect">
            <a:avLst/>
          </a:prstGeom>
        </p:spPr>
      </p:pic>
      <p:cxnSp>
        <p:nvCxnSpPr>
          <p:cNvPr id="55" name="Straight Connector 54"/>
          <p:cNvCxnSpPr/>
          <p:nvPr/>
        </p:nvCxnSpPr>
        <p:spPr>
          <a:xfrm>
            <a:off x="3747928" y="1349815"/>
            <a:ext cx="52095" cy="3279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774573" y="1349815"/>
            <a:ext cx="52095" cy="3279751"/>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553456" y="3444758"/>
            <a:ext cx="1845999" cy="276999"/>
          </a:xfrm>
          <a:prstGeom prst="rect">
            <a:avLst/>
          </a:prstGeom>
          <a:noFill/>
        </p:spPr>
        <p:txBody>
          <a:bodyPr wrap="square" rtlCol="0">
            <a:spAutoFit/>
          </a:bodyPr>
          <a:lstStyle/>
          <a:p>
            <a:r>
              <a:rPr lang="en-001" sz="1200" dirty="0">
                <a:solidFill>
                  <a:srgbClr val="7030A0"/>
                </a:solidFill>
              </a:rPr>
              <a:t>148 Proposals / 47 Grants</a:t>
            </a:r>
            <a:endParaRPr lang="en-IE" sz="1200" dirty="0">
              <a:solidFill>
                <a:srgbClr val="7030A0"/>
              </a:solidFill>
            </a:endParaRPr>
          </a:p>
        </p:txBody>
      </p:sp>
      <p:sp>
        <p:nvSpPr>
          <p:cNvPr id="24" name="TextBox 23"/>
          <p:cNvSpPr txBox="1"/>
          <p:nvPr/>
        </p:nvSpPr>
        <p:spPr>
          <a:xfrm>
            <a:off x="4434494" y="2049334"/>
            <a:ext cx="1845999" cy="276999"/>
          </a:xfrm>
          <a:prstGeom prst="rect">
            <a:avLst/>
          </a:prstGeom>
          <a:noFill/>
        </p:spPr>
        <p:txBody>
          <a:bodyPr wrap="square" rtlCol="0">
            <a:spAutoFit/>
          </a:bodyPr>
          <a:lstStyle/>
          <a:p>
            <a:r>
              <a:rPr lang="en-001" sz="1200" dirty="0">
                <a:solidFill>
                  <a:srgbClr val="7030A0"/>
                </a:solidFill>
              </a:rPr>
              <a:t>35 Proposals / 6 Grant</a:t>
            </a:r>
            <a:endParaRPr lang="en-IE" sz="1200" dirty="0">
              <a:solidFill>
                <a:srgbClr val="7030A0"/>
              </a:solidFill>
            </a:endParaRPr>
          </a:p>
        </p:txBody>
      </p:sp>
      <p:sp>
        <p:nvSpPr>
          <p:cNvPr id="26" name="TextBox 25"/>
          <p:cNvSpPr txBox="1"/>
          <p:nvPr/>
        </p:nvSpPr>
        <p:spPr>
          <a:xfrm>
            <a:off x="4434022" y="4558679"/>
            <a:ext cx="1845999" cy="276999"/>
          </a:xfrm>
          <a:prstGeom prst="rect">
            <a:avLst/>
          </a:prstGeom>
          <a:noFill/>
        </p:spPr>
        <p:txBody>
          <a:bodyPr wrap="square" rtlCol="0">
            <a:spAutoFit/>
          </a:bodyPr>
          <a:lstStyle/>
          <a:p>
            <a:r>
              <a:rPr lang="en-001" sz="1200" dirty="0">
                <a:solidFill>
                  <a:srgbClr val="7030A0"/>
                </a:solidFill>
              </a:rPr>
              <a:t>67 Proposals / 18 Grants</a:t>
            </a:r>
            <a:endParaRPr lang="en-IE" sz="1200" dirty="0">
              <a:solidFill>
                <a:srgbClr val="7030A0"/>
              </a:solidFill>
            </a:endParaRPr>
          </a:p>
        </p:txBody>
      </p:sp>
      <p:sp>
        <p:nvSpPr>
          <p:cNvPr id="27" name="TextBox 26"/>
          <p:cNvSpPr txBox="1"/>
          <p:nvPr/>
        </p:nvSpPr>
        <p:spPr>
          <a:xfrm>
            <a:off x="4434494" y="2524706"/>
            <a:ext cx="1845999" cy="276999"/>
          </a:xfrm>
          <a:prstGeom prst="rect">
            <a:avLst/>
          </a:prstGeom>
          <a:noFill/>
        </p:spPr>
        <p:txBody>
          <a:bodyPr wrap="square" rtlCol="0">
            <a:spAutoFit/>
          </a:bodyPr>
          <a:lstStyle/>
          <a:p>
            <a:r>
              <a:rPr lang="en-001" sz="1200" dirty="0">
                <a:solidFill>
                  <a:srgbClr val="7030A0"/>
                </a:solidFill>
              </a:rPr>
              <a:t>106 Proposals / 13 Grant</a:t>
            </a:r>
            <a:endParaRPr lang="en-IE" sz="1200" dirty="0">
              <a:solidFill>
                <a:srgbClr val="7030A0"/>
              </a:solidFill>
            </a:endParaRPr>
          </a:p>
        </p:txBody>
      </p:sp>
      <p:sp>
        <p:nvSpPr>
          <p:cNvPr id="28" name="TextBox 27"/>
          <p:cNvSpPr txBox="1"/>
          <p:nvPr/>
        </p:nvSpPr>
        <p:spPr>
          <a:xfrm>
            <a:off x="4434023" y="3455291"/>
            <a:ext cx="1845999" cy="276999"/>
          </a:xfrm>
          <a:prstGeom prst="rect">
            <a:avLst/>
          </a:prstGeom>
          <a:noFill/>
        </p:spPr>
        <p:txBody>
          <a:bodyPr wrap="square" rtlCol="0">
            <a:spAutoFit/>
          </a:bodyPr>
          <a:lstStyle/>
          <a:p>
            <a:r>
              <a:rPr lang="en-001" sz="1200" dirty="0">
                <a:solidFill>
                  <a:srgbClr val="7030A0"/>
                </a:solidFill>
              </a:rPr>
              <a:t>54 Proposals / 10 Grant</a:t>
            </a:r>
            <a:endParaRPr lang="en-IE" sz="1200" dirty="0">
              <a:solidFill>
                <a:srgbClr val="7030A0"/>
              </a:solidFill>
            </a:endParaRPr>
          </a:p>
        </p:txBody>
      </p:sp>
      <p:sp>
        <p:nvSpPr>
          <p:cNvPr id="29" name="TextBox 28"/>
          <p:cNvSpPr txBox="1"/>
          <p:nvPr/>
        </p:nvSpPr>
        <p:spPr>
          <a:xfrm>
            <a:off x="1453697" y="2326333"/>
            <a:ext cx="1845999" cy="276999"/>
          </a:xfrm>
          <a:prstGeom prst="rect">
            <a:avLst/>
          </a:prstGeom>
          <a:noFill/>
        </p:spPr>
        <p:txBody>
          <a:bodyPr wrap="square" rtlCol="0">
            <a:spAutoFit/>
          </a:bodyPr>
          <a:lstStyle/>
          <a:p>
            <a:pPr algn="ctr"/>
            <a:r>
              <a:rPr lang="en-001" sz="1200" dirty="0">
                <a:solidFill>
                  <a:srgbClr val="7030A0"/>
                </a:solidFill>
              </a:rPr>
              <a:t>32 Proposal / 0 Grants</a:t>
            </a:r>
            <a:endParaRPr lang="en-IE" sz="1200" dirty="0">
              <a:solidFill>
                <a:srgbClr val="7030A0"/>
              </a:solidFill>
            </a:endParaRPr>
          </a:p>
        </p:txBody>
      </p:sp>
      <p:sp>
        <p:nvSpPr>
          <p:cNvPr id="32" name="TextBox 31"/>
          <p:cNvSpPr txBox="1"/>
          <p:nvPr/>
        </p:nvSpPr>
        <p:spPr>
          <a:xfrm>
            <a:off x="1553456" y="4368433"/>
            <a:ext cx="1845999" cy="276999"/>
          </a:xfrm>
          <a:prstGeom prst="rect">
            <a:avLst/>
          </a:prstGeom>
          <a:noFill/>
        </p:spPr>
        <p:txBody>
          <a:bodyPr wrap="square" rtlCol="0">
            <a:spAutoFit/>
          </a:bodyPr>
          <a:lstStyle/>
          <a:p>
            <a:r>
              <a:rPr lang="en-001" sz="1200" dirty="0">
                <a:solidFill>
                  <a:srgbClr val="7030A0"/>
                </a:solidFill>
              </a:rPr>
              <a:t>8 Proposals / 5 Grants</a:t>
            </a:r>
            <a:endParaRPr lang="en-IE" sz="1200" dirty="0">
              <a:solidFill>
                <a:srgbClr val="7030A0"/>
              </a:solidFill>
            </a:endParaRPr>
          </a:p>
        </p:txBody>
      </p:sp>
      <p:sp>
        <p:nvSpPr>
          <p:cNvPr id="34" name="TextBox 33"/>
          <p:cNvSpPr txBox="1"/>
          <p:nvPr/>
        </p:nvSpPr>
        <p:spPr>
          <a:xfrm>
            <a:off x="8509006" y="2419929"/>
            <a:ext cx="1845999" cy="276999"/>
          </a:xfrm>
          <a:prstGeom prst="rect">
            <a:avLst/>
          </a:prstGeom>
          <a:noFill/>
        </p:spPr>
        <p:txBody>
          <a:bodyPr wrap="square" rtlCol="0">
            <a:spAutoFit/>
          </a:bodyPr>
          <a:lstStyle/>
          <a:p>
            <a:pPr algn="ctr"/>
            <a:r>
              <a:rPr lang="en-001" sz="1200" dirty="0">
                <a:solidFill>
                  <a:srgbClr val="7030A0"/>
                </a:solidFill>
              </a:rPr>
              <a:t>51 Proposal / 2 Grants </a:t>
            </a:r>
            <a:endParaRPr lang="en-IE" sz="1200" dirty="0">
              <a:solidFill>
                <a:srgbClr val="7030A0"/>
              </a:solidFill>
            </a:endParaRPr>
          </a:p>
        </p:txBody>
      </p:sp>
      <p:sp>
        <p:nvSpPr>
          <p:cNvPr id="40" name="TextBox 39"/>
          <p:cNvSpPr txBox="1"/>
          <p:nvPr/>
        </p:nvSpPr>
        <p:spPr>
          <a:xfrm>
            <a:off x="8555387" y="3335944"/>
            <a:ext cx="1845999" cy="276999"/>
          </a:xfrm>
          <a:prstGeom prst="rect">
            <a:avLst/>
          </a:prstGeom>
          <a:noFill/>
        </p:spPr>
        <p:txBody>
          <a:bodyPr wrap="square" rtlCol="0">
            <a:spAutoFit/>
          </a:bodyPr>
          <a:lstStyle/>
          <a:p>
            <a:pPr algn="ctr"/>
            <a:r>
              <a:rPr lang="en-001" sz="1200" dirty="0">
                <a:solidFill>
                  <a:srgbClr val="7030A0"/>
                </a:solidFill>
              </a:rPr>
              <a:t>21 Proposals / 4 Grants</a:t>
            </a:r>
            <a:endParaRPr lang="en-IE" sz="1200" dirty="0">
              <a:solidFill>
                <a:srgbClr val="7030A0"/>
              </a:solidFill>
            </a:endParaRPr>
          </a:p>
        </p:txBody>
      </p:sp>
      <p:sp>
        <p:nvSpPr>
          <p:cNvPr id="42" name="TextBox 41"/>
          <p:cNvSpPr txBox="1"/>
          <p:nvPr/>
        </p:nvSpPr>
        <p:spPr>
          <a:xfrm>
            <a:off x="8509005" y="4239472"/>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43" name="TextBox 42"/>
          <p:cNvSpPr txBox="1"/>
          <p:nvPr/>
        </p:nvSpPr>
        <p:spPr>
          <a:xfrm>
            <a:off x="4434022" y="3941378"/>
            <a:ext cx="1845999" cy="276999"/>
          </a:xfrm>
          <a:prstGeom prst="rect">
            <a:avLst/>
          </a:prstGeom>
          <a:noFill/>
        </p:spPr>
        <p:txBody>
          <a:bodyPr wrap="square" rtlCol="0">
            <a:spAutoFit/>
          </a:bodyPr>
          <a:lstStyle/>
          <a:p>
            <a:r>
              <a:rPr lang="en-001" sz="1200" dirty="0">
                <a:solidFill>
                  <a:srgbClr val="7030A0"/>
                </a:solidFill>
              </a:rPr>
              <a:t>65 </a:t>
            </a:r>
            <a:r>
              <a:rPr lang="en-IE" sz="1200" dirty="0">
                <a:solidFill>
                  <a:srgbClr val="7030A0"/>
                </a:solidFill>
              </a:rPr>
              <a:t>Proposal</a:t>
            </a:r>
            <a:r>
              <a:rPr lang="en-001" sz="1200" dirty="0">
                <a:solidFill>
                  <a:srgbClr val="7030A0"/>
                </a:solidFill>
              </a:rPr>
              <a:t> / 18 Grants</a:t>
            </a:r>
            <a:endParaRPr lang="en-IE" sz="1200" dirty="0">
              <a:solidFill>
                <a:srgbClr val="7030A0"/>
              </a:solidFill>
            </a:endParaRPr>
          </a:p>
        </p:txBody>
      </p:sp>
      <p:sp>
        <p:nvSpPr>
          <p:cNvPr id="44" name="TextBox 43"/>
          <p:cNvSpPr txBox="1"/>
          <p:nvPr/>
        </p:nvSpPr>
        <p:spPr>
          <a:xfrm>
            <a:off x="4434023" y="3016035"/>
            <a:ext cx="1845999" cy="276999"/>
          </a:xfrm>
          <a:prstGeom prst="rect">
            <a:avLst/>
          </a:prstGeom>
          <a:noFill/>
        </p:spPr>
        <p:txBody>
          <a:bodyPr wrap="square" rtlCol="0">
            <a:spAutoFit/>
          </a:bodyPr>
          <a:lstStyle/>
          <a:p>
            <a:r>
              <a:rPr lang="en-001" sz="1200" dirty="0">
                <a:solidFill>
                  <a:srgbClr val="7030A0"/>
                </a:solidFill>
              </a:rPr>
              <a:t>54 Proposals /11 Grants </a:t>
            </a:r>
            <a:endParaRPr lang="en-IE" sz="1200" dirty="0">
              <a:solidFill>
                <a:srgbClr val="7030A0"/>
              </a:solidFill>
            </a:endParaRPr>
          </a:p>
        </p:txBody>
      </p:sp>
      <p:sp>
        <p:nvSpPr>
          <p:cNvPr id="45" name="TextBox 44"/>
          <p:cNvSpPr txBox="1"/>
          <p:nvPr/>
        </p:nvSpPr>
        <p:spPr>
          <a:xfrm>
            <a:off x="3217998" y="5624629"/>
            <a:ext cx="1845999" cy="276999"/>
          </a:xfrm>
          <a:prstGeom prst="rect">
            <a:avLst/>
          </a:prstGeom>
          <a:noFill/>
        </p:spPr>
        <p:txBody>
          <a:bodyPr wrap="square" rtlCol="0">
            <a:spAutoFit/>
          </a:bodyPr>
          <a:lstStyle/>
          <a:p>
            <a:pPr algn="ctr"/>
            <a:r>
              <a:rPr lang="en-001" sz="1200" dirty="0">
                <a:solidFill>
                  <a:srgbClr val="7030A0"/>
                </a:solidFill>
              </a:rPr>
              <a:t>20 Proposals / 5 Grants</a:t>
            </a:r>
            <a:endParaRPr lang="en-IE" sz="1200" dirty="0">
              <a:solidFill>
                <a:srgbClr val="7030A0"/>
              </a:solidFill>
            </a:endParaRPr>
          </a:p>
        </p:txBody>
      </p:sp>
      <p:sp>
        <p:nvSpPr>
          <p:cNvPr id="47" name="TextBox 46"/>
          <p:cNvSpPr txBox="1"/>
          <p:nvPr/>
        </p:nvSpPr>
        <p:spPr>
          <a:xfrm>
            <a:off x="7020323" y="5631950"/>
            <a:ext cx="1845999" cy="276999"/>
          </a:xfrm>
          <a:prstGeom prst="rect">
            <a:avLst/>
          </a:prstGeom>
          <a:noFill/>
        </p:spPr>
        <p:txBody>
          <a:bodyPr wrap="square" rtlCol="0">
            <a:spAutoFit/>
          </a:bodyPr>
          <a:lstStyle/>
          <a:p>
            <a:pPr algn="ctr"/>
            <a:r>
              <a:rPr lang="en-001" sz="1200" dirty="0">
                <a:solidFill>
                  <a:srgbClr val="7030A0"/>
                </a:solidFill>
              </a:rPr>
              <a:t>23 Proposals / 3 Grant</a:t>
            </a:r>
            <a:endParaRPr lang="en-IE" sz="1200" dirty="0">
              <a:solidFill>
                <a:srgbClr val="7030A0"/>
              </a:solidFill>
            </a:endParaRPr>
          </a:p>
        </p:txBody>
      </p:sp>
    </p:spTree>
    <p:extLst>
      <p:ext uri="{BB962C8B-B14F-4D97-AF65-F5344CB8AC3E}">
        <p14:creationId xmlns:p14="http://schemas.microsoft.com/office/powerpoint/2010/main" val="63644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5720" y="1919212"/>
            <a:ext cx="7362825" cy="3150235"/>
          </a:xfrm>
          <a:prstGeom prst="rect">
            <a:avLst/>
          </a:prstGeom>
        </p:spPr>
        <p:txBody>
          <a:bodyPr vert="horz" wrap="square" lIns="0" tIns="88265" rIns="0" bIns="0" rtlCol="0">
            <a:spAutoFit/>
          </a:bodyPr>
          <a:lstStyle/>
          <a:p>
            <a:pPr marL="12700">
              <a:lnSpc>
                <a:spcPct val="100000"/>
              </a:lnSpc>
              <a:spcBef>
                <a:spcPts val="695"/>
              </a:spcBef>
            </a:pPr>
            <a:r>
              <a:rPr sz="2000" i="1" dirty="0">
                <a:solidFill>
                  <a:srgbClr val="034EA1"/>
                </a:solidFill>
                <a:latin typeface="Arial"/>
                <a:cs typeface="Arial"/>
              </a:rPr>
              <a:t>Commissioner</a:t>
            </a:r>
            <a:r>
              <a:rPr sz="2000" i="1" spc="-30" dirty="0">
                <a:solidFill>
                  <a:srgbClr val="034EA1"/>
                </a:solidFill>
                <a:latin typeface="Arial"/>
                <a:cs typeface="Arial"/>
              </a:rPr>
              <a:t> </a:t>
            </a:r>
            <a:r>
              <a:rPr sz="2000" b="1" spc="-5" dirty="0">
                <a:solidFill>
                  <a:srgbClr val="034EA1"/>
                </a:solidFill>
                <a:latin typeface="Arial"/>
                <a:cs typeface="Arial"/>
              </a:rPr>
              <a:t>Mariya</a:t>
            </a:r>
            <a:r>
              <a:rPr sz="2000" b="1" spc="-10" dirty="0">
                <a:solidFill>
                  <a:srgbClr val="034EA1"/>
                </a:solidFill>
                <a:latin typeface="Arial"/>
                <a:cs typeface="Arial"/>
              </a:rPr>
              <a:t> </a:t>
            </a:r>
            <a:r>
              <a:rPr sz="2000" b="1" dirty="0">
                <a:solidFill>
                  <a:srgbClr val="034EA1"/>
                </a:solidFill>
                <a:latin typeface="Arial"/>
                <a:cs typeface="Arial"/>
              </a:rPr>
              <a:t>Gabriel:</a:t>
            </a:r>
            <a:r>
              <a:rPr sz="2000" b="1" spc="-55" dirty="0">
                <a:solidFill>
                  <a:srgbClr val="034EA1"/>
                </a:solidFill>
                <a:latin typeface="Arial"/>
                <a:cs typeface="Arial"/>
              </a:rPr>
              <a:t> </a:t>
            </a:r>
            <a:r>
              <a:rPr sz="2000" dirty="0">
                <a:solidFill>
                  <a:srgbClr val="921680"/>
                </a:solidFill>
                <a:latin typeface="Arial MT"/>
                <a:cs typeface="Arial MT"/>
              </a:rPr>
              <a:t>@GabrielMariya</a:t>
            </a:r>
            <a:endParaRPr sz="2000" dirty="0">
              <a:latin typeface="Arial MT"/>
              <a:cs typeface="Arial MT"/>
            </a:endParaRPr>
          </a:p>
          <a:p>
            <a:pPr marL="12700">
              <a:lnSpc>
                <a:spcPct val="100000"/>
              </a:lnSpc>
              <a:spcBef>
                <a:spcPts val="600"/>
              </a:spcBef>
            </a:pPr>
            <a:r>
              <a:rPr sz="2000" i="1" spc="-5" dirty="0">
                <a:solidFill>
                  <a:srgbClr val="034EA1"/>
                </a:solidFill>
                <a:latin typeface="Arial"/>
                <a:cs typeface="Arial"/>
              </a:rPr>
              <a:t>Acting Director-General</a:t>
            </a:r>
            <a:r>
              <a:rPr sz="2000" i="1" spc="-50" dirty="0">
                <a:solidFill>
                  <a:srgbClr val="034EA1"/>
                </a:solidFill>
                <a:latin typeface="Arial"/>
                <a:cs typeface="Arial"/>
              </a:rPr>
              <a:t> </a:t>
            </a:r>
            <a:r>
              <a:rPr sz="2000" b="1" dirty="0">
                <a:solidFill>
                  <a:srgbClr val="034EA1"/>
                </a:solidFill>
                <a:latin typeface="Arial"/>
                <a:cs typeface="Arial"/>
              </a:rPr>
              <a:t>Signe </a:t>
            </a:r>
            <a:r>
              <a:rPr sz="2000" b="1" dirty="0" err="1">
                <a:solidFill>
                  <a:srgbClr val="034EA1"/>
                </a:solidFill>
                <a:latin typeface="Arial"/>
                <a:cs typeface="Arial"/>
              </a:rPr>
              <a:t>Ratso</a:t>
            </a:r>
            <a:r>
              <a:rPr sz="2000" b="1" dirty="0">
                <a:solidFill>
                  <a:srgbClr val="034EA1"/>
                </a:solidFill>
                <a:latin typeface="Arial"/>
                <a:cs typeface="Arial"/>
              </a:rPr>
              <a:t>:</a:t>
            </a:r>
            <a:r>
              <a:rPr sz="2000" b="1" spc="-25" dirty="0">
                <a:solidFill>
                  <a:srgbClr val="034EA1"/>
                </a:solidFill>
                <a:latin typeface="Arial"/>
                <a:cs typeface="Arial"/>
              </a:rPr>
              <a:t> </a:t>
            </a:r>
            <a:r>
              <a:rPr sz="2000" dirty="0">
                <a:solidFill>
                  <a:srgbClr val="921680"/>
                </a:solidFill>
                <a:latin typeface="Arial MT"/>
                <a:cs typeface="Arial MT"/>
              </a:rPr>
              <a:t>@</a:t>
            </a:r>
            <a:r>
              <a:rPr sz="2000" dirty="0" err="1">
                <a:solidFill>
                  <a:srgbClr val="921680"/>
                </a:solidFill>
                <a:latin typeface="Arial MT"/>
                <a:cs typeface="Arial MT"/>
              </a:rPr>
              <a:t>ratsosi</a:t>
            </a:r>
            <a:endParaRPr sz="2000" dirty="0">
              <a:latin typeface="Arial MT"/>
              <a:cs typeface="Arial MT"/>
            </a:endParaRPr>
          </a:p>
          <a:p>
            <a:pPr marL="12700" marR="5080">
              <a:lnSpc>
                <a:spcPct val="100000"/>
              </a:lnSpc>
              <a:spcBef>
                <a:spcPts val="1800"/>
              </a:spcBef>
            </a:pPr>
            <a:r>
              <a:rPr sz="2000" b="1" dirty="0">
                <a:solidFill>
                  <a:srgbClr val="034EA1"/>
                </a:solidFill>
                <a:latin typeface="Arial"/>
                <a:cs typeface="Arial"/>
              </a:rPr>
              <a:t>DG</a:t>
            </a:r>
            <a:r>
              <a:rPr sz="2000" b="1" spc="-10" dirty="0">
                <a:solidFill>
                  <a:srgbClr val="034EA1"/>
                </a:solidFill>
                <a:latin typeface="Arial"/>
                <a:cs typeface="Arial"/>
              </a:rPr>
              <a:t> </a:t>
            </a:r>
            <a:r>
              <a:rPr sz="2000" b="1" dirty="0">
                <a:solidFill>
                  <a:srgbClr val="034EA1"/>
                </a:solidFill>
                <a:latin typeface="Arial"/>
                <a:cs typeface="Arial"/>
              </a:rPr>
              <a:t>Research</a:t>
            </a:r>
            <a:r>
              <a:rPr sz="2000" b="1" spc="-25" dirty="0">
                <a:solidFill>
                  <a:srgbClr val="034EA1"/>
                </a:solidFill>
                <a:latin typeface="Arial"/>
                <a:cs typeface="Arial"/>
              </a:rPr>
              <a:t> </a:t>
            </a:r>
            <a:r>
              <a:rPr sz="2000" b="1" dirty="0">
                <a:solidFill>
                  <a:srgbClr val="034EA1"/>
                </a:solidFill>
                <a:latin typeface="Arial"/>
                <a:cs typeface="Arial"/>
              </a:rPr>
              <a:t>and </a:t>
            </a:r>
            <a:r>
              <a:rPr sz="2000" b="1" spc="-5" dirty="0">
                <a:solidFill>
                  <a:srgbClr val="034EA1"/>
                </a:solidFill>
                <a:latin typeface="Arial"/>
                <a:cs typeface="Arial"/>
              </a:rPr>
              <a:t>Innovation</a:t>
            </a:r>
            <a:r>
              <a:rPr sz="2000" b="1" spc="-5" dirty="0">
                <a:solidFill>
                  <a:srgbClr val="921680"/>
                </a:solidFill>
                <a:latin typeface="Arial"/>
                <a:cs typeface="Arial"/>
              </a:rPr>
              <a:t>:</a:t>
            </a:r>
            <a:r>
              <a:rPr sz="2000" b="1" spc="5" dirty="0">
                <a:solidFill>
                  <a:srgbClr val="921680"/>
                </a:solidFill>
                <a:latin typeface="Arial"/>
                <a:cs typeface="Arial"/>
              </a:rPr>
              <a:t> </a:t>
            </a:r>
            <a:r>
              <a:rPr sz="2000" dirty="0">
                <a:solidFill>
                  <a:srgbClr val="921680"/>
                </a:solidFill>
                <a:latin typeface="Arial MT"/>
                <a:cs typeface="Arial MT"/>
              </a:rPr>
              <a:t>@EUScienceInnov</a:t>
            </a:r>
            <a:r>
              <a:rPr sz="2000" spc="-35" dirty="0">
                <a:solidFill>
                  <a:srgbClr val="921680"/>
                </a:solidFill>
                <a:latin typeface="Arial MT"/>
                <a:cs typeface="Arial MT"/>
              </a:rPr>
              <a:t> </a:t>
            </a:r>
            <a:r>
              <a:rPr sz="2000" dirty="0">
                <a:solidFill>
                  <a:srgbClr val="921680"/>
                </a:solidFill>
                <a:latin typeface="Arial MT"/>
                <a:cs typeface="Arial MT"/>
              </a:rPr>
              <a:t>@EU_H2020 </a:t>
            </a:r>
            <a:r>
              <a:rPr sz="2000" spc="-540" dirty="0">
                <a:solidFill>
                  <a:srgbClr val="921680"/>
                </a:solidFill>
                <a:latin typeface="Arial MT"/>
                <a:cs typeface="Arial MT"/>
              </a:rPr>
              <a:t> </a:t>
            </a:r>
            <a:r>
              <a:rPr sz="2000" u="heavy" spc="-5" dirty="0">
                <a:solidFill>
                  <a:srgbClr val="034EA1"/>
                </a:solidFill>
                <a:uFill>
                  <a:solidFill>
                    <a:srgbClr val="034EA1"/>
                  </a:solidFill>
                </a:uFill>
                <a:latin typeface="Arial MT"/>
                <a:cs typeface="Arial MT"/>
                <a:hlinkClick r:id="rId2"/>
              </a:rPr>
              <a:t>https://www.facebook.com/EUScienceInnov/</a:t>
            </a:r>
            <a:endParaRPr sz="2000" dirty="0">
              <a:latin typeface="Arial MT"/>
              <a:cs typeface="Arial MT"/>
            </a:endParaRPr>
          </a:p>
          <a:p>
            <a:pPr marL="12700">
              <a:lnSpc>
                <a:spcPct val="100000"/>
              </a:lnSpc>
              <a:spcBef>
                <a:spcPts val="600"/>
              </a:spcBef>
            </a:pPr>
            <a:r>
              <a:rPr sz="2000" b="1" dirty="0">
                <a:solidFill>
                  <a:srgbClr val="034EA1"/>
                </a:solidFill>
                <a:latin typeface="Arial"/>
                <a:cs typeface="Arial"/>
              </a:rPr>
              <a:t>Horizon</a:t>
            </a:r>
            <a:r>
              <a:rPr sz="2000" b="1" spc="-35" dirty="0">
                <a:solidFill>
                  <a:srgbClr val="034EA1"/>
                </a:solidFill>
                <a:latin typeface="Arial"/>
                <a:cs typeface="Arial"/>
              </a:rPr>
              <a:t> </a:t>
            </a:r>
            <a:r>
              <a:rPr sz="2000" b="1" dirty="0">
                <a:solidFill>
                  <a:srgbClr val="034EA1"/>
                </a:solidFill>
                <a:latin typeface="Arial"/>
                <a:cs typeface="Arial"/>
              </a:rPr>
              <a:t>Magazine:</a:t>
            </a:r>
            <a:r>
              <a:rPr sz="2000" b="1" spc="-45" dirty="0">
                <a:solidFill>
                  <a:srgbClr val="034EA1"/>
                </a:solidFill>
                <a:latin typeface="Arial"/>
                <a:cs typeface="Arial"/>
              </a:rPr>
              <a:t> </a:t>
            </a:r>
            <a:r>
              <a:rPr sz="2000" dirty="0">
                <a:solidFill>
                  <a:srgbClr val="921680"/>
                </a:solidFill>
                <a:latin typeface="Arial MT"/>
                <a:cs typeface="Arial MT"/>
              </a:rPr>
              <a:t>@HorizonMagEU</a:t>
            </a:r>
            <a:endParaRPr sz="2000" dirty="0">
              <a:latin typeface="Arial MT"/>
              <a:cs typeface="Arial MT"/>
            </a:endParaRPr>
          </a:p>
          <a:p>
            <a:pPr marL="12700" marR="89535">
              <a:lnSpc>
                <a:spcPct val="125000"/>
              </a:lnSpc>
              <a:spcBef>
                <a:spcPts val="5"/>
              </a:spcBef>
            </a:pPr>
            <a:r>
              <a:rPr sz="2000" b="1" dirty="0">
                <a:solidFill>
                  <a:srgbClr val="034EA1"/>
                </a:solidFill>
                <a:latin typeface="Arial"/>
                <a:cs typeface="Arial"/>
              </a:rPr>
              <a:t>Horizon Europe website: </a:t>
            </a:r>
            <a:r>
              <a:rPr sz="2000" u="heavy" spc="-5" dirty="0">
                <a:solidFill>
                  <a:srgbClr val="034EA1"/>
                </a:solidFill>
                <a:uFill>
                  <a:solidFill>
                    <a:srgbClr val="034EA1"/>
                  </a:solidFill>
                </a:uFill>
                <a:latin typeface="Arial MT"/>
                <a:cs typeface="Arial MT"/>
                <a:hlinkClick r:id="rId3"/>
              </a:rPr>
              <a:t>http://ec.europa.eu/horizon-europe </a:t>
            </a:r>
            <a:r>
              <a:rPr sz="2000" dirty="0">
                <a:solidFill>
                  <a:srgbClr val="034EA1"/>
                </a:solidFill>
                <a:latin typeface="Arial MT"/>
                <a:cs typeface="Arial MT"/>
              </a:rPr>
              <a:t> </a:t>
            </a:r>
            <a:r>
              <a:rPr sz="2000" b="1" dirty="0">
                <a:solidFill>
                  <a:srgbClr val="034EA1"/>
                </a:solidFill>
                <a:latin typeface="Arial"/>
                <a:cs typeface="Arial"/>
              </a:rPr>
              <a:t>European</a:t>
            </a:r>
            <a:r>
              <a:rPr sz="2000" b="1" spc="10" dirty="0">
                <a:solidFill>
                  <a:srgbClr val="034EA1"/>
                </a:solidFill>
                <a:latin typeface="Arial"/>
                <a:cs typeface="Arial"/>
              </a:rPr>
              <a:t> </a:t>
            </a:r>
            <a:r>
              <a:rPr sz="2000" b="1" spc="-5" dirty="0">
                <a:solidFill>
                  <a:srgbClr val="034EA1"/>
                </a:solidFill>
                <a:latin typeface="Arial"/>
                <a:cs typeface="Arial"/>
              </a:rPr>
              <a:t>Innovation</a:t>
            </a:r>
            <a:r>
              <a:rPr sz="2000" b="1" spc="20" dirty="0">
                <a:solidFill>
                  <a:srgbClr val="034EA1"/>
                </a:solidFill>
                <a:latin typeface="Arial"/>
                <a:cs typeface="Arial"/>
              </a:rPr>
              <a:t> </a:t>
            </a:r>
            <a:r>
              <a:rPr sz="2000" b="1" dirty="0">
                <a:solidFill>
                  <a:srgbClr val="034EA1"/>
                </a:solidFill>
                <a:latin typeface="Arial"/>
                <a:cs typeface="Arial"/>
              </a:rPr>
              <a:t>Council:</a:t>
            </a:r>
            <a:r>
              <a:rPr sz="2000" b="1" spc="5" dirty="0">
                <a:solidFill>
                  <a:srgbClr val="034EA1"/>
                </a:solidFill>
                <a:latin typeface="Arial"/>
                <a:cs typeface="Arial"/>
              </a:rPr>
              <a:t> </a:t>
            </a:r>
            <a:r>
              <a:rPr sz="2000" u="heavy" spc="-5" dirty="0">
                <a:solidFill>
                  <a:srgbClr val="034EA1"/>
                </a:solidFill>
                <a:uFill>
                  <a:solidFill>
                    <a:srgbClr val="034EA1"/>
                  </a:solidFill>
                </a:uFill>
                <a:latin typeface="Arial MT"/>
                <a:cs typeface="Arial MT"/>
                <a:hlinkClick r:id="rId4"/>
              </a:rPr>
              <a:t>http://ec.europa.eu/research/eic </a:t>
            </a:r>
            <a:r>
              <a:rPr sz="2000" spc="-540" dirty="0">
                <a:solidFill>
                  <a:srgbClr val="034EA1"/>
                </a:solidFill>
                <a:latin typeface="Arial MT"/>
                <a:cs typeface="Arial MT"/>
              </a:rPr>
              <a:t> </a:t>
            </a:r>
            <a:r>
              <a:rPr sz="2000" b="1" dirty="0">
                <a:solidFill>
                  <a:srgbClr val="034EA1"/>
                </a:solidFill>
                <a:latin typeface="Arial"/>
                <a:cs typeface="Arial"/>
              </a:rPr>
              <a:t>European</a:t>
            </a:r>
            <a:r>
              <a:rPr sz="2000" b="1" spc="-10" dirty="0">
                <a:solidFill>
                  <a:srgbClr val="034EA1"/>
                </a:solidFill>
                <a:latin typeface="Arial"/>
                <a:cs typeface="Arial"/>
              </a:rPr>
              <a:t> </a:t>
            </a:r>
            <a:r>
              <a:rPr sz="2000" b="1" dirty="0">
                <a:solidFill>
                  <a:srgbClr val="034EA1"/>
                </a:solidFill>
                <a:latin typeface="Arial"/>
                <a:cs typeface="Arial"/>
              </a:rPr>
              <a:t>Research</a:t>
            </a:r>
            <a:r>
              <a:rPr sz="2000" b="1" spc="-25" dirty="0">
                <a:solidFill>
                  <a:srgbClr val="034EA1"/>
                </a:solidFill>
                <a:latin typeface="Arial"/>
                <a:cs typeface="Arial"/>
              </a:rPr>
              <a:t> </a:t>
            </a:r>
            <a:r>
              <a:rPr sz="2000" b="1" dirty="0">
                <a:solidFill>
                  <a:srgbClr val="034EA1"/>
                </a:solidFill>
                <a:latin typeface="Arial"/>
                <a:cs typeface="Arial"/>
              </a:rPr>
              <a:t>Council:</a:t>
            </a:r>
            <a:r>
              <a:rPr sz="2000" b="1" spc="-25" dirty="0">
                <a:solidFill>
                  <a:srgbClr val="034EA1"/>
                </a:solidFill>
                <a:latin typeface="Arial"/>
                <a:cs typeface="Arial"/>
              </a:rPr>
              <a:t> </a:t>
            </a:r>
            <a:r>
              <a:rPr sz="2000" u="heavy" spc="-5" dirty="0">
                <a:solidFill>
                  <a:srgbClr val="034EA1"/>
                </a:solidFill>
                <a:uFill>
                  <a:solidFill>
                    <a:srgbClr val="034EA1"/>
                  </a:solidFill>
                </a:uFill>
                <a:latin typeface="Arial MT"/>
                <a:cs typeface="Arial MT"/>
                <a:hlinkClick r:id="rId5"/>
              </a:rPr>
              <a:t>https://erc.europa.eu/</a:t>
            </a:r>
            <a:endParaRPr sz="2000" dirty="0">
              <a:latin typeface="Arial MT"/>
              <a:cs typeface="Arial MT"/>
            </a:endParaRPr>
          </a:p>
        </p:txBody>
      </p:sp>
      <p:sp>
        <p:nvSpPr>
          <p:cNvPr id="3" name="object 3"/>
          <p:cNvSpPr txBox="1">
            <a:spLocks noGrp="1"/>
          </p:cNvSpPr>
          <p:nvPr>
            <p:ph type="title"/>
          </p:nvPr>
        </p:nvSpPr>
        <p:spPr>
          <a:xfrm>
            <a:off x="916939" y="503935"/>
            <a:ext cx="7468234" cy="574040"/>
          </a:xfrm>
          <a:prstGeom prst="rect">
            <a:avLst/>
          </a:prstGeom>
        </p:spPr>
        <p:txBody>
          <a:bodyPr vert="horz" wrap="square" lIns="0" tIns="12700" rIns="0" bIns="0" rtlCol="0">
            <a:spAutoFit/>
          </a:bodyPr>
          <a:lstStyle/>
          <a:p>
            <a:pPr marL="12700">
              <a:lnSpc>
                <a:spcPct val="100000"/>
              </a:lnSpc>
              <a:spcBef>
                <a:spcPts val="100"/>
              </a:spcBef>
            </a:pPr>
            <a:r>
              <a:rPr sz="3600" b="1" spc="-5" dirty="0">
                <a:latin typeface="Arial"/>
                <a:cs typeface="Arial"/>
              </a:rPr>
              <a:t>Follow</a:t>
            </a:r>
            <a:r>
              <a:rPr sz="3600" b="1" spc="-10" dirty="0">
                <a:latin typeface="Arial"/>
                <a:cs typeface="Arial"/>
              </a:rPr>
              <a:t> </a:t>
            </a:r>
            <a:r>
              <a:rPr sz="3600" b="1" dirty="0">
                <a:latin typeface="Arial"/>
                <a:cs typeface="Arial"/>
              </a:rPr>
              <a:t>us</a:t>
            </a:r>
            <a:r>
              <a:rPr sz="3600" b="1" spc="-10" dirty="0">
                <a:latin typeface="Arial"/>
                <a:cs typeface="Arial"/>
              </a:rPr>
              <a:t> </a:t>
            </a:r>
            <a:r>
              <a:rPr sz="3600" b="1" dirty="0">
                <a:latin typeface="Arial"/>
                <a:cs typeface="Arial"/>
              </a:rPr>
              <a:t>and</a:t>
            </a:r>
            <a:r>
              <a:rPr sz="3600" b="1" spc="-10" dirty="0">
                <a:latin typeface="Arial"/>
                <a:cs typeface="Arial"/>
              </a:rPr>
              <a:t> </a:t>
            </a:r>
            <a:r>
              <a:rPr sz="3600" b="1" spc="-5" dirty="0">
                <a:latin typeface="Arial"/>
                <a:cs typeface="Arial"/>
              </a:rPr>
              <a:t>keep </a:t>
            </a:r>
            <a:r>
              <a:rPr sz="3600" b="1" dirty="0">
                <a:latin typeface="Arial"/>
                <a:cs typeface="Arial"/>
              </a:rPr>
              <a:t>up</a:t>
            </a:r>
            <a:r>
              <a:rPr sz="3600" b="1" spc="-25" dirty="0">
                <a:latin typeface="Arial"/>
                <a:cs typeface="Arial"/>
              </a:rPr>
              <a:t> </a:t>
            </a:r>
            <a:r>
              <a:rPr sz="3600" b="1" dirty="0">
                <a:latin typeface="Arial"/>
                <a:cs typeface="Arial"/>
              </a:rPr>
              <a:t>to</a:t>
            </a:r>
            <a:r>
              <a:rPr sz="3600" b="1" spc="-5" dirty="0">
                <a:latin typeface="Arial"/>
                <a:cs typeface="Arial"/>
              </a:rPr>
              <a:t> </a:t>
            </a:r>
            <a:r>
              <a:rPr sz="3600" b="1" dirty="0">
                <a:latin typeface="Arial"/>
                <a:cs typeface="Arial"/>
              </a:rPr>
              <a:t>date</a:t>
            </a:r>
            <a:r>
              <a:rPr sz="3600" b="1" spc="-5" dirty="0">
                <a:latin typeface="Arial"/>
                <a:cs typeface="Arial"/>
              </a:rPr>
              <a:t> </a:t>
            </a:r>
            <a:r>
              <a:rPr sz="3600" b="1" dirty="0">
                <a:latin typeface="Arial"/>
                <a:cs typeface="Arial"/>
              </a:rPr>
              <a:t>via:</a:t>
            </a:r>
            <a:endParaRPr sz="3600" dirty="0">
              <a:latin typeface="Arial"/>
              <a:cs typeface="Arial"/>
            </a:endParaRPr>
          </a:p>
        </p:txBody>
      </p:sp>
      <p:sp>
        <p:nvSpPr>
          <p:cNvPr id="4" name="object 4"/>
          <p:cNvSpPr txBox="1"/>
          <p:nvPr/>
        </p:nvSpPr>
        <p:spPr>
          <a:xfrm>
            <a:off x="961644" y="1368552"/>
            <a:ext cx="2080260" cy="532130"/>
          </a:xfrm>
          <a:prstGeom prst="rect">
            <a:avLst/>
          </a:prstGeom>
          <a:solidFill>
            <a:srgbClr val="034EA1"/>
          </a:solidFill>
        </p:spPr>
        <p:txBody>
          <a:bodyPr vert="horz" wrap="square" lIns="0" tIns="46355" rIns="0" bIns="0" rtlCol="0">
            <a:spAutoFit/>
          </a:bodyPr>
          <a:lstStyle/>
          <a:p>
            <a:pPr marL="262890">
              <a:lnSpc>
                <a:spcPct val="100000"/>
              </a:lnSpc>
              <a:spcBef>
                <a:spcPts val="365"/>
              </a:spcBef>
            </a:pPr>
            <a:r>
              <a:rPr sz="2400" b="1" spc="-5" dirty="0">
                <a:solidFill>
                  <a:srgbClr val="FFFFFF"/>
                </a:solidFill>
                <a:latin typeface="Arial"/>
                <a:cs typeface="Arial"/>
              </a:rPr>
              <a:t>HorizonEU</a:t>
            </a:r>
            <a:endParaRPr sz="2400">
              <a:latin typeface="Arial"/>
              <a:cs typeface="Arial"/>
            </a:endParaRPr>
          </a:p>
        </p:txBody>
      </p:sp>
      <p:pic>
        <p:nvPicPr>
          <p:cNvPr id="5" name="object 5"/>
          <p:cNvPicPr/>
          <p:nvPr/>
        </p:nvPicPr>
        <p:blipFill>
          <a:blip r:embed="rId6" cstate="print"/>
          <a:stretch>
            <a:fillRect/>
          </a:stretch>
        </p:blipFill>
        <p:spPr>
          <a:xfrm>
            <a:off x="3971544" y="5361737"/>
            <a:ext cx="3976323" cy="1496259"/>
          </a:xfrm>
          <a:prstGeom prst="rect">
            <a:avLst/>
          </a:prstGeom>
        </p:spPr>
      </p:pic>
    </p:spTree>
    <p:extLst>
      <p:ext uri="{BB962C8B-B14F-4D97-AF65-F5344CB8AC3E}">
        <p14:creationId xmlns:p14="http://schemas.microsoft.com/office/powerpoint/2010/main" val="1232358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601474" y="1501436"/>
            <a:ext cx="796478" cy="576940"/>
          </a:xfrm>
          <a:prstGeom prst="rect">
            <a:avLst/>
          </a:prstGeom>
        </p:spPr>
      </p:pic>
      <p:pic>
        <p:nvPicPr>
          <p:cNvPr id="3" name="object 3"/>
          <p:cNvPicPr/>
          <p:nvPr/>
        </p:nvPicPr>
        <p:blipFill>
          <a:blip r:embed="rId3" cstate="print"/>
          <a:stretch>
            <a:fillRect/>
          </a:stretch>
        </p:blipFill>
        <p:spPr>
          <a:xfrm>
            <a:off x="4943855" y="943835"/>
            <a:ext cx="1464121" cy="1598376"/>
          </a:xfrm>
          <a:prstGeom prst="rect">
            <a:avLst/>
          </a:prstGeom>
        </p:spPr>
      </p:pic>
      <p:sp>
        <p:nvSpPr>
          <p:cNvPr id="4" name="object 4"/>
          <p:cNvSpPr/>
          <p:nvPr/>
        </p:nvSpPr>
        <p:spPr>
          <a:xfrm>
            <a:off x="6548869" y="941831"/>
            <a:ext cx="700405" cy="1134110"/>
          </a:xfrm>
          <a:custGeom>
            <a:avLst/>
            <a:gdLst/>
            <a:ahLst/>
            <a:cxnLst/>
            <a:rect l="l" t="t" r="r" b="b"/>
            <a:pathLst>
              <a:path w="700404" h="1134110">
                <a:moveTo>
                  <a:pt x="698754" y="1037932"/>
                </a:moveTo>
                <a:lnTo>
                  <a:pt x="446379" y="1018362"/>
                </a:lnTo>
                <a:lnTo>
                  <a:pt x="404825" y="1013561"/>
                </a:lnTo>
                <a:lnTo>
                  <a:pt x="355981" y="1006195"/>
                </a:lnTo>
                <a:lnTo>
                  <a:pt x="301574" y="995895"/>
                </a:lnTo>
                <a:lnTo>
                  <a:pt x="243357" y="982345"/>
                </a:lnTo>
                <a:lnTo>
                  <a:pt x="163791" y="960640"/>
                </a:lnTo>
                <a:lnTo>
                  <a:pt x="84759" y="937780"/>
                </a:lnTo>
                <a:lnTo>
                  <a:pt x="24180" y="919708"/>
                </a:lnTo>
                <a:lnTo>
                  <a:pt x="0" y="912355"/>
                </a:lnTo>
                <a:lnTo>
                  <a:pt x="0" y="950950"/>
                </a:lnTo>
                <a:lnTo>
                  <a:pt x="97472" y="973594"/>
                </a:lnTo>
                <a:lnTo>
                  <a:pt x="178104" y="992060"/>
                </a:lnTo>
                <a:lnTo>
                  <a:pt x="243357" y="1006538"/>
                </a:lnTo>
                <a:lnTo>
                  <a:pt x="322465" y="1019276"/>
                </a:lnTo>
                <a:lnTo>
                  <a:pt x="369544" y="1024382"/>
                </a:lnTo>
                <a:lnTo>
                  <a:pt x="421513" y="1028992"/>
                </a:lnTo>
                <a:lnTo>
                  <a:pt x="478269" y="1033348"/>
                </a:lnTo>
                <a:lnTo>
                  <a:pt x="563905" y="1039291"/>
                </a:lnTo>
                <a:lnTo>
                  <a:pt x="698754" y="1048397"/>
                </a:lnTo>
                <a:lnTo>
                  <a:pt x="698754" y="1037932"/>
                </a:lnTo>
                <a:close/>
              </a:path>
              <a:path w="700404" h="1134110">
                <a:moveTo>
                  <a:pt x="698754" y="990841"/>
                </a:moveTo>
                <a:lnTo>
                  <a:pt x="478878" y="968603"/>
                </a:lnTo>
                <a:lnTo>
                  <a:pt x="440867" y="964450"/>
                </a:lnTo>
                <a:lnTo>
                  <a:pt x="398627" y="959345"/>
                </a:lnTo>
                <a:lnTo>
                  <a:pt x="351840" y="951420"/>
                </a:lnTo>
                <a:lnTo>
                  <a:pt x="300189" y="938784"/>
                </a:lnTo>
                <a:lnTo>
                  <a:pt x="243357" y="919556"/>
                </a:lnTo>
                <a:lnTo>
                  <a:pt x="162953" y="887476"/>
                </a:lnTo>
                <a:lnTo>
                  <a:pt x="84010" y="855141"/>
                </a:lnTo>
                <a:lnTo>
                  <a:pt x="0" y="820140"/>
                </a:lnTo>
                <a:lnTo>
                  <a:pt x="0" y="860691"/>
                </a:lnTo>
                <a:lnTo>
                  <a:pt x="89382" y="891349"/>
                </a:lnTo>
                <a:lnTo>
                  <a:pt x="168998" y="918362"/>
                </a:lnTo>
                <a:lnTo>
                  <a:pt x="243357" y="943102"/>
                </a:lnTo>
                <a:lnTo>
                  <a:pt x="290296" y="956983"/>
                </a:lnTo>
                <a:lnTo>
                  <a:pt x="332460" y="966597"/>
                </a:lnTo>
                <a:lnTo>
                  <a:pt x="374637" y="973328"/>
                </a:lnTo>
                <a:lnTo>
                  <a:pt x="421640" y="978547"/>
                </a:lnTo>
                <a:lnTo>
                  <a:pt x="478269" y="983653"/>
                </a:lnTo>
                <a:lnTo>
                  <a:pt x="557047" y="990371"/>
                </a:lnTo>
                <a:lnTo>
                  <a:pt x="698754" y="1001966"/>
                </a:lnTo>
                <a:lnTo>
                  <a:pt x="698754" y="990841"/>
                </a:lnTo>
                <a:close/>
              </a:path>
              <a:path w="700404" h="1134110">
                <a:moveTo>
                  <a:pt x="698754" y="897318"/>
                </a:moveTo>
                <a:lnTo>
                  <a:pt x="478269" y="869848"/>
                </a:lnTo>
                <a:lnTo>
                  <a:pt x="399986" y="856818"/>
                </a:lnTo>
                <a:lnTo>
                  <a:pt x="342036" y="841438"/>
                </a:lnTo>
                <a:lnTo>
                  <a:pt x="299745" y="825119"/>
                </a:lnTo>
                <a:lnTo>
                  <a:pt x="243357" y="795299"/>
                </a:lnTo>
                <a:lnTo>
                  <a:pt x="189115" y="761873"/>
                </a:lnTo>
                <a:lnTo>
                  <a:pt x="107264" y="709371"/>
                </a:lnTo>
                <a:lnTo>
                  <a:pt x="0" y="639635"/>
                </a:lnTo>
                <a:lnTo>
                  <a:pt x="0" y="685393"/>
                </a:lnTo>
                <a:lnTo>
                  <a:pt x="94208" y="739038"/>
                </a:lnTo>
                <a:lnTo>
                  <a:pt x="174256" y="784186"/>
                </a:lnTo>
                <a:lnTo>
                  <a:pt x="242747" y="822109"/>
                </a:lnTo>
                <a:lnTo>
                  <a:pt x="285394" y="842518"/>
                </a:lnTo>
                <a:lnTo>
                  <a:pt x="328422" y="858050"/>
                </a:lnTo>
                <a:lnTo>
                  <a:pt x="373608" y="869670"/>
                </a:lnTo>
                <a:lnTo>
                  <a:pt x="422732" y="878306"/>
                </a:lnTo>
                <a:lnTo>
                  <a:pt x="477570" y="884897"/>
                </a:lnTo>
                <a:lnTo>
                  <a:pt x="698754" y="909091"/>
                </a:lnTo>
                <a:lnTo>
                  <a:pt x="698754" y="897318"/>
                </a:lnTo>
                <a:close/>
              </a:path>
              <a:path w="700404" h="1134110">
                <a:moveTo>
                  <a:pt x="698754" y="849566"/>
                </a:moveTo>
                <a:lnTo>
                  <a:pt x="574103" y="832472"/>
                </a:lnTo>
                <a:lnTo>
                  <a:pt x="478269" y="818832"/>
                </a:lnTo>
                <a:lnTo>
                  <a:pt x="401027" y="805002"/>
                </a:lnTo>
                <a:lnTo>
                  <a:pt x="342836" y="789165"/>
                </a:lnTo>
                <a:lnTo>
                  <a:pt x="299707" y="772121"/>
                </a:lnTo>
                <a:lnTo>
                  <a:pt x="242747" y="737743"/>
                </a:lnTo>
                <a:lnTo>
                  <a:pt x="188556" y="696544"/>
                </a:lnTo>
                <a:lnTo>
                  <a:pt x="106921" y="633336"/>
                </a:lnTo>
                <a:lnTo>
                  <a:pt x="0" y="550024"/>
                </a:lnTo>
                <a:lnTo>
                  <a:pt x="0" y="599706"/>
                </a:lnTo>
                <a:lnTo>
                  <a:pt x="92583" y="663232"/>
                </a:lnTo>
                <a:lnTo>
                  <a:pt x="172605" y="717537"/>
                </a:lnTo>
                <a:lnTo>
                  <a:pt x="243357" y="764552"/>
                </a:lnTo>
                <a:lnTo>
                  <a:pt x="289648" y="790651"/>
                </a:lnTo>
                <a:lnTo>
                  <a:pt x="334784" y="807897"/>
                </a:lnTo>
                <a:lnTo>
                  <a:pt x="380263" y="818896"/>
                </a:lnTo>
                <a:lnTo>
                  <a:pt x="427583" y="826249"/>
                </a:lnTo>
                <a:lnTo>
                  <a:pt x="549884" y="841590"/>
                </a:lnTo>
                <a:lnTo>
                  <a:pt x="621550" y="851217"/>
                </a:lnTo>
                <a:lnTo>
                  <a:pt x="698754" y="861999"/>
                </a:lnTo>
                <a:lnTo>
                  <a:pt x="698754" y="849566"/>
                </a:lnTo>
                <a:close/>
              </a:path>
              <a:path w="700404" h="1134110">
                <a:moveTo>
                  <a:pt x="699439" y="1122946"/>
                </a:moveTo>
                <a:lnTo>
                  <a:pt x="338836" y="1109154"/>
                </a:lnTo>
                <a:lnTo>
                  <a:pt x="243357" y="1105941"/>
                </a:lnTo>
                <a:lnTo>
                  <a:pt x="181406" y="1104163"/>
                </a:lnTo>
                <a:lnTo>
                  <a:pt x="0" y="1098105"/>
                </a:lnTo>
                <a:lnTo>
                  <a:pt x="0" y="1133424"/>
                </a:lnTo>
                <a:lnTo>
                  <a:pt x="699439" y="1134071"/>
                </a:lnTo>
                <a:lnTo>
                  <a:pt x="699439" y="1122946"/>
                </a:lnTo>
                <a:close/>
              </a:path>
              <a:path w="700404" h="1134110">
                <a:moveTo>
                  <a:pt x="699439" y="1084364"/>
                </a:moveTo>
                <a:lnTo>
                  <a:pt x="478269" y="1069987"/>
                </a:lnTo>
                <a:lnTo>
                  <a:pt x="416725" y="1065047"/>
                </a:lnTo>
                <a:lnTo>
                  <a:pt x="362699" y="1059764"/>
                </a:lnTo>
                <a:lnTo>
                  <a:pt x="302564" y="1052842"/>
                </a:lnTo>
                <a:lnTo>
                  <a:pt x="243357" y="1044473"/>
                </a:lnTo>
                <a:lnTo>
                  <a:pt x="0" y="1003922"/>
                </a:lnTo>
                <a:lnTo>
                  <a:pt x="0" y="1039888"/>
                </a:lnTo>
                <a:lnTo>
                  <a:pt x="77901" y="1049540"/>
                </a:lnTo>
                <a:lnTo>
                  <a:pt x="156083" y="1058659"/>
                </a:lnTo>
                <a:lnTo>
                  <a:pt x="243357" y="1068019"/>
                </a:lnTo>
                <a:lnTo>
                  <a:pt x="321818" y="1074293"/>
                </a:lnTo>
                <a:lnTo>
                  <a:pt x="370674" y="1077429"/>
                </a:lnTo>
                <a:lnTo>
                  <a:pt x="478269" y="1083716"/>
                </a:lnTo>
                <a:lnTo>
                  <a:pt x="699439" y="1095489"/>
                </a:lnTo>
                <a:lnTo>
                  <a:pt x="699439" y="1084364"/>
                </a:lnTo>
                <a:close/>
              </a:path>
              <a:path w="700404" h="1134110">
                <a:moveTo>
                  <a:pt x="699439" y="943102"/>
                </a:moveTo>
                <a:lnTo>
                  <a:pt x="628484" y="935659"/>
                </a:lnTo>
                <a:lnTo>
                  <a:pt x="557415" y="927925"/>
                </a:lnTo>
                <a:lnTo>
                  <a:pt x="478269" y="918908"/>
                </a:lnTo>
                <a:lnTo>
                  <a:pt x="419074" y="910869"/>
                </a:lnTo>
                <a:lnTo>
                  <a:pt x="368808" y="901268"/>
                </a:lnTo>
                <a:lnTo>
                  <a:pt x="324637" y="889469"/>
                </a:lnTo>
                <a:lnTo>
                  <a:pt x="283768" y="874852"/>
                </a:lnTo>
                <a:lnTo>
                  <a:pt x="243357" y="856767"/>
                </a:lnTo>
                <a:lnTo>
                  <a:pt x="179209" y="823874"/>
                </a:lnTo>
                <a:lnTo>
                  <a:pt x="98450" y="781481"/>
                </a:lnTo>
                <a:lnTo>
                  <a:pt x="0" y="729234"/>
                </a:lnTo>
                <a:lnTo>
                  <a:pt x="0" y="771753"/>
                </a:lnTo>
                <a:lnTo>
                  <a:pt x="94284" y="814666"/>
                </a:lnTo>
                <a:lnTo>
                  <a:pt x="174510" y="850938"/>
                </a:lnTo>
                <a:lnTo>
                  <a:pt x="243357" y="881621"/>
                </a:lnTo>
                <a:lnTo>
                  <a:pt x="288277" y="899490"/>
                </a:lnTo>
                <a:lnTo>
                  <a:pt x="328777" y="911821"/>
                </a:lnTo>
                <a:lnTo>
                  <a:pt x="370306" y="920330"/>
                </a:lnTo>
                <a:lnTo>
                  <a:pt x="418325" y="926706"/>
                </a:lnTo>
                <a:lnTo>
                  <a:pt x="478269" y="932637"/>
                </a:lnTo>
                <a:lnTo>
                  <a:pt x="561009" y="940422"/>
                </a:lnTo>
                <a:lnTo>
                  <a:pt x="631685" y="947356"/>
                </a:lnTo>
                <a:lnTo>
                  <a:pt x="699439" y="954214"/>
                </a:lnTo>
                <a:lnTo>
                  <a:pt x="699439" y="943102"/>
                </a:lnTo>
                <a:close/>
              </a:path>
              <a:path w="700404" h="1134110">
                <a:moveTo>
                  <a:pt x="699439" y="802487"/>
                </a:moveTo>
                <a:lnTo>
                  <a:pt x="637286" y="792759"/>
                </a:lnTo>
                <a:lnTo>
                  <a:pt x="567321" y="781240"/>
                </a:lnTo>
                <a:lnTo>
                  <a:pt x="478269" y="765860"/>
                </a:lnTo>
                <a:lnTo>
                  <a:pt x="409816" y="752957"/>
                </a:lnTo>
                <a:lnTo>
                  <a:pt x="356514" y="739597"/>
                </a:lnTo>
                <a:lnTo>
                  <a:pt x="313944" y="723709"/>
                </a:lnTo>
                <a:lnTo>
                  <a:pt x="277698" y="703275"/>
                </a:lnTo>
                <a:lnTo>
                  <a:pt x="243357" y="676236"/>
                </a:lnTo>
                <a:lnTo>
                  <a:pt x="178358" y="618185"/>
                </a:lnTo>
                <a:lnTo>
                  <a:pt x="97701" y="545287"/>
                </a:lnTo>
                <a:lnTo>
                  <a:pt x="0" y="456501"/>
                </a:lnTo>
                <a:lnTo>
                  <a:pt x="0" y="510108"/>
                </a:lnTo>
                <a:lnTo>
                  <a:pt x="174802" y="650875"/>
                </a:lnTo>
                <a:lnTo>
                  <a:pt x="243357" y="705700"/>
                </a:lnTo>
                <a:lnTo>
                  <a:pt x="281686" y="731088"/>
                </a:lnTo>
                <a:lnTo>
                  <a:pt x="322618" y="748525"/>
                </a:lnTo>
                <a:lnTo>
                  <a:pt x="367817" y="760603"/>
                </a:lnTo>
                <a:lnTo>
                  <a:pt x="418909" y="769874"/>
                </a:lnTo>
                <a:lnTo>
                  <a:pt x="477570" y="778941"/>
                </a:lnTo>
                <a:lnTo>
                  <a:pt x="556564" y="791362"/>
                </a:lnTo>
                <a:lnTo>
                  <a:pt x="699439" y="814260"/>
                </a:lnTo>
                <a:lnTo>
                  <a:pt x="699439" y="802487"/>
                </a:lnTo>
                <a:close/>
              </a:path>
              <a:path w="700404" h="1134110">
                <a:moveTo>
                  <a:pt x="699439" y="755396"/>
                </a:moveTo>
                <a:lnTo>
                  <a:pt x="553554" y="731100"/>
                </a:lnTo>
                <a:lnTo>
                  <a:pt x="477570" y="718083"/>
                </a:lnTo>
                <a:lnTo>
                  <a:pt x="419417" y="706437"/>
                </a:lnTo>
                <a:lnTo>
                  <a:pt x="367436" y="692378"/>
                </a:lnTo>
                <a:lnTo>
                  <a:pt x="321119" y="674268"/>
                </a:lnTo>
                <a:lnTo>
                  <a:pt x="279933" y="650468"/>
                </a:lnTo>
                <a:lnTo>
                  <a:pt x="243357" y="619328"/>
                </a:lnTo>
                <a:lnTo>
                  <a:pt x="0" y="369506"/>
                </a:lnTo>
                <a:lnTo>
                  <a:pt x="0" y="426427"/>
                </a:lnTo>
                <a:lnTo>
                  <a:pt x="101307" y="519696"/>
                </a:lnTo>
                <a:lnTo>
                  <a:pt x="182245" y="593890"/>
                </a:lnTo>
                <a:lnTo>
                  <a:pt x="242747" y="648779"/>
                </a:lnTo>
                <a:lnTo>
                  <a:pt x="279755" y="676109"/>
                </a:lnTo>
                <a:lnTo>
                  <a:pt x="320903" y="695413"/>
                </a:lnTo>
                <a:lnTo>
                  <a:pt x="367030" y="709155"/>
                </a:lnTo>
                <a:lnTo>
                  <a:pt x="418973" y="719823"/>
                </a:lnTo>
                <a:lnTo>
                  <a:pt x="477570" y="729894"/>
                </a:lnTo>
                <a:lnTo>
                  <a:pt x="556856" y="742962"/>
                </a:lnTo>
                <a:lnTo>
                  <a:pt x="699439" y="765860"/>
                </a:lnTo>
                <a:lnTo>
                  <a:pt x="699439" y="755396"/>
                </a:lnTo>
                <a:close/>
              </a:path>
              <a:path w="700404" h="1134110">
                <a:moveTo>
                  <a:pt x="699439" y="709625"/>
                </a:moveTo>
                <a:lnTo>
                  <a:pt x="478269" y="670407"/>
                </a:lnTo>
                <a:lnTo>
                  <a:pt x="404291" y="654088"/>
                </a:lnTo>
                <a:lnTo>
                  <a:pt x="350761" y="636574"/>
                </a:lnTo>
                <a:lnTo>
                  <a:pt x="310743" y="615569"/>
                </a:lnTo>
                <a:lnTo>
                  <a:pt x="277253" y="588797"/>
                </a:lnTo>
                <a:lnTo>
                  <a:pt x="243357" y="553948"/>
                </a:lnTo>
                <a:lnTo>
                  <a:pt x="188556" y="492658"/>
                </a:lnTo>
                <a:lnTo>
                  <a:pt x="106768" y="398614"/>
                </a:lnTo>
                <a:lnTo>
                  <a:pt x="0" y="274662"/>
                </a:lnTo>
                <a:lnTo>
                  <a:pt x="0" y="336207"/>
                </a:lnTo>
                <a:lnTo>
                  <a:pt x="99098" y="439458"/>
                </a:lnTo>
                <a:lnTo>
                  <a:pt x="179755" y="522427"/>
                </a:lnTo>
                <a:lnTo>
                  <a:pt x="242747" y="585330"/>
                </a:lnTo>
                <a:lnTo>
                  <a:pt x="288531" y="622401"/>
                </a:lnTo>
                <a:lnTo>
                  <a:pt x="334098" y="646620"/>
                </a:lnTo>
                <a:lnTo>
                  <a:pt x="380339" y="661797"/>
                </a:lnTo>
                <a:lnTo>
                  <a:pt x="428104" y="671703"/>
                </a:lnTo>
                <a:lnTo>
                  <a:pt x="478269" y="680161"/>
                </a:lnTo>
                <a:lnTo>
                  <a:pt x="548894" y="693026"/>
                </a:lnTo>
                <a:lnTo>
                  <a:pt x="699439" y="720090"/>
                </a:lnTo>
                <a:lnTo>
                  <a:pt x="699439" y="709625"/>
                </a:lnTo>
                <a:close/>
              </a:path>
              <a:path w="700404" h="1134110">
                <a:moveTo>
                  <a:pt x="699439" y="661250"/>
                </a:moveTo>
                <a:lnTo>
                  <a:pt x="478269" y="620014"/>
                </a:lnTo>
                <a:lnTo>
                  <a:pt x="404291" y="602018"/>
                </a:lnTo>
                <a:lnTo>
                  <a:pt x="346976" y="580440"/>
                </a:lnTo>
                <a:lnTo>
                  <a:pt x="303098" y="555637"/>
                </a:lnTo>
                <a:lnTo>
                  <a:pt x="269430" y="527951"/>
                </a:lnTo>
                <a:lnTo>
                  <a:pt x="242747" y="497725"/>
                </a:lnTo>
                <a:lnTo>
                  <a:pt x="187464" y="426707"/>
                </a:lnTo>
                <a:lnTo>
                  <a:pt x="0" y="184454"/>
                </a:lnTo>
                <a:lnTo>
                  <a:pt x="0" y="249212"/>
                </a:lnTo>
                <a:lnTo>
                  <a:pt x="102285" y="368465"/>
                </a:lnTo>
                <a:lnTo>
                  <a:pt x="183349" y="462457"/>
                </a:lnTo>
                <a:lnTo>
                  <a:pt x="242747" y="530415"/>
                </a:lnTo>
                <a:lnTo>
                  <a:pt x="279882" y="563930"/>
                </a:lnTo>
                <a:lnTo>
                  <a:pt x="322262" y="588302"/>
                </a:lnTo>
                <a:lnTo>
                  <a:pt x="369633" y="605866"/>
                </a:lnTo>
                <a:lnTo>
                  <a:pt x="421716" y="618947"/>
                </a:lnTo>
                <a:lnTo>
                  <a:pt x="478269" y="629869"/>
                </a:lnTo>
                <a:lnTo>
                  <a:pt x="553847" y="643724"/>
                </a:lnTo>
                <a:lnTo>
                  <a:pt x="699439" y="671017"/>
                </a:lnTo>
                <a:lnTo>
                  <a:pt x="699439" y="661250"/>
                </a:lnTo>
                <a:close/>
              </a:path>
              <a:path w="700404" h="1134110">
                <a:moveTo>
                  <a:pt x="699439" y="568325"/>
                </a:moveTo>
                <a:lnTo>
                  <a:pt x="578319" y="542150"/>
                </a:lnTo>
                <a:lnTo>
                  <a:pt x="479577" y="521258"/>
                </a:lnTo>
                <a:lnTo>
                  <a:pt x="411607" y="503986"/>
                </a:lnTo>
                <a:lnTo>
                  <a:pt x="359105" y="484276"/>
                </a:lnTo>
                <a:lnTo>
                  <a:pt x="319151" y="462216"/>
                </a:lnTo>
                <a:lnTo>
                  <a:pt x="288823" y="437870"/>
                </a:lnTo>
                <a:lnTo>
                  <a:pt x="245351" y="382574"/>
                </a:lnTo>
                <a:lnTo>
                  <a:pt x="191058" y="297726"/>
                </a:lnTo>
                <a:lnTo>
                  <a:pt x="0" y="0"/>
                </a:lnTo>
                <a:lnTo>
                  <a:pt x="0" y="75844"/>
                </a:lnTo>
                <a:lnTo>
                  <a:pt x="103835" y="221957"/>
                </a:lnTo>
                <a:lnTo>
                  <a:pt x="185254" y="336080"/>
                </a:lnTo>
                <a:lnTo>
                  <a:pt x="243357" y="416661"/>
                </a:lnTo>
                <a:lnTo>
                  <a:pt x="277431" y="456120"/>
                </a:lnTo>
                <a:lnTo>
                  <a:pt x="314045" y="483146"/>
                </a:lnTo>
                <a:lnTo>
                  <a:pt x="356984" y="501954"/>
                </a:lnTo>
                <a:lnTo>
                  <a:pt x="410032" y="516737"/>
                </a:lnTo>
                <a:lnTo>
                  <a:pt x="476961" y="531723"/>
                </a:lnTo>
                <a:lnTo>
                  <a:pt x="564565" y="550773"/>
                </a:lnTo>
                <a:lnTo>
                  <a:pt x="635165" y="565899"/>
                </a:lnTo>
                <a:lnTo>
                  <a:pt x="699439" y="579488"/>
                </a:lnTo>
                <a:lnTo>
                  <a:pt x="699439" y="568325"/>
                </a:lnTo>
                <a:close/>
              </a:path>
              <a:path w="700404" h="1134110">
                <a:moveTo>
                  <a:pt x="700138" y="615403"/>
                </a:moveTo>
                <a:lnTo>
                  <a:pt x="531393" y="581748"/>
                </a:lnTo>
                <a:lnTo>
                  <a:pt x="478269" y="570941"/>
                </a:lnTo>
                <a:lnTo>
                  <a:pt x="404088" y="551395"/>
                </a:lnTo>
                <a:lnTo>
                  <a:pt x="348322" y="528929"/>
                </a:lnTo>
                <a:lnTo>
                  <a:pt x="307632" y="504888"/>
                </a:lnTo>
                <a:lnTo>
                  <a:pt x="258178" y="457530"/>
                </a:lnTo>
                <a:lnTo>
                  <a:pt x="192709" y="367296"/>
                </a:lnTo>
                <a:lnTo>
                  <a:pt x="110604" y="250571"/>
                </a:lnTo>
                <a:lnTo>
                  <a:pt x="0" y="92227"/>
                </a:lnTo>
                <a:lnTo>
                  <a:pt x="0" y="160909"/>
                </a:lnTo>
                <a:lnTo>
                  <a:pt x="183057" y="395973"/>
                </a:lnTo>
                <a:lnTo>
                  <a:pt x="243357" y="472884"/>
                </a:lnTo>
                <a:lnTo>
                  <a:pt x="281559" y="510463"/>
                </a:lnTo>
                <a:lnTo>
                  <a:pt x="326047" y="537222"/>
                </a:lnTo>
                <a:lnTo>
                  <a:pt x="374916" y="555993"/>
                </a:lnTo>
                <a:lnTo>
                  <a:pt x="426288" y="569569"/>
                </a:lnTo>
                <a:lnTo>
                  <a:pt x="478269" y="580796"/>
                </a:lnTo>
                <a:lnTo>
                  <a:pt x="549262" y="595464"/>
                </a:lnTo>
                <a:lnTo>
                  <a:pt x="621499" y="609892"/>
                </a:lnTo>
                <a:lnTo>
                  <a:pt x="700138" y="625246"/>
                </a:lnTo>
                <a:lnTo>
                  <a:pt x="700138" y="615403"/>
                </a:lnTo>
                <a:close/>
              </a:path>
            </a:pathLst>
          </a:custGeom>
          <a:solidFill>
            <a:srgbClr val="B8B8B8"/>
          </a:solidFill>
        </p:spPr>
        <p:txBody>
          <a:bodyPr wrap="square" lIns="0" tIns="0" rIns="0" bIns="0" rtlCol="0"/>
          <a:lstStyle/>
          <a:p>
            <a:endParaRPr/>
          </a:p>
        </p:txBody>
      </p:sp>
      <p:sp>
        <p:nvSpPr>
          <p:cNvPr id="5" name="object 5"/>
          <p:cNvSpPr txBox="1"/>
          <p:nvPr/>
        </p:nvSpPr>
        <p:spPr>
          <a:xfrm>
            <a:off x="2465323" y="5901053"/>
            <a:ext cx="8344534" cy="447040"/>
          </a:xfrm>
          <a:prstGeom prst="rect">
            <a:avLst/>
          </a:prstGeom>
        </p:spPr>
        <p:txBody>
          <a:bodyPr vert="horz" wrap="square" lIns="0" tIns="33655" rIns="0" bIns="0" rtlCol="0">
            <a:spAutoFit/>
          </a:bodyPr>
          <a:lstStyle/>
          <a:p>
            <a:pPr marL="12700">
              <a:lnSpc>
                <a:spcPct val="100000"/>
              </a:lnSpc>
              <a:spcBef>
                <a:spcPts val="265"/>
              </a:spcBef>
            </a:pPr>
            <a:r>
              <a:rPr sz="700" b="1" spc="-5" dirty="0">
                <a:solidFill>
                  <a:srgbClr val="4D4D4D"/>
                </a:solidFill>
                <a:latin typeface="Arial"/>
                <a:cs typeface="Arial"/>
              </a:rPr>
              <a:t>©</a:t>
            </a:r>
            <a:r>
              <a:rPr sz="700" b="1" spc="-10" dirty="0">
                <a:solidFill>
                  <a:srgbClr val="4D4D4D"/>
                </a:solidFill>
                <a:latin typeface="Arial"/>
                <a:cs typeface="Arial"/>
              </a:rPr>
              <a:t> European</a:t>
            </a:r>
            <a:r>
              <a:rPr sz="700" b="1" spc="15" dirty="0">
                <a:solidFill>
                  <a:srgbClr val="4D4D4D"/>
                </a:solidFill>
                <a:latin typeface="Arial"/>
                <a:cs typeface="Arial"/>
              </a:rPr>
              <a:t> </a:t>
            </a:r>
            <a:r>
              <a:rPr sz="700" b="1" spc="-10" dirty="0">
                <a:solidFill>
                  <a:srgbClr val="4D4D4D"/>
                </a:solidFill>
                <a:latin typeface="Arial"/>
                <a:cs typeface="Arial"/>
              </a:rPr>
              <a:t>Union</a:t>
            </a:r>
            <a:r>
              <a:rPr sz="700" b="1" spc="5" dirty="0">
                <a:solidFill>
                  <a:srgbClr val="4D4D4D"/>
                </a:solidFill>
                <a:latin typeface="Arial"/>
                <a:cs typeface="Arial"/>
              </a:rPr>
              <a:t> </a:t>
            </a:r>
            <a:r>
              <a:rPr sz="700" b="1" spc="-10" dirty="0">
                <a:solidFill>
                  <a:srgbClr val="4D4D4D"/>
                </a:solidFill>
                <a:latin typeface="Arial"/>
                <a:cs typeface="Arial"/>
              </a:rPr>
              <a:t>2021</a:t>
            </a:r>
            <a:endParaRPr sz="700">
              <a:latin typeface="Arial"/>
              <a:cs typeface="Arial"/>
            </a:endParaRPr>
          </a:p>
          <a:p>
            <a:pPr marL="12700">
              <a:lnSpc>
                <a:spcPct val="100000"/>
              </a:lnSpc>
              <a:spcBef>
                <a:spcPts val="150"/>
              </a:spcBef>
            </a:pPr>
            <a:r>
              <a:rPr sz="600" dirty="0">
                <a:solidFill>
                  <a:srgbClr val="4D4D4D"/>
                </a:solidFill>
                <a:latin typeface="Arial MT"/>
                <a:cs typeface="Arial MT"/>
              </a:rPr>
              <a:t>Unless</a:t>
            </a:r>
            <a:r>
              <a:rPr sz="600" spc="15" dirty="0">
                <a:solidFill>
                  <a:srgbClr val="4D4D4D"/>
                </a:solidFill>
                <a:latin typeface="Arial MT"/>
                <a:cs typeface="Arial MT"/>
              </a:rPr>
              <a:t> </a:t>
            </a:r>
            <a:r>
              <a:rPr sz="600" spc="-5" dirty="0">
                <a:solidFill>
                  <a:srgbClr val="4D4D4D"/>
                </a:solidFill>
                <a:latin typeface="Arial MT"/>
                <a:cs typeface="Arial MT"/>
              </a:rPr>
              <a:t>otherwise</a:t>
            </a:r>
            <a:r>
              <a:rPr sz="600" spc="25" dirty="0">
                <a:solidFill>
                  <a:srgbClr val="4D4D4D"/>
                </a:solidFill>
                <a:latin typeface="Arial MT"/>
                <a:cs typeface="Arial MT"/>
              </a:rPr>
              <a:t> </a:t>
            </a:r>
            <a:r>
              <a:rPr sz="600" spc="-5" dirty="0">
                <a:solidFill>
                  <a:srgbClr val="4D4D4D"/>
                </a:solidFill>
                <a:latin typeface="Arial MT"/>
                <a:cs typeface="Arial MT"/>
              </a:rPr>
              <a:t>noted</a:t>
            </a:r>
            <a:r>
              <a:rPr sz="600" spc="15" dirty="0">
                <a:solidFill>
                  <a:srgbClr val="4D4D4D"/>
                </a:solidFill>
                <a:latin typeface="Arial MT"/>
                <a:cs typeface="Arial MT"/>
              </a:rPr>
              <a:t> </a:t>
            </a:r>
            <a:r>
              <a:rPr sz="600" dirty="0">
                <a:solidFill>
                  <a:srgbClr val="4D4D4D"/>
                </a:solidFill>
                <a:latin typeface="Arial MT"/>
                <a:cs typeface="Arial MT"/>
              </a:rPr>
              <a:t>the</a:t>
            </a:r>
            <a:r>
              <a:rPr sz="600" spc="10" dirty="0">
                <a:solidFill>
                  <a:srgbClr val="4D4D4D"/>
                </a:solidFill>
                <a:latin typeface="Arial MT"/>
                <a:cs typeface="Arial MT"/>
              </a:rPr>
              <a:t> </a:t>
            </a:r>
            <a:r>
              <a:rPr sz="600" spc="-5" dirty="0">
                <a:solidFill>
                  <a:srgbClr val="4D4D4D"/>
                </a:solidFill>
                <a:latin typeface="Arial MT"/>
                <a:cs typeface="Arial MT"/>
              </a:rPr>
              <a:t>reuse</a:t>
            </a:r>
            <a:r>
              <a:rPr sz="600" spc="15" dirty="0">
                <a:solidFill>
                  <a:srgbClr val="4D4D4D"/>
                </a:solidFill>
                <a:latin typeface="Arial MT"/>
                <a:cs typeface="Arial MT"/>
              </a:rPr>
              <a:t> </a:t>
            </a:r>
            <a:r>
              <a:rPr sz="600" dirty="0">
                <a:solidFill>
                  <a:srgbClr val="4D4D4D"/>
                </a:solidFill>
                <a:latin typeface="Arial MT"/>
                <a:cs typeface="Arial MT"/>
              </a:rPr>
              <a:t>of</a:t>
            </a:r>
            <a:r>
              <a:rPr sz="600" spc="-5" dirty="0">
                <a:solidFill>
                  <a:srgbClr val="4D4D4D"/>
                </a:solidFill>
                <a:latin typeface="Arial MT"/>
                <a:cs typeface="Arial MT"/>
              </a:rPr>
              <a:t> </a:t>
            </a:r>
            <a:r>
              <a:rPr sz="600" dirty="0">
                <a:solidFill>
                  <a:srgbClr val="4D4D4D"/>
                </a:solidFill>
                <a:latin typeface="Arial MT"/>
                <a:cs typeface="Arial MT"/>
              </a:rPr>
              <a:t>this</a:t>
            </a:r>
            <a:r>
              <a:rPr sz="600" spc="10" dirty="0">
                <a:solidFill>
                  <a:srgbClr val="4D4D4D"/>
                </a:solidFill>
                <a:latin typeface="Arial MT"/>
                <a:cs typeface="Arial MT"/>
              </a:rPr>
              <a:t> </a:t>
            </a:r>
            <a:r>
              <a:rPr sz="600" spc="-5" dirty="0">
                <a:solidFill>
                  <a:srgbClr val="4D4D4D"/>
                </a:solidFill>
                <a:latin typeface="Arial MT"/>
                <a:cs typeface="Arial MT"/>
              </a:rPr>
              <a:t>presentation</a:t>
            </a:r>
            <a:r>
              <a:rPr sz="600" spc="20" dirty="0">
                <a:solidFill>
                  <a:srgbClr val="4D4D4D"/>
                </a:solidFill>
                <a:latin typeface="Arial MT"/>
                <a:cs typeface="Arial MT"/>
              </a:rPr>
              <a:t> </a:t>
            </a:r>
            <a:r>
              <a:rPr sz="600" spc="5" dirty="0">
                <a:solidFill>
                  <a:srgbClr val="4D4D4D"/>
                </a:solidFill>
                <a:latin typeface="Arial MT"/>
                <a:cs typeface="Arial MT"/>
              </a:rPr>
              <a:t>is </a:t>
            </a:r>
            <a:r>
              <a:rPr sz="600" spc="-5" dirty="0">
                <a:solidFill>
                  <a:srgbClr val="4D4D4D"/>
                </a:solidFill>
                <a:latin typeface="Arial MT"/>
                <a:cs typeface="Arial MT"/>
              </a:rPr>
              <a:t>authorised</a:t>
            </a:r>
            <a:r>
              <a:rPr sz="600" spc="15" dirty="0">
                <a:solidFill>
                  <a:srgbClr val="4D4D4D"/>
                </a:solidFill>
                <a:latin typeface="Arial MT"/>
                <a:cs typeface="Arial MT"/>
              </a:rPr>
              <a:t> </a:t>
            </a:r>
            <a:r>
              <a:rPr sz="600" spc="-5" dirty="0">
                <a:solidFill>
                  <a:srgbClr val="4D4D4D"/>
                </a:solidFill>
                <a:latin typeface="Arial MT"/>
                <a:cs typeface="Arial MT"/>
              </a:rPr>
              <a:t>under</a:t>
            </a:r>
            <a:r>
              <a:rPr sz="600" spc="15" dirty="0">
                <a:solidFill>
                  <a:srgbClr val="4D4D4D"/>
                </a:solidFill>
                <a:latin typeface="Arial MT"/>
                <a:cs typeface="Arial MT"/>
              </a:rPr>
              <a:t> </a:t>
            </a:r>
            <a:r>
              <a:rPr sz="600" dirty="0">
                <a:solidFill>
                  <a:srgbClr val="4D4D4D"/>
                </a:solidFill>
                <a:latin typeface="Arial MT"/>
                <a:cs typeface="Arial MT"/>
              </a:rPr>
              <a:t>the</a:t>
            </a:r>
            <a:r>
              <a:rPr sz="600" spc="10" dirty="0">
                <a:solidFill>
                  <a:srgbClr val="4D4D4D"/>
                </a:solidFill>
                <a:latin typeface="Arial MT"/>
                <a:cs typeface="Arial MT"/>
              </a:rPr>
              <a:t> </a:t>
            </a:r>
            <a:r>
              <a:rPr sz="600" u="sng" spc="-5" dirty="0">
                <a:solidFill>
                  <a:srgbClr val="4D4D4D"/>
                </a:solidFill>
                <a:uFill>
                  <a:solidFill>
                    <a:srgbClr val="4D4D4D"/>
                  </a:solidFill>
                </a:uFill>
                <a:latin typeface="Arial MT"/>
                <a:cs typeface="Arial MT"/>
              </a:rPr>
              <a:t>CC</a:t>
            </a:r>
            <a:r>
              <a:rPr sz="600" u="sng" spc="20" dirty="0">
                <a:solidFill>
                  <a:srgbClr val="4D4D4D"/>
                </a:solidFill>
                <a:uFill>
                  <a:solidFill>
                    <a:srgbClr val="4D4D4D"/>
                  </a:solidFill>
                </a:uFill>
                <a:latin typeface="Arial MT"/>
                <a:cs typeface="Arial MT"/>
              </a:rPr>
              <a:t> </a:t>
            </a:r>
            <a:r>
              <a:rPr sz="600" u="sng" spc="-5" dirty="0">
                <a:solidFill>
                  <a:srgbClr val="4D4D4D"/>
                </a:solidFill>
                <a:uFill>
                  <a:solidFill>
                    <a:srgbClr val="4D4D4D"/>
                  </a:solidFill>
                </a:uFill>
                <a:latin typeface="Arial MT"/>
                <a:cs typeface="Arial MT"/>
              </a:rPr>
              <a:t>BY</a:t>
            </a:r>
            <a:r>
              <a:rPr sz="600" u="sng" spc="10" dirty="0">
                <a:solidFill>
                  <a:srgbClr val="4D4D4D"/>
                </a:solidFill>
                <a:uFill>
                  <a:solidFill>
                    <a:srgbClr val="4D4D4D"/>
                  </a:solidFill>
                </a:uFill>
                <a:latin typeface="Arial MT"/>
                <a:cs typeface="Arial MT"/>
              </a:rPr>
              <a:t> </a:t>
            </a:r>
            <a:r>
              <a:rPr sz="600" u="sng" dirty="0">
                <a:solidFill>
                  <a:srgbClr val="4D4D4D"/>
                </a:solidFill>
                <a:uFill>
                  <a:solidFill>
                    <a:srgbClr val="4D4D4D"/>
                  </a:solidFill>
                </a:uFill>
                <a:latin typeface="Arial MT"/>
                <a:cs typeface="Arial MT"/>
              </a:rPr>
              <a:t>4.0</a:t>
            </a:r>
            <a:r>
              <a:rPr sz="600" spc="190" dirty="0">
                <a:solidFill>
                  <a:srgbClr val="4D4D4D"/>
                </a:solidFill>
                <a:latin typeface="Arial MT"/>
                <a:cs typeface="Arial MT"/>
              </a:rPr>
              <a:t> </a:t>
            </a:r>
            <a:r>
              <a:rPr sz="600" spc="-5" dirty="0">
                <a:solidFill>
                  <a:srgbClr val="4D4D4D"/>
                </a:solidFill>
                <a:latin typeface="Arial MT"/>
                <a:cs typeface="Arial MT"/>
              </a:rPr>
              <a:t>license.</a:t>
            </a:r>
            <a:r>
              <a:rPr sz="600" spc="10" dirty="0">
                <a:solidFill>
                  <a:srgbClr val="4D4D4D"/>
                </a:solidFill>
                <a:latin typeface="Arial MT"/>
                <a:cs typeface="Arial MT"/>
              </a:rPr>
              <a:t> </a:t>
            </a:r>
            <a:r>
              <a:rPr sz="600" dirty="0">
                <a:solidFill>
                  <a:srgbClr val="4D4D4D"/>
                </a:solidFill>
                <a:latin typeface="Arial MT"/>
                <a:cs typeface="Arial MT"/>
              </a:rPr>
              <a:t>For</a:t>
            </a:r>
            <a:r>
              <a:rPr sz="600" spc="15" dirty="0">
                <a:solidFill>
                  <a:srgbClr val="4D4D4D"/>
                </a:solidFill>
                <a:latin typeface="Arial MT"/>
                <a:cs typeface="Arial MT"/>
              </a:rPr>
              <a:t> </a:t>
            </a:r>
            <a:r>
              <a:rPr sz="600" spc="-5" dirty="0">
                <a:solidFill>
                  <a:srgbClr val="4D4D4D"/>
                </a:solidFill>
                <a:latin typeface="Arial MT"/>
                <a:cs typeface="Arial MT"/>
              </a:rPr>
              <a:t>any</a:t>
            </a:r>
            <a:r>
              <a:rPr sz="600" spc="20" dirty="0">
                <a:solidFill>
                  <a:srgbClr val="4D4D4D"/>
                </a:solidFill>
                <a:latin typeface="Arial MT"/>
                <a:cs typeface="Arial MT"/>
              </a:rPr>
              <a:t> </a:t>
            </a:r>
            <a:r>
              <a:rPr sz="600" spc="-5" dirty="0">
                <a:solidFill>
                  <a:srgbClr val="4D4D4D"/>
                </a:solidFill>
                <a:latin typeface="Arial MT"/>
                <a:cs typeface="Arial MT"/>
              </a:rPr>
              <a:t>use</a:t>
            </a:r>
            <a:r>
              <a:rPr sz="600" spc="5" dirty="0">
                <a:solidFill>
                  <a:srgbClr val="4D4D4D"/>
                </a:solidFill>
                <a:latin typeface="Arial MT"/>
                <a:cs typeface="Arial MT"/>
              </a:rPr>
              <a:t> </a:t>
            </a:r>
            <a:r>
              <a:rPr sz="600" dirty="0">
                <a:solidFill>
                  <a:srgbClr val="4D4D4D"/>
                </a:solidFill>
                <a:latin typeface="Arial MT"/>
                <a:cs typeface="Arial MT"/>
              </a:rPr>
              <a:t>or reproduction</a:t>
            </a:r>
            <a:r>
              <a:rPr sz="600" spc="20" dirty="0">
                <a:solidFill>
                  <a:srgbClr val="4D4D4D"/>
                </a:solidFill>
                <a:latin typeface="Arial MT"/>
                <a:cs typeface="Arial MT"/>
              </a:rPr>
              <a:t> </a:t>
            </a:r>
            <a:r>
              <a:rPr sz="600" dirty="0">
                <a:solidFill>
                  <a:srgbClr val="4D4D4D"/>
                </a:solidFill>
                <a:latin typeface="Arial MT"/>
                <a:cs typeface="Arial MT"/>
              </a:rPr>
              <a:t>of</a:t>
            </a:r>
            <a:r>
              <a:rPr sz="600" spc="10" dirty="0">
                <a:solidFill>
                  <a:srgbClr val="4D4D4D"/>
                </a:solidFill>
                <a:latin typeface="Arial MT"/>
                <a:cs typeface="Arial MT"/>
              </a:rPr>
              <a:t> </a:t>
            </a:r>
            <a:r>
              <a:rPr sz="600" dirty="0">
                <a:solidFill>
                  <a:srgbClr val="4D4D4D"/>
                </a:solidFill>
                <a:latin typeface="Arial MT"/>
                <a:cs typeface="Arial MT"/>
              </a:rPr>
              <a:t>elements</a:t>
            </a:r>
            <a:r>
              <a:rPr sz="600" spc="10" dirty="0">
                <a:solidFill>
                  <a:srgbClr val="4D4D4D"/>
                </a:solidFill>
                <a:latin typeface="Arial MT"/>
                <a:cs typeface="Arial MT"/>
              </a:rPr>
              <a:t> </a:t>
            </a:r>
            <a:r>
              <a:rPr sz="600" dirty="0">
                <a:solidFill>
                  <a:srgbClr val="4D4D4D"/>
                </a:solidFill>
                <a:latin typeface="Arial MT"/>
                <a:cs typeface="Arial MT"/>
              </a:rPr>
              <a:t>that</a:t>
            </a:r>
            <a:r>
              <a:rPr sz="600" spc="10" dirty="0">
                <a:solidFill>
                  <a:srgbClr val="4D4D4D"/>
                </a:solidFill>
                <a:latin typeface="Arial MT"/>
                <a:cs typeface="Arial MT"/>
              </a:rPr>
              <a:t> </a:t>
            </a:r>
            <a:r>
              <a:rPr sz="600" spc="-5" dirty="0">
                <a:solidFill>
                  <a:srgbClr val="4D4D4D"/>
                </a:solidFill>
                <a:latin typeface="Arial MT"/>
                <a:cs typeface="Arial MT"/>
              </a:rPr>
              <a:t>are</a:t>
            </a:r>
            <a:r>
              <a:rPr sz="600" spc="10" dirty="0">
                <a:solidFill>
                  <a:srgbClr val="4D4D4D"/>
                </a:solidFill>
                <a:latin typeface="Arial MT"/>
                <a:cs typeface="Arial MT"/>
              </a:rPr>
              <a:t> </a:t>
            </a:r>
            <a:r>
              <a:rPr sz="600" dirty="0">
                <a:solidFill>
                  <a:srgbClr val="4D4D4D"/>
                </a:solidFill>
                <a:latin typeface="Arial MT"/>
                <a:cs typeface="Arial MT"/>
              </a:rPr>
              <a:t>not</a:t>
            </a:r>
            <a:r>
              <a:rPr sz="600" spc="10" dirty="0">
                <a:solidFill>
                  <a:srgbClr val="4D4D4D"/>
                </a:solidFill>
                <a:latin typeface="Arial MT"/>
                <a:cs typeface="Arial MT"/>
              </a:rPr>
              <a:t> </a:t>
            </a:r>
            <a:r>
              <a:rPr sz="600" spc="-5" dirty="0">
                <a:solidFill>
                  <a:srgbClr val="4D4D4D"/>
                </a:solidFill>
                <a:latin typeface="Arial MT"/>
                <a:cs typeface="Arial MT"/>
              </a:rPr>
              <a:t>owned</a:t>
            </a:r>
            <a:r>
              <a:rPr sz="600" spc="20" dirty="0">
                <a:solidFill>
                  <a:srgbClr val="4D4D4D"/>
                </a:solidFill>
                <a:latin typeface="Arial MT"/>
                <a:cs typeface="Arial MT"/>
              </a:rPr>
              <a:t> </a:t>
            </a:r>
            <a:r>
              <a:rPr sz="600" dirty="0">
                <a:solidFill>
                  <a:srgbClr val="4D4D4D"/>
                </a:solidFill>
                <a:latin typeface="Arial MT"/>
                <a:cs typeface="Arial MT"/>
              </a:rPr>
              <a:t>by</a:t>
            </a:r>
            <a:r>
              <a:rPr sz="600" spc="20" dirty="0">
                <a:solidFill>
                  <a:srgbClr val="4D4D4D"/>
                </a:solidFill>
                <a:latin typeface="Arial MT"/>
                <a:cs typeface="Arial MT"/>
              </a:rPr>
              <a:t> </a:t>
            </a:r>
            <a:r>
              <a:rPr sz="600" dirty="0">
                <a:solidFill>
                  <a:srgbClr val="4D4D4D"/>
                </a:solidFill>
                <a:latin typeface="Arial MT"/>
                <a:cs typeface="Arial MT"/>
              </a:rPr>
              <a:t>the</a:t>
            </a:r>
            <a:r>
              <a:rPr sz="600" spc="10" dirty="0">
                <a:solidFill>
                  <a:srgbClr val="4D4D4D"/>
                </a:solidFill>
                <a:latin typeface="Arial MT"/>
                <a:cs typeface="Arial MT"/>
              </a:rPr>
              <a:t> </a:t>
            </a:r>
            <a:r>
              <a:rPr sz="600" spc="-5" dirty="0">
                <a:solidFill>
                  <a:srgbClr val="4D4D4D"/>
                </a:solidFill>
                <a:latin typeface="Arial MT"/>
                <a:cs typeface="Arial MT"/>
              </a:rPr>
              <a:t>EU,</a:t>
            </a:r>
            <a:r>
              <a:rPr sz="600" spc="20" dirty="0">
                <a:solidFill>
                  <a:srgbClr val="4D4D4D"/>
                </a:solidFill>
                <a:latin typeface="Arial MT"/>
                <a:cs typeface="Arial MT"/>
              </a:rPr>
              <a:t> </a:t>
            </a:r>
            <a:r>
              <a:rPr sz="600" spc="-5" dirty="0">
                <a:solidFill>
                  <a:srgbClr val="4D4D4D"/>
                </a:solidFill>
                <a:latin typeface="Arial MT"/>
                <a:cs typeface="Arial MT"/>
              </a:rPr>
              <a:t>permission</a:t>
            </a:r>
            <a:r>
              <a:rPr sz="600" spc="15" dirty="0">
                <a:solidFill>
                  <a:srgbClr val="4D4D4D"/>
                </a:solidFill>
                <a:latin typeface="Arial MT"/>
                <a:cs typeface="Arial MT"/>
              </a:rPr>
              <a:t> </a:t>
            </a:r>
            <a:r>
              <a:rPr sz="600" spc="-5" dirty="0">
                <a:solidFill>
                  <a:srgbClr val="4D4D4D"/>
                </a:solidFill>
                <a:latin typeface="Arial MT"/>
                <a:cs typeface="Arial MT"/>
              </a:rPr>
              <a:t>may</a:t>
            </a:r>
            <a:r>
              <a:rPr sz="600" spc="15" dirty="0">
                <a:solidFill>
                  <a:srgbClr val="4D4D4D"/>
                </a:solidFill>
                <a:latin typeface="Arial MT"/>
                <a:cs typeface="Arial MT"/>
              </a:rPr>
              <a:t> </a:t>
            </a:r>
            <a:r>
              <a:rPr sz="600" spc="-5" dirty="0">
                <a:solidFill>
                  <a:srgbClr val="4D4D4D"/>
                </a:solidFill>
                <a:latin typeface="Arial MT"/>
                <a:cs typeface="Arial MT"/>
              </a:rPr>
              <a:t>need</a:t>
            </a:r>
            <a:r>
              <a:rPr sz="600" spc="25" dirty="0">
                <a:solidFill>
                  <a:srgbClr val="4D4D4D"/>
                </a:solidFill>
                <a:latin typeface="Arial MT"/>
                <a:cs typeface="Arial MT"/>
              </a:rPr>
              <a:t> </a:t>
            </a:r>
            <a:r>
              <a:rPr sz="600" dirty="0">
                <a:solidFill>
                  <a:srgbClr val="4D4D4D"/>
                </a:solidFill>
                <a:latin typeface="Arial MT"/>
                <a:cs typeface="Arial MT"/>
              </a:rPr>
              <a:t>to</a:t>
            </a:r>
            <a:r>
              <a:rPr sz="600" spc="10" dirty="0">
                <a:solidFill>
                  <a:srgbClr val="4D4D4D"/>
                </a:solidFill>
                <a:latin typeface="Arial MT"/>
                <a:cs typeface="Arial MT"/>
              </a:rPr>
              <a:t> </a:t>
            </a:r>
            <a:r>
              <a:rPr sz="600" spc="-5" dirty="0">
                <a:solidFill>
                  <a:srgbClr val="4D4D4D"/>
                </a:solidFill>
                <a:latin typeface="Arial MT"/>
                <a:cs typeface="Arial MT"/>
              </a:rPr>
              <a:t>be</a:t>
            </a:r>
            <a:r>
              <a:rPr sz="600" spc="25" dirty="0">
                <a:solidFill>
                  <a:srgbClr val="4D4D4D"/>
                </a:solidFill>
                <a:latin typeface="Arial MT"/>
                <a:cs typeface="Arial MT"/>
              </a:rPr>
              <a:t> </a:t>
            </a:r>
            <a:r>
              <a:rPr sz="600" dirty="0">
                <a:solidFill>
                  <a:srgbClr val="4D4D4D"/>
                </a:solidFill>
                <a:latin typeface="Arial MT"/>
                <a:cs typeface="Arial MT"/>
              </a:rPr>
              <a:t>sought</a:t>
            </a:r>
            <a:r>
              <a:rPr sz="600" spc="10" dirty="0">
                <a:solidFill>
                  <a:srgbClr val="4D4D4D"/>
                </a:solidFill>
                <a:latin typeface="Arial MT"/>
                <a:cs typeface="Arial MT"/>
              </a:rPr>
              <a:t> </a:t>
            </a:r>
            <a:r>
              <a:rPr sz="600" spc="-5" dirty="0">
                <a:solidFill>
                  <a:srgbClr val="4D4D4D"/>
                </a:solidFill>
                <a:latin typeface="Arial MT"/>
                <a:cs typeface="Arial MT"/>
              </a:rPr>
              <a:t>directly</a:t>
            </a:r>
            <a:r>
              <a:rPr sz="600" spc="5" dirty="0">
                <a:solidFill>
                  <a:srgbClr val="4D4D4D"/>
                </a:solidFill>
                <a:latin typeface="Arial MT"/>
                <a:cs typeface="Arial MT"/>
              </a:rPr>
              <a:t> </a:t>
            </a:r>
            <a:r>
              <a:rPr sz="600" dirty="0">
                <a:solidFill>
                  <a:srgbClr val="4D4D4D"/>
                </a:solidFill>
                <a:latin typeface="Arial MT"/>
                <a:cs typeface="Arial MT"/>
              </a:rPr>
              <a:t>from the</a:t>
            </a:r>
            <a:r>
              <a:rPr sz="600" spc="10" dirty="0">
                <a:solidFill>
                  <a:srgbClr val="4D4D4D"/>
                </a:solidFill>
                <a:latin typeface="Arial MT"/>
                <a:cs typeface="Arial MT"/>
              </a:rPr>
              <a:t> </a:t>
            </a:r>
            <a:r>
              <a:rPr sz="600" dirty="0">
                <a:solidFill>
                  <a:srgbClr val="4D4D4D"/>
                </a:solidFill>
                <a:latin typeface="Arial MT"/>
                <a:cs typeface="Arial MT"/>
              </a:rPr>
              <a:t>respective</a:t>
            </a:r>
            <a:r>
              <a:rPr sz="600" spc="15" dirty="0">
                <a:solidFill>
                  <a:srgbClr val="4D4D4D"/>
                </a:solidFill>
                <a:latin typeface="Arial MT"/>
                <a:cs typeface="Arial MT"/>
              </a:rPr>
              <a:t> </a:t>
            </a:r>
            <a:r>
              <a:rPr sz="600" dirty="0">
                <a:solidFill>
                  <a:srgbClr val="4D4D4D"/>
                </a:solidFill>
                <a:latin typeface="Arial MT"/>
                <a:cs typeface="Arial MT"/>
              </a:rPr>
              <a:t>right</a:t>
            </a:r>
            <a:r>
              <a:rPr sz="600" spc="5" dirty="0">
                <a:solidFill>
                  <a:srgbClr val="4D4D4D"/>
                </a:solidFill>
                <a:latin typeface="Arial MT"/>
                <a:cs typeface="Arial MT"/>
              </a:rPr>
              <a:t> </a:t>
            </a:r>
            <a:r>
              <a:rPr sz="600" dirty="0">
                <a:solidFill>
                  <a:srgbClr val="4D4D4D"/>
                </a:solidFill>
                <a:latin typeface="Arial MT"/>
                <a:cs typeface="Arial MT"/>
              </a:rPr>
              <a:t>holders.</a:t>
            </a:r>
            <a:endParaRPr sz="600">
              <a:latin typeface="Arial MT"/>
              <a:cs typeface="Arial MT"/>
            </a:endParaRPr>
          </a:p>
          <a:p>
            <a:pPr marL="12700">
              <a:lnSpc>
                <a:spcPct val="100000"/>
              </a:lnSpc>
            </a:pPr>
            <a:r>
              <a:rPr sz="600" b="1" spc="-5" dirty="0">
                <a:solidFill>
                  <a:srgbClr val="4D4D4D"/>
                </a:solidFill>
                <a:latin typeface="Arial"/>
                <a:cs typeface="Arial"/>
              </a:rPr>
              <a:t>Image</a:t>
            </a:r>
            <a:r>
              <a:rPr sz="600" b="1" spc="20" dirty="0">
                <a:solidFill>
                  <a:srgbClr val="4D4D4D"/>
                </a:solidFill>
                <a:latin typeface="Arial"/>
                <a:cs typeface="Arial"/>
              </a:rPr>
              <a:t> </a:t>
            </a:r>
            <a:r>
              <a:rPr sz="600" b="1" dirty="0">
                <a:solidFill>
                  <a:srgbClr val="4D4D4D"/>
                </a:solidFill>
                <a:latin typeface="Arial"/>
                <a:cs typeface="Arial"/>
              </a:rPr>
              <a:t>credits:</a:t>
            </a:r>
            <a:r>
              <a:rPr sz="600" b="1" spc="10" dirty="0">
                <a:solidFill>
                  <a:srgbClr val="4D4D4D"/>
                </a:solidFill>
                <a:latin typeface="Arial"/>
                <a:cs typeface="Arial"/>
              </a:rPr>
              <a:t> </a:t>
            </a:r>
            <a:r>
              <a:rPr sz="600" dirty="0">
                <a:solidFill>
                  <a:srgbClr val="4D4D4D"/>
                </a:solidFill>
                <a:latin typeface="Arial MT"/>
                <a:cs typeface="Arial MT"/>
              </a:rPr>
              <a:t>©</a:t>
            </a:r>
            <a:r>
              <a:rPr sz="600" spc="25" dirty="0">
                <a:solidFill>
                  <a:srgbClr val="4D4D4D"/>
                </a:solidFill>
                <a:latin typeface="Arial MT"/>
                <a:cs typeface="Arial MT"/>
              </a:rPr>
              <a:t> </a:t>
            </a:r>
            <a:r>
              <a:rPr sz="600" spc="-5" dirty="0">
                <a:solidFill>
                  <a:srgbClr val="4D4D4D"/>
                </a:solidFill>
                <a:latin typeface="Arial MT"/>
                <a:cs typeface="Arial MT"/>
              </a:rPr>
              <a:t>ivector</a:t>
            </a:r>
            <a:r>
              <a:rPr sz="600" spc="30" dirty="0">
                <a:solidFill>
                  <a:srgbClr val="4D4D4D"/>
                </a:solidFill>
                <a:latin typeface="Arial MT"/>
                <a:cs typeface="Arial MT"/>
              </a:rPr>
              <a:t> </a:t>
            </a:r>
            <a:r>
              <a:rPr sz="600" spc="-5" dirty="0">
                <a:solidFill>
                  <a:srgbClr val="4D4D4D"/>
                </a:solidFill>
                <a:latin typeface="Arial MT"/>
                <a:cs typeface="Arial MT"/>
              </a:rPr>
              <a:t>#249868181,</a:t>
            </a:r>
            <a:r>
              <a:rPr sz="600" spc="20" dirty="0">
                <a:solidFill>
                  <a:srgbClr val="4D4D4D"/>
                </a:solidFill>
                <a:latin typeface="Arial MT"/>
                <a:cs typeface="Arial MT"/>
              </a:rPr>
              <a:t> </a:t>
            </a:r>
            <a:r>
              <a:rPr sz="600" spc="-5" dirty="0">
                <a:solidFill>
                  <a:srgbClr val="4D4D4D"/>
                </a:solidFill>
                <a:latin typeface="Arial MT"/>
                <a:cs typeface="Arial MT"/>
              </a:rPr>
              <a:t>#251163013,</a:t>
            </a:r>
            <a:r>
              <a:rPr sz="600" spc="25" dirty="0">
                <a:solidFill>
                  <a:srgbClr val="4D4D4D"/>
                </a:solidFill>
                <a:latin typeface="Arial MT"/>
                <a:cs typeface="Arial MT"/>
              </a:rPr>
              <a:t> </a:t>
            </a:r>
            <a:r>
              <a:rPr sz="600" spc="-5" dirty="0">
                <a:solidFill>
                  <a:srgbClr val="4D4D4D"/>
                </a:solidFill>
                <a:latin typeface="Arial MT"/>
                <a:cs typeface="Arial MT"/>
              </a:rPr>
              <a:t>#273480523,</a:t>
            </a:r>
            <a:r>
              <a:rPr sz="600" spc="20" dirty="0">
                <a:solidFill>
                  <a:srgbClr val="4D4D4D"/>
                </a:solidFill>
                <a:latin typeface="Arial MT"/>
                <a:cs typeface="Arial MT"/>
              </a:rPr>
              <a:t> </a:t>
            </a:r>
            <a:r>
              <a:rPr sz="600" dirty="0">
                <a:solidFill>
                  <a:srgbClr val="4D4D4D"/>
                </a:solidFill>
                <a:latin typeface="Arial MT"/>
                <a:cs typeface="Arial MT"/>
              </a:rPr>
              <a:t>#241215668,</a:t>
            </a:r>
            <a:r>
              <a:rPr sz="600" spc="25" dirty="0">
                <a:solidFill>
                  <a:srgbClr val="4D4D4D"/>
                </a:solidFill>
                <a:latin typeface="Arial MT"/>
                <a:cs typeface="Arial MT"/>
              </a:rPr>
              <a:t> </a:t>
            </a:r>
            <a:r>
              <a:rPr sz="600" dirty="0">
                <a:solidFill>
                  <a:srgbClr val="4D4D4D"/>
                </a:solidFill>
                <a:latin typeface="Arial MT"/>
                <a:cs typeface="Arial MT"/>
              </a:rPr>
              <a:t>#245719946,</a:t>
            </a:r>
            <a:r>
              <a:rPr sz="600" spc="20" dirty="0">
                <a:solidFill>
                  <a:srgbClr val="4D4D4D"/>
                </a:solidFill>
                <a:latin typeface="Arial MT"/>
                <a:cs typeface="Arial MT"/>
              </a:rPr>
              <a:t> </a:t>
            </a:r>
            <a:r>
              <a:rPr sz="600" spc="-5" dirty="0">
                <a:solidFill>
                  <a:srgbClr val="4D4D4D"/>
                </a:solidFill>
                <a:latin typeface="Arial MT"/>
                <a:cs typeface="Arial MT"/>
              </a:rPr>
              <a:t>#251163053,</a:t>
            </a:r>
            <a:r>
              <a:rPr sz="600" spc="25" dirty="0">
                <a:solidFill>
                  <a:srgbClr val="4D4D4D"/>
                </a:solidFill>
                <a:latin typeface="Arial MT"/>
                <a:cs typeface="Arial MT"/>
              </a:rPr>
              <a:t> </a:t>
            </a:r>
            <a:r>
              <a:rPr sz="600" dirty="0">
                <a:solidFill>
                  <a:srgbClr val="4D4D4D"/>
                </a:solidFill>
                <a:latin typeface="Arial MT"/>
                <a:cs typeface="Arial MT"/>
              </a:rPr>
              <a:t>#252508849,</a:t>
            </a:r>
            <a:r>
              <a:rPr sz="600" spc="20" dirty="0">
                <a:solidFill>
                  <a:srgbClr val="4D4D4D"/>
                </a:solidFill>
                <a:latin typeface="Arial MT"/>
                <a:cs typeface="Arial MT"/>
              </a:rPr>
              <a:t> </a:t>
            </a:r>
            <a:r>
              <a:rPr sz="600" spc="-5" dirty="0">
                <a:solidFill>
                  <a:srgbClr val="4D4D4D"/>
                </a:solidFill>
                <a:latin typeface="Arial MT"/>
                <a:cs typeface="Arial MT"/>
              </a:rPr>
              <a:t>#241215668,</a:t>
            </a:r>
            <a:r>
              <a:rPr sz="600" spc="229" dirty="0">
                <a:solidFill>
                  <a:srgbClr val="4D4D4D"/>
                </a:solidFill>
                <a:latin typeface="Arial MT"/>
                <a:cs typeface="Arial MT"/>
              </a:rPr>
              <a:t> </a:t>
            </a:r>
            <a:r>
              <a:rPr sz="600" spc="-5" dirty="0">
                <a:solidFill>
                  <a:srgbClr val="4D4D4D"/>
                </a:solidFill>
                <a:latin typeface="Arial MT"/>
                <a:cs typeface="Arial MT"/>
              </a:rPr>
              <a:t>#244690530,</a:t>
            </a:r>
            <a:r>
              <a:rPr sz="600" spc="25" dirty="0">
                <a:solidFill>
                  <a:srgbClr val="4D4D4D"/>
                </a:solidFill>
                <a:latin typeface="Arial MT"/>
                <a:cs typeface="Arial MT"/>
              </a:rPr>
              <a:t> </a:t>
            </a:r>
            <a:r>
              <a:rPr sz="600" dirty="0">
                <a:solidFill>
                  <a:srgbClr val="4D4D4D"/>
                </a:solidFill>
                <a:latin typeface="Arial MT"/>
                <a:cs typeface="Arial MT"/>
              </a:rPr>
              <a:t>#222596698,</a:t>
            </a:r>
            <a:r>
              <a:rPr sz="600" spc="20" dirty="0">
                <a:solidFill>
                  <a:srgbClr val="4D4D4D"/>
                </a:solidFill>
                <a:latin typeface="Arial MT"/>
                <a:cs typeface="Arial MT"/>
              </a:rPr>
              <a:t> </a:t>
            </a:r>
            <a:r>
              <a:rPr sz="600" dirty="0">
                <a:solidFill>
                  <a:srgbClr val="4D4D4D"/>
                </a:solidFill>
                <a:latin typeface="Arial MT"/>
                <a:cs typeface="Arial MT"/>
              </a:rPr>
              <a:t>#235536634,</a:t>
            </a:r>
            <a:r>
              <a:rPr sz="600" spc="25" dirty="0">
                <a:solidFill>
                  <a:srgbClr val="4D4D4D"/>
                </a:solidFill>
                <a:latin typeface="Arial MT"/>
                <a:cs typeface="Arial MT"/>
              </a:rPr>
              <a:t> </a:t>
            </a:r>
            <a:r>
              <a:rPr sz="600" spc="-5" dirty="0">
                <a:solidFill>
                  <a:srgbClr val="4D4D4D"/>
                </a:solidFill>
                <a:latin typeface="Arial MT"/>
                <a:cs typeface="Arial MT"/>
              </a:rPr>
              <a:t>#263530636,</a:t>
            </a:r>
            <a:r>
              <a:rPr sz="600" spc="20" dirty="0">
                <a:solidFill>
                  <a:srgbClr val="4D4D4D"/>
                </a:solidFill>
                <a:latin typeface="Arial MT"/>
                <a:cs typeface="Arial MT"/>
              </a:rPr>
              <a:t> </a:t>
            </a:r>
            <a:r>
              <a:rPr sz="600" dirty="0">
                <a:solidFill>
                  <a:srgbClr val="4D4D4D"/>
                </a:solidFill>
                <a:latin typeface="Arial MT"/>
                <a:cs typeface="Arial MT"/>
              </a:rPr>
              <a:t>#66009682,</a:t>
            </a:r>
            <a:r>
              <a:rPr sz="600" spc="25" dirty="0">
                <a:solidFill>
                  <a:srgbClr val="4D4D4D"/>
                </a:solidFill>
                <a:latin typeface="Arial MT"/>
                <a:cs typeface="Arial MT"/>
              </a:rPr>
              <a:t> </a:t>
            </a:r>
            <a:r>
              <a:rPr sz="600" spc="-5" dirty="0">
                <a:solidFill>
                  <a:srgbClr val="4D4D4D"/>
                </a:solidFill>
                <a:latin typeface="Arial MT"/>
                <a:cs typeface="Arial MT"/>
              </a:rPr>
              <a:t>#273480523,</a:t>
            </a:r>
            <a:r>
              <a:rPr sz="600" spc="20" dirty="0">
                <a:solidFill>
                  <a:srgbClr val="4D4D4D"/>
                </a:solidFill>
                <a:latin typeface="Arial MT"/>
                <a:cs typeface="Arial MT"/>
              </a:rPr>
              <a:t> </a:t>
            </a:r>
            <a:r>
              <a:rPr sz="600" dirty="0">
                <a:solidFill>
                  <a:srgbClr val="4D4D4D"/>
                </a:solidFill>
                <a:latin typeface="Arial MT"/>
                <a:cs typeface="Arial MT"/>
              </a:rPr>
              <a:t>#362422833;</a:t>
            </a:r>
            <a:r>
              <a:rPr sz="600" spc="25" dirty="0">
                <a:solidFill>
                  <a:srgbClr val="4D4D4D"/>
                </a:solidFill>
                <a:latin typeface="Arial MT"/>
                <a:cs typeface="Arial MT"/>
              </a:rPr>
              <a:t> </a:t>
            </a:r>
            <a:r>
              <a:rPr sz="600" dirty="0">
                <a:solidFill>
                  <a:srgbClr val="4D4D4D"/>
                </a:solidFill>
                <a:latin typeface="Arial MT"/>
                <a:cs typeface="Arial MT"/>
              </a:rPr>
              <a:t>©</a:t>
            </a:r>
            <a:r>
              <a:rPr sz="600" spc="25" dirty="0">
                <a:solidFill>
                  <a:srgbClr val="4D4D4D"/>
                </a:solidFill>
                <a:latin typeface="Arial MT"/>
                <a:cs typeface="Arial MT"/>
              </a:rPr>
              <a:t> </a:t>
            </a:r>
            <a:r>
              <a:rPr sz="600" dirty="0">
                <a:solidFill>
                  <a:srgbClr val="4D4D4D"/>
                </a:solidFill>
                <a:latin typeface="Arial MT"/>
                <a:cs typeface="Arial MT"/>
              </a:rPr>
              <a:t>petovarga</a:t>
            </a:r>
            <a:endParaRPr sz="600">
              <a:latin typeface="Arial MT"/>
              <a:cs typeface="Arial MT"/>
            </a:endParaRPr>
          </a:p>
          <a:p>
            <a:pPr marL="12700">
              <a:lnSpc>
                <a:spcPct val="100000"/>
              </a:lnSpc>
            </a:pPr>
            <a:r>
              <a:rPr sz="600" spc="-5" dirty="0">
                <a:solidFill>
                  <a:srgbClr val="4D4D4D"/>
                </a:solidFill>
                <a:latin typeface="Arial MT"/>
                <a:cs typeface="Arial MT"/>
              </a:rPr>
              <a:t>#366009967;</a:t>
            </a:r>
            <a:r>
              <a:rPr sz="600" spc="10" dirty="0">
                <a:solidFill>
                  <a:srgbClr val="4D4D4D"/>
                </a:solidFill>
                <a:latin typeface="Arial MT"/>
                <a:cs typeface="Arial MT"/>
              </a:rPr>
              <a:t> </a:t>
            </a:r>
            <a:r>
              <a:rPr sz="600" dirty="0">
                <a:solidFill>
                  <a:srgbClr val="4D4D4D"/>
                </a:solidFill>
                <a:latin typeface="Arial MT"/>
                <a:cs typeface="Arial MT"/>
              </a:rPr>
              <a:t>© shooarts</a:t>
            </a:r>
            <a:r>
              <a:rPr sz="600" spc="15" dirty="0">
                <a:solidFill>
                  <a:srgbClr val="4D4D4D"/>
                </a:solidFill>
                <a:latin typeface="Arial MT"/>
                <a:cs typeface="Arial MT"/>
              </a:rPr>
              <a:t> </a:t>
            </a:r>
            <a:r>
              <a:rPr sz="600" spc="-5" dirty="0">
                <a:solidFill>
                  <a:srgbClr val="4D4D4D"/>
                </a:solidFill>
                <a:latin typeface="Arial MT"/>
                <a:cs typeface="Arial MT"/>
              </a:rPr>
              <a:t>#</a:t>
            </a:r>
            <a:r>
              <a:rPr sz="600" dirty="0">
                <a:solidFill>
                  <a:srgbClr val="4D4D4D"/>
                </a:solidFill>
                <a:latin typeface="Arial MT"/>
                <a:cs typeface="Arial MT"/>
              </a:rPr>
              <a:t> </a:t>
            </a:r>
            <a:r>
              <a:rPr sz="600" spc="-5" dirty="0">
                <a:solidFill>
                  <a:srgbClr val="4D4D4D"/>
                </a:solidFill>
                <a:latin typeface="Arial MT"/>
                <a:cs typeface="Arial MT"/>
              </a:rPr>
              <a:t>121467308,</a:t>
            </a:r>
            <a:r>
              <a:rPr sz="600" spc="10" dirty="0">
                <a:solidFill>
                  <a:srgbClr val="4D4D4D"/>
                </a:solidFill>
                <a:latin typeface="Arial MT"/>
                <a:cs typeface="Arial MT"/>
              </a:rPr>
              <a:t> </a:t>
            </a:r>
            <a:r>
              <a:rPr sz="600" spc="-5" dirty="0">
                <a:solidFill>
                  <a:srgbClr val="4D4D4D"/>
                </a:solidFill>
                <a:latin typeface="Arial MT"/>
                <a:cs typeface="Arial MT"/>
              </a:rPr>
              <a:t>2020.</a:t>
            </a:r>
            <a:r>
              <a:rPr sz="600" spc="10" dirty="0">
                <a:solidFill>
                  <a:srgbClr val="4D4D4D"/>
                </a:solidFill>
                <a:latin typeface="Arial MT"/>
                <a:cs typeface="Arial MT"/>
              </a:rPr>
              <a:t> </a:t>
            </a:r>
            <a:r>
              <a:rPr sz="600" spc="-5" dirty="0">
                <a:solidFill>
                  <a:srgbClr val="4D4D4D"/>
                </a:solidFill>
                <a:latin typeface="Arial MT"/>
                <a:cs typeface="Arial MT"/>
              </a:rPr>
              <a:t>Source:</a:t>
            </a:r>
            <a:r>
              <a:rPr sz="600" spc="10" dirty="0">
                <a:solidFill>
                  <a:srgbClr val="4D4D4D"/>
                </a:solidFill>
                <a:latin typeface="Arial MT"/>
                <a:cs typeface="Arial MT"/>
              </a:rPr>
              <a:t> </a:t>
            </a:r>
            <a:r>
              <a:rPr sz="600" spc="-5" dirty="0">
                <a:solidFill>
                  <a:srgbClr val="4D4D4D"/>
                </a:solidFill>
                <a:latin typeface="Arial MT"/>
                <a:cs typeface="Arial MT"/>
              </a:rPr>
              <a:t>Stock.Adobe.com.</a:t>
            </a:r>
            <a:r>
              <a:rPr sz="600" spc="10" dirty="0">
                <a:solidFill>
                  <a:srgbClr val="4D4D4D"/>
                </a:solidFill>
                <a:latin typeface="Arial MT"/>
                <a:cs typeface="Arial MT"/>
              </a:rPr>
              <a:t> </a:t>
            </a:r>
            <a:r>
              <a:rPr sz="600" dirty="0">
                <a:solidFill>
                  <a:srgbClr val="4D4D4D"/>
                </a:solidFill>
                <a:latin typeface="Arial MT"/>
                <a:cs typeface="Arial MT"/>
              </a:rPr>
              <a:t>Icons</a:t>
            </a:r>
            <a:r>
              <a:rPr sz="600" spc="10" dirty="0">
                <a:solidFill>
                  <a:srgbClr val="4D4D4D"/>
                </a:solidFill>
                <a:latin typeface="Arial MT"/>
                <a:cs typeface="Arial MT"/>
              </a:rPr>
              <a:t> </a:t>
            </a:r>
            <a:r>
              <a:rPr sz="600" dirty="0">
                <a:solidFill>
                  <a:srgbClr val="4D4D4D"/>
                </a:solidFill>
                <a:latin typeface="Arial MT"/>
                <a:cs typeface="Arial MT"/>
              </a:rPr>
              <a:t>© Flaticon</a:t>
            </a:r>
            <a:r>
              <a:rPr sz="600" spc="-20" dirty="0">
                <a:solidFill>
                  <a:srgbClr val="4D4D4D"/>
                </a:solidFill>
                <a:latin typeface="Arial MT"/>
                <a:cs typeface="Arial MT"/>
              </a:rPr>
              <a:t> </a:t>
            </a:r>
            <a:r>
              <a:rPr sz="600" dirty="0">
                <a:solidFill>
                  <a:srgbClr val="4D4D4D"/>
                </a:solidFill>
                <a:latin typeface="Arial MT"/>
                <a:cs typeface="Arial MT"/>
              </a:rPr>
              <a:t>–</a:t>
            </a:r>
            <a:r>
              <a:rPr sz="600" spc="10" dirty="0">
                <a:solidFill>
                  <a:srgbClr val="4D4D4D"/>
                </a:solidFill>
                <a:latin typeface="Arial MT"/>
                <a:cs typeface="Arial MT"/>
              </a:rPr>
              <a:t> </a:t>
            </a:r>
            <a:r>
              <a:rPr sz="600" dirty="0">
                <a:solidFill>
                  <a:srgbClr val="4D4D4D"/>
                </a:solidFill>
                <a:latin typeface="Arial MT"/>
                <a:cs typeface="Arial MT"/>
              </a:rPr>
              <a:t>all</a:t>
            </a:r>
            <a:r>
              <a:rPr sz="600" spc="-5" dirty="0">
                <a:solidFill>
                  <a:srgbClr val="4D4D4D"/>
                </a:solidFill>
                <a:latin typeface="Arial MT"/>
                <a:cs typeface="Arial MT"/>
              </a:rPr>
              <a:t> </a:t>
            </a:r>
            <a:r>
              <a:rPr sz="600" dirty="0">
                <a:solidFill>
                  <a:srgbClr val="4D4D4D"/>
                </a:solidFill>
                <a:latin typeface="Arial MT"/>
                <a:cs typeface="Arial MT"/>
              </a:rPr>
              <a:t>rights reserved.</a:t>
            </a:r>
            <a:endParaRPr sz="600">
              <a:latin typeface="Arial MT"/>
              <a:cs typeface="Arial MT"/>
            </a:endParaRPr>
          </a:p>
        </p:txBody>
      </p:sp>
      <p:pic>
        <p:nvPicPr>
          <p:cNvPr id="6" name="object 6"/>
          <p:cNvPicPr/>
          <p:nvPr/>
        </p:nvPicPr>
        <p:blipFill>
          <a:blip r:embed="rId4" cstate="print"/>
          <a:stretch>
            <a:fillRect/>
          </a:stretch>
        </p:blipFill>
        <p:spPr>
          <a:xfrm>
            <a:off x="1395983" y="5993891"/>
            <a:ext cx="900684" cy="315468"/>
          </a:xfrm>
          <a:prstGeom prst="rect">
            <a:avLst/>
          </a:prstGeom>
        </p:spPr>
      </p:pic>
      <p:sp>
        <p:nvSpPr>
          <p:cNvPr id="7" name="object 7"/>
          <p:cNvSpPr txBox="1">
            <a:spLocks noGrp="1"/>
          </p:cNvSpPr>
          <p:nvPr>
            <p:ph type="title"/>
          </p:nvPr>
        </p:nvSpPr>
        <p:spPr>
          <a:xfrm>
            <a:off x="4237482" y="2981401"/>
            <a:ext cx="3417570" cy="848994"/>
          </a:xfrm>
          <a:prstGeom prst="rect">
            <a:avLst/>
          </a:prstGeom>
        </p:spPr>
        <p:txBody>
          <a:bodyPr vert="horz" wrap="square" lIns="0" tIns="12700" rIns="0" bIns="0" rtlCol="0">
            <a:spAutoFit/>
          </a:bodyPr>
          <a:lstStyle/>
          <a:p>
            <a:pPr marL="12700">
              <a:lnSpc>
                <a:spcPct val="100000"/>
              </a:lnSpc>
              <a:spcBef>
                <a:spcPts val="100"/>
              </a:spcBef>
            </a:pPr>
            <a:r>
              <a:rPr sz="5400" dirty="0">
                <a:solidFill>
                  <a:srgbClr val="AFD10D"/>
                </a:solidFill>
              </a:rPr>
              <a:t>Thank</a:t>
            </a:r>
            <a:r>
              <a:rPr sz="5400" spc="-85" dirty="0">
                <a:solidFill>
                  <a:srgbClr val="AFD10D"/>
                </a:solidFill>
              </a:rPr>
              <a:t> </a:t>
            </a:r>
            <a:r>
              <a:rPr sz="5400" spc="-5" dirty="0">
                <a:solidFill>
                  <a:srgbClr val="AFD10D"/>
                </a:solidFill>
              </a:rPr>
              <a:t>you!</a:t>
            </a:r>
            <a:endParaRPr sz="5400"/>
          </a:p>
        </p:txBody>
      </p:sp>
      <p:sp>
        <p:nvSpPr>
          <p:cNvPr id="8" name="object 8"/>
          <p:cNvSpPr txBox="1"/>
          <p:nvPr/>
        </p:nvSpPr>
        <p:spPr>
          <a:xfrm>
            <a:off x="4045077" y="4063852"/>
            <a:ext cx="3803015" cy="1029969"/>
          </a:xfrm>
          <a:prstGeom prst="rect">
            <a:avLst/>
          </a:prstGeom>
        </p:spPr>
        <p:txBody>
          <a:bodyPr vert="horz" wrap="square" lIns="0" tIns="196850" rIns="0" bIns="0" rtlCol="0">
            <a:spAutoFit/>
          </a:bodyPr>
          <a:lstStyle/>
          <a:p>
            <a:pPr marL="848360">
              <a:lnSpc>
                <a:spcPct val="100000"/>
              </a:lnSpc>
              <a:spcBef>
                <a:spcPts val="1550"/>
              </a:spcBef>
            </a:pPr>
            <a:r>
              <a:rPr sz="2800" b="1" spc="-5" dirty="0">
                <a:solidFill>
                  <a:srgbClr val="034EA1"/>
                </a:solidFill>
                <a:latin typeface="Arial"/>
                <a:cs typeface="Arial"/>
              </a:rPr>
              <a:t>#HorizonEU</a:t>
            </a:r>
            <a:endParaRPr sz="2800">
              <a:latin typeface="Arial"/>
              <a:cs typeface="Arial"/>
            </a:endParaRPr>
          </a:p>
          <a:p>
            <a:pPr marL="12700">
              <a:lnSpc>
                <a:spcPct val="100000"/>
              </a:lnSpc>
              <a:spcBef>
                <a:spcPts val="935"/>
              </a:spcBef>
            </a:pPr>
            <a:r>
              <a:rPr sz="1800" b="1" u="heavy" dirty="0">
                <a:solidFill>
                  <a:srgbClr val="034EA1"/>
                </a:solidFill>
                <a:uFill>
                  <a:solidFill>
                    <a:srgbClr val="034EA1"/>
                  </a:solidFill>
                </a:uFill>
                <a:latin typeface="Arial"/>
                <a:cs typeface="Arial"/>
                <a:hlinkClick r:id="rId5"/>
              </a:rPr>
              <a:t>http://ec.europa.eu/horizon-europe</a:t>
            </a:r>
            <a:endParaRPr sz="1800">
              <a:latin typeface="Arial"/>
              <a:cs typeface="Arial"/>
            </a:endParaRPr>
          </a:p>
        </p:txBody>
      </p:sp>
    </p:spTree>
    <p:extLst>
      <p:ext uri="{BB962C8B-B14F-4D97-AF65-F5344CB8AC3E}">
        <p14:creationId xmlns:p14="http://schemas.microsoft.com/office/powerpoint/2010/main" val="1985863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080" y="0"/>
            <a:ext cx="4104000" cy="2052000"/>
          </a:xfrm>
          <a:prstGeom prst="rect">
            <a:avLst/>
          </a:prstGeom>
        </p:spPr>
      </p:pic>
      <p:sp>
        <p:nvSpPr>
          <p:cNvPr id="3" name="Content Placeholder 2"/>
          <p:cNvSpPr>
            <a:spLocks noGrp="1"/>
          </p:cNvSpPr>
          <p:nvPr>
            <p:ph idx="1"/>
          </p:nvPr>
        </p:nvSpPr>
        <p:spPr/>
        <p:txBody>
          <a:bodyPr/>
          <a:lstStyle/>
          <a:p>
            <a:pPr marL="0" indent="0" algn="just">
              <a:buNone/>
            </a:pPr>
            <a:r>
              <a:rPr lang="en-US" b="1" dirty="0">
                <a:solidFill>
                  <a:schemeClr val="accent5">
                    <a:lumMod val="75000"/>
                  </a:schemeClr>
                </a:solidFill>
              </a:rPr>
              <a:t>Research and Innovation - why does it matter? Why support to and investment in R&amp;I is important for the EU-</a:t>
            </a:r>
            <a:r>
              <a:rPr lang="en-US" b="1" dirty="0" err="1">
                <a:solidFill>
                  <a:schemeClr val="accent5">
                    <a:lumMod val="75000"/>
                  </a:schemeClr>
                </a:solidFill>
              </a:rPr>
              <a:t>EaP</a:t>
            </a:r>
            <a:r>
              <a:rPr lang="en-US" b="1" dirty="0">
                <a:solidFill>
                  <a:schemeClr val="accent5">
                    <a:lumMod val="75000"/>
                  </a:schemeClr>
                </a:solidFill>
              </a:rPr>
              <a:t> agenda and for the </a:t>
            </a:r>
            <a:r>
              <a:rPr lang="en-US" b="1" dirty="0" err="1">
                <a:solidFill>
                  <a:schemeClr val="accent5">
                    <a:lumMod val="75000"/>
                  </a:schemeClr>
                </a:solidFill>
              </a:rPr>
              <a:t>EaP</a:t>
            </a:r>
            <a:r>
              <a:rPr lang="en-US" b="1" dirty="0">
                <a:solidFill>
                  <a:schemeClr val="accent5">
                    <a:lumMod val="75000"/>
                  </a:schemeClr>
                </a:solidFill>
              </a:rPr>
              <a:t> countries/region in general</a:t>
            </a:r>
            <a:r>
              <a:rPr lang="en-US" b="1" dirty="0">
                <a:solidFill>
                  <a:srgbClr val="034EA1"/>
                </a:solidFill>
                <a:latin typeface="Arial"/>
                <a:cs typeface="Arial"/>
              </a:rPr>
              <a:t>: </a:t>
            </a:r>
            <a:endParaRPr lang="en-001" b="1" dirty="0">
              <a:solidFill>
                <a:srgbClr val="034EA1"/>
              </a:solidFill>
              <a:latin typeface="Arial"/>
              <a:cs typeface="Arial"/>
            </a:endParaRPr>
          </a:p>
          <a:p>
            <a:pPr algn="just"/>
            <a:r>
              <a:rPr lang="en-US" dirty="0"/>
              <a:t>economic resilience;</a:t>
            </a:r>
          </a:p>
          <a:p>
            <a:r>
              <a:rPr lang="en-US" dirty="0"/>
              <a:t>growth, competitiveness;</a:t>
            </a:r>
          </a:p>
          <a:p>
            <a:r>
              <a:rPr lang="en-US" dirty="0"/>
              <a:t>greening, digitalization;</a:t>
            </a:r>
          </a:p>
          <a:p>
            <a:r>
              <a:rPr lang="en-US" dirty="0"/>
              <a:t>political approximation of economies and people;</a:t>
            </a:r>
          </a:p>
          <a:p>
            <a:r>
              <a:rPr lang="en-US" dirty="0"/>
              <a:t>ecosystems integration. </a:t>
            </a:r>
          </a:p>
          <a:p>
            <a:endParaRPr lang="en-US" b="1" dirty="0"/>
          </a:p>
          <a:p>
            <a:endParaRPr lang="en-US" dirty="0"/>
          </a:p>
        </p:txBody>
      </p:sp>
    </p:spTree>
    <p:extLst>
      <p:ext uri="{BB962C8B-B14F-4D97-AF65-F5344CB8AC3E}">
        <p14:creationId xmlns:p14="http://schemas.microsoft.com/office/powerpoint/2010/main" val="2600072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080" y="0"/>
            <a:ext cx="4104000" cy="2052000"/>
          </a:xfrm>
          <a:prstGeom prst="rect">
            <a:avLst/>
          </a:prstGeom>
        </p:spPr>
      </p:pic>
      <p:sp>
        <p:nvSpPr>
          <p:cNvPr id="3" name="Content Placeholder 2"/>
          <p:cNvSpPr>
            <a:spLocks noGrp="1"/>
          </p:cNvSpPr>
          <p:nvPr>
            <p:ph idx="1"/>
          </p:nvPr>
        </p:nvSpPr>
        <p:spPr/>
        <p:txBody>
          <a:bodyPr>
            <a:normAutofit/>
          </a:bodyPr>
          <a:lstStyle/>
          <a:p>
            <a:pPr algn="just"/>
            <a:r>
              <a:rPr lang="en-US" dirty="0"/>
              <a:t>“</a:t>
            </a:r>
            <a:r>
              <a:rPr lang="en-US" b="1" dirty="0"/>
              <a:t>Investments  in  research  and  innovation  improve  Europeans’  quality of life. Research and innovation accelerate the green and digital transformations that our planet needs, but also increase the  competitiveness  of  our  economies.  The  EU  and  Member  States  need  to  allocate  enough  resources  in  science,  research  and innovation to shape the future we want</a:t>
            </a:r>
            <a:r>
              <a:rPr lang="en-US" dirty="0"/>
              <a:t>.” </a:t>
            </a:r>
            <a:r>
              <a:rPr lang="en-001" dirty="0"/>
              <a:t>- </a:t>
            </a:r>
            <a:r>
              <a:rPr lang="en-US" dirty="0" err="1"/>
              <a:t>Mariya</a:t>
            </a:r>
            <a:r>
              <a:rPr lang="en-US" dirty="0"/>
              <a:t> Gabriel</a:t>
            </a:r>
            <a:r>
              <a:rPr lang="en-001" dirty="0"/>
              <a:t>,</a:t>
            </a:r>
            <a:r>
              <a:rPr lang="en-US" dirty="0"/>
              <a:t> </a:t>
            </a:r>
            <a:r>
              <a:rPr lang="en-US" i="1" dirty="0"/>
              <a:t>EU Commissioner for Innovation, Research, Culture, Education and Youth</a:t>
            </a:r>
          </a:p>
          <a:p>
            <a:pPr algn="just"/>
            <a:r>
              <a:rPr lang="en-US" dirty="0"/>
              <a:t>Investments in research and innovation ensure a sustainable and inclusive future</a:t>
            </a:r>
          </a:p>
        </p:txBody>
      </p:sp>
    </p:spTree>
    <p:extLst>
      <p:ext uri="{BB962C8B-B14F-4D97-AF65-F5344CB8AC3E}">
        <p14:creationId xmlns:p14="http://schemas.microsoft.com/office/powerpoint/2010/main" val="175264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080" y="0"/>
            <a:ext cx="4104000" cy="2052000"/>
          </a:xfrm>
          <a:prstGeom prst="rect">
            <a:avLst/>
          </a:prstGeom>
        </p:spPr>
      </p:pic>
      <p:sp>
        <p:nvSpPr>
          <p:cNvPr id="3" name="Content Placeholder 2"/>
          <p:cNvSpPr>
            <a:spLocks noGrp="1"/>
          </p:cNvSpPr>
          <p:nvPr>
            <p:ph idx="1"/>
          </p:nvPr>
        </p:nvSpPr>
        <p:spPr>
          <a:xfrm>
            <a:off x="838200" y="1572554"/>
            <a:ext cx="10515600" cy="4627949"/>
          </a:xfrm>
        </p:spPr>
        <p:txBody>
          <a:bodyPr>
            <a:normAutofit fontScale="92500" lnSpcReduction="10000"/>
          </a:bodyPr>
          <a:lstStyle/>
          <a:p>
            <a:pPr marL="0" indent="0" algn="just">
              <a:buNone/>
            </a:pPr>
            <a:r>
              <a:rPr lang="en-US" sz="2400" dirty="0"/>
              <a:t>Europe faces societal, ecological and economic challenges, aggravated by the coronavirus crisis. Research and innovation are best placed to:</a:t>
            </a:r>
          </a:p>
          <a:p>
            <a:pPr algn="just"/>
            <a:r>
              <a:rPr lang="en-US" sz="2400" b="1" dirty="0"/>
              <a:t>Accelerate the green and digital transitions;</a:t>
            </a:r>
          </a:p>
          <a:p>
            <a:pPr algn="just"/>
            <a:r>
              <a:rPr lang="en-US" sz="2400" b="1" dirty="0"/>
              <a:t>Strengthen resilience and crisis preparedness;</a:t>
            </a:r>
          </a:p>
          <a:p>
            <a:pPr algn="just"/>
            <a:r>
              <a:rPr lang="en-US" sz="2400" b="1" dirty="0"/>
              <a:t>Support Europe’s global competitiveness</a:t>
            </a:r>
            <a:r>
              <a:rPr lang="en-001" sz="2400" b="1" dirty="0"/>
              <a:t>.</a:t>
            </a:r>
            <a:endParaRPr lang="en-US" sz="2400" b="1" dirty="0"/>
          </a:p>
          <a:p>
            <a:pPr marL="0" indent="0" algn="just">
              <a:buNone/>
            </a:pPr>
            <a:r>
              <a:rPr lang="fr-BE" sz="2400" dirty="0" err="1"/>
              <a:t>Some</a:t>
            </a:r>
            <a:r>
              <a:rPr lang="fr-BE" sz="2400" dirty="0"/>
              <a:t> </a:t>
            </a:r>
            <a:r>
              <a:rPr lang="fr-BE" sz="2400" dirty="0" err="1"/>
              <a:t>facts</a:t>
            </a:r>
            <a:r>
              <a:rPr lang="fr-BE" sz="2400" dirty="0"/>
              <a:t>:</a:t>
            </a:r>
          </a:p>
          <a:p>
            <a:pPr algn="just"/>
            <a:r>
              <a:rPr lang="en-US" sz="2400" b="1" dirty="0"/>
              <a:t>2/3of EU productivity growth over the last decades has been driven by R&amp;I investments;</a:t>
            </a:r>
          </a:p>
          <a:p>
            <a:pPr algn="just"/>
            <a:r>
              <a:rPr lang="en-US" sz="2400" b="1" dirty="0"/>
              <a:t>up to €11 of GDP gains over 25 years can be potentially generated by each euro invested at EU level in R&amp;I</a:t>
            </a:r>
            <a:r>
              <a:rPr lang="en-001" sz="2400" b="1" dirty="0"/>
              <a:t>;</a:t>
            </a:r>
          </a:p>
          <a:p>
            <a:pPr algn="just"/>
            <a:r>
              <a:rPr lang="en-US" sz="2400" b="1" dirty="0"/>
              <a:t>Over 35%</a:t>
            </a:r>
            <a:r>
              <a:rPr lang="en-US" sz="2400" dirty="0"/>
              <a:t> of Horizon Europe </a:t>
            </a:r>
            <a:r>
              <a:rPr lang="en-US" sz="2400" b="1" dirty="0"/>
              <a:t>budget</a:t>
            </a:r>
            <a:r>
              <a:rPr lang="en-US" sz="2400" dirty="0"/>
              <a:t> to </a:t>
            </a:r>
            <a:r>
              <a:rPr lang="en-US" sz="2400" b="1" dirty="0"/>
              <a:t>climate objectives</a:t>
            </a:r>
            <a:r>
              <a:rPr lang="en-001" sz="2400" b="1" dirty="0"/>
              <a:t>;</a:t>
            </a:r>
          </a:p>
          <a:p>
            <a:pPr algn="just"/>
            <a:r>
              <a:rPr lang="en-001" sz="2400" dirty="0"/>
              <a:t>t</a:t>
            </a:r>
            <a:r>
              <a:rPr lang="en-US" sz="2400" dirty="0"/>
              <a:t>o create </a:t>
            </a:r>
            <a:r>
              <a:rPr lang="en-US" sz="2400" b="1" dirty="0"/>
              <a:t>300.000 jobs by 2040</a:t>
            </a:r>
            <a:r>
              <a:rPr lang="en-US" sz="2400" dirty="0"/>
              <a:t>, of which </a:t>
            </a:r>
            <a:r>
              <a:rPr lang="en-US" sz="2400" b="1" dirty="0"/>
              <a:t>40%</a:t>
            </a:r>
            <a:r>
              <a:rPr lang="en-US" sz="2400" dirty="0"/>
              <a:t> are </a:t>
            </a:r>
            <a:r>
              <a:rPr lang="en-US" sz="2400" b="1" dirty="0"/>
              <a:t>highly skilled</a:t>
            </a:r>
            <a:r>
              <a:rPr lang="en-US" sz="2400" dirty="0"/>
              <a:t> jobs</a:t>
            </a:r>
            <a:r>
              <a:rPr lang="en-001" sz="2400" dirty="0"/>
              <a:t>.</a:t>
            </a:r>
            <a:endParaRPr lang="fr-BE" sz="2400" b="1" dirty="0"/>
          </a:p>
        </p:txBody>
      </p:sp>
    </p:spTree>
    <p:extLst>
      <p:ext uri="{BB962C8B-B14F-4D97-AF65-F5344CB8AC3E}">
        <p14:creationId xmlns:p14="http://schemas.microsoft.com/office/powerpoint/2010/main" val="365148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080" y="0"/>
            <a:ext cx="4104000" cy="2052000"/>
          </a:xfrm>
          <a:prstGeom prst="rect">
            <a:avLst/>
          </a:prstGeom>
        </p:spPr>
      </p:pic>
      <p:sp>
        <p:nvSpPr>
          <p:cNvPr id="3" name="Content Placeholder 2"/>
          <p:cNvSpPr>
            <a:spLocks noGrp="1"/>
          </p:cNvSpPr>
          <p:nvPr>
            <p:ph idx="1"/>
          </p:nvPr>
        </p:nvSpPr>
        <p:spPr>
          <a:xfrm>
            <a:off x="838200" y="1562793"/>
            <a:ext cx="10515600" cy="4614170"/>
          </a:xfrm>
        </p:spPr>
        <p:txBody>
          <a:bodyPr>
            <a:noAutofit/>
          </a:bodyPr>
          <a:lstStyle/>
          <a:p>
            <a:pPr algn="just"/>
            <a:r>
              <a:rPr lang="en-US" sz="1800" dirty="0" err="1"/>
              <a:t>EaP</a:t>
            </a:r>
            <a:r>
              <a:rPr lang="en-US" sz="1800" dirty="0"/>
              <a:t> 2020 </a:t>
            </a:r>
            <a:r>
              <a:rPr lang="en-001" sz="1800" dirty="0"/>
              <a:t>priorities</a:t>
            </a:r>
            <a:r>
              <a:rPr lang="en-US" sz="1800" dirty="0"/>
              <a:t> on R and I and post 2020 </a:t>
            </a:r>
            <a:r>
              <a:rPr lang="en-001" sz="1800" dirty="0"/>
              <a:t>priorities</a:t>
            </a:r>
            <a:r>
              <a:rPr lang="en-US" sz="1800" dirty="0"/>
              <a:t> on R and I;</a:t>
            </a:r>
          </a:p>
          <a:p>
            <a:pPr algn="just"/>
            <a:r>
              <a:rPr lang="en-US" sz="1800" b="1" dirty="0"/>
              <a:t>March 2020 Joint Communication Eastern Partnership policy beyond 2020</a:t>
            </a:r>
            <a:r>
              <a:rPr lang="en-001" sz="1800" b="1" dirty="0"/>
              <a:t> </a:t>
            </a:r>
            <a:r>
              <a:rPr lang="en-US" sz="1800" b="1" dirty="0"/>
              <a:t>- Reinforcing Resilience</a:t>
            </a:r>
            <a:r>
              <a:rPr lang="en-001" sz="1800" b="1" dirty="0"/>
              <a:t> </a:t>
            </a:r>
            <a:r>
              <a:rPr lang="en-US" sz="1800" b="1" dirty="0"/>
              <a:t>- an Eastern Partnership that delivers for all“ </a:t>
            </a:r>
            <a:r>
              <a:rPr lang="en-US" sz="1800" dirty="0"/>
              <a:t>- The development  of a common knowledge and innovation space between the EU and  the  partner  countries  should  be  fostered,  using  scientific  evidence  to  create  knowledge-based  jobs  and  attract  investors  to  innovative  businesses  in  the  EU  and  the  neighborhood;</a:t>
            </a:r>
          </a:p>
          <a:p>
            <a:pPr algn="just"/>
            <a:r>
              <a:rPr lang="en-US" sz="1800" b="1" dirty="0"/>
              <a:t> July 2021 - Joint Staff Working Document - Recovery, resilience and reform: post 2020 Eastern Partnership priorities</a:t>
            </a:r>
          </a:p>
          <a:p>
            <a:pPr algn="just"/>
            <a:r>
              <a:rPr lang="en-US" sz="1800" b="1" dirty="0"/>
              <a:t>15 December 2021 Eastern Partnership Summit in Brussels </a:t>
            </a:r>
            <a:r>
              <a:rPr lang="en-US" sz="1800" dirty="0"/>
              <a:t>-  </a:t>
            </a:r>
            <a:r>
              <a:rPr lang="en-US" sz="1800" b="1" dirty="0"/>
              <a:t>Joint Declaration “Recovery, Resilience and Reform’</a:t>
            </a:r>
          </a:p>
          <a:p>
            <a:pPr algn="just"/>
            <a:r>
              <a:rPr lang="en-US" sz="1800" b="1" dirty="0"/>
              <a:t>At the 2021 </a:t>
            </a:r>
            <a:r>
              <a:rPr lang="en-US" sz="1800" b="1" dirty="0" err="1"/>
              <a:t>EaP</a:t>
            </a:r>
            <a:r>
              <a:rPr lang="en-US" sz="1800" b="1" dirty="0"/>
              <a:t> summit, EU and </a:t>
            </a:r>
            <a:r>
              <a:rPr lang="en-US" sz="1800" b="1" dirty="0" err="1"/>
              <a:t>EaP</a:t>
            </a:r>
            <a:r>
              <a:rPr lang="en-US" sz="1800" b="1" dirty="0"/>
              <a:t> leaders committed to enhancing their cooperation on the basis of the </a:t>
            </a:r>
            <a:r>
              <a:rPr lang="en-US" sz="1800" b="1" dirty="0" err="1"/>
              <a:t>EaP</a:t>
            </a:r>
            <a:r>
              <a:rPr lang="en-US" sz="1800" b="1" dirty="0"/>
              <a:t> policy beyond 2020.</a:t>
            </a:r>
          </a:p>
          <a:p>
            <a:pPr algn="just"/>
            <a:r>
              <a:rPr lang="en-US" sz="1800" b="1" dirty="0"/>
              <a:t>Their long-term objectives are accompanied by an ambitious €2.3 billion regional economic investment plan (EIP, including country flagship initiatives) to support post-COVID-19 socio-economic recovery and strengthen longer-term resilience by accelerating the green and digital transformations. The plan is expected to leverage up to €17 billion in public and private investments.</a:t>
            </a:r>
          </a:p>
        </p:txBody>
      </p:sp>
    </p:spTree>
    <p:extLst>
      <p:ext uri="{BB962C8B-B14F-4D97-AF65-F5344CB8AC3E}">
        <p14:creationId xmlns:p14="http://schemas.microsoft.com/office/powerpoint/2010/main" val="79005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080" y="0"/>
            <a:ext cx="4104000" cy="2052000"/>
          </a:xfrm>
          <a:prstGeom prst="rect">
            <a:avLst/>
          </a:prstGeom>
        </p:spPr>
      </p:pic>
      <p:sp>
        <p:nvSpPr>
          <p:cNvPr id="5" name="Rectangle 4"/>
          <p:cNvSpPr/>
          <p:nvPr/>
        </p:nvSpPr>
        <p:spPr>
          <a:xfrm>
            <a:off x="365502" y="1231305"/>
            <a:ext cx="10988297" cy="4431983"/>
          </a:xfrm>
          <a:prstGeom prst="rect">
            <a:avLst/>
          </a:prstGeom>
        </p:spPr>
        <p:txBody>
          <a:bodyPr wrap="square">
            <a:spAutoFit/>
          </a:bodyPr>
          <a:lstStyle/>
          <a:p>
            <a:r>
              <a:rPr lang="en-US" dirty="0"/>
              <a:t>	</a:t>
            </a:r>
          </a:p>
          <a:p>
            <a:pPr algn="just"/>
            <a:r>
              <a:rPr lang="en-US" sz="2400" b="1" dirty="0"/>
              <a:t>Post 2020 </a:t>
            </a:r>
            <a:r>
              <a:rPr lang="en-001" sz="2400" b="1" dirty="0"/>
              <a:t>Priorities</a:t>
            </a:r>
            <a:r>
              <a:rPr lang="en-US" sz="2400" b="1" dirty="0"/>
              <a:t> for R and I: </a:t>
            </a:r>
            <a:endParaRPr lang="en-US" sz="2400" dirty="0"/>
          </a:p>
          <a:p>
            <a:pPr marL="342900" indent="-342900" algn="just">
              <a:buFont typeface="Arial" panose="020B0604020202020204" pitchFamily="34" charset="0"/>
              <a:buChar char="•"/>
            </a:pPr>
            <a:r>
              <a:rPr lang="en-US" sz="2400" dirty="0"/>
              <a:t>Increase each partner country’s </a:t>
            </a:r>
            <a:r>
              <a:rPr lang="en-US" sz="2400" b="1" dirty="0"/>
              <a:t>Global Innovation Index score </a:t>
            </a:r>
            <a:r>
              <a:rPr lang="en-US" sz="2400" dirty="0"/>
              <a:t>by </a:t>
            </a:r>
            <a:r>
              <a:rPr lang="en-US" sz="2400" b="1" dirty="0"/>
              <a:t>3 points</a:t>
            </a:r>
            <a:r>
              <a:rPr lang="en-US" sz="2400" dirty="0"/>
              <a:t>, through (i) </a:t>
            </a:r>
            <a:r>
              <a:rPr lang="en-US" sz="2400" b="1" dirty="0"/>
              <a:t>investing in Research and Innovation </a:t>
            </a:r>
            <a:r>
              <a:rPr lang="en-US" sz="2400" dirty="0"/>
              <a:t>(R&amp;I) policy reforms, (ii) </a:t>
            </a:r>
            <a:r>
              <a:rPr lang="en-US" sz="2400" b="1" dirty="0"/>
              <a:t>increase gross expenditure in R&amp;I </a:t>
            </a:r>
            <a:r>
              <a:rPr lang="en-US" sz="2400" dirty="0"/>
              <a:t>by at least </a:t>
            </a:r>
            <a:r>
              <a:rPr lang="en-US" sz="2400" b="1" dirty="0"/>
              <a:t>50% </a:t>
            </a:r>
            <a:r>
              <a:rPr lang="en-US" sz="2400" dirty="0"/>
              <a:t>to ensure sustainable growth and (iii) </a:t>
            </a:r>
            <a:r>
              <a:rPr lang="en-US" sz="2400" b="1" dirty="0"/>
              <a:t>to support the green and digital transformations</a:t>
            </a:r>
            <a:r>
              <a:rPr lang="en-US" sz="2400" dirty="0"/>
              <a:t>. </a:t>
            </a:r>
          </a:p>
          <a:p>
            <a:pPr marL="342900" indent="-342900" algn="just">
              <a:buFont typeface="Arial" panose="020B0604020202020204" pitchFamily="34" charset="0"/>
              <a:buChar char="•"/>
            </a:pPr>
            <a:r>
              <a:rPr lang="en-US" sz="2400" dirty="0"/>
              <a:t>Ensure </a:t>
            </a:r>
            <a:r>
              <a:rPr lang="en-US" sz="2400" b="1" dirty="0"/>
              <a:t>solid citizen engagement </a:t>
            </a:r>
            <a:r>
              <a:rPr lang="en-US" sz="2400" dirty="0"/>
              <a:t>in  R&amp;I actions, including in areas affecting the future of economies and societies. </a:t>
            </a:r>
          </a:p>
          <a:p>
            <a:pPr marL="342900" indent="-342900" algn="just">
              <a:buFont typeface="Arial" panose="020B0604020202020204" pitchFamily="34" charset="0"/>
              <a:buChar char="•"/>
            </a:pPr>
            <a:r>
              <a:rPr lang="en-US" sz="2400" dirty="0"/>
              <a:t>Strengthen excellence and the technological base </a:t>
            </a:r>
            <a:r>
              <a:rPr lang="en-US" sz="2400" b="1" dirty="0"/>
              <a:t>by increasing to 700 </a:t>
            </a:r>
            <a:r>
              <a:rPr lang="en-US" sz="2400" dirty="0"/>
              <a:t>the number of </a:t>
            </a:r>
            <a:r>
              <a:rPr lang="en-US" sz="2400" dirty="0" err="1"/>
              <a:t>EaP</a:t>
            </a:r>
            <a:r>
              <a:rPr lang="en-US" sz="2400" dirty="0"/>
              <a:t> partner countries participations in Horizon Europe;</a:t>
            </a:r>
          </a:p>
          <a:p>
            <a:pPr algn="just"/>
            <a:r>
              <a:rPr lang="en-US" sz="2400" dirty="0"/>
              <a:t>•   Support the implementation of smart </a:t>
            </a:r>
            <a:r>
              <a:rPr lang="en-US" sz="2400" dirty="0" err="1"/>
              <a:t>specialisation</a:t>
            </a:r>
            <a:r>
              <a:rPr lang="en-US" sz="2400" dirty="0"/>
              <a:t> strategies and  the development of technology transfer roadmaps by interested </a:t>
            </a:r>
            <a:r>
              <a:rPr lang="en-US" sz="2400" dirty="0" err="1"/>
              <a:t>EaP</a:t>
            </a:r>
            <a:r>
              <a:rPr lang="en-US" sz="2400" dirty="0"/>
              <a:t> partners.</a:t>
            </a:r>
          </a:p>
        </p:txBody>
      </p:sp>
    </p:spTree>
    <p:extLst>
      <p:ext uri="{BB962C8B-B14F-4D97-AF65-F5344CB8AC3E}">
        <p14:creationId xmlns:p14="http://schemas.microsoft.com/office/powerpoint/2010/main" val="1455705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080" y="0"/>
            <a:ext cx="4104000" cy="2052000"/>
          </a:xfrm>
          <a:prstGeom prst="rect">
            <a:avLst/>
          </a:prstGeom>
        </p:spPr>
      </p:pic>
      <p:sp>
        <p:nvSpPr>
          <p:cNvPr id="3" name="Content Placeholder 2"/>
          <p:cNvSpPr>
            <a:spLocks noGrp="1"/>
          </p:cNvSpPr>
          <p:nvPr>
            <p:ph idx="1"/>
          </p:nvPr>
        </p:nvSpPr>
        <p:spPr>
          <a:xfrm>
            <a:off x="838200" y="1520825"/>
            <a:ext cx="10515600" cy="4351338"/>
          </a:xfrm>
        </p:spPr>
        <p:txBody>
          <a:bodyPr>
            <a:normAutofit/>
          </a:bodyPr>
          <a:lstStyle/>
          <a:p>
            <a:r>
              <a:rPr lang="en-001" dirty="0"/>
              <a:t>Up to 12/10/2022:</a:t>
            </a:r>
          </a:p>
          <a:p>
            <a:r>
              <a:rPr lang="en-US" dirty="0"/>
              <a:t>Horizon </a:t>
            </a:r>
            <a:r>
              <a:rPr lang="en-001" dirty="0"/>
              <a:t>Europe</a:t>
            </a:r>
            <a:r>
              <a:rPr lang="en-US" dirty="0"/>
              <a:t>:</a:t>
            </a:r>
          </a:p>
          <a:p>
            <a:pPr algn="just"/>
            <a:r>
              <a:rPr lang="en-US" dirty="0"/>
              <a:t>Eastern Partnership entities have participated </a:t>
            </a:r>
            <a:r>
              <a:rPr lang="en-001" b="1" dirty="0"/>
              <a:t>142</a:t>
            </a:r>
            <a:r>
              <a:rPr lang="en-US" dirty="0"/>
              <a:t> times to </a:t>
            </a:r>
            <a:r>
              <a:rPr lang="en-001" b="1" dirty="0"/>
              <a:t>105</a:t>
            </a:r>
            <a:r>
              <a:rPr lang="en-US" dirty="0"/>
              <a:t> </a:t>
            </a:r>
            <a:r>
              <a:rPr lang="en-001" dirty="0"/>
              <a:t>(</a:t>
            </a:r>
            <a:r>
              <a:rPr lang="en-US" dirty="0"/>
              <a:t>signed </a:t>
            </a:r>
            <a:r>
              <a:rPr lang="en-001" dirty="0"/>
              <a:t>and under preparation) </a:t>
            </a:r>
            <a:r>
              <a:rPr lang="en-US" dirty="0"/>
              <a:t>grants of Horizon </a:t>
            </a:r>
            <a:r>
              <a:rPr lang="en-001" dirty="0"/>
              <a:t>Europe</a:t>
            </a:r>
            <a:r>
              <a:rPr lang="en-US" dirty="0"/>
              <a:t>, receiving </a:t>
            </a:r>
            <a:r>
              <a:rPr lang="en-001" b="1" dirty="0"/>
              <a:t>19.3</a:t>
            </a:r>
            <a:r>
              <a:rPr lang="en-US" b="1" dirty="0"/>
              <a:t> million euros </a:t>
            </a:r>
            <a:r>
              <a:rPr lang="en-US" dirty="0"/>
              <a:t>of a direct EU contribution</a:t>
            </a:r>
            <a:r>
              <a:rPr lang="en-001" dirty="0"/>
              <a:t>.</a:t>
            </a:r>
            <a:endParaRPr lang="en-US" dirty="0"/>
          </a:p>
        </p:txBody>
      </p:sp>
      <mc:AlternateContent xmlns:mc="http://schemas.openxmlformats.org/markup-compatibility/2006" xmlns:cx1="http://schemas.microsoft.com/office/drawing/2015/9/8/chartex">
        <mc:Choice Requires="cx1">
          <p:graphicFrame>
            <p:nvGraphicFramePr>
              <p:cNvPr id="6" name="Chart 5"/>
              <p:cNvGraphicFramePr/>
              <p:nvPr>
                <p:extLst>
                  <p:ext uri="{D42A27DB-BD31-4B8C-83A1-F6EECF244321}">
                    <p14:modId xmlns:p14="http://schemas.microsoft.com/office/powerpoint/2010/main" val="427884909"/>
                  </p:ext>
                </p:extLst>
              </p:nvPr>
            </p:nvGraphicFramePr>
            <p:xfrm>
              <a:off x="750026" y="3765913"/>
              <a:ext cx="5257800" cy="276987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6" name="Chart 5"/>
              <p:cNvPicPr>
                <a:picLocks noGrp="1" noRot="1" noChangeAspect="1" noMove="1" noResize="1" noEditPoints="1" noAdjustHandles="1" noChangeArrowheads="1" noChangeShapeType="1"/>
              </p:cNvPicPr>
              <p:nvPr/>
            </p:nvPicPr>
            <p:blipFill>
              <a:blip r:embed="rId4"/>
              <a:stretch>
                <a:fillRect/>
              </a:stretch>
            </p:blipFill>
            <p:spPr>
              <a:xfrm>
                <a:off x="750026" y="3765913"/>
                <a:ext cx="5257800" cy="2769870"/>
              </a:xfrm>
              <a:prstGeom prst="rect">
                <a:avLst/>
              </a:prstGeom>
            </p:spPr>
          </p:pic>
        </mc:Fallback>
      </mc:AlternateContent>
    </p:spTree>
    <p:extLst>
      <p:ext uri="{BB962C8B-B14F-4D97-AF65-F5344CB8AC3E}">
        <p14:creationId xmlns:p14="http://schemas.microsoft.com/office/powerpoint/2010/main" val="718608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109" y="0"/>
            <a:ext cx="3268805" cy="1634403"/>
          </a:xfrm>
          <a:prstGeom prst="rect">
            <a:avLst/>
          </a:prstGeom>
        </p:spPr>
      </p:pic>
      <p:sp>
        <p:nvSpPr>
          <p:cNvPr id="6" name="Rectangle 5"/>
          <p:cNvSpPr/>
          <p:nvPr/>
        </p:nvSpPr>
        <p:spPr>
          <a:xfrm>
            <a:off x="542296" y="1679937"/>
            <a:ext cx="11388447" cy="666786"/>
          </a:xfrm>
          <a:prstGeom prst="rect">
            <a:avLst/>
          </a:prstGeom>
        </p:spPr>
        <p:txBody>
          <a:bodyPr wrap="square">
            <a:spAutoFit/>
          </a:bodyPr>
          <a:lstStyle/>
          <a:p>
            <a:endParaRPr lang="fr-FR" sz="3733" b="1" dirty="0">
              <a:latin typeface="Quicksand Medium"/>
              <a:cs typeface="Quicksand Medium"/>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260" y="45534"/>
            <a:ext cx="3268805" cy="1634403"/>
          </a:xfrm>
          <a:prstGeom prst="rect">
            <a:avLst/>
          </a:prstGeom>
        </p:spPr>
      </p:pic>
      <p:graphicFrame>
        <p:nvGraphicFramePr>
          <p:cNvPr id="8" name="Chart 7"/>
          <p:cNvGraphicFramePr>
            <a:graphicFrameLocks/>
          </p:cNvGraphicFramePr>
          <p:nvPr>
            <p:extLst>
              <p:ext uri="{D42A27DB-BD31-4B8C-83A1-F6EECF244321}">
                <p14:modId xmlns:p14="http://schemas.microsoft.com/office/powerpoint/2010/main" val="860597606"/>
              </p:ext>
            </p:extLst>
          </p:nvPr>
        </p:nvGraphicFramePr>
        <p:xfrm>
          <a:off x="475531" y="1213625"/>
          <a:ext cx="4427394" cy="27878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21214923"/>
              </p:ext>
            </p:extLst>
          </p:nvPr>
        </p:nvGraphicFramePr>
        <p:xfrm>
          <a:off x="5288920" y="1800420"/>
          <a:ext cx="6255828" cy="1614304"/>
        </p:xfrm>
        <a:graphic>
          <a:graphicData uri="http://schemas.openxmlformats.org/drawingml/2006/table">
            <a:tbl>
              <a:tblPr>
                <a:tableStyleId>{5C22544A-7EE6-4342-B048-85BDC9FD1C3A}</a:tableStyleId>
              </a:tblPr>
              <a:tblGrid>
                <a:gridCol w="1334997">
                  <a:extLst>
                    <a:ext uri="{9D8B030D-6E8A-4147-A177-3AD203B41FA5}">
                      <a16:colId xmlns:a16="http://schemas.microsoft.com/office/drawing/2014/main" val="1309751616"/>
                    </a:ext>
                  </a:extLst>
                </a:gridCol>
                <a:gridCol w="772047">
                  <a:extLst>
                    <a:ext uri="{9D8B030D-6E8A-4147-A177-3AD203B41FA5}">
                      <a16:colId xmlns:a16="http://schemas.microsoft.com/office/drawing/2014/main" val="2570494542"/>
                    </a:ext>
                  </a:extLst>
                </a:gridCol>
                <a:gridCol w="772047">
                  <a:extLst>
                    <a:ext uri="{9D8B030D-6E8A-4147-A177-3AD203B41FA5}">
                      <a16:colId xmlns:a16="http://schemas.microsoft.com/office/drawing/2014/main" val="2176825980"/>
                    </a:ext>
                  </a:extLst>
                </a:gridCol>
                <a:gridCol w="772047">
                  <a:extLst>
                    <a:ext uri="{9D8B030D-6E8A-4147-A177-3AD203B41FA5}">
                      <a16:colId xmlns:a16="http://schemas.microsoft.com/office/drawing/2014/main" val="4039872899"/>
                    </a:ext>
                  </a:extLst>
                </a:gridCol>
                <a:gridCol w="836850">
                  <a:extLst>
                    <a:ext uri="{9D8B030D-6E8A-4147-A177-3AD203B41FA5}">
                      <a16:colId xmlns:a16="http://schemas.microsoft.com/office/drawing/2014/main" val="2818742802"/>
                    </a:ext>
                  </a:extLst>
                </a:gridCol>
                <a:gridCol w="775063">
                  <a:extLst>
                    <a:ext uri="{9D8B030D-6E8A-4147-A177-3AD203B41FA5}">
                      <a16:colId xmlns:a16="http://schemas.microsoft.com/office/drawing/2014/main" val="1374041341"/>
                    </a:ext>
                  </a:extLst>
                </a:gridCol>
                <a:gridCol w="992777">
                  <a:extLst>
                    <a:ext uri="{9D8B030D-6E8A-4147-A177-3AD203B41FA5}">
                      <a16:colId xmlns:a16="http://schemas.microsoft.com/office/drawing/2014/main" val="1276156993"/>
                    </a:ext>
                  </a:extLst>
                </a:gridCol>
              </a:tblGrid>
              <a:tr h="389184">
                <a:tc>
                  <a:txBody>
                    <a:bodyPr/>
                    <a:lstStyle/>
                    <a:p>
                      <a:pPr algn="l" fontAlgn="b"/>
                      <a:r>
                        <a:rPr lang="en-IE" sz="1400" b="1" u="none" strike="noStrike" dirty="0">
                          <a:effectLst/>
                        </a:rPr>
                        <a:t>Project Status</a:t>
                      </a:r>
                      <a:endParaRPr lang="en-IE" sz="1400" b="1" i="0" u="none" strike="noStrike" dirty="0">
                        <a:solidFill>
                          <a:srgbClr val="FFFFFF"/>
                        </a:solidFill>
                        <a:effectLst/>
                        <a:latin typeface="Arial" panose="020B0604020202020204" pitchFamily="34" charset="0"/>
                      </a:endParaRPr>
                    </a:p>
                  </a:txBody>
                  <a:tcPr marL="7620" marR="7620" marT="7620" marB="0" anchor="b">
                    <a:solidFill>
                      <a:schemeClr val="accent1"/>
                    </a:solidFill>
                  </a:tcPr>
                </a:tc>
                <a:tc>
                  <a:txBody>
                    <a:bodyPr/>
                    <a:lstStyle/>
                    <a:p>
                      <a:pPr algn="ctr" fontAlgn="b"/>
                      <a:r>
                        <a:rPr lang="en-IE" sz="1400" b="1" u="none" strike="noStrike" dirty="0">
                          <a:effectLst/>
                        </a:rPr>
                        <a:t>AR</a:t>
                      </a:r>
                      <a:endParaRPr lang="en-IE" sz="1400" b="1" i="0" u="none" strike="noStrike" dirty="0">
                        <a:solidFill>
                          <a:srgbClr val="FFFFFF"/>
                        </a:solidFill>
                        <a:effectLst/>
                        <a:latin typeface="Arial" panose="020B0604020202020204" pitchFamily="34" charset="0"/>
                      </a:endParaRPr>
                    </a:p>
                  </a:txBody>
                  <a:tcPr marL="7620" marR="7620" marT="7620" marB="0" anchor="b">
                    <a:solidFill>
                      <a:schemeClr val="accent1"/>
                    </a:solidFill>
                  </a:tcPr>
                </a:tc>
                <a:tc>
                  <a:txBody>
                    <a:bodyPr/>
                    <a:lstStyle/>
                    <a:p>
                      <a:pPr algn="ctr" fontAlgn="b"/>
                      <a:r>
                        <a:rPr lang="en-IE" sz="1400" b="1" u="none" strike="noStrike" dirty="0">
                          <a:effectLst/>
                        </a:rPr>
                        <a:t>AZ</a:t>
                      </a:r>
                      <a:endParaRPr lang="en-IE" sz="1400" b="1" i="0" u="none" strike="noStrike" dirty="0">
                        <a:solidFill>
                          <a:srgbClr val="FFFFFF"/>
                        </a:solidFill>
                        <a:effectLst/>
                        <a:latin typeface="Arial" panose="020B0604020202020204" pitchFamily="34" charset="0"/>
                      </a:endParaRPr>
                    </a:p>
                  </a:txBody>
                  <a:tcPr marL="7620" marR="7620" marT="7620" marB="0" anchor="b">
                    <a:solidFill>
                      <a:schemeClr val="accent1"/>
                    </a:solidFill>
                  </a:tcPr>
                </a:tc>
                <a:tc>
                  <a:txBody>
                    <a:bodyPr/>
                    <a:lstStyle/>
                    <a:p>
                      <a:pPr algn="ctr" fontAlgn="b"/>
                      <a:r>
                        <a:rPr lang="en-IE" sz="1400" b="1" u="none" strike="noStrike" dirty="0">
                          <a:effectLst/>
                        </a:rPr>
                        <a:t>GE</a:t>
                      </a:r>
                      <a:endParaRPr lang="en-IE" sz="1400" b="1" i="0" u="none" strike="noStrike" dirty="0">
                        <a:solidFill>
                          <a:srgbClr val="FFFFFF"/>
                        </a:solidFill>
                        <a:effectLst/>
                        <a:latin typeface="Arial" panose="020B0604020202020204" pitchFamily="34" charset="0"/>
                      </a:endParaRPr>
                    </a:p>
                  </a:txBody>
                  <a:tcPr marL="7620" marR="7620" marT="7620" marB="0" anchor="b">
                    <a:solidFill>
                      <a:schemeClr val="accent1"/>
                    </a:solidFill>
                  </a:tcPr>
                </a:tc>
                <a:tc>
                  <a:txBody>
                    <a:bodyPr/>
                    <a:lstStyle/>
                    <a:p>
                      <a:pPr algn="ctr" fontAlgn="b"/>
                      <a:r>
                        <a:rPr lang="en-IE" sz="1400" b="1" u="none" strike="noStrike" dirty="0">
                          <a:effectLst/>
                        </a:rPr>
                        <a:t>MD</a:t>
                      </a:r>
                      <a:endParaRPr lang="en-IE" sz="1400" b="1" i="0" u="none" strike="noStrike" dirty="0">
                        <a:solidFill>
                          <a:srgbClr val="FFFFFF"/>
                        </a:solidFill>
                        <a:effectLst/>
                        <a:latin typeface="Arial" panose="020B0604020202020204" pitchFamily="34" charset="0"/>
                      </a:endParaRPr>
                    </a:p>
                  </a:txBody>
                  <a:tcPr marL="7620" marR="7620" marT="7620" marB="0" anchor="b">
                    <a:solidFill>
                      <a:schemeClr val="accent1"/>
                    </a:solidFill>
                  </a:tcPr>
                </a:tc>
                <a:tc>
                  <a:txBody>
                    <a:bodyPr/>
                    <a:lstStyle/>
                    <a:p>
                      <a:pPr algn="ctr" fontAlgn="b"/>
                      <a:r>
                        <a:rPr lang="en-IE" sz="1400" b="1" u="none" strike="noStrike" dirty="0">
                          <a:effectLst/>
                        </a:rPr>
                        <a:t>UA</a:t>
                      </a:r>
                      <a:endParaRPr lang="en-IE" sz="1400" b="1" i="0" u="none" strike="noStrike" dirty="0">
                        <a:solidFill>
                          <a:srgbClr val="FFFFFF"/>
                        </a:solidFill>
                        <a:effectLst/>
                        <a:latin typeface="Arial" panose="020B0604020202020204" pitchFamily="34" charset="0"/>
                      </a:endParaRPr>
                    </a:p>
                  </a:txBody>
                  <a:tcPr marL="7620" marR="7620" marT="7620" marB="0" anchor="b">
                    <a:solidFill>
                      <a:schemeClr val="accent1"/>
                    </a:solidFill>
                  </a:tcPr>
                </a:tc>
                <a:tc>
                  <a:txBody>
                    <a:bodyPr/>
                    <a:lstStyle/>
                    <a:p>
                      <a:pPr algn="ctr" fontAlgn="b"/>
                      <a:r>
                        <a:rPr lang="en-001" sz="1400" b="1" u="none" strike="noStrike" dirty="0">
                          <a:effectLst/>
                        </a:rPr>
                        <a:t>Total</a:t>
                      </a:r>
                      <a:endParaRPr lang="en-IE" sz="1400" b="1" i="0" u="none" strike="noStrike" dirty="0">
                        <a:solidFill>
                          <a:srgbClr val="FFFFFF"/>
                        </a:solidFill>
                        <a:effectLst/>
                        <a:latin typeface="Arial" panose="020B0604020202020204" pitchFamily="34" charset="0"/>
                      </a:endParaRPr>
                    </a:p>
                  </a:txBody>
                  <a:tcPr marL="7620" marR="7620" marT="7620" marB="0" anchor="b">
                    <a:solidFill>
                      <a:schemeClr val="accent1"/>
                    </a:solidFill>
                  </a:tcPr>
                </a:tc>
                <a:extLst>
                  <a:ext uri="{0D108BD9-81ED-4DB2-BD59-A6C34878D82A}">
                    <a16:rowId xmlns:a16="http://schemas.microsoft.com/office/drawing/2014/main" val="498276343"/>
                  </a:ext>
                </a:extLst>
              </a:tr>
              <a:tr h="395390">
                <a:tc>
                  <a:txBody>
                    <a:bodyPr/>
                    <a:lstStyle/>
                    <a:p>
                      <a:pPr algn="l" fontAlgn="b"/>
                      <a:r>
                        <a:rPr lang="en-IE" sz="1400" b="1" u="none" strike="noStrike" dirty="0">
                          <a:effectLst/>
                        </a:rPr>
                        <a:t>Signed</a:t>
                      </a:r>
                      <a:endParaRPr lang="en-IE" sz="1400" b="1"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dirty="0">
                          <a:effectLst/>
                        </a:rPr>
                        <a:t>7</a:t>
                      </a:r>
                      <a:endParaRPr lang="en-IE" sz="14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dirty="0">
                          <a:effectLst/>
                        </a:rPr>
                        <a:t>0</a:t>
                      </a:r>
                      <a:endParaRPr lang="en-IE" sz="14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dirty="0">
                          <a:effectLst/>
                        </a:rPr>
                        <a:t>8</a:t>
                      </a:r>
                      <a:endParaRPr lang="en-IE" sz="14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dirty="0">
                          <a:effectLst/>
                        </a:rPr>
                        <a:t>17</a:t>
                      </a:r>
                      <a:endParaRPr lang="en-IE" sz="14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dirty="0">
                          <a:effectLst/>
                        </a:rPr>
                        <a:t>22</a:t>
                      </a:r>
                      <a:endParaRPr lang="en-IE" sz="14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dirty="0">
                          <a:effectLst/>
                        </a:rPr>
                        <a:t>54</a:t>
                      </a:r>
                      <a:endParaRPr lang="en-IE" sz="1400" b="0"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3234477894"/>
                  </a:ext>
                </a:extLst>
              </a:tr>
              <a:tr h="395390">
                <a:tc>
                  <a:txBody>
                    <a:bodyPr/>
                    <a:lstStyle/>
                    <a:p>
                      <a:pPr algn="l" fontAlgn="b"/>
                      <a:r>
                        <a:rPr lang="en-IE" sz="1400" b="1" u="none" strike="noStrike" dirty="0">
                          <a:effectLst/>
                        </a:rPr>
                        <a:t>Under preparation</a:t>
                      </a:r>
                      <a:endParaRPr lang="en-IE" sz="1400" b="1"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a:effectLst/>
                        </a:rPr>
                        <a:t>7</a:t>
                      </a:r>
                      <a:endParaRPr lang="en-IE" sz="1400" b="0" i="0" u="none" strike="noStrike">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a:effectLst/>
                        </a:rPr>
                        <a:t>4</a:t>
                      </a:r>
                      <a:endParaRPr lang="en-IE" sz="1400" b="0" i="0" u="none" strike="noStrike">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a:effectLst/>
                        </a:rPr>
                        <a:t>7</a:t>
                      </a:r>
                      <a:endParaRPr lang="en-IE" sz="1400" b="0" i="0" u="none" strike="noStrike">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a:effectLst/>
                        </a:rPr>
                        <a:t>5</a:t>
                      </a:r>
                      <a:endParaRPr lang="en-IE" sz="1400" b="0" i="0" u="none" strike="noStrike">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dirty="0">
                          <a:effectLst/>
                        </a:rPr>
                        <a:t>27</a:t>
                      </a:r>
                      <a:endParaRPr lang="en-IE" sz="14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dirty="0">
                          <a:effectLst/>
                        </a:rPr>
                        <a:t>50</a:t>
                      </a:r>
                      <a:endParaRPr lang="en-IE" sz="1400" b="0"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4186594204"/>
                  </a:ext>
                </a:extLst>
              </a:tr>
              <a:tr h="395390">
                <a:tc>
                  <a:txBody>
                    <a:bodyPr/>
                    <a:lstStyle/>
                    <a:p>
                      <a:pPr algn="l" fontAlgn="b"/>
                      <a:endParaRPr lang="en-IE" sz="1400" b="0" i="0" u="none" strike="noStrike">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a:effectLst/>
                        </a:rPr>
                        <a:t>14</a:t>
                      </a:r>
                      <a:endParaRPr lang="en-IE" sz="1400" b="0" i="0" u="none" strike="noStrike">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a:effectLst/>
                        </a:rPr>
                        <a:t>4</a:t>
                      </a:r>
                      <a:endParaRPr lang="en-IE" sz="1400" b="0" i="0" u="none" strike="noStrike">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a:effectLst/>
                        </a:rPr>
                        <a:t>15</a:t>
                      </a:r>
                      <a:endParaRPr lang="en-IE" sz="1400" b="0" i="0" u="none" strike="noStrike">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a:effectLst/>
                        </a:rPr>
                        <a:t>23</a:t>
                      </a:r>
                      <a:endParaRPr lang="en-IE" sz="1400" b="0" i="0" u="none" strike="noStrike">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a:effectLst/>
                        </a:rPr>
                        <a:t>49</a:t>
                      </a:r>
                      <a:endParaRPr lang="en-IE" sz="1400" b="0" i="0" u="none" strike="noStrike">
                        <a:solidFill>
                          <a:srgbClr val="000000"/>
                        </a:solidFill>
                        <a:effectLst/>
                        <a:latin typeface="Arial" panose="020B0604020202020204" pitchFamily="34" charset="0"/>
                      </a:endParaRPr>
                    </a:p>
                  </a:txBody>
                  <a:tcPr marL="7620" marR="7620" marT="7620" marB="0" anchor="b"/>
                </a:tc>
                <a:tc>
                  <a:txBody>
                    <a:bodyPr/>
                    <a:lstStyle/>
                    <a:p>
                      <a:pPr algn="r" fontAlgn="b"/>
                      <a:r>
                        <a:rPr lang="en-IE" sz="1400" u="none" strike="noStrike" dirty="0">
                          <a:effectLst/>
                        </a:rPr>
                        <a:t>104</a:t>
                      </a:r>
                      <a:endParaRPr lang="en-IE" sz="1400" b="0"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680646021"/>
                  </a:ext>
                </a:extLst>
              </a:tr>
            </a:tbl>
          </a:graphicData>
        </a:graphic>
      </p:graphicFrame>
      <p:graphicFrame>
        <p:nvGraphicFramePr>
          <p:cNvPr id="10" name="Chart 9"/>
          <p:cNvGraphicFramePr>
            <a:graphicFrameLocks/>
          </p:cNvGraphicFramePr>
          <p:nvPr>
            <p:extLst>
              <p:ext uri="{D42A27DB-BD31-4B8C-83A1-F6EECF244321}">
                <p14:modId xmlns:p14="http://schemas.microsoft.com/office/powerpoint/2010/main" val="3675364652"/>
              </p:ext>
            </p:extLst>
          </p:nvPr>
        </p:nvGraphicFramePr>
        <p:xfrm>
          <a:off x="403228" y="3981671"/>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389274810"/>
              </p:ext>
            </p:extLst>
          </p:nvPr>
        </p:nvGraphicFramePr>
        <p:xfrm>
          <a:off x="5050971" y="4336866"/>
          <a:ext cx="6879772" cy="1846220"/>
        </p:xfrm>
        <a:graphic>
          <a:graphicData uri="http://schemas.openxmlformats.org/drawingml/2006/table">
            <a:tbl>
              <a:tblPr>
                <a:tableStyleId>{5C22544A-7EE6-4342-B048-85BDC9FD1C3A}</a:tableStyleId>
              </a:tblPr>
              <a:tblGrid>
                <a:gridCol w="1117458">
                  <a:extLst>
                    <a:ext uri="{9D8B030D-6E8A-4147-A177-3AD203B41FA5}">
                      <a16:colId xmlns:a16="http://schemas.microsoft.com/office/drawing/2014/main" val="516294924"/>
                    </a:ext>
                  </a:extLst>
                </a:gridCol>
                <a:gridCol w="915508">
                  <a:extLst>
                    <a:ext uri="{9D8B030D-6E8A-4147-A177-3AD203B41FA5}">
                      <a16:colId xmlns:a16="http://schemas.microsoft.com/office/drawing/2014/main" val="2857406986"/>
                    </a:ext>
                  </a:extLst>
                </a:gridCol>
                <a:gridCol w="740485">
                  <a:extLst>
                    <a:ext uri="{9D8B030D-6E8A-4147-A177-3AD203B41FA5}">
                      <a16:colId xmlns:a16="http://schemas.microsoft.com/office/drawing/2014/main" val="3504923326"/>
                    </a:ext>
                  </a:extLst>
                </a:gridCol>
                <a:gridCol w="646240">
                  <a:extLst>
                    <a:ext uri="{9D8B030D-6E8A-4147-A177-3AD203B41FA5}">
                      <a16:colId xmlns:a16="http://schemas.microsoft.com/office/drawing/2014/main" val="3109438811"/>
                    </a:ext>
                  </a:extLst>
                </a:gridCol>
                <a:gridCol w="1305945">
                  <a:extLst>
                    <a:ext uri="{9D8B030D-6E8A-4147-A177-3AD203B41FA5}">
                      <a16:colId xmlns:a16="http://schemas.microsoft.com/office/drawing/2014/main" val="2927581946"/>
                    </a:ext>
                  </a:extLst>
                </a:gridCol>
                <a:gridCol w="1238628">
                  <a:extLst>
                    <a:ext uri="{9D8B030D-6E8A-4147-A177-3AD203B41FA5}">
                      <a16:colId xmlns:a16="http://schemas.microsoft.com/office/drawing/2014/main" val="828879977"/>
                    </a:ext>
                  </a:extLst>
                </a:gridCol>
                <a:gridCol w="915508">
                  <a:extLst>
                    <a:ext uri="{9D8B030D-6E8A-4147-A177-3AD203B41FA5}">
                      <a16:colId xmlns:a16="http://schemas.microsoft.com/office/drawing/2014/main" val="3054646957"/>
                    </a:ext>
                  </a:extLst>
                </a:gridCol>
              </a:tblGrid>
              <a:tr h="461555">
                <a:tc>
                  <a:txBody>
                    <a:bodyPr/>
                    <a:lstStyle/>
                    <a:p>
                      <a:pPr algn="l" fontAlgn="b"/>
                      <a:r>
                        <a:rPr lang="en-IE" sz="1400" b="1" u="none" strike="noStrike" dirty="0">
                          <a:effectLst/>
                        </a:rPr>
                        <a:t>Project Status</a:t>
                      </a:r>
                      <a:endParaRPr lang="en-IE" sz="1400" b="1" i="0" u="none" strike="noStrike" dirty="0">
                        <a:solidFill>
                          <a:srgbClr val="FFFFFF"/>
                        </a:solidFill>
                        <a:effectLst/>
                        <a:latin typeface="Arial" panose="020B0604020202020204" pitchFamily="34" charset="0"/>
                      </a:endParaRPr>
                    </a:p>
                  </a:txBody>
                  <a:tcPr marL="7620" marR="7620" marT="7620" marB="0" anchor="b">
                    <a:solidFill>
                      <a:schemeClr val="accent1"/>
                    </a:solidFill>
                  </a:tcPr>
                </a:tc>
                <a:tc>
                  <a:txBody>
                    <a:bodyPr/>
                    <a:lstStyle/>
                    <a:p>
                      <a:pPr algn="ctr" fontAlgn="b"/>
                      <a:r>
                        <a:rPr lang="en-IE" sz="1400" b="1" u="none" strike="noStrike" dirty="0">
                          <a:effectLst/>
                        </a:rPr>
                        <a:t>AR</a:t>
                      </a:r>
                      <a:endParaRPr lang="en-IE" sz="1400" b="1" i="0" u="none" strike="noStrike" dirty="0">
                        <a:solidFill>
                          <a:srgbClr val="FFFFFF"/>
                        </a:solidFill>
                        <a:effectLst/>
                        <a:latin typeface="Arial" panose="020B0604020202020204" pitchFamily="34" charset="0"/>
                      </a:endParaRPr>
                    </a:p>
                  </a:txBody>
                  <a:tcPr marL="7620" marR="7620" marT="7620" marB="0" anchor="b">
                    <a:solidFill>
                      <a:schemeClr val="accent1"/>
                    </a:solidFill>
                  </a:tcPr>
                </a:tc>
                <a:tc>
                  <a:txBody>
                    <a:bodyPr/>
                    <a:lstStyle/>
                    <a:p>
                      <a:pPr algn="ctr" fontAlgn="b"/>
                      <a:r>
                        <a:rPr lang="en-IE" sz="1400" b="1" u="none" strike="noStrike" dirty="0">
                          <a:effectLst/>
                        </a:rPr>
                        <a:t>AZ</a:t>
                      </a:r>
                      <a:endParaRPr lang="en-IE" sz="1400" b="1" i="0" u="none" strike="noStrike" dirty="0">
                        <a:solidFill>
                          <a:srgbClr val="FFFFFF"/>
                        </a:solidFill>
                        <a:effectLst/>
                        <a:latin typeface="Arial" panose="020B0604020202020204" pitchFamily="34" charset="0"/>
                      </a:endParaRPr>
                    </a:p>
                  </a:txBody>
                  <a:tcPr marL="7620" marR="7620" marT="7620" marB="0" anchor="b">
                    <a:solidFill>
                      <a:schemeClr val="accent1"/>
                    </a:solidFill>
                  </a:tcPr>
                </a:tc>
                <a:tc>
                  <a:txBody>
                    <a:bodyPr/>
                    <a:lstStyle/>
                    <a:p>
                      <a:pPr algn="ctr" fontAlgn="b"/>
                      <a:r>
                        <a:rPr lang="en-IE" sz="1400" b="1" u="none" strike="noStrike" dirty="0">
                          <a:effectLst/>
                        </a:rPr>
                        <a:t>GE</a:t>
                      </a:r>
                      <a:endParaRPr lang="en-IE" sz="1400" b="1" i="0" u="none" strike="noStrike" dirty="0">
                        <a:solidFill>
                          <a:srgbClr val="FFFFFF"/>
                        </a:solidFill>
                        <a:effectLst/>
                        <a:latin typeface="Arial" panose="020B0604020202020204" pitchFamily="34" charset="0"/>
                      </a:endParaRPr>
                    </a:p>
                  </a:txBody>
                  <a:tcPr marL="7620" marR="7620" marT="7620" marB="0" anchor="b">
                    <a:solidFill>
                      <a:schemeClr val="accent1"/>
                    </a:solidFill>
                  </a:tcPr>
                </a:tc>
                <a:tc>
                  <a:txBody>
                    <a:bodyPr/>
                    <a:lstStyle/>
                    <a:p>
                      <a:pPr algn="ctr" fontAlgn="b"/>
                      <a:r>
                        <a:rPr lang="en-IE" sz="1400" b="1" u="none" strike="noStrike" dirty="0">
                          <a:effectLst/>
                        </a:rPr>
                        <a:t>MD</a:t>
                      </a:r>
                      <a:endParaRPr lang="en-IE" sz="1400" b="1" i="0" u="none" strike="noStrike" dirty="0">
                        <a:solidFill>
                          <a:srgbClr val="FFFFFF"/>
                        </a:solidFill>
                        <a:effectLst/>
                        <a:latin typeface="Arial" panose="020B0604020202020204" pitchFamily="34" charset="0"/>
                      </a:endParaRPr>
                    </a:p>
                  </a:txBody>
                  <a:tcPr marL="7620" marR="7620" marT="7620" marB="0" anchor="b">
                    <a:solidFill>
                      <a:schemeClr val="accent1"/>
                    </a:solidFill>
                  </a:tcPr>
                </a:tc>
                <a:tc>
                  <a:txBody>
                    <a:bodyPr/>
                    <a:lstStyle/>
                    <a:p>
                      <a:pPr algn="ctr" fontAlgn="b"/>
                      <a:r>
                        <a:rPr lang="en-IE" sz="1400" b="1" u="none" strike="noStrike" dirty="0">
                          <a:effectLst/>
                        </a:rPr>
                        <a:t>UA</a:t>
                      </a:r>
                      <a:endParaRPr lang="en-IE" sz="1400" b="1" i="0" u="none" strike="noStrike" dirty="0">
                        <a:solidFill>
                          <a:srgbClr val="FFFFFF"/>
                        </a:solidFill>
                        <a:effectLst/>
                        <a:latin typeface="Arial" panose="020B0604020202020204" pitchFamily="34" charset="0"/>
                      </a:endParaRPr>
                    </a:p>
                  </a:txBody>
                  <a:tcPr marL="7620" marR="7620" marT="7620" marB="0" anchor="b">
                    <a:solidFill>
                      <a:schemeClr val="accent1"/>
                    </a:solidFill>
                  </a:tcPr>
                </a:tc>
                <a:tc>
                  <a:txBody>
                    <a:bodyPr/>
                    <a:lstStyle/>
                    <a:p>
                      <a:pPr algn="ctr" fontAlgn="b"/>
                      <a:r>
                        <a:rPr lang="en-001" sz="1400" b="1" u="none" strike="noStrike" dirty="0">
                          <a:effectLst/>
                        </a:rPr>
                        <a:t>Total</a:t>
                      </a:r>
                      <a:endParaRPr lang="en-IE" sz="1400" b="1" i="0" u="none" strike="noStrike" dirty="0">
                        <a:solidFill>
                          <a:srgbClr val="FFFFFF"/>
                        </a:solidFill>
                        <a:effectLst/>
                        <a:latin typeface="Arial" panose="020B0604020202020204" pitchFamily="34" charset="0"/>
                      </a:endParaRPr>
                    </a:p>
                  </a:txBody>
                  <a:tcPr marL="7620" marR="7620" marT="7620" marB="0" anchor="b">
                    <a:solidFill>
                      <a:schemeClr val="accent1"/>
                    </a:solidFill>
                  </a:tcPr>
                </a:tc>
                <a:extLst>
                  <a:ext uri="{0D108BD9-81ED-4DB2-BD59-A6C34878D82A}">
                    <a16:rowId xmlns:a16="http://schemas.microsoft.com/office/drawing/2014/main" val="2742426111"/>
                  </a:ext>
                </a:extLst>
              </a:tr>
              <a:tr h="461555">
                <a:tc>
                  <a:txBody>
                    <a:bodyPr/>
                    <a:lstStyle/>
                    <a:p>
                      <a:pPr algn="l" fontAlgn="b"/>
                      <a:r>
                        <a:rPr lang="en-IE" sz="1400" b="1" u="none" strike="noStrike" dirty="0">
                          <a:effectLst/>
                        </a:rPr>
                        <a:t>Signed</a:t>
                      </a:r>
                      <a:endParaRPr lang="en-IE" sz="1400" b="1"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100" u="none" strike="noStrike" dirty="0">
                          <a:effectLst/>
                        </a:rPr>
                        <a:t>375.091,00</a:t>
                      </a:r>
                      <a:endParaRPr lang="en-IE" sz="1100" b="0" i="0" u="none" strike="noStrike" dirty="0">
                        <a:solidFill>
                          <a:srgbClr val="333333"/>
                        </a:solidFill>
                        <a:effectLst/>
                        <a:latin typeface="Arial" panose="020B0604020202020204" pitchFamily="34" charset="0"/>
                      </a:endParaRPr>
                    </a:p>
                  </a:txBody>
                  <a:tcPr marL="7620" marR="7620" marT="7620" marB="0" anchor="b"/>
                </a:tc>
                <a:tc>
                  <a:txBody>
                    <a:bodyPr/>
                    <a:lstStyle/>
                    <a:p>
                      <a:pPr algn="r" fontAlgn="b"/>
                      <a:r>
                        <a:rPr lang="en-IE" sz="1100" u="none" strike="noStrike" dirty="0">
                          <a:effectLst/>
                        </a:rPr>
                        <a:t>0,00</a:t>
                      </a:r>
                      <a:endParaRPr lang="en-IE" sz="1100" b="0" i="0" u="none" strike="noStrike" dirty="0">
                        <a:solidFill>
                          <a:srgbClr val="333333"/>
                        </a:solidFill>
                        <a:effectLst/>
                        <a:latin typeface="Arial" panose="020B0604020202020204" pitchFamily="34" charset="0"/>
                      </a:endParaRPr>
                    </a:p>
                  </a:txBody>
                  <a:tcPr marL="7620" marR="7620" marT="7620" marB="0" anchor="b"/>
                </a:tc>
                <a:tc>
                  <a:txBody>
                    <a:bodyPr/>
                    <a:lstStyle/>
                    <a:p>
                      <a:pPr algn="r" fontAlgn="b"/>
                      <a:r>
                        <a:rPr lang="en-IE" sz="1200" u="none" strike="noStrike" dirty="0">
                          <a:effectLst/>
                        </a:rPr>
                        <a:t>1</a:t>
                      </a:r>
                      <a:r>
                        <a:rPr lang="en-001" sz="1200" u="none" strike="noStrike" dirty="0">
                          <a:effectLst/>
                        </a:rPr>
                        <a:t>.</a:t>
                      </a:r>
                      <a:r>
                        <a:rPr lang="en-IE" sz="1200" u="none" strike="noStrike" dirty="0">
                          <a:effectLst/>
                        </a:rPr>
                        <a:t>582</a:t>
                      </a:r>
                      <a:r>
                        <a:rPr lang="en-001" sz="1200" u="none" strike="noStrike" dirty="0">
                          <a:effectLst/>
                        </a:rPr>
                        <a:t>.</a:t>
                      </a:r>
                      <a:r>
                        <a:rPr lang="en-IE" sz="1200" u="none" strike="noStrike" dirty="0">
                          <a:effectLst/>
                        </a:rPr>
                        <a:t>915</a:t>
                      </a:r>
                      <a:endParaRPr lang="en-IE" sz="12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200" u="none" strike="noStrike" dirty="0">
                          <a:effectLst/>
                        </a:rPr>
                        <a:t>1</a:t>
                      </a:r>
                      <a:r>
                        <a:rPr lang="en-001" sz="1200" u="none" strike="noStrike" dirty="0">
                          <a:effectLst/>
                        </a:rPr>
                        <a:t>.</a:t>
                      </a:r>
                      <a:r>
                        <a:rPr lang="en-IE" sz="1200" u="none" strike="noStrike" dirty="0">
                          <a:effectLst/>
                        </a:rPr>
                        <a:t>789</a:t>
                      </a:r>
                      <a:r>
                        <a:rPr lang="en-001" sz="1200" u="none" strike="noStrike" dirty="0">
                          <a:effectLst/>
                        </a:rPr>
                        <a:t>.</a:t>
                      </a:r>
                      <a:r>
                        <a:rPr lang="en-IE" sz="1200" u="none" strike="noStrike" dirty="0">
                          <a:effectLst/>
                        </a:rPr>
                        <a:t>406,38</a:t>
                      </a:r>
                      <a:endParaRPr lang="en-IE" sz="12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200" u="none" strike="noStrike" dirty="0">
                          <a:effectLst/>
                        </a:rPr>
                        <a:t>5</a:t>
                      </a:r>
                      <a:r>
                        <a:rPr lang="en-001" sz="1200" u="none" strike="noStrike" dirty="0">
                          <a:effectLst/>
                        </a:rPr>
                        <a:t>.</a:t>
                      </a:r>
                      <a:r>
                        <a:rPr lang="en-IE" sz="1200" u="none" strike="noStrike" dirty="0">
                          <a:effectLst/>
                        </a:rPr>
                        <a:t>475</a:t>
                      </a:r>
                      <a:r>
                        <a:rPr lang="en-001" sz="1200" u="none" strike="noStrike" dirty="0">
                          <a:effectLst/>
                        </a:rPr>
                        <a:t>.</a:t>
                      </a:r>
                      <a:r>
                        <a:rPr lang="en-IE" sz="1200" u="none" strike="noStrike" dirty="0">
                          <a:effectLst/>
                        </a:rPr>
                        <a:t>556,91</a:t>
                      </a:r>
                      <a:endParaRPr lang="en-IE" sz="12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200" u="none" strike="noStrike">
                          <a:effectLst/>
                        </a:rPr>
                        <a:t>9.222.969,59</a:t>
                      </a:r>
                      <a:endParaRPr lang="en-IE" sz="1200" b="0" i="0" u="none" strike="noStrike">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405289673"/>
                  </a:ext>
                </a:extLst>
              </a:tr>
              <a:tr h="461555">
                <a:tc>
                  <a:txBody>
                    <a:bodyPr/>
                    <a:lstStyle/>
                    <a:p>
                      <a:pPr algn="l" fontAlgn="b"/>
                      <a:r>
                        <a:rPr lang="en-IE" sz="1400" b="1" u="none" strike="noStrike" dirty="0">
                          <a:effectLst/>
                        </a:rPr>
                        <a:t>Under preparation</a:t>
                      </a:r>
                      <a:endParaRPr lang="en-IE" sz="1400" b="1"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100" u="none" strike="noStrike">
                          <a:effectLst/>
                        </a:rPr>
                        <a:t>552.000,00</a:t>
                      </a:r>
                      <a:endParaRPr lang="en-IE" sz="1100" b="0" i="0" u="none" strike="noStrike">
                        <a:solidFill>
                          <a:srgbClr val="333333"/>
                        </a:solidFill>
                        <a:effectLst/>
                        <a:latin typeface="Arial" panose="020B0604020202020204" pitchFamily="34" charset="0"/>
                      </a:endParaRPr>
                    </a:p>
                  </a:txBody>
                  <a:tcPr marL="7620" marR="7620" marT="7620" marB="0" anchor="b"/>
                </a:tc>
                <a:tc>
                  <a:txBody>
                    <a:bodyPr/>
                    <a:lstStyle/>
                    <a:p>
                      <a:pPr algn="r" fontAlgn="b"/>
                      <a:r>
                        <a:rPr lang="en-IE" sz="1100" u="none" strike="noStrike">
                          <a:effectLst/>
                        </a:rPr>
                        <a:t>563.750,00</a:t>
                      </a:r>
                      <a:endParaRPr lang="en-IE" sz="1100" b="0" i="0" u="none" strike="noStrike">
                        <a:solidFill>
                          <a:srgbClr val="333333"/>
                        </a:solidFill>
                        <a:effectLst/>
                        <a:latin typeface="Arial" panose="020B0604020202020204" pitchFamily="34" charset="0"/>
                      </a:endParaRPr>
                    </a:p>
                  </a:txBody>
                  <a:tcPr marL="7620" marR="7620" marT="7620" marB="0" anchor="b"/>
                </a:tc>
                <a:tc>
                  <a:txBody>
                    <a:bodyPr/>
                    <a:lstStyle/>
                    <a:p>
                      <a:pPr algn="r" fontAlgn="b"/>
                      <a:r>
                        <a:rPr lang="en-IE" sz="1200" u="none" strike="noStrike" dirty="0">
                          <a:effectLst/>
                        </a:rPr>
                        <a:t>813</a:t>
                      </a:r>
                      <a:r>
                        <a:rPr lang="en-001" sz="1200" u="none" strike="noStrike" dirty="0">
                          <a:effectLst/>
                        </a:rPr>
                        <a:t>.</a:t>
                      </a:r>
                      <a:r>
                        <a:rPr lang="en-IE" sz="1200" u="none" strike="noStrike" dirty="0">
                          <a:effectLst/>
                        </a:rPr>
                        <a:t>825</a:t>
                      </a:r>
                      <a:endParaRPr lang="en-IE" sz="12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200" u="none" strike="noStrike" dirty="0">
                          <a:effectLst/>
                        </a:rPr>
                        <a:t>936110</a:t>
                      </a:r>
                      <a:endParaRPr lang="en-IE" sz="12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200" u="none" strike="noStrike" dirty="0">
                          <a:effectLst/>
                        </a:rPr>
                        <a:t>7</a:t>
                      </a:r>
                      <a:r>
                        <a:rPr lang="en-001" sz="1200" u="none" strike="noStrike" dirty="0">
                          <a:effectLst/>
                        </a:rPr>
                        <a:t>.</a:t>
                      </a:r>
                      <a:r>
                        <a:rPr lang="en-IE" sz="1200" u="none" strike="noStrike" dirty="0">
                          <a:effectLst/>
                        </a:rPr>
                        <a:t>139</a:t>
                      </a:r>
                      <a:r>
                        <a:rPr lang="en-001" sz="1200" u="none" strike="noStrike" dirty="0">
                          <a:effectLst/>
                        </a:rPr>
                        <a:t>.</a:t>
                      </a:r>
                      <a:r>
                        <a:rPr lang="en-IE" sz="1200" u="none" strike="noStrike" dirty="0">
                          <a:effectLst/>
                        </a:rPr>
                        <a:t>571,38</a:t>
                      </a:r>
                      <a:endParaRPr lang="en-IE" sz="12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200" u="none" strike="noStrike">
                          <a:effectLst/>
                        </a:rPr>
                        <a:t>10.005.256,38</a:t>
                      </a:r>
                      <a:endParaRPr lang="en-IE" sz="1200" b="0" i="0" u="none" strike="noStrike">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3928319367"/>
                  </a:ext>
                </a:extLst>
              </a:tr>
              <a:tr h="461555">
                <a:tc>
                  <a:txBody>
                    <a:bodyPr/>
                    <a:lstStyle/>
                    <a:p>
                      <a:pPr algn="l" fontAlgn="b"/>
                      <a:endParaRPr lang="en-IE" sz="1200" b="0" i="0" u="none" strike="noStrike">
                        <a:solidFill>
                          <a:srgbClr val="000000"/>
                        </a:solidFill>
                        <a:effectLst/>
                        <a:latin typeface="Arial" panose="020B0604020202020204" pitchFamily="34" charset="0"/>
                      </a:endParaRPr>
                    </a:p>
                  </a:txBody>
                  <a:tcPr marL="7620" marR="7620" marT="7620" marB="0" anchor="b"/>
                </a:tc>
                <a:tc>
                  <a:txBody>
                    <a:bodyPr/>
                    <a:lstStyle/>
                    <a:p>
                      <a:pPr algn="r" fontAlgn="b"/>
                      <a:r>
                        <a:rPr lang="en-IE" sz="1200" u="none" strike="noStrike">
                          <a:effectLst/>
                        </a:rPr>
                        <a:t>927.091,00</a:t>
                      </a:r>
                      <a:endParaRPr lang="en-IE" sz="1200" b="0" i="0" u="none" strike="noStrike">
                        <a:solidFill>
                          <a:srgbClr val="000000"/>
                        </a:solidFill>
                        <a:effectLst/>
                        <a:latin typeface="Arial" panose="020B0604020202020204" pitchFamily="34" charset="0"/>
                      </a:endParaRPr>
                    </a:p>
                  </a:txBody>
                  <a:tcPr marL="7620" marR="7620" marT="7620" marB="0" anchor="b"/>
                </a:tc>
                <a:tc>
                  <a:txBody>
                    <a:bodyPr/>
                    <a:lstStyle/>
                    <a:p>
                      <a:pPr algn="r" fontAlgn="b"/>
                      <a:r>
                        <a:rPr lang="en-IE" sz="1200" u="none" strike="noStrike">
                          <a:effectLst/>
                        </a:rPr>
                        <a:t>563.750,00</a:t>
                      </a:r>
                      <a:endParaRPr lang="en-IE" sz="1200" b="0" i="0" u="none" strike="noStrike">
                        <a:solidFill>
                          <a:srgbClr val="000000"/>
                        </a:solidFill>
                        <a:effectLst/>
                        <a:latin typeface="Arial" panose="020B0604020202020204" pitchFamily="34" charset="0"/>
                      </a:endParaRPr>
                    </a:p>
                  </a:txBody>
                  <a:tcPr marL="7620" marR="7620" marT="7620" marB="0" anchor="b"/>
                </a:tc>
                <a:tc>
                  <a:txBody>
                    <a:bodyPr/>
                    <a:lstStyle/>
                    <a:p>
                      <a:pPr algn="r" fontAlgn="b"/>
                      <a:r>
                        <a:rPr lang="en-IE" sz="1200" u="none" strike="noStrike" dirty="0">
                          <a:effectLst/>
                        </a:rPr>
                        <a:t>2</a:t>
                      </a:r>
                      <a:r>
                        <a:rPr lang="en-001" sz="1200" u="none" strike="noStrike" dirty="0">
                          <a:effectLst/>
                        </a:rPr>
                        <a:t>.</a:t>
                      </a:r>
                      <a:r>
                        <a:rPr lang="en-IE" sz="1200" u="none" strike="noStrike" dirty="0">
                          <a:effectLst/>
                        </a:rPr>
                        <a:t>396</a:t>
                      </a:r>
                      <a:r>
                        <a:rPr lang="en-001" sz="1200" u="none" strike="noStrike" dirty="0">
                          <a:effectLst/>
                        </a:rPr>
                        <a:t>.</a:t>
                      </a:r>
                      <a:r>
                        <a:rPr lang="en-IE" sz="1200" u="none" strike="noStrike" dirty="0">
                          <a:effectLst/>
                        </a:rPr>
                        <a:t>740</a:t>
                      </a:r>
                      <a:endParaRPr lang="en-IE" sz="12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200" u="none" strike="noStrike" dirty="0">
                          <a:effectLst/>
                        </a:rPr>
                        <a:t>2</a:t>
                      </a:r>
                      <a:r>
                        <a:rPr lang="en-001" sz="1200" u="none" strike="noStrike" dirty="0">
                          <a:effectLst/>
                        </a:rPr>
                        <a:t>.</a:t>
                      </a:r>
                      <a:r>
                        <a:rPr lang="en-IE" sz="1200" u="none" strike="noStrike" dirty="0">
                          <a:effectLst/>
                        </a:rPr>
                        <a:t>725</a:t>
                      </a:r>
                      <a:r>
                        <a:rPr lang="en-001" sz="1200" u="none" strike="noStrike" dirty="0">
                          <a:effectLst/>
                        </a:rPr>
                        <a:t>.</a:t>
                      </a:r>
                      <a:r>
                        <a:rPr lang="en-IE" sz="1200" u="none" strike="noStrike" dirty="0">
                          <a:effectLst/>
                        </a:rPr>
                        <a:t>516,38</a:t>
                      </a:r>
                      <a:endParaRPr lang="en-IE" sz="12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200" u="none" strike="noStrike" dirty="0">
                          <a:effectLst/>
                        </a:rPr>
                        <a:t>12</a:t>
                      </a:r>
                      <a:r>
                        <a:rPr lang="en-001" sz="1200" u="none" strike="noStrike" dirty="0">
                          <a:effectLst/>
                        </a:rPr>
                        <a:t>.</a:t>
                      </a:r>
                      <a:r>
                        <a:rPr lang="en-IE" sz="1200" u="none" strike="noStrike" dirty="0">
                          <a:effectLst/>
                        </a:rPr>
                        <a:t>615</a:t>
                      </a:r>
                      <a:r>
                        <a:rPr lang="en-001" sz="1200" u="none" strike="noStrike" dirty="0">
                          <a:effectLst/>
                        </a:rPr>
                        <a:t>.</a:t>
                      </a:r>
                      <a:r>
                        <a:rPr lang="en-IE" sz="1200" u="none" strike="noStrike" dirty="0">
                          <a:effectLst/>
                        </a:rPr>
                        <a:t>128,29</a:t>
                      </a:r>
                      <a:endParaRPr lang="en-IE" sz="1200" b="0" i="0" u="none" strike="noStrike" dirty="0">
                        <a:solidFill>
                          <a:srgbClr val="000000"/>
                        </a:solidFill>
                        <a:effectLst/>
                        <a:latin typeface="Arial" panose="020B0604020202020204" pitchFamily="34" charset="0"/>
                      </a:endParaRPr>
                    </a:p>
                  </a:txBody>
                  <a:tcPr marL="7620" marR="7620" marT="7620" marB="0" anchor="b"/>
                </a:tc>
                <a:tc>
                  <a:txBody>
                    <a:bodyPr/>
                    <a:lstStyle/>
                    <a:p>
                      <a:pPr algn="r" fontAlgn="b"/>
                      <a:r>
                        <a:rPr lang="en-IE" sz="1200" u="none" strike="noStrike" dirty="0">
                          <a:effectLst/>
                        </a:rPr>
                        <a:t>19.228.225,97</a:t>
                      </a:r>
                      <a:endParaRPr lang="en-IE" sz="1200" b="0"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3601904983"/>
                  </a:ext>
                </a:extLst>
              </a:tr>
            </a:tbl>
          </a:graphicData>
        </a:graphic>
      </p:graphicFrame>
      <p:sp>
        <p:nvSpPr>
          <p:cNvPr id="12" name="TextBox 11"/>
          <p:cNvSpPr txBox="1"/>
          <p:nvPr/>
        </p:nvSpPr>
        <p:spPr>
          <a:xfrm>
            <a:off x="4808583" y="569908"/>
            <a:ext cx="6055360" cy="769441"/>
          </a:xfrm>
          <a:prstGeom prst="rect">
            <a:avLst/>
          </a:prstGeom>
          <a:noFill/>
        </p:spPr>
        <p:txBody>
          <a:bodyPr wrap="square" rtlCol="0">
            <a:spAutoFit/>
          </a:bodyPr>
          <a:lstStyle/>
          <a:p>
            <a:r>
              <a:rPr lang="en-001" sz="4400" dirty="0">
                <a:solidFill>
                  <a:schemeClr val="accent5">
                    <a:lumMod val="75000"/>
                  </a:schemeClr>
                </a:solidFill>
                <a:latin typeface="Arial" panose="020B0604020202020204" pitchFamily="34" charset="0"/>
                <a:cs typeface="Arial" panose="020B0604020202020204" pitchFamily="34" charset="0"/>
              </a:rPr>
              <a:t>OVERVIEW</a:t>
            </a:r>
          </a:p>
        </p:txBody>
      </p:sp>
    </p:spTree>
    <p:extLst>
      <p:ext uri="{BB962C8B-B14F-4D97-AF65-F5344CB8AC3E}">
        <p14:creationId xmlns:p14="http://schemas.microsoft.com/office/powerpoint/2010/main" val="3279541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2938919" y="385660"/>
            <a:ext cx="5640058" cy="321242"/>
          </a:xfrm>
          <a:prstGeom prst="rect">
            <a:avLst/>
          </a:prstGeom>
        </p:spPr>
        <p:txBody>
          <a:bodyPr vert="horz" wrap="square" lIns="0" tIns="13335" rIns="0" bIns="0" rtlCol="0">
            <a:spAutoFit/>
          </a:bodyPr>
          <a:lstStyle/>
          <a:p>
            <a:pPr marL="12700">
              <a:lnSpc>
                <a:spcPct val="100000"/>
              </a:lnSpc>
              <a:spcBef>
                <a:spcPts val="105"/>
              </a:spcBef>
            </a:pPr>
            <a:r>
              <a:rPr sz="2000" b="1" dirty="0">
                <a:solidFill>
                  <a:srgbClr val="034EA1"/>
                </a:solidFill>
                <a:latin typeface="Arial"/>
                <a:cs typeface="Arial"/>
              </a:rPr>
              <a:t>ARMENIA: Areas of application and success</a:t>
            </a:r>
            <a:endParaRPr sz="2000" dirty="0">
              <a:latin typeface="Arial"/>
              <a:cs typeface="Arial"/>
            </a:endParaRPr>
          </a:p>
        </p:txBody>
      </p:sp>
      <p:sp>
        <p:nvSpPr>
          <p:cNvPr id="9" name="object 9"/>
          <p:cNvSpPr/>
          <p:nvPr/>
        </p:nvSpPr>
        <p:spPr>
          <a:xfrm>
            <a:off x="664463" y="4354067"/>
            <a:ext cx="1277620" cy="1188720"/>
          </a:xfrm>
          <a:custGeom>
            <a:avLst/>
            <a:gdLst/>
            <a:ahLst/>
            <a:cxnLst/>
            <a:rect l="l" t="t" r="r" b="b"/>
            <a:pathLst>
              <a:path w="1277620" h="1188720">
                <a:moveTo>
                  <a:pt x="1277112" y="0"/>
                </a:moveTo>
                <a:lnTo>
                  <a:pt x="0" y="0"/>
                </a:lnTo>
                <a:lnTo>
                  <a:pt x="0" y="1188719"/>
                </a:lnTo>
                <a:lnTo>
                  <a:pt x="1277112" y="1188719"/>
                </a:lnTo>
                <a:lnTo>
                  <a:pt x="1277112" y="0"/>
                </a:lnTo>
                <a:close/>
              </a:path>
            </a:pathLst>
          </a:custGeom>
          <a:solidFill>
            <a:srgbClr val="FFFFFF"/>
          </a:solidFill>
        </p:spPr>
        <p:txBody>
          <a:bodyPr wrap="square" lIns="0" tIns="0" rIns="0" bIns="0" rtlCol="0"/>
          <a:lstStyle/>
          <a:p>
            <a:endParaRPr/>
          </a:p>
        </p:txBody>
      </p:sp>
      <p:sp>
        <p:nvSpPr>
          <p:cNvPr id="12" name="object 12"/>
          <p:cNvSpPr/>
          <p:nvPr/>
        </p:nvSpPr>
        <p:spPr>
          <a:xfrm>
            <a:off x="1541779" y="913029"/>
            <a:ext cx="9506585" cy="0"/>
          </a:xfrm>
          <a:custGeom>
            <a:avLst/>
            <a:gdLst/>
            <a:ahLst/>
            <a:cxnLst/>
            <a:rect l="l" t="t" r="r" b="b"/>
            <a:pathLst>
              <a:path w="9506585">
                <a:moveTo>
                  <a:pt x="0" y="0"/>
                </a:moveTo>
                <a:lnTo>
                  <a:pt x="9506204" y="0"/>
                </a:lnTo>
              </a:path>
            </a:pathLst>
          </a:custGeom>
          <a:ln w="76200">
            <a:solidFill>
              <a:srgbClr val="034EA1"/>
            </a:solidFill>
          </a:ln>
        </p:spPr>
        <p:txBody>
          <a:bodyPr wrap="square" lIns="0" tIns="0" rIns="0" bIns="0" rtlCol="0"/>
          <a:lstStyle/>
          <a:p>
            <a:endParaRPr/>
          </a:p>
        </p:txBody>
      </p:sp>
      <p:sp>
        <p:nvSpPr>
          <p:cNvPr id="18" name="object 18"/>
          <p:cNvSpPr/>
          <p:nvPr/>
        </p:nvSpPr>
        <p:spPr>
          <a:xfrm>
            <a:off x="10296143" y="4251959"/>
            <a:ext cx="1260475" cy="1297305"/>
          </a:xfrm>
          <a:custGeom>
            <a:avLst/>
            <a:gdLst/>
            <a:ahLst/>
            <a:cxnLst/>
            <a:rect l="l" t="t" r="r" b="b"/>
            <a:pathLst>
              <a:path w="1260475" h="1297304">
                <a:moveTo>
                  <a:pt x="1260348" y="0"/>
                </a:moveTo>
                <a:lnTo>
                  <a:pt x="0" y="0"/>
                </a:lnTo>
                <a:lnTo>
                  <a:pt x="0" y="1296923"/>
                </a:lnTo>
                <a:lnTo>
                  <a:pt x="1260348" y="1296923"/>
                </a:lnTo>
                <a:lnTo>
                  <a:pt x="1260348" y="0"/>
                </a:lnTo>
                <a:close/>
              </a:path>
            </a:pathLst>
          </a:custGeom>
          <a:solidFill>
            <a:srgbClr val="FFFFFF"/>
          </a:solidFill>
        </p:spPr>
        <p:txBody>
          <a:bodyPr wrap="square" lIns="0" tIns="0" rIns="0" bIns="0" rtlCol="0"/>
          <a:lstStyle/>
          <a:p>
            <a:endParaRPr/>
          </a:p>
        </p:txBody>
      </p:sp>
      <p:pic>
        <p:nvPicPr>
          <p:cNvPr id="22" name="object 22"/>
          <p:cNvPicPr/>
          <p:nvPr/>
        </p:nvPicPr>
        <p:blipFill>
          <a:blip r:embed="rId2" cstate="print"/>
          <a:stretch>
            <a:fillRect/>
          </a:stretch>
        </p:blipFill>
        <p:spPr>
          <a:xfrm>
            <a:off x="412443" y="1002733"/>
            <a:ext cx="11318726" cy="4963892"/>
          </a:xfrm>
          <a:prstGeom prst="rect">
            <a:avLst/>
          </a:prstGeom>
        </p:spPr>
      </p:pic>
      <p:sp>
        <p:nvSpPr>
          <p:cNvPr id="25" name="object 25"/>
          <p:cNvSpPr txBox="1"/>
          <p:nvPr/>
        </p:nvSpPr>
        <p:spPr>
          <a:xfrm>
            <a:off x="2582164" y="5143000"/>
            <a:ext cx="6979284" cy="488950"/>
          </a:xfrm>
          <a:prstGeom prst="rect">
            <a:avLst/>
          </a:prstGeom>
        </p:spPr>
        <p:txBody>
          <a:bodyPr vert="horz" wrap="square" lIns="0" tIns="12700" rIns="0" bIns="0" rtlCol="0">
            <a:spAutoFit/>
          </a:bodyPr>
          <a:lstStyle/>
          <a:p>
            <a:pPr marL="12700" algn="ctr">
              <a:lnSpc>
                <a:spcPct val="100000"/>
              </a:lnSpc>
              <a:spcBef>
                <a:spcPts val="100"/>
              </a:spcBef>
            </a:pPr>
            <a:r>
              <a:rPr sz="1100" b="1" spc="-5" dirty="0">
                <a:solidFill>
                  <a:srgbClr val="034EA1"/>
                </a:solidFill>
                <a:latin typeface="Arial"/>
                <a:cs typeface="Arial"/>
              </a:rPr>
              <a:t>WIDENING</a:t>
            </a:r>
            <a:r>
              <a:rPr sz="1100" b="1" spc="-15" dirty="0">
                <a:solidFill>
                  <a:srgbClr val="034EA1"/>
                </a:solidFill>
                <a:latin typeface="Arial"/>
                <a:cs typeface="Arial"/>
              </a:rPr>
              <a:t> </a:t>
            </a:r>
            <a:r>
              <a:rPr sz="1100" b="1" spc="-5" dirty="0">
                <a:solidFill>
                  <a:srgbClr val="034EA1"/>
                </a:solidFill>
                <a:latin typeface="Arial"/>
                <a:cs typeface="Arial"/>
              </a:rPr>
              <a:t>PARTICIPATION</a:t>
            </a:r>
            <a:r>
              <a:rPr sz="1100" b="1" spc="20" dirty="0">
                <a:solidFill>
                  <a:srgbClr val="034EA1"/>
                </a:solidFill>
                <a:latin typeface="Arial"/>
                <a:cs typeface="Arial"/>
              </a:rPr>
              <a:t> </a:t>
            </a:r>
            <a:r>
              <a:rPr sz="1100" b="1" spc="-20" dirty="0">
                <a:solidFill>
                  <a:srgbClr val="034EA1"/>
                </a:solidFill>
                <a:latin typeface="Arial"/>
                <a:cs typeface="Arial"/>
              </a:rPr>
              <a:t>AND</a:t>
            </a:r>
            <a:r>
              <a:rPr sz="1100" b="1" spc="45" dirty="0">
                <a:solidFill>
                  <a:srgbClr val="034EA1"/>
                </a:solidFill>
                <a:latin typeface="Arial"/>
                <a:cs typeface="Arial"/>
              </a:rPr>
              <a:t> </a:t>
            </a:r>
            <a:r>
              <a:rPr sz="1100" b="1" spc="-5" dirty="0">
                <a:solidFill>
                  <a:srgbClr val="034EA1"/>
                </a:solidFill>
                <a:latin typeface="Arial"/>
                <a:cs typeface="Arial"/>
              </a:rPr>
              <a:t>STRENGTHENING</a:t>
            </a:r>
            <a:r>
              <a:rPr sz="1100" b="1" spc="35" dirty="0">
                <a:solidFill>
                  <a:srgbClr val="034EA1"/>
                </a:solidFill>
                <a:latin typeface="Arial"/>
                <a:cs typeface="Arial"/>
              </a:rPr>
              <a:t> </a:t>
            </a:r>
            <a:r>
              <a:rPr sz="1100" b="1" spc="-10" dirty="0">
                <a:solidFill>
                  <a:srgbClr val="034EA1"/>
                </a:solidFill>
                <a:latin typeface="Arial"/>
                <a:cs typeface="Arial"/>
              </a:rPr>
              <a:t>THE</a:t>
            </a:r>
            <a:r>
              <a:rPr sz="1100" b="1" spc="20" dirty="0">
                <a:solidFill>
                  <a:srgbClr val="034EA1"/>
                </a:solidFill>
                <a:latin typeface="Arial"/>
                <a:cs typeface="Arial"/>
              </a:rPr>
              <a:t> </a:t>
            </a:r>
            <a:r>
              <a:rPr sz="1100" b="1" spc="-10" dirty="0">
                <a:solidFill>
                  <a:srgbClr val="034EA1"/>
                </a:solidFill>
                <a:latin typeface="Arial"/>
                <a:cs typeface="Arial"/>
              </a:rPr>
              <a:t>EUROPEAN</a:t>
            </a:r>
            <a:r>
              <a:rPr sz="1100" b="1" spc="75" dirty="0">
                <a:solidFill>
                  <a:srgbClr val="034EA1"/>
                </a:solidFill>
                <a:latin typeface="Arial"/>
                <a:cs typeface="Arial"/>
              </a:rPr>
              <a:t> </a:t>
            </a:r>
            <a:r>
              <a:rPr sz="1100" b="1" spc="-5" dirty="0">
                <a:solidFill>
                  <a:srgbClr val="034EA1"/>
                </a:solidFill>
                <a:latin typeface="Arial"/>
                <a:cs typeface="Arial"/>
              </a:rPr>
              <a:t>RESEARCH</a:t>
            </a:r>
            <a:r>
              <a:rPr sz="1100" b="1" spc="50" dirty="0">
                <a:solidFill>
                  <a:srgbClr val="034EA1"/>
                </a:solidFill>
                <a:latin typeface="Arial"/>
                <a:cs typeface="Arial"/>
              </a:rPr>
              <a:t> </a:t>
            </a:r>
            <a:r>
              <a:rPr sz="1100" b="1" spc="-10" dirty="0">
                <a:solidFill>
                  <a:srgbClr val="034EA1"/>
                </a:solidFill>
                <a:latin typeface="Arial"/>
                <a:cs typeface="Arial"/>
              </a:rPr>
              <a:t>AREA</a:t>
            </a:r>
            <a:endParaRPr sz="1100" dirty="0">
              <a:latin typeface="Arial"/>
              <a:cs typeface="Arial"/>
            </a:endParaRPr>
          </a:p>
          <a:p>
            <a:pPr algn="ctr">
              <a:lnSpc>
                <a:spcPct val="100000"/>
              </a:lnSpc>
              <a:spcBef>
                <a:spcPts val="1005"/>
              </a:spcBef>
              <a:tabLst>
                <a:tab pos="3631565" algn="l"/>
              </a:tabLst>
            </a:pPr>
            <a:r>
              <a:rPr sz="1650" b="1" baseline="2525" dirty="0">
                <a:solidFill>
                  <a:srgbClr val="034EA1"/>
                </a:solidFill>
                <a:latin typeface="Arial"/>
                <a:cs typeface="Arial"/>
              </a:rPr>
              <a:t>Widening</a:t>
            </a:r>
            <a:r>
              <a:rPr sz="1650" b="1" spc="-44" baseline="2525" dirty="0">
                <a:solidFill>
                  <a:srgbClr val="034EA1"/>
                </a:solidFill>
                <a:latin typeface="Arial"/>
                <a:cs typeface="Arial"/>
              </a:rPr>
              <a:t> </a:t>
            </a:r>
            <a:r>
              <a:rPr sz="1650" b="1" baseline="2525" dirty="0">
                <a:solidFill>
                  <a:srgbClr val="034EA1"/>
                </a:solidFill>
                <a:latin typeface="Arial"/>
                <a:cs typeface="Arial"/>
              </a:rPr>
              <a:t>participation</a:t>
            </a:r>
            <a:r>
              <a:rPr sz="1650" b="1" spc="-52" baseline="2525" dirty="0">
                <a:solidFill>
                  <a:srgbClr val="034EA1"/>
                </a:solidFill>
                <a:latin typeface="Arial"/>
                <a:cs typeface="Arial"/>
              </a:rPr>
              <a:t> </a:t>
            </a:r>
            <a:r>
              <a:rPr sz="1650" b="1" baseline="2525" dirty="0">
                <a:solidFill>
                  <a:srgbClr val="034EA1"/>
                </a:solidFill>
                <a:latin typeface="Arial"/>
                <a:cs typeface="Arial"/>
              </a:rPr>
              <a:t>&amp;</a:t>
            </a:r>
            <a:r>
              <a:rPr sz="1650" b="1" spc="15" baseline="2525" dirty="0">
                <a:solidFill>
                  <a:srgbClr val="034EA1"/>
                </a:solidFill>
                <a:latin typeface="Arial"/>
                <a:cs typeface="Arial"/>
              </a:rPr>
              <a:t> </a:t>
            </a:r>
            <a:r>
              <a:rPr sz="1650" b="1" baseline="2525" dirty="0">
                <a:solidFill>
                  <a:srgbClr val="034EA1"/>
                </a:solidFill>
                <a:latin typeface="Arial"/>
                <a:cs typeface="Arial"/>
              </a:rPr>
              <a:t>spreading</a:t>
            </a:r>
            <a:r>
              <a:rPr sz="1650" b="1" spc="-15" baseline="2525" dirty="0">
                <a:solidFill>
                  <a:srgbClr val="034EA1"/>
                </a:solidFill>
                <a:latin typeface="Arial"/>
                <a:cs typeface="Arial"/>
              </a:rPr>
              <a:t> </a:t>
            </a:r>
            <a:r>
              <a:rPr sz="1650" b="1" baseline="2525" dirty="0">
                <a:solidFill>
                  <a:srgbClr val="034EA1"/>
                </a:solidFill>
                <a:latin typeface="Arial"/>
                <a:cs typeface="Arial"/>
              </a:rPr>
              <a:t>excellence	</a:t>
            </a:r>
            <a:r>
              <a:rPr sz="1100" b="1" dirty="0">
                <a:solidFill>
                  <a:srgbClr val="034EA1"/>
                </a:solidFill>
                <a:latin typeface="Arial"/>
                <a:cs typeface="Arial"/>
              </a:rPr>
              <a:t>Reforming</a:t>
            </a:r>
            <a:r>
              <a:rPr sz="1100" b="1" spc="-35" dirty="0">
                <a:solidFill>
                  <a:srgbClr val="034EA1"/>
                </a:solidFill>
                <a:latin typeface="Arial"/>
                <a:cs typeface="Arial"/>
              </a:rPr>
              <a:t> </a:t>
            </a:r>
            <a:r>
              <a:rPr sz="1100" b="1" dirty="0">
                <a:solidFill>
                  <a:srgbClr val="034EA1"/>
                </a:solidFill>
                <a:latin typeface="Arial"/>
                <a:cs typeface="Arial"/>
              </a:rPr>
              <a:t>&amp; Enhancing</a:t>
            </a:r>
            <a:r>
              <a:rPr sz="1100" b="1" spc="-5" dirty="0">
                <a:solidFill>
                  <a:srgbClr val="034EA1"/>
                </a:solidFill>
                <a:latin typeface="Arial"/>
                <a:cs typeface="Arial"/>
              </a:rPr>
              <a:t> </a:t>
            </a:r>
            <a:r>
              <a:rPr sz="1100" b="1" dirty="0">
                <a:solidFill>
                  <a:srgbClr val="034EA1"/>
                </a:solidFill>
                <a:latin typeface="Arial"/>
                <a:cs typeface="Arial"/>
              </a:rPr>
              <a:t>the</a:t>
            </a:r>
            <a:r>
              <a:rPr sz="1100" b="1" spc="-25" dirty="0">
                <a:solidFill>
                  <a:srgbClr val="034EA1"/>
                </a:solidFill>
                <a:latin typeface="Arial"/>
                <a:cs typeface="Arial"/>
              </a:rPr>
              <a:t> </a:t>
            </a:r>
            <a:r>
              <a:rPr sz="1100" b="1" spc="-5" dirty="0">
                <a:solidFill>
                  <a:srgbClr val="034EA1"/>
                </a:solidFill>
                <a:latin typeface="Arial"/>
                <a:cs typeface="Arial"/>
              </a:rPr>
              <a:t>European</a:t>
            </a:r>
            <a:r>
              <a:rPr sz="1100" b="1" dirty="0">
                <a:solidFill>
                  <a:srgbClr val="034EA1"/>
                </a:solidFill>
                <a:latin typeface="Arial"/>
                <a:cs typeface="Arial"/>
              </a:rPr>
              <a:t> </a:t>
            </a:r>
            <a:r>
              <a:rPr sz="1100" b="1" spc="-5" dirty="0">
                <a:solidFill>
                  <a:srgbClr val="034EA1"/>
                </a:solidFill>
                <a:latin typeface="Arial"/>
                <a:cs typeface="Arial"/>
              </a:rPr>
              <a:t>R&amp;I</a:t>
            </a:r>
            <a:r>
              <a:rPr sz="1100" b="1" spc="5" dirty="0">
                <a:solidFill>
                  <a:srgbClr val="034EA1"/>
                </a:solidFill>
                <a:latin typeface="Arial"/>
                <a:cs typeface="Arial"/>
              </a:rPr>
              <a:t> </a:t>
            </a:r>
            <a:r>
              <a:rPr sz="1100" b="1" spc="-5" dirty="0">
                <a:solidFill>
                  <a:srgbClr val="034EA1"/>
                </a:solidFill>
                <a:latin typeface="Arial"/>
                <a:cs typeface="Arial"/>
              </a:rPr>
              <a:t>system</a:t>
            </a:r>
            <a:endParaRPr sz="1100" dirty="0">
              <a:latin typeface="Arial"/>
              <a:cs typeface="Arial"/>
            </a:endParaRPr>
          </a:p>
        </p:txBody>
      </p:sp>
      <p:sp>
        <p:nvSpPr>
          <p:cNvPr id="30" name="object 30"/>
          <p:cNvSpPr txBox="1"/>
          <p:nvPr/>
        </p:nvSpPr>
        <p:spPr>
          <a:xfrm>
            <a:off x="1532062" y="1386391"/>
            <a:ext cx="1518920" cy="376555"/>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a:t>
            </a:r>
            <a:endParaRPr sz="1200" dirty="0">
              <a:latin typeface="Arial"/>
              <a:cs typeface="Arial"/>
            </a:endParaRPr>
          </a:p>
          <a:p>
            <a:pPr marL="12700">
              <a:lnSpc>
                <a:spcPct val="100000"/>
              </a:lnSpc>
              <a:spcBef>
                <a:spcPts val="5"/>
              </a:spcBef>
            </a:pPr>
            <a:r>
              <a:rPr sz="1100" b="1" spc="-5" dirty="0">
                <a:solidFill>
                  <a:srgbClr val="034EA1"/>
                </a:solidFill>
                <a:latin typeface="Arial"/>
                <a:cs typeface="Arial"/>
              </a:rPr>
              <a:t>EXCELLENT</a:t>
            </a:r>
            <a:r>
              <a:rPr sz="1100" b="1" spc="-15" dirty="0">
                <a:solidFill>
                  <a:srgbClr val="034EA1"/>
                </a:solidFill>
                <a:latin typeface="Arial"/>
                <a:cs typeface="Arial"/>
              </a:rPr>
              <a:t> </a:t>
            </a:r>
            <a:r>
              <a:rPr sz="1100" b="1" spc="-5" dirty="0">
                <a:solidFill>
                  <a:srgbClr val="034EA1"/>
                </a:solidFill>
                <a:latin typeface="Arial"/>
                <a:cs typeface="Arial"/>
              </a:rPr>
              <a:t>SCIENCE</a:t>
            </a:r>
            <a:endParaRPr sz="1100" dirty="0">
              <a:latin typeface="Arial"/>
              <a:cs typeface="Arial"/>
            </a:endParaRPr>
          </a:p>
        </p:txBody>
      </p:sp>
      <p:sp>
        <p:nvSpPr>
          <p:cNvPr id="31" name="object 31"/>
          <p:cNvSpPr txBox="1"/>
          <p:nvPr/>
        </p:nvSpPr>
        <p:spPr>
          <a:xfrm>
            <a:off x="1479824" y="2050900"/>
            <a:ext cx="1890395" cy="193675"/>
          </a:xfrm>
          <a:prstGeom prst="rect">
            <a:avLst/>
          </a:prstGeom>
        </p:spPr>
        <p:txBody>
          <a:bodyPr vert="horz" wrap="square" lIns="0" tIns="13335" rIns="0" bIns="0" rtlCol="0">
            <a:spAutoFit/>
          </a:bodyPr>
          <a:lstStyle/>
          <a:p>
            <a:pPr marL="12700">
              <a:lnSpc>
                <a:spcPct val="100000"/>
              </a:lnSpc>
              <a:spcBef>
                <a:spcPts val="105"/>
              </a:spcBef>
            </a:pPr>
            <a:r>
              <a:rPr sz="1100" b="1" spc="-5" dirty="0">
                <a:solidFill>
                  <a:srgbClr val="034EA1"/>
                </a:solidFill>
                <a:latin typeface="Arial"/>
                <a:cs typeface="Arial"/>
              </a:rPr>
              <a:t>European</a:t>
            </a:r>
            <a:r>
              <a:rPr sz="1100" b="1" spc="-15" dirty="0">
                <a:solidFill>
                  <a:srgbClr val="034EA1"/>
                </a:solidFill>
                <a:latin typeface="Arial"/>
                <a:cs typeface="Arial"/>
              </a:rPr>
              <a:t> </a:t>
            </a:r>
            <a:r>
              <a:rPr sz="1100" b="1" dirty="0">
                <a:solidFill>
                  <a:srgbClr val="034EA1"/>
                </a:solidFill>
                <a:latin typeface="Arial"/>
                <a:cs typeface="Arial"/>
              </a:rPr>
              <a:t>Research</a:t>
            </a:r>
            <a:r>
              <a:rPr sz="1100" b="1" spc="-20" dirty="0">
                <a:solidFill>
                  <a:srgbClr val="034EA1"/>
                </a:solidFill>
                <a:latin typeface="Arial"/>
                <a:cs typeface="Arial"/>
              </a:rPr>
              <a:t> </a:t>
            </a:r>
            <a:r>
              <a:rPr sz="1100" b="1" spc="-5" dirty="0">
                <a:solidFill>
                  <a:srgbClr val="034EA1"/>
                </a:solidFill>
                <a:latin typeface="Arial"/>
                <a:cs typeface="Arial"/>
              </a:rPr>
              <a:t>Council</a:t>
            </a:r>
            <a:endParaRPr sz="1100" dirty="0">
              <a:latin typeface="Arial"/>
              <a:cs typeface="Arial"/>
            </a:endParaRPr>
          </a:p>
        </p:txBody>
      </p:sp>
      <p:sp>
        <p:nvSpPr>
          <p:cNvPr id="33" name="object 33"/>
          <p:cNvSpPr txBox="1"/>
          <p:nvPr/>
        </p:nvSpPr>
        <p:spPr>
          <a:xfrm>
            <a:off x="1501979" y="3102436"/>
            <a:ext cx="1642745" cy="193675"/>
          </a:xfrm>
          <a:prstGeom prst="rect">
            <a:avLst/>
          </a:prstGeom>
        </p:spPr>
        <p:txBody>
          <a:bodyPr vert="horz" wrap="square" lIns="0" tIns="13335" rIns="0" bIns="0" rtlCol="0">
            <a:spAutoFit/>
          </a:bodyPr>
          <a:lstStyle/>
          <a:p>
            <a:pPr marL="12700">
              <a:lnSpc>
                <a:spcPct val="100000"/>
              </a:lnSpc>
              <a:spcBef>
                <a:spcPts val="105"/>
              </a:spcBef>
            </a:pPr>
            <a:r>
              <a:rPr sz="1100" b="1" dirty="0">
                <a:solidFill>
                  <a:srgbClr val="034EA1"/>
                </a:solidFill>
                <a:latin typeface="Arial"/>
                <a:cs typeface="Arial"/>
              </a:rPr>
              <a:t>Marie</a:t>
            </a:r>
            <a:r>
              <a:rPr sz="1100" b="1" spc="-45" dirty="0">
                <a:solidFill>
                  <a:srgbClr val="034EA1"/>
                </a:solidFill>
                <a:latin typeface="Arial"/>
                <a:cs typeface="Arial"/>
              </a:rPr>
              <a:t> </a:t>
            </a:r>
            <a:r>
              <a:rPr sz="1100" b="1" spc="-5" dirty="0">
                <a:solidFill>
                  <a:srgbClr val="034EA1"/>
                </a:solidFill>
                <a:latin typeface="Arial"/>
                <a:cs typeface="Arial"/>
              </a:rPr>
              <a:t>Skłodowska-Curie</a:t>
            </a:r>
            <a:endParaRPr sz="1100" dirty="0">
              <a:latin typeface="Arial"/>
              <a:cs typeface="Arial"/>
            </a:endParaRPr>
          </a:p>
        </p:txBody>
      </p:sp>
      <p:sp>
        <p:nvSpPr>
          <p:cNvPr id="35" name="object 35"/>
          <p:cNvSpPr txBox="1"/>
          <p:nvPr/>
        </p:nvSpPr>
        <p:spPr>
          <a:xfrm>
            <a:off x="1482295" y="4109557"/>
            <a:ext cx="1682114" cy="193675"/>
          </a:xfrm>
          <a:prstGeom prst="rect">
            <a:avLst/>
          </a:prstGeom>
        </p:spPr>
        <p:txBody>
          <a:bodyPr vert="horz" wrap="square" lIns="0" tIns="13335" rIns="0" bIns="0" rtlCol="0">
            <a:spAutoFit/>
          </a:bodyPr>
          <a:lstStyle/>
          <a:p>
            <a:pPr marL="12700">
              <a:lnSpc>
                <a:spcPct val="100000"/>
              </a:lnSpc>
              <a:spcBef>
                <a:spcPts val="105"/>
              </a:spcBef>
            </a:pPr>
            <a:r>
              <a:rPr sz="1100" b="1" spc="-5" dirty="0">
                <a:solidFill>
                  <a:srgbClr val="034EA1"/>
                </a:solidFill>
                <a:latin typeface="Arial"/>
                <a:cs typeface="Arial"/>
              </a:rPr>
              <a:t>Research</a:t>
            </a:r>
            <a:r>
              <a:rPr sz="1100" b="1" spc="5" dirty="0">
                <a:solidFill>
                  <a:srgbClr val="034EA1"/>
                </a:solidFill>
                <a:latin typeface="Arial"/>
                <a:cs typeface="Arial"/>
              </a:rPr>
              <a:t> </a:t>
            </a:r>
            <a:r>
              <a:rPr sz="1100" b="1" spc="-5" dirty="0">
                <a:solidFill>
                  <a:srgbClr val="034EA1"/>
                </a:solidFill>
                <a:latin typeface="Arial"/>
                <a:cs typeface="Arial"/>
              </a:rPr>
              <a:t>Infrastructures</a:t>
            </a:r>
            <a:endParaRPr sz="1100" dirty="0">
              <a:latin typeface="Arial"/>
              <a:cs typeface="Arial"/>
            </a:endParaRPr>
          </a:p>
        </p:txBody>
      </p:sp>
      <p:pic>
        <p:nvPicPr>
          <p:cNvPr id="36" name="object 36"/>
          <p:cNvPicPr/>
          <p:nvPr/>
        </p:nvPicPr>
        <p:blipFill>
          <a:blip r:embed="rId3" cstate="print"/>
          <a:stretch>
            <a:fillRect/>
          </a:stretch>
        </p:blipFill>
        <p:spPr>
          <a:xfrm>
            <a:off x="830501" y="1234589"/>
            <a:ext cx="477012" cy="477012"/>
          </a:xfrm>
          <a:prstGeom prst="rect">
            <a:avLst/>
          </a:prstGeom>
        </p:spPr>
      </p:pic>
      <p:sp>
        <p:nvSpPr>
          <p:cNvPr id="37" name="object 37"/>
          <p:cNvSpPr txBox="1"/>
          <p:nvPr/>
        </p:nvSpPr>
        <p:spPr>
          <a:xfrm>
            <a:off x="8779057" y="1339411"/>
            <a:ext cx="1509395" cy="376555"/>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III</a:t>
            </a:r>
            <a:endParaRPr sz="1200" dirty="0">
              <a:latin typeface="Arial"/>
              <a:cs typeface="Arial"/>
            </a:endParaRPr>
          </a:p>
          <a:p>
            <a:pPr marL="12700">
              <a:lnSpc>
                <a:spcPct val="100000"/>
              </a:lnSpc>
              <a:spcBef>
                <a:spcPts val="5"/>
              </a:spcBef>
            </a:pPr>
            <a:r>
              <a:rPr sz="1100" b="1" spc="-10" dirty="0">
                <a:solidFill>
                  <a:srgbClr val="034EA1"/>
                </a:solidFill>
                <a:latin typeface="Arial"/>
                <a:cs typeface="Arial"/>
              </a:rPr>
              <a:t>INNOVATIVE</a:t>
            </a:r>
            <a:r>
              <a:rPr sz="1100" b="1" spc="5" dirty="0">
                <a:solidFill>
                  <a:srgbClr val="034EA1"/>
                </a:solidFill>
                <a:latin typeface="Arial"/>
                <a:cs typeface="Arial"/>
              </a:rPr>
              <a:t> </a:t>
            </a:r>
            <a:r>
              <a:rPr sz="1100" b="1" spc="-5" dirty="0">
                <a:solidFill>
                  <a:srgbClr val="034EA1"/>
                </a:solidFill>
                <a:latin typeface="Arial"/>
                <a:cs typeface="Arial"/>
              </a:rPr>
              <a:t>EUROPE</a:t>
            </a:r>
            <a:endParaRPr sz="1100" dirty="0">
              <a:latin typeface="Arial"/>
              <a:cs typeface="Arial"/>
            </a:endParaRPr>
          </a:p>
        </p:txBody>
      </p:sp>
      <p:sp>
        <p:nvSpPr>
          <p:cNvPr id="39" name="object 39"/>
          <p:cNvSpPr txBox="1"/>
          <p:nvPr/>
        </p:nvSpPr>
        <p:spPr>
          <a:xfrm>
            <a:off x="8578977" y="2052708"/>
            <a:ext cx="1417320" cy="361315"/>
          </a:xfrm>
          <a:prstGeom prst="rect">
            <a:avLst/>
          </a:prstGeom>
        </p:spPr>
        <p:txBody>
          <a:bodyPr vert="horz" wrap="square" lIns="0" tIns="13335" rIns="0" bIns="0" rtlCol="0">
            <a:spAutoFit/>
          </a:bodyPr>
          <a:lstStyle/>
          <a:p>
            <a:pPr marL="451484" marR="5080" indent="-439420">
              <a:lnSpc>
                <a:spcPct val="100000"/>
              </a:lnSpc>
              <a:spcBef>
                <a:spcPts val="105"/>
              </a:spcBef>
            </a:pPr>
            <a:r>
              <a:rPr sz="1100" b="1" spc="-5" dirty="0">
                <a:solidFill>
                  <a:srgbClr val="034EA1"/>
                </a:solidFill>
                <a:latin typeface="Arial"/>
                <a:cs typeface="Arial"/>
              </a:rPr>
              <a:t>European</a:t>
            </a:r>
            <a:r>
              <a:rPr sz="1100" b="1" spc="-55" dirty="0">
                <a:solidFill>
                  <a:srgbClr val="034EA1"/>
                </a:solidFill>
                <a:latin typeface="Arial"/>
                <a:cs typeface="Arial"/>
              </a:rPr>
              <a:t> </a:t>
            </a:r>
            <a:r>
              <a:rPr sz="1100" b="1" dirty="0">
                <a:solidFill>
                  <a:srgbClr val="034EA1"/>
                </a:solidFill>
                <a:latin typeface="Arial"/>
                <a:cs typeface="Arial"/>
              </a:rPr>
              <a:t>Innovation </a:t>
            </a:r>
            <a:r>
              <a:rPr sz="1100" b="1" spc="-290" dirty="0">
                <a:solidFill>
                  <a:srgbClr val="034EA1"/>
                </a:solidFill>
                <a:latin typeface="Arial"/>
                <a:cs typeface="Arial"/>
              </a:rPr>
              <a:t> </a:t>
            </a:r>
            <a:r>
              <a:rPr sz="1100" b="1" spc="-5" dirty="0">
                <a:solidFill>
                  <a:srgbClr val="034EA1"/>
                </a:solidFill>
                <a:latin typeface="Arial"/>
                <a:cs typeface="Arial"/>
              </a:rPr>
              <a:t>Council</a:t>
            </a:r>
            <a:endParaRPr sz="1100" dirty="0">
              <a:latin typeface="Arial"/>
              <a:cs typeface="Arial"/>
            </a:endParaRPr>
          </a:p>
        </p:txBody>
      </p:sp>
      <p:sp>
        <p:nvSpPr>
          <p:cNvPr id="41" name="object 41"/>
          <p:cNvSpPr txBox="1"/>
          <p:nvPr/>
        </p:nvSpPr>
        <p:spPr>
          <a:xfrm>
            <a:off x="8601770" y="2890381"/>
            <a:ext cx="1417955" cy="361315"/>
          </a:xfrm>
          <a:prstGeom prst="rect">
            <a:avLst/>
          </a:prstGeom>
        </p:spPr>
        <p:txBody>
          <a:bodyPr vert="horz" wrap="square" lIns="0" tIns="13335" rIns="0" bIns="0" rtlCol="0">
            <a:spAutoFit/>
          </a:bodyPr>
          <a:lstStyle/>
          <a:p>
            <a:pPr marL="301625" marR="5080" indent="-289560">
              <a:lnSpc>
                <a:spcPct val="100000"/>
              </a:lnSpc>
              <a:spcBef>
                <a:spcPts val="105"/>
              </a:spcBef>
            </a:pPr>
            <a:r>
              <a:rPr sz="1100" b="1" spc="-5" dirty="0">
                <a:solidFill>
                  <a:srgbClr val="034EA1"/>
                </a:solidFill>
                <a:latin typeface="Arial"/>
                <a:cs typeface="Arial"/>
              </a:rPr>
              <a:t>European Innovation </a:t>
            </a:r>
            <a:r>
              <a:rPr sz="1100" b="1" spc="-295" dirty="0">
                <a:solidFill>
                  <a:srgbClr val="034EA1"/>
                </a:solidFill>
                <a:latin typeface="Arial"/>
                <a:cs typeface="Arial"/>
              </a:rPr>
              <a:t> </a:t>
            </a:r>
            <a:r>
              <a:rPr sz="1100" b="1" spc="-5" dirty="0">
                <a:solidFill>
                  <a:srgbClr val="034EA1"/>
                </a:solidFill>
                <a:latin typeface="Arial"/>
                <a:cs typeface="Arial"/>
              </a:rPr>
              <a:t>Ecosystems</a:t>
            </a:r>
            <a:endParaRPr sz="1100" dirty="0">
              <a:latin typeface="Arial"/>
              <a:cs typeface="Arial"/>
            </a:endParaRPr>
          </a:p>
        </p:txBody>
      </p:sp>
      <p:sp>
        <p:nvSpPr>
          <p:cNvPr id="46" name="object 46"/>
          <p:cNvSpPr txBox="1"/>
          <p:nvPr/>
        </p:nvSpPr>
        <p:spPr>
          <a:xfrm>
            <a:off x="4381420" y="1217063"/>
            <a:ext cx="3270304" cy="3390672"/>
          </a:xfrm>
          <a:prstGeom prst="rect">
            <a:avLst/>
          </a:prstGeom>
        </p:spPr>
        <p:txBody>
          <a:bodyPr vert="horz" wrap="square" lIns="0" tIns="12700" rIns="0" bIns="0" rtlCol="0">
            <a:spAutoFit/>
          </a:bodyPr>
          <a:lstStyle/>
          <a:p>
            <a:pPr marL="294005">
              <a:lnSpc>
                <a:spcPct val="100000"/>
              </a:lnSpc>
              <a:spcBef>
                <a:spcPts val="100"/>
              </a:spcBef>
            </a:pPr>
            <a:r>
              <a:rPr sz="1200" b="1" dirty="0">
                <a:solidFill>
                  <a:srgbClr val="921680"/>
                </a:solidFill>
                <a:latin typeface="Arial"/>
                <a:cs typeface="Arial"/>
              </a:rPr>
              <a:t>Pillar</a:t>
            </a:r>
            <a:r>
              <a:rPr sz="1200" b="1" spc="-55" dirty="0">
                <a:solidFill>
                  <a:srgbClr val="921680"/>
                </a:solidFill>
                <a:latin typeface="Arial"/>
                <a:cs typeface="Arial"/>
              </a:rPr>
              <a:t> </a:t>
            </a:r>
            <a:r>
              <a:rPr sz="1200" b="1" dirty="0">
                <a:solidFill>
                  <a:srgbClr val="921680"/>
                </a:solidFill>
                <a:latin typeface="Arial"/>
                <a:cs typeface="Arial"/>
              </a:rPr>
              <a:t>II</a:t>
            </a:r>
            <a:endParaRPr sz="1200" dirty="0">
              <a:latin typeface="Arial"/>
              <a:cs typeface="Arial"/>
            </a:endParaRPr>
          </a:p>
          <a:p>
            <a:pPr marL="294005" marR="5080">
              <a:lnSpc>
                <a:spcPct val="100000"/>
              </a:lnSpc>
              <a:spcBef>
                <a:spcPts val="5"/>
              </a:spcBef>
            </a:pPr>
            <a:r>
              <a:rPr sz="1100" b="1" spc="-5" dirty="0">
                <a:solidFill>
                  <a:srgbClr val="034EA1"/>
                </a:solidFill>
                <a:latin typeface="Arial"/>
                <a:cs typeface="Arial"/>
              </a:rPr>
              <a:t>GLOBAL CHALLENGES </a:t>
            </a:r>
            <a:r>
              <a:rPr sz="1100" b="1" dirty="0">
                <a:solidFill>
                  <a:srgbClr val="034EA1"/>
                </a:solidFill>
                <a:latin typeface="Arial"/>
                <a:cs typeface="Arial"/>
              </a:rPr>
              <a:t>&amp; </a:t>
            </a:r>
            <a:r>
              <a:rPr sz="1100" b="1" spc="-295" dirty="0">
                <a:solidFill>
                  <a:srgbClr val="034EA1"/>
                </a:solidFill>
                <a:latin typeface="Arial"/>
                <a:cs typeface="Arial"/>
              </a:rPr>
              <a:t> </a:t>
            </a:r>
            <a:r>
              <a:rPr sz="1100" b="1" spc="-10" dirty="0">
                <a:solidFill>
                  <a:srgbClr val="034EA1"/>
                </a:solidFill>
                <a:latin typeface="Arial"/>
                <a:cs typeface="Arial"/>
              </a:rPr>
              <a:t>EUROPEAN</a:t>
            </a:r>
            <a:r>
              <a:rPr sz="1100" b="1" spc="30" dirty="0">
                <a:solidFill>
                  <a:srgbClr val="034EA1"/>
                </a:solidFill>
                <a:latin typeface="Arial"/>
                <a:cs typeface="Arial"/>
              </a:rPr>
              <a:t> </a:t>
            </a:r>
            <a:r>
              <a:rPr sz="1100" b="1" spc="-10" dirty="0">
                <a:solidFill>
                  <a:srgbClr val="034EA1"/>
                </a:solidFill>
                <a:latin typeface="Arial"/>
                <a:cs typeface="Arial"/>
              </a:rPr>
              <a:t>INDUSTRIAL </a:t>
            </a:r>
            <a:r>
              <a:rPr sz="1100" b="1" spc="-5" dirty="0">
                <a:solidFill>
                  <a:srgbClr val="034EA1"/>
                </a:solidFill>
                <a:latin typeface="Arial"/>
                <a:cs typeface="Arial"/>
              </a:rPr>
              <a:t> COMPETITIVENESS</a:t>
            </a:r>
            <a:endParaRPr sz="1100" dirty="0">
              <a:latin typeface="Arial"/>
              <a:cs typeface="Arial"/>
            </a:endParaRPr>
          </a:p>
          <a:p>
            <a:pPr marL="120650" indent="-108585">
              <a:lnSpc>
                <a:spcPct val="100000"/>
              </a:lnSpc>
              <a:spcBef>
                <a:spcPts val="865"/>
              </a:spcBef>
              <a:buFont typeface="Arial MT"/>
              <a:buChar char="•"/>
              <a:tabLst>
                <a:tab pos="121285" algn="l"/>
              </a:tabLst>
            </a:pPr>
            <a:r>
              <a:rPr sz="1100" b="1" spc="-5" dirty="0">
                <a:solidFill>
                  <a:srgbClr val="034EA1"/>
                </a:solidFill>
                <a:latin typeface="Arial"/>
                <a:cs typeface="Arial"/>
              </a:rPr>
              <a:t>Health</a:t>
            </a:r>
          </a:p>
          <a:p>
            <a:pPr marL="120650" indent="-108585">
              <a:lnSpc>
                <a:spcPct val="200000"/>
              </a:lnSpc>
              <a:buFont typeface="Arial MT"/>
              <a:buChar char="•"/>
              <a:tabLst>
                <a:tab pos="121285" algn="l"/>
              </a:tabLst>
            </a:pPr>
            <a:endParaRPr sz="1100" dirty="0">
              <a:latin typeface="Arial"/>
              <a:cs typeface="Arial"/>
            </a:endParaRPr>
          </a:p>
          <a:p>
            <a:pPr marL="120650" marR="574675" indent="-108585">
              <a:lnSpc>
                <a:spcPct val="100000"/>
              </a:lnSpc>
              <a:buFont typeface="Arial MT"/>
              <a:buChar char="•"/>
              <a:tabLst>
                <a:tab pos="121285" algn="l"/>
              </a:tabLst>
            </a:pPr>
            <a:r>
              <a:rPr sz="1100" b="1" dirty="0">
                <a:solidFill>
                  <a:srgbClr val="034EA1"/>
                </a:solidFill>
                <a:latin typeface="Arial"/>
                <a:cs typeface="Arial"/>
              </a:rPr>
              <a:t>Culture,</a:t>
            </a:r>
            <a:r>
              <a:rPr sz="1100" b="1" spc="-50" dirty="0">
                <a:solidFill>
                  <a:srgbClr val="034EA1"/>
                </a:solidFill>
                <a:latin typeface="Arial"/>
                <a:cs typeface="Arial"/>
              </a:rPr>
              <a:t> </a:t>
            </a:r>
            <a:r>
              <a:rPr sz="1100" b="1" spc="-5" dirty="0">
                <a:solidFill>
                  <a:srgbClr val="034EA1"/>
                </a:solidFill>
                <a:latin typeface="Arial"/>
                <a:cs typeface="Arial"/>
              </a:rPr>
              <a:t>Creativity</a:t>
            </a:r>
            <a:r>
              <a:rPr sz="1100" b="1" spc="-60" dirty="0">
                <a:solidFill>
                  <a:srgbClr val="034EA1"/>
                </a:solidFill>
                <a:latin typeface="Arial"/>
                <a:cs typeface="Arial"/>
              </a:rPr>
              <a:t> </a:t>
            </a:r>
            <a:r>
              <a:rPr sz="1100" b="1" dirty="0">
                <a:solidFill>
                  <a:srgbClr val="034EA1"/>
                </a:solidFill>
                <a:latin typeface="Arial"/>
                <a:cs typeface="Arial"/>
              </a:rPr>
              <a:t>&amp; </a:t>
            </a:r>
            <a:r>
              <a:rPr sz="1100" b="1" spc="-290" dirty="0">
                <a:solidFill>
                  <a:srgbClr val="034EA1"/>
                </a:solidFill>
                <a:latin typeface="Arial"/>
                <a:cs typeface="Arial"/>
              </a:rPr>
              <a:t> </a:t>
            </a:r>
            <a:r>
              <a:rPr sz="1100" b="1" spc="-5" dirty="0">
                <a:solidFill>
                  <a:srgbClr val="034EA1"/>
                </a:solidFill>
                <a:latin typeface="Arial"/>
                <a:cs typeface="Arial"/>
              </a:rPr>
              <a:t>Inclusive</a:t>
            </a:r>
            <a:r>
              <a:rPr sz="1100" b="1" spc="-30" dirty="0">
                <a:solidFill>
                  <a:srgbClr val="034EA1"/>
                </a:solidFill>
                <a:latin typeface="Arial"/>
                <a:cs typeface="Arial"/>
              </a:rPr>
              <a:t> </a:t>
            </a:r>
            <a:r>
              <a:rPr sz="1100" b="1" dirty="0">
                <a:solidFill>
                  <a:srgbClr val="034EA1"/>
                </a:solidFill>
                <a:latin typeface="Arial"/>
                <a:cs typeface="Arial"/>
              </a:rPr>
              <a:t>Society</a:t>
            </a:r>
          </a:p>
          <a:p>
            <a:pPr marL="120650" marR="574675" indent="-108585">
              <a:lnSpc>
                <a:spcPct val="200000"/>
              </a:lnSpc>
              <a:buFont typeface="Arial MT"/>
              <a:buChar char="•"/>
              <a:tabLst>
                <a:tab pos="121285" algn="l"/>
              </a:tabLst>
            </a:pPr>
            <a:endParaRPr sz="1100" dirty="0">
              <a:latin typeface="Arial"/>
              <a:cs typeface="Arial"/>
            </a:endParaRPr>
          </a:p>
          <a:p>
            <a:pPr marL="120650" indent="-108585">
              <a:lnSpc>
                <a:spcPct val="100000"/>
              </a:lnSpc>
              <a:buFont typeface="Arial MT"/>
              <a:buChar char="•"/>
              <a:tabLst>
                <a:tab pos="121285" algn="l"/>
              </a:tabLst>
            </a:pPr>
            <a:r>
              <a:rPr sz="1100" b="1" spc="-5" dirty="0">
                <a:solidFill>
                  <a:srgbClr val="034EA1"/>
                </a:solidFill>
                <a:latin typeface="Arial"/>
                <a:cs typeface="Arial"/>
              </a:rPr>
              <a:t>Civil</a:t>
            </a:r>
            <a:r>
              <a:rPr sz="1100" b="1" spc="-45" dirty="0">
                <a:solidFill>
                  <a:srgbClr val="034EA1"/>
                </a:solidFill>
                <a:latin typeface="Arial"/>
                <a:cs typeface="Arial"/>
              </a:rPr>
              <a:t> </a:t>
            </a:r>
            <a:r>
              <a:rPr sz="1100" b="1" dirty="0">
                <a:solidFill>
                  <a:srgbClr val="034EA1"/>
                </a:solidFill>
                <a:latin typeface="Arial"/>
                <a:cs typeface="Arial"/>
              </a:rPr>
              <a:t>Security</a:t>
            </a:r>
            <a:r>
              <a:rPr sz="1100" b="1" spc="-60" dirty="0">
                <a:solidFill>
                  <a:srgbClr val="034EA1"/>
                </a:solidFill>
                <a:latin typeface="Arial"/>
                <a:cs typeface="Arial"/>
              </a:rPr>
              <a:t> </a:t>
            </a:r>
            <a:r>
              <a:rPr sz="1100" b="1" dirty="0">
                <a:solidFill>
                  <a:srgbClr val="034EA1"/>
                </a:solidFill>
                <a:latin typeface="Arial"/>
                <a:cs typeface="Arial"/>
              </a:rPr>
              <a:t>for</a:t>
            </a:r>
            <a:r>
              <a:rPr sz="1100" b="1" spc="-40" dirty="0">
                <a:solidFill>
                  <a:srgbClr val="034EA1"/>
                </a:solidFill>
                <a:latin typeface="Arial"/>
                <a:cs typeface="Arial"/>
              </a:rPr>
              <a:t> </a:t>
            </a:r>
            <a:r>
              <a:rPr sz="1100" b="1" dirty="0">
                <a:solidFill>
                  <a:srgbClr val="034EA1"/>
                </a:solidFill>
                <a:latin typeface="Arial"/>
                <a:cs typeface="Arial"/>
              </a:rPr>
              <a:t>Society</a:t>
            </a:r>
          </a:p>
          <a:p>
            <a:pPr marL="120650" indent="-108585">
              <a:lnSpc>
                <a:spcPct val="150000"/>
              </a:lnSpc>
              <a:buFont typeface="Arial MT"/>
              <a:buChar char="•"/>
              <a:tabLst>
                <a:tab pos="121285" algn="l"/>
              </a:tabLst>
            </a:pPr>
            <a:endParaRPr sz="1100" dirty="0">
              <a:latin typeface="Arial"/>
              <a:cs typeface="Arial"/>
            </a:endParaRPr>
          </a:p>
          <a:p>
            <a:pPr marL="120650" indent="-108585">
              <a:lnSpc>
                <a:spcPct val="100000"/>
              </a:lnSpc>
              <a:buFont typeface="Arial MT"/>
              <a:buChar char="•"/>
              <a:tabLst>
                <a:tab pos="121285" algn="l"/>
              </a:tabLst>
            </a:pPr>
            <a:r>
              <a:rPr sz="1100" b="1" dirty="0">
                <a:solidFill>
                  <a:srgbClr val="034EA1"/>
                </a:solidFill>
                <a:latin typeface="Arial"/>
                <a:cs typeface="Arial"/>
              </a:rPr>
              <a:t>Digital,</a:t>
            </a:r>
            <a:r>
              <a:rPr sz="1100" b="1" spc="-80" dirty="0">
                <a:solidFill>
                  <a:srgbClr val="034EA1"/>
                </a:solidFill>
                <a:latin typeface="Arial"/>
                <a:cs typeface="Arial"/>
              </a:rPr>
              <a:t> </a:t>
            </a:r>
            <a:r>
              <a:rPr sz="1100" b="1" dirty="0">
                <a:solidFill>
                  <a:srgbClr val="034EA1"/>
                </a:solidFill>
                <a:latin typeface="Arial"/>
                <a:cs typeface="Arial"/>
              </a:rPr>
              <a:t>Industry</a:t>
            </a:r>
            <a:r>
              <a:rPr sz="1100" b="1" spc="-50" dirty="0">
                <a:solidFill>
                  <a:srgbClr val="034EA1"/>
                </a:solidFill>
                <a:latin typeface="Arial"/>
                <a:cs typeface="Arial"/>
              </a:rPr>
              <a:t> </a:t>
            </a:r>
            <a:r>
              <a:rPr sz="1100" b="1" dirty="0">
                <a:solidFill>
                  <a:srgbClr val="034EA1"/>
                </a:solidFill>
                <a:latin typeface="Arial"/>
                <a:cs typeface="Arial"/>
              </a:rPr>
              <a:t>&amp;</a:t>
            </a:r>
            <a:r>
              <a:rPr sz="1100" b="1" spc="-45" dirty="0">
                <a:solidFill>
                  <a:srgbClr val="034EA1"/>
                </a:solidFill>
                <a:latin typeface="Arial"/>
                <a:cs typeface="Arial"/>
              </a:rPr>
              <a:t> </a:t>
            </a:r>
            <a:r>
              <a:rPr sz="1100" b="1" dirty="0">
                <a:solidFill>
                  <a:srgbClr val="034EA1"/>
                </a:solidFill>
                <a:latin typeface="Arial"/>
                <a:cs typeface="Arial"/>
              </a:rPr>
              <a:t>Space</a:t>
            </a:r>
          </a:p>
          <a:p>
            <a:pPr marL="120650" indent="-108585">
              <a:lnSpc>
                <a:spcPct val="150000"/>
              </a:lnSpc>
              <a:buFont typeface="Arial MT"/>
              <a:buChar char="•"/>
              <a:tabLst>
                <a:tab pos="121285" algn="l"/>
              </a:tabLst>
            </a:pPr>
            <a:endParaRPr sz="1100" dirty="0">
              <a:latin typeface="Arial"/>
              <a:cs typeface="Arial"/>
            </a:endParaRPr>
          </a:p>
          <a:p>
            <a:pPr marL="120650" indent="-108585">
              <a:lnSpc>
                <a:spcPct val="150000"/>
              </a:lnSpc>
              <a:buFont typeface="Arial MT"/>
              <a:buChar char="•"/>
              <a:tabLst>
                <a:tab pos="121285" algn="l"/>
              </a:tabLst>
            </a:pPr>
            <a:r>
              <a:rPr sz="1100" b="1" dirty="0">
                <a:solidFill>
                  <a:srgbClr val="034EA1"/>
                </a:solidFill>
                <a:latin typeface="Arial"/>
                <a:cs typeface="Arial"/>
              </a:rPr>
              <a:t>Climate,</a:t>
            </a:r>
            <a:r>
              <a:rPr sz="1100" b="1" spc="-70" dirty="0">
                <a:solidFill>
                  <a:srgbClr val="034EA1"/>
                </a:solidFill>
                <a:latin typeface="Arial"/>
                <a:cs typeface="Arial"/>
              </a:rPr>
              <a:t> </a:t>
            </a:r>
            <a:r>
              <a:rPr sz="1100" b="1" dirty="0">
                <a:solidFill>
                  <a:srgbClr val="034EA1"/>
                </a:solidFill>
                <a:latin typeface="Arial"/>
                <a:cs typeface="Arial"/>
              </a:rPr>
              <a:t>Energy</a:t>
            </a:r>
            <a:r>
              <a:rPr sz="1100" b="1" spc="-5" dirty="0">
                <a:solidFill>
                  <a:srgbClr val="034EA1"/>
                </a:solidFill>
                <a:latin typeface="Arial"/>
                <a:cs typeface="Arial"/>
              </a:rPr>
              <a:t> </a:t>
            </a:r>
            <a:r>
              <a:rPr sz="1100" b="1" dirty="0">
                <a:solidFill>
                  <a:srgbClr val="034EA1"/>
                </a:solidFill>
                <a:latin typeface="Arial"/>
                <a:cs typeface="Arial"/>
              </a:rPr>
              <a:t>&amp;</a:t>
            </a:r>
            <a:r>
              <a:rPr sz="1100" b="1" spc="-30" dirty="0">
                <a:solidFill>
                  <a:srgbClr val="034EA1"/>
                </a:solidFill>
                <a:latin typeface="Arial"/>
                <a:cs typeface="Arial"/>
              </a:rPr>
              <a:t> </a:t>
            </a:r>
            <a:r>
              <a:rPr sz="1100" b="1" spc="-5" dirty="0">
                <a:solidFill>
                  <a:srgbClr val="034EA1"/>
                </a:solidFill>
                <a:latin typeface="Arial"/>
                <a:cs typeface="Arial"/>
              </a:rPr>
              <a:t>Mobility</a:t>
            </a:r>
          </a:p>
          <a:p>
            <a:pPr marL="120650" indent="-108585">
              <a:lnSpc>
                <a:spcPct val="150000"/>
              </a:lnSpc>
              <a:buFont typeface="Arial MT"/>
              <a:buChar char="•"/>
              <a:tabLst>
                <a:tab pos="121285" algn="l"/>
              </a:tabLst>
            </a:pPr>
            <a:endParaRPr sz="1100" dirty="0">
              <a:latin typeface="Arial"/>
              <a:cs typeface="Arial"/>
            </a:endParaRPr>
          </a:p>
          <a:p>
            <a:pPr marL="120650" marR="95885" indent="-108585">
              <a:lnSpc>
                <a:spcPct val="100000"/>
              </a:lnSpc>
              <a:buFont typeface="Arial MT"/>
              <a:buChar char="•"/>
              <a:tabLst>
                <a:tab pos="121285" algn="l"/>
              </a:tabLst>
            </a:pPr>
            <a:r>
              <a:rPr sz="1100" b="1" spc="-5" dirty="0">
                <a:solidFill>
                  <a:srgbClr val="034EA1"/>
                </a:solidFill>
                <a:latin typeface="Arial"/>
                <a:cs typeface="Arial"/>
              </a:rPr>
              <a:t>Food, Bioeconomy, </a:t>
            </a:r>
            <a:r>
              <a:rPr sz="1100" b="1" dirty="0">
                <a:solidFill>
                  <a:srgbClr val="034EA1"/>
                </a:solidFill>
                <a:latin typeface="Arial"/>
                <a:cs typeface="Arial"/>
              </a:rPr>
              <a:t>Natural </a:t>
            </a:r>
            <a:r>
              <a:rPr sz="1100" b="1" spc="-295" dirty="0">
                <a:solidFill>
                  <a:srgbClr val="034EA1"/>
                </a:solidFill>
                <a:latin typeface="Arial"/>
                <a:cs typeface="Arial"/>
              </a:rPr>
              <a:t> </a:t>
            </a:r>
            <a:r>
              <a:rPr sz="1100" b="1" spc="-5" dirty="0">
                <a:solidFill>
                  <a:srgbClr val="034EA1"/>
                </a:solidFill>
                <a:latin typeface="Arial"/>
                <a:cs typeface="Arial"/>
              </a:rPr>
              <a:t>Resources, Agriculture </a:t>
            </a:r>
            <a:r>
              <a:rPr sz="1100" b="1" dirty="0">
                <a:solidFill>
                  <a:srgbClr val="034EA1"/>
                </a:solidFill>
                <a:latin typeface="Arial"/>
                <a:cs typeface="Arial"/>
              </a:rPr>
              <a:t>&amp; </a:t>
            </a:r>
            <a:r>
              <a:rPr sz="1100" b="1" spc="5" dirty="0">
                <a:solidFill>
                  <a:srgbClr val="034EA1"/>
                </a:solidFill>
                <a:latin typeface="Arial"/>
                <a:cs typeface="Arial"/>
              </a:rPr>
              <a:t> </a:t>
            </a:r>
            <a:r>
              <a:rPr sz="1100" b="1" spc="-5" dirty="0">
                <a:solidFill>
                  <a:srgbClr val="034EA1"/>
                </a:solidFill>
                <a:latin typeface="Arial"/>
                <a:cs typeface="Arial"/>
              </a:rPr>
              <a:t>Environment</a:t>
            </a:r>
            <a:endParaRPr sz="1100" dirty="0">
              <a:latin typeface="Arial"/>
              <a:cs typeface="Arial"/>
            </a:endParaRPr>
          </a:p>
        </p:txBody>
      </p:sp>
      <p:sp>
        <p:nvSpPr>
          <p:cNvPr id="48" name="object 48"/>
          <p:cNvSpPr txBox="1"/>
          <p:nvPr/>
        </p:nvSpPr>
        <p:spPr>
          <a:xfrm>
            <a:off x="3992614" y="2860712"/>
            <a:ext cx="196215" cy="635635"/>
          </a:xfrm>
          <a:prstGeom prst="rect">
            <a:avLst/>
          </a:prstGeom>
        </p:spPr>
        <p:txBody>
          <a:bodyPr vert="vert270" wrap="square" lIns="0" tIns="0" rIns="0" bIns="0" rtlCol="0">
            <a:spAutoFit/>
          </a:bodyPr>
          <a:lstStyle/>
          <a:p>
            <a:pPr marL="12700">
              <a:lnSpc>
                <a:spcPts val="1425"/>
              </a:lnSpc>
            </a:pPr>
            <a:r>
              <a:rPr sz="1200" b="1" spc="-5" dirty="0">
                <a:solidFill>
                  <a:srgbClr val="034EA1"/>
                </a:solidFill>
                <a:latin typeface="Arial"/>
                <a:cs typeface="Arial"/>
              </a:rPr>
              <a:t>Clusters</a:t>
            </a:r>
            <a:endParaRPr sz="1200" dirty="0">
              <a:latin typeface="Arial"/>
              <a:cs typeface="Arial"/>
            </a:endParaRPr>
          </a:p>
        </p:txBody>
      </p:sp>
      <p:pic>
        <p:nvPicPr>
          <p:cNvPr id="51" name="object 51"/>
          <p:cNvPicPr/>
          <p:nvPr/>
        </p:nvPicPr>
        <p:blipFill>
          <a:blip r:embed="rId4" cstate="print"/>
          <a:stretch>
            <a:fillRect/>
          </a:stretch>
        </p:blipFill>
        <p:spPr>
          <a:xfrm>
            <a:off x="3986239" y="1221353"/>
            <a:ext cx="487679" cy="487679"/>
          </a:xfrm>
          <a:prstGeom prst="rect">
            <a:avLst/>
          </a:prstGeom>
        </p:spPr>
      </p:pic>
      <p:sp>
        <p:nvSpPr>
          <p:cNvPr id="52" name="object 41"/>
          <p:cNvSpPr txBox="1"/>
          <p:nvPr/>
        </p:nvSpPr>
        <p:spPr>
          <a:xfrm>
            <a:off x="8601770" y="3817508"/>
            <a:ext cx="1753235" cy="364843"/>
          </a:xfrm>
          <a:prstGeom prst="rect">
            <a:avLst/>
          </a:prstGeom>
        </p:spPr>
        <p:txBody>
          <a:bodyPr vert="horz" wrap="square" lIns="0" tIns="13335" rIns="0" bIns="0" rtlCol="0">
            <a:spAutoFit/>
          </a:bodyPr>
          <a:lstStyle/>
          <a:p>
            <a:pPr marL="301625" marR="5080" indent="-289560">
              <a:lnSpc>
                <a:spcPct val="100000"/>
              </a:lnSpc>
              <a:spcBef>
                <a:spcPts val="105"/>
              </a:spcBef>
            </a:pPr>
            <a:r>
              <a:rPr sz="1100" b="1" spc="-5" dirty="0">
                <a:solidFill>
                  <a:srgbClr val="034EA1"/>
                </a:solidFill>
                <a:latin typeface="Arial"/>
                <a:cs typeface="Arial"/>
              </a:rPr>
              <a:t>European Institute of </a:t>
            </a:r>
          </a:p>
          <a:p>
            <a:pPr marL="301625" marR="5080" indent="-289560">
              <a:lnSpc>
                <a:spcPct val="100000"/>
              </a:lnSpc>
              <a:spcBef>
                <a:spcPts val="105"/>
              </a:spcBef>
            </a:pPr>
            <a:r>
              <a:rPr lang="x-none" sz="1100" b="1" spc="-5" dirty="0">
                <a:solidFill>
                  <a:srgbClr val="034EA1"/>
                </a:solidFill>
                <a:latin typeface="Arial"/>
                <a:cs typeface="Arial"/>
              </a:rPr>
              <a:t>Innovation &amp; Technology</a:t>
            </a:r>
            <a:endParaRPr sz="1100" dirty="0">
              <a:latin typeface="Arial"/>
              <a:cs typeface="Arial"/>
            </a:endParaRPr>
          </a:p>
        </p:txBody>
      </p:sp>
      <p:pic>
        <p:nvPicPr>
          <p:cNvPr id="53" name="object 44"/>
          <p:cNvPicPr/>
          <p:nvPr/>
        </p:nvPicPr>
        <p:blipFill>
          <a:blip r:embed="rId5" cstate="print"/>
          <a:stretch>
            <a:fillRect/>
          </a:stretch>
        </p:blipFill>
        <p:spPr>
          <a:xfrm>
            <a:off x="8051674" y="1237167"/>
            <a:ext cx="527303" cy="525779"/>
          </a:xfrm>
          <a:prstGeom prst="rect">
            <a:avLst/>
          </a:prstGeom>
        </p:spPr>
      </p:pic>
      <p:cxnSp>
        <p:nvCxnSpPr>
          <p:cNvPr id="55" name="Straight Connector 54"/>
          <p:cNvCxnSpPr/>
          <p:nvPr/>
        </p:nvCxnSpPr>
        <p:spPr>
          <a:xfrm>
            <a:off x="3747928" y="1349815"/>
            <a:ext cx="52095" cy="3279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774573" y="1349815"/>
            <a:ext cx="52095" cy="3279751"/>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501978" y="3420777"/>
            <a:ext cx="1845999" cy="276999"/>
          </a:xfrm>
          <a:prstGeom prst="rect">
            <a:avLst/>
          </a:prstGeom>
          <a:noFill/>
        </p:spPr>
        <p:txBody>
          <a:bodyPr wrap="square" rtlCol="0">
            <a:spAutoFit/>
          </a:bodyPr>
          <a:lstStyle/>
          <a:p>
            <a:r>
              <a:rPr lang="en-001" sz="1200" dirty="0">
                <a:solidFill>
                  <a:srgbClr val="7030A0"/>
                </a:solidFill>
              </a:rPr>
              <a:t>49 Proposals / 12 Grants</a:t>
            </a:r>
            <a:endParaRPr lang="en-IE" sz="1200" dirty="0">
              <a:solidFill>
                <a:srgbClr val="7030A0"/>
              </a:solidFill>
            </a:endParaRPr>
          </a:p>
        </p:txBody>
      </p:sp>
      <p:sp>
        <p:nvSpPr>
          <p:cNvPr id="24" name="TextBox 23"/>
          <p:cNvSpPr txBox="1"/>
          <p:nvPr/>
        </p:nvSpPr>
        <p:spPr>
          <a:xfrm>
            <a:off x="4434494" y="2049334"/>
            <a:ext cx="1845999" cy="276999"/>
          </a:xfrm>
          <a:prstGeom prst="rect">
            <a:avLst/>
          </a:prstGeom>
          <a:noFill/>
        </p:spPr>
        <p:txBody>
          <a:bodyPr wrap="square" rtlCol="0">
            <a:spAutoFit/>
          </a:bodyPr>
          <a:lstStyle/>
          <a:p>
            <a:r>
              <a:rPr lang="en-001" sz="1200" dirty="0">
                <a:solidFill>
                  <a:srgbClr val="7030A0"/>
                </a:solidFill>
              </a:rPr>
              <a:t>3 Proposals / 1 Grant</a:t>
            </a:r>
            <a:endParaRPr lang="en-IE" sz="1200" dirty="0">
              <a:solidFill>
                <a:srgbClr val="7030A0"/>
              </a:solidFill>
            </a:endParaRPr>
          </a:p>
        </p:txBody>
      </p:sp>
      <p:sp>
        <p:nvSpPr>
          <p:cNvPr id="26" name="TextBox 25"/>
          <p:cNvSpPr txBox="1"/>
          <p:nvPr/>
        </p:nvSpPr>
        <p:spPr>
          <a:xfrm>
            <a:off x="4434022" y="4602357"/>
            <a:ext cx="1845999" cy="276999"/>
          </a:xfrm>
          <a:prstGeom prst="rect">
            <a:avLst/>
          </a:prstGeom>
          <a:noFill/>
        </p:spPr>
        <p:txBody>
          <a:bodyPr wrap="square" rtlCol="0">
            <a:spAutoFit/>
          </a:bodyPr>
          <a:lstStyle/>
          <a:p>
            <a:r>
              <a:rPr lang="en-001" sz="1200" dirty="0">
                <a:solidFill>
                  <a:srgbClr val="7030A0"/>
                </a:solidFill>
              </a:rPr>
              <a:t>11 Proposals / 4 Grants</a:t>
            </a:r>
            <a:endParaRPr lang="en-IE" sz="1200" dirty="0">
              <a:solidFill>
                <a:srgbClr val="7030A0"/>
              </a:solidFill>
            </a:endParaRPr>
          </a:p>
        </p:txBody>
      </p:sp>
      <p:sp>
        <p:nvSpPr>
          <p:cNvPr id="27" name="TextBox 26"/>
          <p:cNvSpPr txBox="1"/>
          <p:nvPr/>
        </p:nvSpPr>
        <p:spPr>
          <a:xfrm>
            <a:off x="4434494" y="2524706"/>
            <a:ext cx="1845999" cy="276999"/>
          </a:xfrm>
          <a:prstGeom prst="rect">
            <a:avLst/>
          </a:prstGeom>
          <a:noFill/>
        </p:spPr>
        <p:txBody>
          <a:bodyPr wrap="square" rtlCol="0">
            <a:spAutoFit/>
          </a:bodyPr>
          <a:lstStyle/>
          <a:p>
            <a:r>
              <a:rPr lang="en-001" sz="1200" dirty="0">
                <a:solidFill>
                  <a:srgbClr val="7030A0"/>
                </a:solidFill>
              </a:rPr>
              <a:t>8 Proposals / 0 Grants</a:t>
            </a:r>
            <a:endParaRPr lang="en-IE" sz="1200" dirty="0">
              <a:solidFill>
                <a:srgbClr val="7030A0"/>
              </a:solidFill>
            </a:endParaRPr>
          </a:p>
        </p:txBody>
      </p:sp>
      <p:sp>
        <p:nvSpPr>
          <p:cNvPr id="28" name="TextBox 27"/>
          <p:cNvSpPr txBox="1"/>
          <p:nvPr/>
        </p:nvSpPr>
        <p:spPr>
          <a:xfrm>
            <a:off x="4434023" y="3435556"/>
            <a:ext cx="1845999" cy="276999"/>
          </a:xfrm>
          <a:prstGeom prst="rect">
            <a:avLst/>
          </a:prstGeom>
          <a:noFill/>
        </p:spPr>
        <p:txBody>
          <a:bodyPr wrap="square" rtlCol="0">
            <a:spAutoFit/>
          </a:bodyPr>
          <a:lstStyle/>
          <a:p>
            <a:r>
              <a:rPr lang="en-001" sz="1200" dirty="0">
                <a:solidFill>
                  <a:srgbClr val="7030A0"/>
                </a:solidFill>
              </a:rPr>
              <a:t>4 Proposals / 0 Grants</a:t>
            </a:r>
            <a:endParaRPr lang="en-IE" sz="1200" dirty="0">
              <a:solidFill>
                <a:srgbClr val="7030A0"/>
              </a:solidFill>
            </a:endParaRPr>
          </a:p>
        </p:txBody>
      </p:sp>
      <p:sp>
        <p:nvSpPr>
          <p:cNvPr id="29" name="TextBox 28"/>
          <p:cNvSpPr txBox="1"/>
          <p:nvPr/>
        </p:nvSpPr>
        <p:spPr>
          <a:xfrm>
            <a:off x="1453697" y="2326333"/>
            <a:ext cx="1845999" cy="276999"/>
          </a:xfrm>
          <a:prstGeom prst="rect">
            <a:avLst/>
          </a:prstGeom>
          <a:noFill/>
        </p:spPr>
        <p:txBody>
          <a:bodyPr wrap="square" rtlCol="0">
            <a:spAutoFit/>
          </a:bodyPr>
          <a:lstStyle/>
          <a:p>
            <a:r>
              <a:rPr lang="en-001" sz="1200" dirty="0">
                <a:solidFill>
                  <a:srgbClr val="7030A0"/>
                </a:solidFill>
              </a:rPr>
              <a:t>4 Proposals / 0 Grants</a:t>
            </a:r>
            <a:endParaRPr lang="en-IE" sz="1200" dirty="0">
              <a:solidFill>
                <a:srgbClr val="7030A0"/>
              </a:solidFill>
            </a:endParaRPr>
          </a:p>
        </p:txBody>
      </p:sp>
      <p:sp>
        <p:nvSpPr>
          <p:cNvPr id="32" name="TextBox 31"/>
          <p:cNvSpPr txBox="1"/>
          <p:nvPr/>
        </p:nvSpPr>
        <p:spPr>
          <a:xfrm>
            <a:off x="1481833" y="4352567"/>
            <a:ext cx="1845999" cy="276999"/>
          </a:xfrm>
          <a:prstGeom prst="rect">
            <a:avLst/>
          </a:prstGeom>
          <a:noFill/>
        </p:spPr>
        <p:txBody>
          <a:bodyPr wrap="square" rtlCol="0">
            <a:spAutoFit/>
          </a:bodyPr>
          <a:lstStyle/>
          <a:p>
            <a:r>
              <a:rPr lang="en-001" sz="1200" dirty="0">
                <a:solidFill>
                  <a:srgbClr val="7030A0"/>
                </a:solidFill>
              </a:rPr>
              <a:t>1 Proposals / 0 Grants</a:t>
            </a:r>
            <a:endParaRPr lang="en-IE" sz="1200" dirty="0">
              <a:solidFill>
                <a:srgbClr val="7030A0"/>
              </a:solidFill>
            </a:endParaRPr>
          </a:p>
        </p:txBody>
      </p:sp>
      <p:sp>
        <p:nvSpPr>
          <p:cNvPr id="34" name="TextBox 33"/>
          <p:cNvSpPr txBox="1"/>
          <p:nvPr/>
        </p:nvSpPr>
        <p:spPr>
          <a:xfrm>
            <a:off x="8509006" y="2419929"/>
            <a:ext cx="1845999" cy="276999"/>
          </a:xfrm>
          <a:prstGeom prst="rect">
            <a:avLst/>
          </a:prstGeom>
          <a:noFill/>
        </p:spPr>
        <p:txBody>
          <a:bodyPr wrap="square" rtlCol="0">
            <a:spAutoFit/>
          </a:bodyPr>
          <a:lstStyle/>
          <a:p>
            <a:r>
              <a:rPr lang="en-001" sz="1200" dirty="0">
                <a:solidFill>
                  <a:srgbClr val="7030A0"/>
                </a:solidFill>
              </a:rPr>
              <a:t>3 Proposals / 0 Grants</a:t>
            </a:r>
            <a:endParaRPr lang="en-IE" sz="1200" dirty="0">
              <a:solidFill>
                <a:srgbClr val="7030A0"/>
              </a:solidFill>
            </a:endParaRPr>
          </a:p>
        </p:txBody>
      </p:sp>
      <p:sp>
        <p:nvSpPr>
          <p:cNvPr id="40" name="TextBox 39"/>
          <p:cNvSpPr txBox="1"/>
          <p:nvPr/>
        </p:nvSpPr>
        <p:spPr>
          <a:xfrm>
            <a:off x="8555387" y="3335944"/>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42" name="TextBox 41"/>
          <p:cNvSpPr txBox="1"/>
          <p:nvPr/>
        </p:nvSpPr>
        <p:spPr>
          <a:xfrm>
            <a:off x="8509005" y="4239472"/>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43" name="TextBox 42"/>
          <p:cNvSpPr txBox="1"/>
          <p:nvPr/>
        </p:nvSpPr>
        <p:spPr>
          <a:xfrm>
            <a:off x="4394439" y="3930673"/>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44" name="TextBox 43"/>
          <p:cNvSpPr txBox="1"/>
          <p:nvPr/>
        </p:nvSpPr>
        <p:spPr>
          <a:xfrm>
            <a:off x="4394438" y="3017195"/>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45" name="TextBox 44"/>
          <p:cNvSpPr txBox="1"/>
          <p:nvPr/>
        </p:nvSpPr>
        <p:spPr>
          <a:xfrm>
            <a:off x="3217998" y="5624629"/>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47" name="TextBox 46"/>
          <p:cNvSpPr txBox="1"/>
          <p:nvPr/>
        </p:nvSpPr>
        <p:spPr>
          <a:xfrm>
            <a:off x="7020323" y="5631950"/>
            <a:ext cx="1845999" cy="276999"/>
          </a:xfrm>
          <a:prstGeom prst="rect">
            <a:avLst/>
          </a:prstGeom>
          <a:noFill/>
        </p:spPr>
        <p:txBody>
          <a:bodyPr wrap="square" rtlCol="0">
            <a:spAutoFit/>
          </a:bodyPr>
          <a:lstStyle/>
          <a:p>
            <a:pPr algn="ctr"/>
            <a:r>
              <a:rPr lang="en-001" sz="1200" dirty="0">
                <a:solidFill>
                  <a:srgbClr val="7030A0"/>
                </a:solidFill>
              </a:rPr>
              <a:t>/</a:t>
            </a:r>
            <a:endParaRPr lang="en-IE" sz="1200" dirty="0">
              <a:solidFill>
                <a:srgbClr val="7030A0"/>
              </a:solidFill>
            </a:endParaRPr>
          </a:p>
        </p:txBody>
      </p:sp>
      <p:sp>
        <p:nvSpPr>
          <p:cNvPr id="5" name="TextBox 4"/>
          <p:cNvSpPr txBox="1"/>
          <p:nvPr/>
        </p:nvSpPr>
        <p:spPr>
          <a:xfrm>
            <a:off x="412443" y="6086995"/>
            <a:ext cx="11318726" cy="738664"/>
          </a:xfrm>
          <a:prstGeom prst="rect">
            <a:avLst/>
          </a:prstGeom>
          <a:noFill/>
        </p:spPr>
        <p:txBody>
          <a:bodyPr wrap="square" rtlCol="0">
            <a:spAutoFit/>
          </a:bodyPr>
          <a:lstStyle/>
          <a:p>
            <a:pPr marL="285750" indent="-285750">
              <a:buFont typeface="Arial" panose="020B0604020202020204" pitchFamily="34" charset="0"/>
              <a:buChar char="•"/>
            </a:pPr>
            <a:r>
              <a:rPr lang="en-001" sz="1400" dirty="0">
                <a:solidFill>
                  <a:srgbClr val="002060"/>
                </a:solidFill>
              </a:rPr>
              <a:t>Total applications: 83; Retained applications: 15; Success Rate: 18,07%.</a:t>
            </a:r>
          </a:p>
          <a:p>
            <a:pPr marL="285750" indent="-285750">
              <a:buFont typeface="Arial" panose="020B0604020202020204" pitchFamily="34" charset="0"/>
              <a:buChar char="•"/>
            </a:pPr>
            <a:r>
              <a:rPr lang="en-001" sz="1400" dirty="0">
                <a:solidFill>
                  <a:srgbClr val="002060"/>
                </a:solidFill>
              </a:rPr>
              <a:t>Scarce participation in Pillar III and Widening participation and strengthening the European Research Area;</a:t>
            </a:r>
          </a:p>
          <a:p>
            <a:pPr marL="285750" indent="-285750">
              <a:buFont typeface="Arial" panose="020B0604020202020204" pitchFamily="34" charset="0"/>
              <a:buChar char="•"/>
            </a:pPr>
            <a:r>
              <a:rPr lang="en-001" sz="1400" dirty="0">
                <a:solidFill>
                  <a:srgbClr val="002060"/>
                </a:solidFill>
              </a:rPr>
              <a:t>Very active participation in MSCA.</a:t>
            </a:r>
            <a:endParaRPr lang="en-IE" sz="1400" dirty="0">
              <a:solidFill>
                <a:srgbClr val="002060"/>
              </a:solidFill>
            </a:endParaRPr>
          </a:p>
        </p:txBody>
      </p:sp>
    </p:spTree>
    <p:extLst>
      <p:ext uri="{BB962C8B-B14F-4D97-AF65-F5344CB8AC3E}">
        <p14:creationId xmlns:p14="http://schemas.microsoft.com/office/powerpoint/2010/main" val="1839693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26626BAE47CD439624384DF220C8C1" ma:contentTypeVersion="13" ma:contentTypeDescription="Create a new document." ma:contentTypeScope="" ma:versionID="c80fcf69ffba7463af7145fe743ca018">
  <xsd:schema xmlns:xsd="http://www.w3.org/2001/XMLSchema" xmlns:xs="http://www.w3.org/2001/XMLSchema" xmlns:p="http://schemas.microsoft.com/office/2006/metadata/properties" xmlns:ns2="ea759aec-9602-4cfb-a4d6-76210f1c4c69" xmlns:ns3="0858bc24-9fe5-48cd-8c9b-429408622c91" targetNamespace="http://schemas.microsoft.com/office/2006/metadata/properties" ma:root="true" ma:fieldsID="8c3c98c11837a3b8962ec55de716cfed" ns2:_="" ns3:_="">
    <xsd:import namespace="ea759aec-9602-4cfb-a4d6-76210f1c4c69"/>
    <xsd:import namespace="0858bc24-9fe5-48cd-8c9b-429408622c91"/>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759aec-9602-4cfb-a4d6-76210f1c4c69"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75503ba6-c77d-4a47-a49f-513eb447c3e3"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858bc24-9fe5-48cd-8c9b-429408622c91"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6c3baddc-5ee6-4942-abf3-e3bdcef93071}" ma:internalName="TaxCatchAll" ma:showField="CatchAllData" ma:web="0858bc24-9fe5-48cd-8c9b-429408622c9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C1711A-1F37-4E36-ADF1-364319CACB1B}"/>
</file>

<file path=customXml/itemProps2.xml><?xml version="1.0" encoding="utf-8"?>
<ds:datastoreItem xmlns:ds="http://schemas.openxmlformats.org/officeDocument/2006/customXml" ds:itemID="{DE318F41-5374-483B-851F-E45411059088}"/>
</file>

<file path=docProps/app.xml><?xml version="1.0" encoding="utf-8"?>
<Properties xmlns="http://schemas.openxmlformats.org/officeDocument/2006/extended-properties" xmlns:vt="http://schemas.openxmlformats.org/officeDocument/2006/docPropsVTypes">
  <TotalTime>1772</TotalTime>
  <Words>2122</Words>
  <Application>Microsoft Office PowerPoint</Application>
  <PresentationFormat>Widescreen</PresentationFormat>
  <Paragraphs>377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MT</vt:lpstr>
      <vt:lpstr>Calibri</vt:lpstr>
      <vt:lpstr>Calibri Light</vt:lpstr>
      <vt:lpstr>Quicksand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ARMENIA: Areas of application and success</vt:lpstr>
      <vt:lpstr>AZERBAJAN: Areas of application and success</vt:lpstr>
      <vt:lpstr>GEORGIA: Areas of application and success</vt:lpstr>
      <vt:lpstr>MOLDOVA: Areas of application and success</vt:lpstr>
      <vt:lpstr>UKRAINE: Areas of application and success</vt:lpstr>
      <vt:lpstr>Overall performance of the 5 EaP Partner countries</vt:lpstr>
      <vt:lpstr>Follow us and keep up to date via:</vt:lpstr>
      <vt:lpstr>Thank you!</vt:lpstr>
    </vt:vector>
  </TitlesOfParts>
  <Company>EEAS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REPULLO GRAU Anna (EEAS)</dc:creator>
  <cp:lastModifiedBy>BOJINOVA Silvia (RTD)</cp:lastModifiedBy>
  <cp:revision>110</cp:revision>
  <dcterms:created xsi:type="dcterms:W3CDTF">2020-11-05T12:39:39Z</dcterms:created>
  <dcterms:modified xsi:type="dcterms:W3CDTF">2022-10-17T06:48:19Z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2022-10-13T16:07:00Z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f04bfe76-bbdf-4f99-9bc7-05b850ce3da1</vt:lpwstr>
  </property>
  <property fmtid="{D5CDD505-2E9C-101B-9397-08002B2CF9AE}" pid="8" name="MSIP_Label_6bd9ddd1-4d20-43f6-abfa-fc3c07406f94_ContentBits">
    <vt:lpwstr>0</vt:lpwstr>
  </property>
</Properties>
</file>