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charts/chart1.xml" ContentType="application/vnd.openxmlformats-officedocument.drawingml.chart+xml"/>
  <Override PartName="/ppt/charts/chart2.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70" r:id="rId3"/>
    <p:sldId id="271" r:id="rId4"/>
    <p:sldId id="272" r:id="rId5"/>
    <p:sldId id="273" r:id="rId6"/>
    <p:sldId id="274" r:id="rId7"/>
    <p:sldId id="279" r:id="rId8"/>
    <p:sldId id="275" r:id="rId9"/>
    <p:sldId id="280" r:id="rId10"/>
    <p:sldId id="278" r:id="rId11"/>
    <p:sldId id="277" r:id="rId12"/>
    <p:sldId id="281" r:id="rId13"/>
    <p:sldId id="269" r:id="rId14"/>
  </p:sldIdLst>
  <p:sldSz cx="12192000" cy="6858000"/>
  <p:notesSz cx="6858000" cy="9144000"/>
  <p:embeddedFontLst>
    <p:embeddedFont>
      <p:font typeface="Calibri" panose="020F050202020403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i3wRtY/laGV/UCNqn9LCdDnCBa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 Id="rId30"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omp\Desktop\&#1046;&#1086;&#1074;&#1090;&#1077;&#1085;&#1100;\&#1055;&#1088;&#1077;&#1079;&#1077;&#1085;&#1090;&#1072;&#1094;&#1110;&#1103;\&#1051;&#1080;&#1089;&#1090;%20Microsoft%20Office%20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77438080805274E-2"/>
          <c:y val="5.4981925233240254E-2"/>
          <c:w val="0.86838181709406459"/>
          <c:h val="0.84879970560858931"/>
        </c:manualLayout>
      </c:layout>
      <c:pie3DChart>
        <c:varyColors val="1"/>
        <c:ser>
          <c:idx val="0"/>
          <c:order val="0"/>
          <c:tx>
            <c:strRef>
              <c:f>Sheet1!$B$1</c:f>
              <c:strCache>
                <c:ptCount val="1"/>
                <c:pt idx="0">
                  <c:v>Sales</c:v>
                </c:pt>
              </c:strCache>
            </c:strRef>
          </c:tx>
          <c:dPt>
            <c:idx val="0"/>
            <c:bubble3D val="0"/>
            <c:spPr>
              <a:solidFill>
                <a:schemeClr val="accent4">
                  <a:shade val="5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4E32-4820-A04A-318EBCB17D8A}"/>
              </c:ext>
            </c:extLst>
          </c:dPt>
          <c:dPt>
            <c:idx val="1"/>
            <c:bubble3D val="0"/>
            <c:spPr>
              <a:solidFill>
                <a:schemeClr val="accent4">
                  <a:shade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4E32-4820-A04A-318EBCB17D8A}"/>
              </c:ext>
            </c:extLst>
          </c:dPt>
          <c:dPt>
            <c:idx val="2"/>
            <c:bubble3D val="0"/>
            <c:spPr>
              <a:solidFill>
                <a:schemeClr val="accent4">
                  <a:tint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4E32-4820-A04A-318EBCB17D8A}"/>
              </c:ext>
            </c:extLst>
          </c:dPt>
          <c:dPt>
            <c:idx val="3"/>
            <c:bubble3D val="0"/>
            <c:spPr>
              <a:solidFill>
                <a:schemeClr val="accent4">
                  <a:tint val="5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4E32-4820-A04A-318EBCB17D8A}"/>
              </c:ext>
            </c:extLst>
          </c:dPt>
          <c:cat>
            <c:strRef>
              <c:f>Sheet1!$A$2:$A$5</c:f>
              <c:strCache>
                <c:ptCount val="2"/>
                <c:pt idx="0">
                  <c:v>1st Qtr</c:v>
                </c:pt>
                <c:pt idx="1">
                  <c:v>2nd Qtr</c:v>
                </c:pt>
              </c:strCache>
            </c:strRef>
          </c:cat>
          <c:val>
            <c:numRef>
              <c:f>Sheet1!$B$2:$B$5</c:f>
              <c:numCache>
                <c:formatCode>General</c:formatCode>
                <c:ptCount val="4"/>
                <c:pt idx="0">
                  <c:v>30.2</c:v>
                </c:pt>
                <c:pt idx="1">
                  <c:v>69.8</c:v>
                </c:pt>
              </c:numCache>
            </c:numRef>
          </c:val>
          <c:extLst>
            <c:ext xmlns:c16="http://schemas.microsoft.com/office/drawing/2014/chart" uri="{C3380CC4-5D6E-409C-BE32-E72D297353CC}">
              <c16:uniqueId val="{00000000-1910-234B-9271-719072DF3EB5}"/>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outerShdw blurRad="241300" dist="50800" dir="2760000" sx="77000" sy="77000" algn="ctr" rotWithShape="0">
        <a:srgbClr val="000000">
          <a:alpha val="84000"/>
        </a:srgbClr>
      </a:outerShdw>
      <a:softEdge rad="203200"/>
    </a:effectLst>
  </c:spPr>
  <c:txPr>
    <a:bodyPr/>
    <a:lstStyle/>
    <a:p>
      <a:pPr>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00B050"/>
            </a:solidFill>
            <a:ln>
              <a:solidFill>
                <a:schemeClr val="accent1"/>
              </a:solidFill>
            </a:ln>
          </c:spPr>
          <c:invertIfNegative val="0"/>
          <c:dLbls>
            <c:dLbl>
              <c:idx val="0"/>
              <c:layout>
                <c:manualLayout>
                  <c:x val="1.1846405292264967E-2"/>
                  <c:y val="-3.70209111172179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CC0-4899-B6CC-C9DCBBB4A45C}"/>
                </c:ext>
              </c:extLst>
            </c:dLbl>
            <c:dLbl>
              <c:idx val="1"/>
              <c:layout>
                <c:manualLayout>
                  <c:x val="7.8976035281766808E-3"/>
                  <c:y val="-4.37519858658030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CC0-4899-B6CC-C9DCBBB4A45C}"/>
                </c:ext>
              </c:extLst>
            </c:dLbl>
            <c:dLbl>
              <c:idx val="2"/>
              <c:layout>
                <c:manualLayout>
                  <c:x val="1.5795207056353289E-2"/>
                  <c:y val="-3.70209111172179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CC0-4899-B6CC-C9DCBBB4A45C}"/>
                </c:ext>
              </c:extLst>
            </c:dLbl>
            <c:dLbl>
              <c:idx val="3"/>
              <c:layout>
                <c:manualLayout>
                  <c:x val="7.8976035281766443E-3"/>
                  <c:y val="-2.69242989943403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CC0-4899-B6CC-C9DCBBB4A45C}"/>
                </c:ext>
              </c:extLst>
            </c:dLbl>
            <c:dLbl>
              <c:idx val="4"/>
              <c:layout>
                <c:manualLayout>
                  <c:x val="1.5795207056353289E-2"/>
                  <c:y val="-4.0386448491510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CC0-4899-B6CC-C9DCBBB4A45C}"/>
                </c:ext>
              </c:extLst>
            </c:dLbl>
            <c:dLbl>
              <c:idx val="5"/>
              <c:layout>
                <c:manualLayout>
                  <c:x val="5.9232026461324833E-3"/>
                  <c:y val="-3.0289836368632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CC0-4899-B6CC-C9DCBBB4A45C}"/>
                </c:ext>
              </c:extLst>
            </c:dLbl>
            <c:spPr>
              <a:noFill/>
              <a:ln>
                <a:noFill/>
              </a:ln>
              <a:effectLst/>
            </c:spPr>
            <c:txPr>
              <a:bodyPr/>
              <a:lstStyle/>
              <a:p>
                <a:pPr>
                  <a:defRPr sz="1600" b="1"/>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Лист1!$I$5:$I$10</c:f>
              <c:strCache>
                <c:ptCount val="6"/>
                <c:pt idx="0">
                  <c:v>Lithuania</c:v>
                </c:pt>
                <c:pt idx="1">
                  <c:v>France </c:v>
                </c:pt>
                <c:pt idx="2">
                  <c:v>Slovakia</c:v>
                </c:pt>
                <c:pt idx="3">
                  <c:v>Czech Republic </c:v>
                </c:pt>
                <c:pt idx="4">
                  <c:v>Austria </c:v>
                </c:pt>
                <c:pt idx="5">
                  <c:v>Latvia</c:v>
                </c:pt>
              </c:strCache>
            </c:strRef>
          </c:cat>
          <c:val>
            <c:numRef>
              <c:f>Лист1!$J$5:$J$10</c:f>
              <c:numCache>
                <c:formatCode>General</c:formatCode>
                <c:ptCount val="6"/>
                <c:pt idx="0">
                  <c:v>12</c:v>
                </c:pt>
                <c:pt idx="1">
                  <c:v>12</c:v>
                </c:pt>
                <c:pt idx="2">
                  <c:v>10</c:v>
                </c:pt>
                <c:pt idx="3">
                  <c:v>10</c:v>
                </c:pt>
                <c:pt idx="4">
                  <c:v>10</c:v>
                </c:pt>
                <c:pt idx="5">
                  <c:v>6</c:v>
                </c:pt>
              </c:numCache>
            </c:numRef>
          </c:val>
          <c:extLst>
            <c:ext xmlns:c16="http://schemas.microsoft.com/office/drawing/2014/chart" uri="{C3380CC4-5D6E-409C-BE32-E72D297353CC}">
              <c16:uniqueId val="{00000006-1CC0-4899-B6CC-C9DCBBB4A45C}"/>
            </c:ext>
          </c:extLst>
        </c:ser>
        <c:dLbls>
          <c:showLegendKey val="0"/>
          <c:showVal val="0"/>
          <c:showCatName val="0"/>
          <c:showSerName val="0"/>
          <c:showPercent val="0"/>
          <c:showBubbleSize val="0"/>
        </c:dLbls>
        <c:gapWidth val="150"/>
        <c:shape val="box"/>
        <c:axId val="155477120"/>
        <c:axId val="155498368"/>
        <c:axId val="0"/>
      </c:bar3DChart>
      <c:catAx>
        <c:axId val="155477120"/>
        <c:scaling>
          <c:orientation val="minMax"/>
        </c:scaling>
        <c:delete val="0"/>
        <c:axPos val="b"/>
        <c:numFmt formatCode="General" sourceLinked="0"/>
        <c:majorTickMark val="out"/>
        <c:minorTickMark val="none"/>
        <c:tickLblPos val="nextTo"/>
        <c:txPr>
          <a:bodyPr/>
          <a:lstStyle/>
          <a:p>
            <a:pPr>
              <a:defRPr sz="1400" b="1">
                <a:latin typeface="Arial" pitchFamily="34" charset="0"/>
                <a:cs typeface="Arial" pitchFamily="34" charset="0"/>
              </a:defRPr>
            </a:pPr>
            <a:endParaRPr lang="uk-UA"/>
          </a:p>
        </c:txPr>
        <c:crossAx val="155498368"/>
        <c:crosses val="autoZero"/>
        <c:auto val="1"/>
        <c:lblAlgn val="ctr"/>
        <c:lblOffset val="100"/>
        <c:noMultiLvlLbl val="0"/>
      </c:catAx>
      <c:valAx>
        <c:axId val="155498368"/>
        <c:scaling>
          <c:orientation val="minMax"/>
          <c:max val="14"/>
        </c:scaling>
        <c:delete val="0"/>
        <c:axPos val="l"/>
        <c:numFmt formatCode="General" sourceLinked="1"/>
        <c:majorTickMark val="out"/>
        <c:minorTickMark val="none"/>
        <c:tickLblPos val="nextTo"/>
        <c:txPr>
          <a:bodyPr/>
          <a:lstStyle/>
          <a:p>
            <a:pPr>
              <a:defRPr sz="1200" b="0">
                <a:latin typeface="Arial" pitchFamily="34" charset="0"/>
                <a:cs typeface="Arial" pitchFamily="34" charset="0"/>
              </a:defRPr>
            </a:pPr>
            <a:endParaRPr lang="uk-UA"/>
          </a:p>
        </c:txPr>
        <c:crossAx val="155477120"/>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uk-U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2.xml"/><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hyperlink" Target="http://surl.li/djyur"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1</a:t>
            </a:fld>
            <a:endParaRPr/>
          </a:p>
        </p:txBody>
      </p:sp>
      <p:pic>
        <p:nvPicPr>
          <p:cNvPr id="90" name="Google Shape;90;p1"/>
          <p:cNvPicPr preferRelativeResize="0"/>
          <p:nvPr/>
        </p:nvPicPr>
        <p:blipFill rotWithShape="1">
          <a:blip r:embed="rId4">
            <a:alphaModFix/>
          </a:blip>
          <a:srcRect r="42554"/>
          <a:stretch/>
        </p:blipFill>
        <p:spPr>
          <a:xfrm>
            <a:off x="7890327" y="447619"/>
            <a:ext cx="1322815" cy="415057"/>
          </a:xfrm>
          <a:prstGeom prst="rect">
            <a:avLst/>
          </a:prstGeom>
          <a:noFill/>
          <a:ln>
            <a:noFill/>
          </a:ln>
          <a:effectLst>
            <a:outerShdw blurRad="190500" dist="228600" dir="2700000" algn="ctr">
              <a:srgbClr val="000000">
                <a:alpha val="29803"/>
              </a:srgbClr>
            </a:outerShdw>
          </a:effectLst>
        </p:spPr>
      </p:pic>
      <p:sp>
        <p:nvSpPr>
          <p:cNvPr id="91" name="Google Shape;91;p1"/>
          <p:cNvSpPr txBox="1"/>
          <p:nvPr/>
        </p:nvSpPr>
        <p:spPr>
          <a:xfrm>
            <a:off x="313899" y="1499661"/>
            <a:ext cx="8456877" cy="2431394"/>
          </a:xfrm>
          <a:prstGeom prst="rect">
            <a:avLst/>
          </a:prstGeom>
          <a:solidFill>
            <a:srgbClr val="1557A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dirty="0">
                <a:solidFill>
                  <a:schemeClr val="accent4"/>
                </a:solidFill>
              </a:rPr>
              <a:t>International cooperation</a:t>
            </a:r>
          </a:p>
          <a:p>
            <a:pPr marL="0" marR="0" lvl="0" indent="0" algn="ctr" rtl="0">
              <a:spcBef>
                <a:spcPts val="0"/>
              </a:spcBef>
              <a:spcAft>
                <a:spcPts val="600"/>
              </a:spcAft>
              <a:buNone/>
            </a:pPr>
            <a:r>
              <a:rPr lang="en-US" sz="3400" b="1" dirty="0">
                <a:solidFill>
                  <a:schemeClr val="accent4"/>
                </a:solidFill>
              </a:rPr>
              <a:t>in the European Research Area</a:t>
            </a:r>
            <a:r>
              <a:rPr lang="uk-UA" sz="3400" b="1" dirty="0">
                <a:solidFill>
                  <a:schemeClr val="accent4"/>
                </a:solidFill>
              </a:rPr>
              <a:t> </a:t>
            </a:r>
            <a:r>
              <a:rPr lang="en-US" sz="3400" b="1" dirty="0">
                <a:solidFill>
                  <a:schemeClr val="accent4"/>
                </a:solidFill>
              </a:rPr>
              <a:t>– </a:t>
            </a:r>
            <a:r>
              <a:rPr lang="uk-UA" sz="3400" b="1" dirty="0">
                <a:solidFill>
                  <a:schemeClr val="accent4"/>
                </a:solidFill>
              </a:rPr>
              <a:t/>
            </a:r>
            <a:br>
              <a:rPr lang="uk-UA" sz="3400" b="1" dirty="0">
                <a:solidFill>
                  <a:schemeClr val="accent4"/>
                </a:solidFill>
              </a:rPr>
            </a:br>
            <a:r>
              <a:rPr lang="en-US" sz="3400" b="1" dirty="0">
                <a:solidFill>
                  <a:schemeClr val="accent4"/>
                </a:solidFill>
              </a:rPr>
              <a:t>values and principles.</a:t>
            </a:r>
          </a:p>
          <a:p>
            <a:pPr algn="ctr">
              <a:spcBef>
                <a:spcPts val="600"/>
              </a:spcBef>
            </a:pPr>
            <a:r>
              <a:rPr lang="en-US" sz="4000" b="1" dirty="0">
                <a:solidFill>
                  <a:schemeClr val="accent4"/>
                </a:solidFill>
                <a:effectLst>
                  <a:outerShdw blurRad="38100" dist="38100" dir="2700000" algn="tl">
                    <a:srgbClr val="000000">
                      <a:alpha val="43137"/>
                    </a:srgbClr>
                  </a:outerShdw>
                </a:effectLst>
              </a:rPr>
              <a:t>EXPERIENCE FROM UKRAINE</a:t>
            </a:r>
          </a:p>
        </p:txBody>
      </p:sp>
      <p:sp>
        <p:nvSpPr>
          <p:cNvPr id="92" name="Google Shape;92;p1"/>
          <p:cNvSpPr txBox="1"/>
          <p:nvPr/>
        </p:nvSpPr>
        <p:spPr>
          <a:xfrm>
            <a:off x="73890" y="4568040"/>
            <a:ext cx="8876555" cy="1569620"/>
          </a:xfrm>
          <a:prstGeom prst="rect">
            <a:avLst/>
          </a:prstGeom>
          <a:noFill/>
          <a:ln>
            <a:noFill/>
          </a:ln>
        </p:spPr>
        <p:txBody>
          <a:bodyPr spcFirstLastPara="1" wrap="square" lIns="91425" tIns="45700" rIns="91425" bIns="45700" anchor="t" anchorCtr="0">
            <a:spAutoFit/>
          </a:bodyPr>
          <a:lstStyle/>
          <a:p>
            <a:pPr algn="r"/>
            <a:r>
              <a:rPr lang="en-US" sz="2400" dirty="0">
                <a:solidFill>
                  <a:schemeClr val="tx1"/>
                </a:solidFill>
                <a:effectLst>
                  <a:outerShdw blurRad="38100" dist="38100" dir="2700000" algn="tl">
                    <a:srgbClr val="000000">
                      <a:alpha val="43137"/>
                    </a:srgbClr>
                  </a:outerShdw>
                </a:effectLst>
              </a:rPr>
              <a:t>Dr. Igor </a:t>
            </a:r>
            <a:r>
              <a:rPr lang="en-US" sz="2400" dirty="0" err="1">
                <a:solidFill>
                  <a:schemeClr val="tx1"/>
                </a:solidFill>
                <a:effectLst>
                  <a:outerShdw blurRad="38100" dist="38100" dir="2700000" algn="tl">
                    <a:srgbClr val="000000">
                      <a:alpha val="43137"/>
                    </a:srgbClr>
                  </a:outerShdw>
                </a:effectLst>
              </a:rPr>
              <a:t>Taranov</a:t>
            </a:r>
            <a:endParaRPr dirty="0">
              <a:solidFill>
                <a:schemeClr val="tx1"/>
              </a:solidFill>
              <a:effectLst>
                <a:outerShdw blurRad="38100" dist="38100" dir="2700000" algn="tl">
                  <a:srgbClr val="000000">
                    <a:alpha val="43137"/>
                  </a:srgbClr>
                </a:outerShdw>
              </a:effectLst>
            </a:endParaRPr>
          </a:p>
          <a:p>
            <a:r>
              <a:rPr lang="en-US" sz="2400" dirty="0" smtClean="0">
                <a:solidFill>
                  <a:schemeClr val="tx1"/>
                </a:solidFill>
                <a:effectLst>
                  <a:outerShdw blurRad="38100" dist="38100" dir="2700000" algn="tl">
                    <a:srgbClr val="000000">
                      <a:alpha val="43137"/>
                    </a:srgbClr>
                  </a:outerShdw>
                </a:effectLst>
              </a:rPr>
              <a:t>Director </a:t>
            </a:r>
            <a:r>
              <a:rPr lang="en-US" sz="2400" dirty="0">
                <a:solidFill>
                  <a:schemeClr val="tx1"/>
                </a:solidFill>
                <a:effectLst>
                  <a:outerShdw blurRad="38100" dist="38100" dir="2700000" algn="tl">
                    <a:srgbClr val="000000">
                      <a:alpha val="43137"/>
                    </a:srgbClr>
                  </a:outerShdw>
                </a:effectLst>
              </a:rPr>
              <a:t>General of the Directorate for Science and </a:t>
            </a:r>
            <a:r>
              <a:rPr lang="en-US" sz="2400" dirty="0" smtClean="0">
                <a:solidFill>
                  <a:schemeClr val="tx1"/>
                </a:solidFill>
                <a:effectLst>
                  <a:outerShdw blurRad="38100" dist="38100" dir="2700000" algn="tl">
                    <a:srgbClr val="000000">
                      <a:alpha val="43137"/>
                    </a:srgbClr>
                  </a:outerShdw>
                </a:effectLst>
              </a:rPr>
              <a:t>Innovations, </a:t>
            </a:r>
          </a:p>
          <a:p>
            <a:r>
              <a:rPr lang="en-US" sz="2400" dirty="0" smtClean="0">
                <a:solidFill>
                  <a:schemeClr val="tx1"/>
                </a:solidFill>
                <a:effectLst>
                  <a:outerShdw blurRad="38100" dist="38100" dir="2700000" algn="tl">
                    <a:srgbClr val="000000">
                      <a:alpha val="43137"/>
                    </a:srgbClr>
                  </a:outerShdw>
                </a:effectLst>
              </a:rPr>
              <a:t>Ministry of Education and Science of Ukraine</a:t>
            </a:r>
            <a:endParaRPr lang="en-US" sz="2400" dirty="0">
              <a:solidFill>
                <a:schemeClr val="tx1"/>
              </a:solidFill>
              <a:effectLst>
                <a:outerShdw blurRad="38100" dist="38100" dir="2700000" algn="tl">
                  <a:srgbClr val="000000">
                    <a:alpha val="43137"/>
                  </a:srgbClr>
                </a:outerShdw>
              </a:effectLst>
            </a:endParaRPr>
          </a:p>
          <a:p>
            <a:pPr algn="r"/>
            <a:r>
              <a:rPr lang="en-US" sz="2400" dirty="0">
                <a:solidFill>
                  <a:schemeClr val="tx1"/>
                </a:solidFill>
                <a:effectLst>
                  <a:outerShdw blurRad="38100" dist="38100" dir="2700000" algn="tl">
                    <a:srgbClr val="000000">
                      <a:alpha val="43137"/>
                    </a:srgbClr>
                  </a:outerShdw>
                </a:effectLst>
              </a:rPr>
              <a:t>taranov@mon.gov.ua</a:t>
            </a:r>
            <a:endParaRPr sz="2400" dirty="0">
              <a:solidFill>
                <a:schemeClr val="tx1"/>
              </a:solidFill>
              <a:effectLst>
                <a:outerShdw blurRad="38100" dist="38100" dir="2700000" algn="tl">
                  <a:srgbClr val="000000">
                    <a:alpha val="43137"/>
                  </a:srgbClr>
                </a:outerShdw>
              </a:effectLst>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10</a:t>
            </a:fld>
            <a:endParaRPr lang="uk-UA"/>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25" name="Rectangle 1"/>
          <p:cNvSpPr>
            <a:spLocks noChangeArrowheads="1"/>
          </p:cNvSpPr>
          <p:nvPr/>
        </p:nvSpPr>
        <p:spPr bwMode="auto">
          <a:xfrm>
            <a:off x="2081049" y="263158"/>
            <a:ext cx="977462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ClrTx/>
            </a:pPr>
            <a:r>
              <a:rPr kumimoji="0" lang="en-US" sz="2200" b="0" i="1" u="none" strike="noStrike" cap="none" normalizeH="0" baseline="0" dirty="0">
                <a:ln>
                  <a:noFill/>
                </a:ln>
                <a:solidFill>
                  <a:srgbClr val="002060"/>
                </a:solidFill>
                <a:effectLst/>
                <a:latin typeface="+mj-lt"/>
                <a:ea typeface="Times New Roman" pitchFamily="18" charset="0"/>
                <a:cs typeface="Times New Roman" pitchFamily="18" charset="0"/>
              </a:rPr>
              <a:t>Bilateral Cooperation </a:t>
            </a:r>
            <a:r>
              <a:rPr lang="en-US" sz="2200" i="1" dirty="0">
                <a:solidFill>
                  <a:srgbClr val="002060"/>
                </a:solidFill>
                <a:latin typeface="+mj-lt"/>
                <a:ea typeface="Times New Roman" pitchFamily="18" charset="0"/>
                <a:cs typeface="Times New Roman" pitchFamily="18" charset="0"/>
              </a:rPr>
              <a:t>as Part of Integration into the European Research Area </a:t>
            </a:r>
            <a:endParaRPr kumimoji="0" lang="en-US" sz="2200" b="0" i="0" u="none" strike="noStrike" cap="none" normalizeH="0" baseline="0" dirty="0">
              <a:ln>
                <a:noFill/>
              </a:ln>
              <a:solidFill>
                <a:srgbClr val="002060"/>
              </a:solidFill>
              <a:effectLst/>
              <a:latin typeface="+mj-lt"/>
              <a:cs typeface="Arial" pitchFamily="34" charset="0"/>
            </a:endParaRPr>
          </a:p>
        </p:txBody>
      </p:sp>
      <p:sp>
        <p:nvSpPr>
          <p:cNvPr id="8" name="Text Box 9"/>
          <p:cNvSpPr txBox="1">
            <a:spLocks noChangeArrowheads="1"/>
          </p:cNvSpPr>
          <p:nvPr/>
        </p:nvSpPr>
        <p:spPr bwMode="auto">
          <a:xfrm>
            <a:off x="338639" y="1072483"/>
            <a:ext cx="3941379" cy="1384995"/>
          </a:xfrm>
          <a:prstGeom prst="rect">
            <a:avLst/>
          </a:prstGeom>
          <a:solidFill>
            <a:srgbClr val="00B050"/>
          </a:solidFill>
          <a:ln/>
          <a:extLst/>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en-US" sz="2800" b="1" dirty="0">
                <a:latin typeface="+mj-lt"/>
                <a:cs typeface="Arial" charset="0"/>
              </a:rPr>
              <a:t>Active Ukraine’s Bilateral Cooperation</a:t>
            </a:r>
          </a:p>
          <a:p>
            <a:pPr algn="ctr">
              <a:defRPr/>
            </a:pPr>
            <a:r>
              <a:rPr lang="en-US" sz="2800" b="1" dirty="0">
                <a:latin typeface="+mj-lt"/>
                <a:cs typeface="Arial" charset="0"/>
              </a:rPr>
              <a:t>in 2022</a:t>
            </a:r>
          </a:p>
        </p:txBody>
      </p:sp>
      <p:sp>
        <p:nvSpPr>
          <p:cNvPr id="9" name="Text Box 11"/>
          <p:cNvSpPr txBox="1">
            <a:spLocks noChangeArrowheads="1"/>
          </p:cNvSpPr>
          <p:nvPr/>
        </p:nvSpPr>
        <p:spPr bwMode="auto">
          <a:xfrm>
            <a:off x="338638" y="2549420"/>
            <a:ext cx="3941379" cy="4154984"/>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en-US" sz="2400" dirty="0"/>
              <a:t> Austria</a:t>
            </a:r>
            <a:endParaRPr lang="uk-UA" altLang="en-US" sz="2400" dirty="0"/>
          </a:p>
          <a:p>
            <a:pPr eaLnBrk="1" hangingPunct="1">
              <a:buFontTx/>
              <a:buChar char="•"/>
            </a:pPr>
            <a:endParaRPr lang="en-US" altLang="en-US" sz="2400" dirty="0"/>
          </a:p>
          <a:p>
            <a:pPr eaLnBrk="1" hangingPunct="1">
              <a:buFontTx/>
              <a:buChar char="•"/>
            </a:pPr>
            <a:r>
              <a:rPr lang="en-US" altLang="en-US" sz="2400" dirty="0"/>
              <a:t> Czech Republic</a:t>
            </a:r>
            <a:endParaRPr lang="uk-UA" altLang="en-US" sz="2400" dirty="0"/>
          </a:p>
          <a:p>
            <a:pPr eaLnBrk="1" hangingPunct="1">
              <a:buFontTx/>
              <a:buChar char="•"/>
            </a:pPr>
            <a:endParaRPr lang="en-US" altLang="en-US" sz="2400" dirty="0"/>
          </a:p>
          <a:p>
            <a:pPr eaLnBrk="1" hangingPunct="1">
              <a:buFontTx/>
              <a:buChar char="•"/>
            </a:pPr>
            <a:r>
              <a:rPr lang="en-US" altLang="en-US" sz="2400" dirty="0"/>
              <a:t> Latvia</a:t>
            </a:r>
            <a:endParaRPr lang="uk-UA" altLang="en-US" sz="2400" dirty="0"/>
          </a:p>
          <a:p>
            <a:pPr eaLnBrk="1" hangingPunct="1">
              <a:buFontTx/>
              <a:buChar char="•"/>
            </a:pPr>
            <a:endParaRPr lang="en-US" altLang="en-US" sz="2400" dirty="0"/>
          </a:p>
          <a:p>
            <a:pPr eaLnBrk="1" hangingPunct="1">
              <a:buFontTx/>
              <a:buChar char="•"/>
            </a:pPr>
            <a:r>
              <a:rPr lang="en-US" altLang="en-US" sz="2400" dirty="0">
                <a:latin typeface="+mn-lt"/>
              </a:rPr>
              <a:t> </a:t>
            </a:r>
            <a:r>
              <a:rPr lang="en-US" sz="2400" dirty="0">
                <a:latin typeface="+mn-lt"/>
              </a:rPr>
              <a:t>Lithuania</a:t>
            </a:r>
            <a:endParaRPr lang="uk-UA" sz="2400" dirty="0">
              <a:latin typeface="+mn-lt"/>
            </a:endParaRPr>
          </a:p>
          <a:p>
            <a:pPr eaLnBrk="1" hangingPunct="1">
              <a:buFontTx/>
              <a:buChar char="•"/>
            </a:pPr>
            <a:endParaRPr lang="en-US" sz="2400" dirty="0">
              <a:latin typeface="+mn-lt"/>
            </a:endParaRPr>
          </a:p>
          <a:p>
            <a:pPr eaLnBrk="1" hangingPunct="1">
              <a:buFontTx/>
              <a:buChar char="•"/>
            </a:pPr>
            <a:r>
              <a:rPr lang="en-US" altLang="en-US" sz="2400" dirty="0"/>
              <a:t> Slovakia</a:t>
            </a:r>
            <a:endParaRPr lang="uk-UA" altLang="en-US" sz="2400" dirty="0"/>
          </a:p>
          <a:p>
            <a:pPr eaLnBrk="1" hangingPunct="1">
              <a:buFontTx/>
              <a:buChar char="•"/>
            </a:pPr>
            <a:endParaRPr lang="en-US" altLang="en-US" sz="2400" dirty="0">
              <a:latin typeface="+mn-lt"/>
            </a:endParaRPr>
          </a:p>
          <a:p>
            <a:pPr eaLnBrk="1" hangingPunct="1">
              <a:buFontTx/>
              <a:buChar char="•"/>
            </a:pPr>
            <a:r>
              <a:rPr lang="en-US" altLang="en-US" sz="2400" dirty="0">
                <a:latin typeface="+mn-lt"/>
              </a:rPr>
              <a:t> </a:t>
            </a:r>
            <a:r>
              <a:rPr lang="en-US" altLang="en-US" sz="2400" dirty="0"/>
              <a:t>France</a:t>
            </a:r>
            <a:endParaRPr lang="en-US" altLang="en-US" sz="2400" dirty="0">
              <a:latin typeface="+mn-lt"/>
            </a:endParaRPr>
          </a:p>
        </p:txBody>
      </p:sp>
      <p:graphicFrame>
        <p:nvGraphicFramePr>
          <p:cNvPr id="14" name="Диаграмма 13"/>
          <p:cNvGraphicFramePr/>
          <p:nvPr>
            <p:extLst>
              <p:ext uri="{D42A27DB-BD31-4B8C-83A1-F6EECF244321}">
                <p14:modId xmlns:p14="http://schemas.microsoft.com/office/powerpoint/2010/main" val="2453682829"/>
              </p:ext>
            </p:extLst>
          </p:nvPr>
        </p:nvGraphicFramePr>
        <p:xfrm>
          <a:off x="5354708" y="1764980"/>
          <a:ext cx="6432331" cy="3773543"/>
        </p:xfrm>
        <a:graphic>
          <a:graphicData uri="http://schemas.openxmlformats.org/drawingml/2006/chart">
            <c:chart xmlns:c="http://schemas.openxmlformats.org/drawingml/2006/chart" xmlns:r="http://schemas.openxmlformats.org/officeDocument/2006/relationships" r:id="rId3"/>
          </a:graphicData>
        </a:graphic>
      </p:graphicFrame>
      <p:sp>
        <p:nvSpPr>
          <p:cNvPr id="15" name="Google Shape;100;p2"/>
          <p:cNvSpPr/>
          <p:nvPr/>
        </p:nvSpPr>
        <p:spPr>
          <a:xfrm rot="16200000">
            <a:off x="3272578" y="3456393"/>
            <a:ext cx="3610303" cy="553957"/>
          </a:xfrm>
          <a:prstGeom prst="rect">
            <a:avLst/>
          </a:prstGeom>
          <a:noFill/>
          <a:ln>
            <a:noFill/>
          </a:ln>
        </p:spPr>
        <p:txBody>
          <a:bodyPr spcFirstLastPara="1" wrap="square" lIns="91425" tIns="45700" rIns="91425" bIns="45700" anchor="t" anchorCtr="0">
            <a:spAutoFit/>
          </a:bodyPr>
          <a:lstStyle/>
          <a:p>
            <a:pPr algn="just">
              <a:lnSpc>
                <a:spcPct val="150000"/>
              </a:lnSpc>
            </a:pPr>
            <a:r>
              <a:rPr lang="en-US" sz="2000" dirty="0"/>
              <a:t>Number of Joint R&amp;D projects</a:t>
            </a:r>
            <a:endParaRPr lang="uk-UA" sz="2000"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294" y="2549420"/>
            <a:ext cx="970065" cy="64800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1476" y="3197420"/>
            <a:ext cx="973770" cy="648000"/>
          </a:xfrm>
          <a:prstGeom prst="rect">
            <a:avLst/>
          </a:prstGeom>
        </p:spPr>
      </p:pic>
      <p:pic>
        <p:nvPicPr>
          <p:cNvPr id="12" name="Рисунок 11"/>
          <p:cNvPicPr>
            <a:picLocks noChangeAspect="1"/>
          </p:cNvPicPr>
          <p:nvPr/>
        </p:nvPicPr>
        <p:blipFill rotWithShape="1">
          <a:blip r:embed="rId6">
            <a:extLst>
              <a:ext uri="{28A0092B-C50C-407E-A947-70E740481C1C}">
                <a14:useLocalDpi xmlns:a14="http://schemas.microsoft.com/office/drawing/2010/main" val="0"/>
              </a:ext>
            </a:extLst>
          </a:blip>
          <a:srcRect t="15415" b="18646"/>
          <a:stretch/>
        </p:blipFill>
        <p:spPr>
          <a:xfrm>
            <a:off x="1787326" y="3918301"/>
            <a:ext cx="1044000" cy="688407"/>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246" y="4670112"/>
            <a:ext cx="1008000" cy="604800"/>
          </a:xfrm>
          <a:prstGeom prst="rect">
            <a:avLst/>
          </a:prstGeom>
        </p:spPr>
      </p:pic>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1261" y="5327589"/>
            <a:ext cx="970065" cy="648000"/>
          </a:xfrm>
          <a:prstGeom prst="rect">
            <a:avLst/>
          </a:prstGeom>
        </p:spPr>
      </p:pic>
      <p:pic>
        <p:nvPicPr>
          <p:cNvPr id="17" name="Рисунок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1476" y="5975589"/>
            <a:ext cx="973773" cy="64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11</a:t>
            </a:fld>
            <a:endParaRPr lang="uk-UA"/>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Google Shape;100;p2"/>
          <p:cNvSpPr/>
          <p:nvPr/>
        </p:nvSpPr>
        <p:spPr>
          <a:xfrm>
            <a:off x="6006662" y="1860334"/>
            <a:ext cx="6185338" cy="1569620"/>
          </a:xfrm>
          <a:prstGeom prst="rect">
            <a:avLst/>
          </a:prstGeom>
          <a:noFill/>
          <a:ln>
            <a:noFill/>
          </a:ln>
        </p:spPr>
        <p:txBody>
          <a:bodyPr spcFirstLastPara="1" wrap="square" lIns="91425" tIns="45700" rIns="91425" bIns="45700" anchor="t" anchorCtr="0">
            <a:spAutoFit/>
          </a:bodyPr>
          <a:lstStyle/>
          <a:p>
            <a:r>
              <a:rPr lang="en-US" sz="2400" dirty="0"/>
              <a:t>Implementation of the international technical assistance project EU4Digital: Connecting research and education communities (EaPConnect2) </a:t>
            </a:r>
            <a:endParaRPr lang="ru-RU" sz="2400" dirty="0"/>
          </a:p>
        </p:txBody>
      </p:sp>
      <p:sp>
        <p:nvSpPr>
          <p:cNvPr id="1025" name="Rectangle 1"/>
          <p:cNvSpPr>
            <a:spLocks noChangeArrowheads="1"/>
          </p:cNvSpPr>
          <p:nvPr/>
        </p:nvSpPr>
        <p:spPr bwMode="auto">
          <a:xfrm>
            <a:off x="3757450" y="233519"/>
            <a:ext cx="686851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ClrTx/>
            </a:pPr>
            <a:r>
              <a:rPr kumimoji="0" lang="en-US" sz="2200" b="0" i="1" u="none" strike="noStrike" cap="none" normalizeH="0" baseline="0" dirty="0">
                <a:ln>
                  <a:noFill/>
                </a:ln>
                <a:solidFill>
                  <a:srgbClr val="002060"/>
                </a:solidFill>
                <a:effectLst/>
                <a:latin typeface="+mj-lt"/>
                <a:ea typeface="Times New Roman" pitchFamily="18" charset="0"/>
                <a:cs typeface="Times New Roman" pitchFamily="18" charset="0"/>
              </a:rPr>
              <a:t>About </a:t>
            </a:r>
            <a:r>
              <a:rPr lang="en-US" sz="2200" i="1" dirty="0">
                <a:solidFill>
                  <a:srgbClr val="002060"/>
                </a:solidFill>
                <a:latin typeface="+mj-lt"/>
                <a:ea typeface="Times New Roman" pitchFamily="18" charset="0"/>
                <a:cs typeface="Times New Roman" pitchFamily="18" charset="0"/>
              </a:rPr>
              <a:t>the Digital Tools for Science and Innovation</a:t>
            </a:r>
            <a:endParaRPr kumimoji="0" lang="en-US" sz="2200" b="0" i="0" u="none" strike="noStrike" cap="none" normalizeH="0" baseline="0" dirty="0">
              <a:ln>
                <a:noFill/>
              </a:ln>
              <a:solidFill>
                <a:srgbClr val="002060"/>
              </a:solidFill>
              <a:effectLst/>
              <a:latin typeface="+mj-lt"/>
              <a:cs typeface="Arial" pitchFamily="34" charset="0"/>
            </a:endParaRPr>
          </a:p>
        </p:txBody>
      </p:sp>
      <p:sp>
        <p:nvSpPr>
          <p:cNvPr id="8" name="Google Shape;100;p2"/>
          <p:cNvSpPr/>
          <p:nvPr/>
        </p:nvSpPr>
        <p:spPr>
          <a:xfrm>
            <a:off x="123735" y="1986900"/>
            <a:ext cx="4934607" cy="1200288"/>
          </a:xfrm>
          <a:prstGeom prst="rect">
            <a:avLst/>
          </a:prstGeom>
          <a:noFill/>
          <a:ln>
            <a:noFill/>
          </a:ln>
        </p:spPr>
        <p:txBody>
          <a:bodyPr spcFirstLastPara="1" wrap="square" lIns="91425" tIns="45700" rIns="91425" bIns="45700" anchor="t" anchorCtr="0">
            <a:spAutoFit/>
          </a:bodyPr>
          <a:lstStyle/>
          <a:p>
            <a:r>
              <a:rPr lang="en-US" sz="2400" dirty="0"/>
              <a:t>To bring together research and education communities from EU and Eastern partner countries</a:t>
            </a:r>
            <a:endParaRPr lang="ru-RU" sz="2400" dirty="0"/>
          </a:p>
        </p:txBody>
      </p:sp>
      <p:sp>
        <p:nvSpPr>
          <p:cNvPr id="9" name="Google Shape;100;p2"/>
          <p:cNvSpPr/>
          <p:nvPr/>
        </p:nvSpPr>
        <p:spPr>
          <a:xfrm>
            <a:off x="6006662" y="3920359"/>
            <a:ext cx="6185338" cy="830956"/>
          </a:xfrm>
          <a:prstGeom prst="rect">
            <a:avLst/>
          </a:prstGeom>
          <a:noFill/>
          <a:ln>
            <a:noFill/>
          </a:ln>
        </p:spPr>
        <p:txBody>
          <a:bodyPr spcFirstLastPara="1" wrap="square" lIns="91425" tIns="45700" rIns="91425" bIns="45700" anchor="t" anchorCtr="0">
            <a:spAutoFit/>
          </a:bodyPr>
          <a:lstStyle/>
          <a:p>
            <a:r>
              <a:rPr lang="en-US" sz="2400" dirty="0"/>
              <a:t>Creation of a National Portal of International Scientific and Technical Cooperation</a:t>
            </a:r>
            <a:endParaRPr lang="ru-RU" sz="2400" dirty="0"/>
          </a:p>
        </p:txBody>
      </p:sp>
      <p:sp>
        <p:nvSpPr>
          <p:cNvPr id="11" name="Google Shape;100;p2"/>
          <p:cNvSpPr/>
          <p:nvPr/>
        </p:nvSpPr>
        <p:spPr>
          <a:xfrm>
            <a:off x="6096000" y="5564120"/>
            <a:ext cx="6185338" cy="830956"/>
          </a:xfrm>
          <a:prstGeom prst="rect">
            <a:avLst/>
          </a:prstGeom>
          <a:noFill/>
          <a:ln>
            <a:noFill/>
          </a:ln>
        </p:spPr>
        <p:txBody>
          <a:bodyPr spcFirstLastPara="1" wrap="square" lIns="91425" tIns="45700" rIns="91425" bIns="45700" anchor="t" anchorCtr="0">
            <a:spAutoFit/>
          </a:bodyPr>
          <a:lstStyle/>
          <a:p>
            <a:r>
              <a:rPr lang="en-US" sz="2400" dirty="0"/>
              <a:t>Creation of a Ukrainian Research Information System (URIS)</a:t>
            </a:r>
            <a:endParaRPr lang="ru-RU" sz="2400" dirty="0"/>
          </a:p>
        </p:txBody>
      </p:sp>
      <p:sp>
        <p:nvSpPr>
          <p:cNvPr id="13" name="Google Shape;100;p2"/>
          <p:cNvSpPr/>
          <p:nvPr/>
        </p:nvSpPr>
        <p:spPr>
          <a:xfrm>
            <a:off x="231228" y="3930871"/>
            <a:ext cx="5002924" cy="830956"/>
          </a:xfrm>
          <a:prstGeom prst="rect">
            <a:avLst/>
          </a:prstGeom>
          <a:noFill/>
          <a:ln>
            <a:noFill/>
          </a:ln>
        </p:spPr>
        <p:txBody>
          <a:bodyPr spcFirstLastPara="1" wrap="square" lIns="91425" tIns="45700" rIns="91425" bIns="45700" anchor="t" anchorCtr="0">
            <a:spAutoFit/>
          </a:bodyPr>
          <a:lstStyle/>
          <a:p>
            <a:r>
              <a:rPr lang="en-US" sz="2400" dirty="0"/>
              <a:t>To facilitate the understanding of terms of cooperation</a:t>
            </a:r>
            <a:endParaRPr lang="ru-RU" sz="2400" dirty="0"/>
          </a:p>
        </p:txBody>
      </p:sp>
      <p:sp>
        <p:nvSpPr>
          <p:cNvPr id="14" name="Google Shape;100;p2"/>
          <p:cNvSpPr/>
          <p:nvPr/>
        </p:nvSpPr>
        <p:spPr>
          <a:xfrm>
            <a:off x="231228" y="5083429"/>
            <a:ext cx="5034455" cy="1569620"/>
          </a:xfrm>
          <a:prstGeom prst="rect">
            <a:avLst/>
          </a:prstGeom>
          <a:noFill/>
          <a:ln>
            <a:noFill/>
          </a:ln>
        </p:spPr>
        <p:txBody>
          <a:bodyPr spcFirstLastPara="1" wrap="square" lIns="91425" tIns="45700" rIns="91425" bIns="45700" anchor="t" anchorCtr="0">
            <a:spAutoFit/>
          </a:bodyPr>
          <a:lstStyle/>
          <a:p>
            <a:r>
              <a:rPr lang="en-US" sz="2400" dirty="0"/>
              <a:t>To collect, form, process, store, use data and information about the sphere of scientific and scientific and technical activity of Ukraine</a:t>
            </a:r>
            <a:endParaRPr lang="ru-RU" sz="2400" dirty="0"/>
          </a:p>
        </p:txBody>
      </p:sp>
      <p:sp>
        <p:nvSpPr>
          <p:cNvPr id="15" name="Google Shape;100;p2"/>
          <p:cNvSpPr/>
          <p:nvPr/>
        </p:nvSpPr>
        <p:spPr>
          <a:xfrm>
            <a:off x="6006662" y="1093076"/>
            <a:ext cx="3610304" cy="523180"/>
          </a:xfrm>
          <a:prstGeom prst="rect">
            <a:avLst/>
          </a:prstGeom>
          <a:noFill/>
          <a:ln>
            <a:noFill/>
          </a:ln>
        </p:spPr>
        <p:txBody>
          <a:bodyPr spcFirstLastPara="1" wrap="square" lIns="91425" tIns="45700" rIns="91425" bIns="45700" anchor="t" anchorCtr="0">
            <a:spAutoFit/>
          </a:bodyPr>
          <a:lstStyle/>
          <a:p>
            <a:r>
              <a:rPr lang="en-US" sz="2800" b="1" dirty="0"/>
              <a:t>Activities</a:t>
            </a:r>
            <a:endParaRPr lang="ru-RU" sz="2800" b="1" dirty="0"/>
          </a:p>
        </p:txBody>
      </p:sp>
      <p:sp>
        <p:nvSpPr>
          <p:cNvPr id="16" name="Google Shape;100;p2"/>
          <p:cNvSpPr/>
          <p:nvPr/>
        </p:nvSpPr>
        <p:spPr>
          <a:xfrm>
            <a:off x="278523" y="1187670"/>
            <a:ext cx="2984939" cy="523180"/>
          </a:xfrm>
          <a:prstGeom prst="rect">
            <a:avLst/>
          </a:prstGeom>
          <a:noFill/>
          <a:ln>
            <a:noFill/>
          </a:ln>
        </p:spPr>
        <p:txBody>
          <a:bodyPr spcFirstLastPara="1" wrap="square" lIns="91425" tIns="45700" rIns="91425" bIns="45700" anchor="t" anchorCtr="0">
            <a:spAutoFit/>
          </a:bodyPr>
          <a:lstStyle/>
          <a:p>
            <a:r>
              <a:rPr lang="en-US" sz="2800" b="1" dirty="0"/>
              <a:t>Goals</a:t>
            </a:r>
            <a:endParaRPr lang="ru-RU" sz="2800" b="1" dirty="0"/>
          </a:p>
        </p:txBody>
      </p:sp>
      <p:sp>
        <p:nvSpPr>
          <p:cNvPr id="2" name="Двойная стрелка влево/вправо 1"/>
          <p:cNvSpPr/>
          <p:nvPr/>
        </p:nvSpPr>
        <p:spPr>
          <a:xfrm>
            <a:off x="4739211" y="2344127"/>
            <a:ext cx="1212989" cy="471054"/>
          </a:xfrm>
          <a:prstGeom prst="lef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a:stretch>
            <a:fillRect/>
          </a:stretch>
        </p:blipFill>
        <p:spPr>
          <a:xfrm>
            <a:off x="4720102" y="4032953"/>
            <a:ext cx="1335140" cy="591363"/>
          </a:xfrm>
          <a:prstGeom prst="rect">
            <a:avLst/>
          </a:prstGeom>
        </p:spPr>
      </p:pic>
      <p:pic>
        <p:nvPicPr>
          <p:cNvPr id="6" name="Рисунок 5"/>
          <p:cNvPicPr>
            <a:picLocks noChangeAspect="1"/>
          </p:cNvPicPr>
          <p:nvPr/>
        </p:nvPicPr>
        <p:blipFill>
          <a:blip r:embed="rId4"/>
          <a:stretch>
            <a:fillRect/>
          </a:stretch>
        </p:blipFill>
        <p:spPr>
          <a:xfrm>
            <a:off x="4760860" y="5643153"/>
            <a:ext cx="1335140" cy="591363"/>
          </a:xfrm>
          <a:prstGeom prst="rect">
            <a:avLst/>
          </a:prstGeom>
        </p:spPr>
      </p:pic>
      <p:cxnSp>
        <p:nvCxnSpPr>
          <p:cNvPr id="19" name="Прямая соединительная линия 18"/>
          <p:cNvCxnSpPr/>
          <p:nvPr/>
        </p:nvCxnSpPr>
        <p:spPr>
          <a:xfrm>
            <a:off x="278523" y="1710850"/>
            <a:ext cx="1408585" cy="0"/>
          </a:xfrm>
          <a:prstGeom prst="line">
            <a:avLst/>
          </a:prstGeom>
          <a:ln w="53975" cap="rnd">
            <a:bevel/>
          </a:ln>
          <a:effectLst>
            <a:outerShdw blurRad="4445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cxnSp>
        <p:nvCxnSpPr>
          <p:cNvPr id="21" name="Прямая соединительная линия 20"/>
          <p:cNvCxnSpPr/>
          <p:nvPr/>
        </p:nvCxnSpPr>
        <p:spPr>
          <a:xfrm flipV="1">
            <a:off x="6096000" y="1665687"/>
            <a:ext cx="2104571" cy="0"/>
          </a:xfrm>
          <a:prstGeom prst="line">
            <a:avLst/>
          </a:prstGeom>
          <a:ln w="53975" cap="rnd">
            <a:bevel/>
          </a:ln>
          <a:effectLst>
            <a:outerShdw blurRad="4445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12</a:t>
            </a:fld>
            <a:endParaRPr lang="uk-UA"/>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Google Shape;100;p2"/>
          <p:cNvSpPr/>
          <p:nvPr/>
        </p:nvSpPr>
        <p:spPr>
          <a:xfrm>
            <a:off x="1025700" y="873457"/>
            <a:ext cx="10414183" cy="830956"/>
          </a:xfrm>
          <a:prstGeom prst="rect">
            <a:avLst/>
          </a:prstGeom>
          <a:noFill/>
          <a:ln>
            <a:noFill/>
          </a:ln>
        </p:spPr>
        <p:txBody>
          <a:bodyPr spcFirstLastPara="1" wrap="square" lIns="91425" tIns="45700" rIns="91425" bIns="45700" anchor="t" anchorCtr="0">
            <a:spAutoFit/>
          </a:bodyPr>
          <a:lstStyle/>
          <a:p>
            <a:pPr algn="ctr"/>
            <a:r>
              <a:rPr lang="en-US" sz="2400" b="1" dirty="0"/>
              <a:t>Bank details of the Ministry of Education and Science of Ukraine for reconstruction and restoration </a:t>
            </a:r>
          </a:p>
        </p:txBody>
      </p:sp>
      <p:sp>
        <p:nvSpPr>
          <p:cNvPr id="13" name="Google Shape;100;p2"/>
          <p:cNvSpPr/>
          <p:nvPr/>
        </p:nvSpPr>
        <p:spPr>
          <a:xfrm>
            <a:off x="459828" y="1737638"/>
            <a:ext cx="4435523" cy="5078273"/>
          </a:xfrm>
          <a:prstGeom prst="rect">
            <a:avLst/>
          </a:prstGeom>
          <a:noFill/>
          <a:ln>
            <a:noFill/>
          </a:ln>
        </p:spPr>
        <p:txBody>
          <a:bodyPr spcFirstLastPara="1" wrap="square" lIns="91425" tIns="45700" rIns="91425" bIns="45700" anchor="t" anchorCtr="0">
            <a:spAutoFit/>
          </a:bodyPr>
          <a:lstStyle/>
          <a:p>
            <a:pPr lvl="0" algn="just"/>
            <a:r>
              <a:rPr lang="en-US" sz="1800" dirty="0"/>
              <a:t>Since the beginning of the full-scale </a:t>
            </a:r>
            <a:r>
              <a:rPr lang="en-US" sz="1800" dirty="0" err="1"/>
              <a:t>russian</a:t>
            </a:r>
            <a:r>
              <a:rPr lang="en-US" sz="1800" dirty="0"/>
              <a:t> invasion of Ukraine, more than 2.500 educational institutions have been damaged and destroyed, and the material and technical base has also been mutilated.</a:t>
            </a:r>
          </a:p>
          <a:p>
            <a:pPr lvl="0" algn="just"/>
            <a:endParaRPr lang="en-US" sz="1800" dirty="0">
              <a:solidFill>
                <a:schemeClr val="dk1"/>
              </a:solidFill>
              <a:sym typeface="Arial"/>
            </a:endParaRPr>
          </a:p>
          <a:p>
            <a:pPr lvl="0" algn="just"/>
            <a:r>
              <a:rPr lang="en-US" sz="1800" dirty="0"/>
              <a:t>As part of the initiative of President </a:t>
            </a:r>
            <a:r>
              <a:rPr lang="en-US" sz="1800" dirty="0" err="1"/>
              <a:t>Volodymyr</a:t>
            </a:r>
            <a:r>
              <a:rPr lang="en-US" sz="1800" dirty="0"/>
              <a:t> </a:t>
            </a:r>
            <a:r>
              <a:rPr lang="en-US" sz="1800" dirty="0" err="1"/>
              <a:t>Zelensky</a:t>
            </a:r>
            <a:r>
              <a:rPr lang="en-US" sz="1800" dirty="0"/>
              <a:t> United24, the National Bank of Ukraine has opened an account for the Ministry of Education and Science, this step will help to solve urgent problems in the area. Donations can be made in national and foreign currency (US dollars, euros, pounds sterling).</a:t>
            </a:r>
          </a:p>
          <a:p>
            <a:pPr lvl="0" algn="just"/>
            <a:endParaRPr lang="en-US" sz="1800" dirty="0">
              <a:solidFill>
                <a:schemeClr val="dk1"/>
              </a:solidFill>
              <a:sym typeface="Arial"/>
            </a:endParaRPr>
          </a:p>
          <a:p>
            <a:pPr lvl="0" algn="just"/>
            <a:r>
              <a:rPr lang="en-US" sz="1800" dirty="0">
                <a:solidFill>
                  <a:schemeClr val="tx1"/>
                </a:solidFill>
              </a:rPr>
              <a:t>More details at </a:t>
            </a:r>
            <a:r>
              <a:rPr lang="en-US" sz="1800" dirty="0">
                <a:solidFill>
                  <a:schemeClr val="dk1"/>
                </a:solidFill>
                <a:hlinkClick r:id="rId3"/>
              </a:rPr>
              <a:t>http://surl.li/djyur</a:t>
            </a:r>
            <a:endParaRPr lang="ru-RU" sz="1800" dirty="0">
              <a:solidFill>
                <a:schemeClr val="dk1"/>
              </a:solidFill>
            </a:endParaRPr>
          </a:p>
          <a:p>
            <a:pPr lvl="0" algn="just"/>
            <a:endParaRPr lang="en-US" sz="1800" dirty="0">
              <a:solidFill>
                <a:schemeClr val="dk1"/>
              </a:solidFill>
            </a:endParaRPr>
          </a:p>
        </p:txBody>
      </p:sp>
      <p:sp>
        <p:nvSpPr>
          <p:cNvPr id="1025" name="Rectangle 1"/>
          <p:cNvSpPr>
            <a:spLocks noChangeArrowheads="1"/>
          </p:cNvSpPr>
          <p:nvPr/>
        </p:nvSpPr>
        <p:spPr bwMode="auto">
          <a:xfrm>
            <a:off x="1718441" y="263534"/>
            <a:ext cx="1047355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2060"/>
                </a:solidFill>
                <a:effectLst/>
                <a:latin typeface="+mj-lt"/>
                <a:ea typeface="Times New Roman" pitchFamily="18" charset="0"/>
                <a:cs typeface="Times New Roman" pitchFamily="18" charset="0"/>
              </a:rPr>
              <a:t>About the Consequences of the Aggression of the Russian Federation</a:t>
            </a:r>
            <a:endParaRPr kumimoji="0" lang="en-US" sz="2400" b="0" i="0" u="none" strike="noStrike" cap="none" normalizeH="0" baseline="0" dirty="0">
              <a:ln>
                <a:noFill/>
              </a:ln>
              <a:solidFill>
                <a:srgbClr val="002060"/>
              </a:solidFill>
              <a:effectLst/>
              <a:latin typeface="+mj-lt"/>
              <a:cs typeface="Arial" pitchFamily="34" charset="0"/>
            </a:endParaRPr>
          </a:p>
        </p:txBody>
      </p:sp>
      <p:sp>
        <p:nvSpPr>
          <p:cNvPr id="14" name="Google Shape;100;p2"/>
          <p:cNvSpPr/>
          <p:nvPr/>
        </p:nvSpPr>
        <p:spPr>
          <a:xfrm>
            <a:off x="7116169" y="1676181"/>
            <a:ext cx="4435523" cy="5062884"/>
          </a:xfrm>
          <a:prstGeom prst="rect">
            <a:avLst/>
          </a:prstGeom>
          <a:noFill/>
          <a:ln>
            <a:noFill/>
          </a:ln>
        </p:spPr>
        <p:txBody>
          <a:bodyPr spcFirstLastPara="1" wrap="square" lIns="91425" tIns="45700" rIns="91425" bIns="45700" anchor="t" anchorCtr="0">
            <a:spAutoFit/>
          </a:bodyPr>
          <a:lstStyle/>
          <a:p>
            <a:r>
              <a:rPr lang="en-US" sz="1700" b="1" dirty="0"/>
              <a:t>BENEFICIARY:</a:t>
            </a:r>
            <a:endParaRPr lang="en-US" sz="1700" dirty="0"/>
          </a:p>
          <a:p>
            <a:r>
              <a:rPr lang="en-US" sz="1700" dirty="0"/>
              <a:t>Ministry of Education and Science of Ukraine</a:t>
            </a:r>
          </a:p>
          <a:p>
            <a:r>
              <a:rPr lang="en-US" sz="1700" b="1" dirty="0"/>
              <a:t>BENEFICIARY BANK BIC:</a:t>
            </a:r>
            <a:endParaRPr lang="en-US" sz="1700" dirty="0"/>
          </a:p>
          <a:p>
            <a:r>
              <a:rPr lang="en-US" sz="1700" dirty="0"/>
              <a:t>NBUA UA UX</a:t>
            </a:r>
          </a:p>
          <a:p>
            <a:r>
              <a:rPr lang="en-US" sz="1700" b="1" dirty="0"/>
              <a:t>BENEFICIARY ADDRESS:</a:t>
            </a:r>
            <a:endParaRPr lang="en-US" sz="1700" dirty="0"/>
          </a:p>
          <a:p>
            <a:r>
              <a:rPr lang="en-US" sz="1700" dirty="0"/>
              <a:t>10, </a:t>
            </a:r>
            <a:r>
              <a:rPr lang="en-US" sz="1700" dirty="0" err="1"/>
              <a:t>Peremogy</a:t>
            </a:r>
            <a:r>
              <a:rPr lang="en-US" sz="1700" dirty="0"/>
              <a:t> str., Kyiv, 01135, Ukraine</a:t>
            </a:r>
          </a:p>
          <a:p>
            <a:r>
              <a:rPr lang="en-US" sz="1700" b="1" dirty="0"/>
              <a:t>ACCOUNT NUMBER:</a:t>
            </a:r>
            <a:endParaRPr lang="en-US" sz="1700" dirty="0"/>
          </a:p>
          <a:p>
            <a:r>
              <a:rPr lang="en-US" sz="1700" dirty="0"/>
              <a:t>5040040066</a:t>
            </a:r>
          </a:p>
          <a:p>
            <a:r>
              <a:rPr lang="en-US" sz="1700" b="1" dirty="0"/>
              <a:t>IBAN </a:t>
            </a:r>
            <a:r>
              <a:rPr lang="en-US" sz="1700" dirty="0"/>
              <a:t>DE05504000005040040066</a:t>
            </a:r>
          </a:p>
          <a:p>
            <a:r>
              <a:rPr lang="en-US" sz="1700" b="1" dirty="0"/>
              <a:t>CORRESPONDENT BANK NAME:</a:t>
            </a:r>
            <a:endParaRPr lang="en-US" sz="1700" dirty="0"/>
          </a:p>
          <a:p>
            <a:r>
              <a:rPr lang="en-US" sz="1700" dirty="0"/>
              <a:t>DEUTSCHE BUNDESBANK, Frankfurt</a:t>
            </a:r>
          </a:p>
          <a:p>
            <a:r>
              <a:rPr lang="en-US" sz="1700" b="1" dirty="0"/>
              <a:t>SWIFT-code:</a:t>
            </a:r>
            <a:endParaRPr lang="en-US" sz="1700" dirty="0"/>
          </a:p>
          <a:p>
            <a:r>
              <a:rPr lang="en-US" sz="1700" dirty="0"/>
              <a:t>MARK DE FF</a:t>
            </a:r>
          </a:p>
          <a:p>
            <a:r>
              <a:rPr lang="en-US" sz="1700" b="1" dirty="0"/>
              <a:t>CORRESPONDENT BANK ADDRESS:</a:t>
            </a:r>
            <a:endParaRPr lang="en-US" sz="1700" dirty="0"/>
          </a:p>
          <a:p>
            <a:r>
              <a:rPr lang="en-US" sz="1700" dirty="0"/>
              <a:t>Wilhelm-Epstein-</a:t>
            </a:r>
            <a:r>
              <a:rPr lang="en-US" sz="1700" dirty="0" err="1"/>
              <a:t>Straße</a:t>
            </a:r>
            <a:r>
              <a:rPr lang="en-US" sz="1700" dirty="0"/>
              <a:t> 14, 60431 Frankfurt Am Main</a:t>
            </a:r>
          </a:p>
          <a:p>
            <a:r>
              <a:rPr lang="en-US" sz="1700" b="1" dirty="0"/>
              <a:t>PURPOSE OF PAYMENT:</a:t>
            </a:r>
            <a:endParaRPr lang="en-US" sz="1700" dirty="0"/>
          </a:p>
          <a:p>
            <a:r>
              <a:rPr lang="en-US" sz="1700" dirty="0"/>
              <a:t>for </a:t>
            </a:r>
            <a:r>
              <a:rPr lang="en-US" sz="1700" dirty="0" err="1"/>
              <a:t>acc</a:t>
            </a:r>
            <a:r>
              <a:rPr lang="en-US" sz="1700" dirty="0"/>
              <a:t>: 32303338601027</a:t>
            </a:r>
            <a:endParaRPr sz="1700" dirty="0">
              <a:solidFill>
                <a:schemeClr val="dk1"/>
              </a:solidFill>
              <a:sym typeface="Arial"/>
            </a:endParaRPr>
          </a:p>
        </p:txBody>
      </p:sp>
    </p:spTree>
    <p:extLst>
      <p:ext uri="{BB962C8B-B14F-4D97-AF65-F5344CB8AC3E}">
        <p14:creationId xmlns:p14="http://schemas.microsoft.com/office/powerpoint/2010/main" val="166665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50" name="Google Shape;25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13</a:t>
            </a:fld>
            <a:endParaRPr/>
          </a:p>
        </p:txBody>
      </p:sp>
      <p:pic>
        <p:nvPicPr>
          <p:cNvPr id="5" name="Google Shape;90;p1"/>
          <p:cNvPicPr preferRelativeResize="0"/>
          <p:nvPr/>
        </p:nvPicPr>
        <p:blipFill rotWithShape="1">
          <a:blip r:embed="rId4">
            <a:alphaModFix/>
          </a:blip>
          <a:srcRect r="42554"/>
          <a:stretch/>
        </p:blipFill>
        <p:spPr>
          <a:xfrm>
            <a:off x="7890327" y="447619"/>
            <a:ext cx="1322815" cy="415057"/>
          </a:xfrm>
          <a:prstGeom prst="rect">
            <a:avLst/>
          </a:prstGeom>
          <a:noFill/>
          <a:ln>
            <a:noFill/>
          </a:ln>
          <a:effectLst>
            <a:outerShdw blurRad="190500" dist="228600" dir="2700000" algn="ctr">
              <a:srgbClr val="000000">
                <a:alpha val="29803"/>
              </a:srgbClr>
            </a:outerShdw>
          </a:effectLst>
        </p:spPr>
      </p:pic>
      <p:sp>
        <p:nvSpPr>
          <p:cNvPr id="6" name="Google Shape;91;p1"/>
          <p:cNvSpPr txBox="1"/>
          <p:nvPr/>
        </p:nvSpPr>
        <p:spPr>
          <a:xfrm>
            <a:off x="503087" y="2398296"/>
            <a:ext cx="8136911" cy="1754286"/>
          </a:xfrm>
          <a:prstGeom prst="rect">
            <a:avLst/>
          </a:prstGeom>
          <a:solidFill>
            <a:srgbClr val="1557A9"/>
          </a:solidFill>
          <a:ln>
            <a:noFill/>
          </a:ln>
        </p:spPr>
        <p:txBody>
          <a:bodyPr spcFirstLastPara="1" wrap="square" lIns="91425" tIns="45700" rIns="91425" bIns="45700" anchor="t" anchorCtr="0">
            <a:spAutoFit/>
          </a:bodyPr>
          <a:lstStyle/>
          <a:p>
            <a:pPr algn="ctr"/>
            <a:r>
              <a:rPr lang="en-US" sz="5400" b="1" dirty="0">
                <a:solidFill>
                  <a:schemeClr val="accent4"/>
                </a:solidFill>
                <a:effectLst>
                  <a:outerShdw blurRad="38100" dist="38100" dir="2700000" algn="tl">
                    <a:srgbClr val="000000">
                      <a:alpha val="43137"/>
                    </a:srgbClr>
                  </a:outerShdw>
                </a:effectLst>
              </a:rPr>
              <a:t>Thank you</a:t>
            </a:r>
          </a:p>
          <a:p>
            <a:pPr algn="ctr"/>
            <a:r>
              <a:rPr lang="en-US" sz="5400" b="1" dirty="0">
                <a:solidFill>
                  <a:schemeClr val="accent4"/>
                </a:solidFill>
                <a:effectLst>
                  <a:outerShdw blurRad="38100" dist="38100" dir="2700000" algn="tl">
                    <a:srgbClr val="000000">
                      <a:alpha val="43137"/>
                    </a:srgbClr>
                  </a:outerShdw>
                </a:effectLst>
              </a:rPr>
              <a:t>for your attention!</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2</a:t>
            </a:fld>
            <a:endParaRPr lang="uk-UA"/>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11" name="Рисунок 10" descr="IMG_20221011_152407_684.jpg"/>
          <p:cNvPicPr>
            <a:picLocks noChangeAspect="1"/>
          </p:cNvPicPr>
          <p:nvPr/>
        </p:nvPicPr>
        <p:blipFill>
          <a:blip r:embed="rId3"/>
          <a:srcRect t="20690" b="11264"/>
          <a:stretch>
            <a:fillRect/>
          </a:stretch>
        </p:blipFill>
        <p:spPr>
          <a:xfrm>
            <a:off x="0" y="1103587"/>
            <a:ext cx="6858000" cy="4666593"/>
          </a:xfrm>
          <a:prstGeom prst="rect">
            <a:avLst/>
          </a:prstGeom>
        </p:spPr>
      </p:pic>
      <p:sp>
        <p:nvSpPr>
          <p:cNvPr id="12" name="Google Shape;100;p2"/>
          <p:cNvSpPr/>
          <p:nvPr/>
        </p:nvSpPr>
        <p:spPr>
          <a:xfrm>
            <a:off x="6807912" y="1292772"/>
            <a:ext cx="4984695" cy="4524275"/>
          </a:xfrm>
          <a:prstGeom prst="rect">
            <a:avLst/>
          </a:prstGeom>
          <a:noFill/>
          <a:ln>
            <a:noFill/>
          </a:ln>
        </p:spPr>
        <p:txBody>
          <a:bodyPr spcFirstLastPara="1" wrap="square" lIns="91425" tIns="45700" rIns="91425" bIns="45700" anchor="t" anchorCtr="0">
            <a:spAutoFit/>
          </a:bodyPr>
          <a:lstStyle/>
          <a:p>
            <a:pPr algn="just"/>
            <a:r>
              <a:rPr lang="en-US" sz="2400" dirty="0"/>
              <a:t>In conditions of aggression of the Russian Federation sphere of science and innovation of Ukraine suffered significant  losses</a:t>
            </a:r>
            <a:r>
              <a:rPr lang="ru-RU" sz="2400" dirty="0"/>
              <a:t>:</a:t>
            </a:r>
            <a:endParaRPr lang="uk-UA" sz="2400" dirty="0"/>
          </a:p>
          <a:p>
            <a:pPr algn="just"/>
            <a:r>
              <a:rPr lang="uk-UA" sz="2400" dirty="0"/>
              <a:t>-</a:t>
            </a:r>
            <a:r>
              <a:rPr lang="en-US" sz="2400" dirty="0"/>
              <a:t> staff,</a:t>
            </a:r>
          </a:p>
          <a:p>
            <a:pPr algn="just">
              <a:buFontTx/>
              <a:buChar char="-"/>
            </a:pPr>
            <a:r>
              <a:rPr lang="en-US" sz="2400" dirty="0"/>
              <a:t> infrastructure,</a:t>
            </a:r>
          </a:p>
          <a:p>
            <a:pPr algn="just">
              <a:buFontTx/>
              <a:buChar char="-"/>
            </a:pPr>
            <a:r>
              <a:rPr lang="en-US" sz="2400" dirty="0"/>
              <a:t> functioning scheme,</a:t>
            </a:r>
          </a:p>
          <a:p>
            <a:pPr algn="just">
              <a:buFontTx/>
              <a:buChar char="-"/>
            </a:pPr>
            <a:r>
              <a:rPr lang="en-US" sz="2400" dirty="0"/>
              <a:t> conditions to carry out scientific and research activities</a:t>
            </a:r>
          </a:p>
          <a:p>
            <a:pPr lvl="0" algn="just"/>
            <a:endParaRPr lang="en-US" sz="2400" dirty="0"/>
          </a:p>
          <a:p>
            <a:pPr lvl="0" algn="just"/>
            <a:r>
              <a:rPr lang="en-US" sz="2400" dirty="0"/>
              <a:t>Despite this Ukraine applied to join the EU.</a:t>
            </a:r>
            <a:endParaRPr sz="2400" dirty="0">
              <a:solidFill>
                <a:schemeClr val="dk1"/>
              </a:solidFill>
              <a:latin typeface="Arial"/>
              <a:ea typeface="Arial"/>
              <a:cs typeface="Arial"/>
              <a:sym typeface="Arial"/>
            </a:endParaRPr>
          </a:p>
        </p:txBody>
      </p:sp>
      <p:sp>
        <p:nvSpPr>
          <p:cNvPr id="13" name="Google Shape;100;p2"/>
          <p:cNvSpPr/>
          <p:nvPr/>
        </p:nvSpPr>
        <p:spPr>
          <a:xfrm>
            <a:off x="0" y="6027044"/>
            <a:ext cx="6952593" cy="646290"/>
          </a:xfrm>
          <a:prstGeom prst="rect">
            <a:avLst/>
          </a:prstGeom>
          <a:noFill/>
          <a:ln>
            <a:noFill/>
          </a:ln>
        </p:spPr>
        <p:txBody>
          <a:bodyPr spcFirstLastPara="1" wrap="square" lIns="91425" tIns="45700" rIns="91425" bIns="45700" anchor="t" anchorCtr="0">
            <a:spAutoFit/>
          </a:bodyPr>
          <a:lstStyle/>
          <a:p>
            <a:pPr lvl="0" algn="ctr"/>
            <a:r>
              <a:rPr lang="en-US" sz="1800" dirty="0">
                <a:solidFill>
                  <a:schemeClr val="dk1"/>
                </a:solidFill>
                <a:latin typeface="Arial"/>
                <a:ea typeface="Arial"/>
                <a:cs typeface="Arial"/>
                <a:sym typeface="Arial"/>
              </a:rPr>
              <a:t>Damaged building of the Ministry of Education and Science of Ukraine after </a:t>
            </a:r>
            <a:r>
              <a:rPr lang="en-US" sz="1800" dirty="0"/>
              <a:t>massive missile strikes on October, 10, 2022</a:t>
            </a:r>
            <a:endParaRPr sz="1800" dirty="0">
              <a:solidFill>
                <a:schemeClr val="dk1"/>
              </a:solidFill>
              <a:latin typeface="Arial"/>
              <a:ea typeface="Arial"/>
              <a:cs typeface="Arial"/>
              <a:sym typeface="Arial"/>
            </a:endParaRPr>
          </a:p>
        </p:txBody>
      </p:sp>
      <p:sp>
        <p:nvSpPr>
          <p:cNvPr id="1025" name="Rectangle 1"/>
          <p:cNvSpPr>
            <a:spLocks noChangeArrowheads="1"/>
          </p:cNvSpPr>
          <p:nvPr/>
        </p:nvSpPr>
        <p:spPr bwMode="auto">
          <a:xfrm>
            <a:off x="1718441" y="263534"/>
            <a:ext cx="1047355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2060"/>
                </a:solidFill>
                <a:effectLst/>
                <a:latin typeface="+mj-lt"/>
                <a:ea typeface="Times New Roman" pitchFamily="18" charset="0"/>
                <a:cs typeface="Times New Roman" pitchFamily="18" charset="0"/>
              </a:rPr>
              <a:t>About the Consequences of the Aggression of the Russian Federation</a:t>
            </a:r>
            <a:endParaRPr kumimoji="0" lang="en-US" sz="2400" b="0" i="0" u="none" strike="noStrike" cap="none" normalizeH="0" baseline="0" dirty="0">
              <a:ln>
                <a:noFill/>
              </a:ln>
              <a:solidFill>
                <a:srgbClr val="002060"/>
              </a:solidFill>
              <a:effectLst/>
              <a:latin typeface="+mj-lt"/>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Скругленный прямоугольник 28"/>
          <p:cNvSpPr/>
          <p:nvPr/>
        </p:nvSpPr>
        <p:spPr>
          <a:xfrm>
            <a:off x="3983067" y="4285651"/>
            <a:ext cx="4354037" cy="1912518"/>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 name="Скругленный прямоугольник 24"/>
          <p:cNvSpPr/>
          <p:nvPr/>
        </p:nvSpPr>
        <p:spPr>
          <a:xfrm>
            <a:off x="8986996" y="4250638"/>
            <a:ext cx="3047683" cy="1975844"/>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264716" y="4267554"/>
            <a:ext cx="3047683" cy="1945066"/>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3983067" y="2228652"/>
            <a:ext cx="4354037" cy="1912518"/>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8974395" y="2211550"/>
            <a:ext cx="3047683" cy="1909223"/>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Скругленный прямоугольник 8"/>
          <p:cNvSpPr/>
          <p:nvPr/>
        </p:nvSpPr>
        <p:spPr>
          <a:xfrm>
            <a:off x="264716" y="2183040"/>
            <a:ext cx="3047683" cy="1945066"/>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3</a:t>
            </a:fld>
            <a:endParaRPr lang="uk-UA" dirty="0"/>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25" name="Rectangle 1"/>
          <p:cNvSpPr>
            <a:spLocks noChangeArrowheads="1"/>
          </p:cNvSpPr>
          <p:nvPr/>
        </p:nvSpPr>
        <p:spPr bwMode="auto">
          <a:xfrm>
            <a:off x="1487214" y="263157"/>
            <a:ext cx="10421007"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fontAlgn="base">
              <a:spcBef>
                <a:spcPct val="0"/>
              </a:spcBef>
              <a:spcAft>
                <a:spcPct val="0"/>
              </a:spcAft>
              <a:buClrTx/>
            </a:pPr>
            <a:r>
              <a:rPr kumimoji="0" lang="en-US" sz="2200" b="0" i="1" u="none" strike="noStrike" cap="none" normalizeH="0" baseline="0" dirty="0">
                <a:ln>
                  <a:noFill/>
                </a:ln>
                <a:solidFill>
                  <a:srgbClr val="002060"/>
                </a:solidFill>
                <a:effectLst/>
                <a:latin typeface="+mj-lt"/>
                <a:ea typeface="Times New Roman" pitchFamily="18" charset="0"/>
                <a:cs typeface="Times New Roman" pitchFamily="18" charset="0"/>
              </a:rPr>
              <a:t>About </a:t>
            </a:r>
            <a:r>
              <a:rPr lang="en-US" sz="2200" i="1" dirty="0">
                <a:solidFill>
                  <a:srgbClr val="002060"/>
                </a:solidFill>
                <a:latin typeface="+mj-lt"/>
                <a:ea typeface="Times New Roman" pitchFamily="18" charset="0"/>
                <a:cs typeface="Times New Roman" pitchFamily="18" charset="0"/>
              </a:rPr>
              <a:t>the Roadmap for Ukraine's Integration into the European Research Area </a:t>
            </a:r>
            <a:endParaRPr kumimoji="0" lang="en-US" sz="2200" b="0" i="0" u="none" strike="noStrike" cap="none" normalizeH="0" baseline="0" dirty="0">
              <a:ln>
                <a:noFill/>
              </a:ln>
              <a:solidFill>
                <a:srgbClr val="002060"/>
              </a:solidFill>
              <a:effectLst/>
              <a:latin typeface="+mj-lt"/>
              <a:cs typeface="Arial" pitchFamily="34" charset="0"/>
            </a:endParaRPr>
          </a:p>
        </p:txBody>
      </p:sp>
      <p:sp>
        <p:nvSpPr>
          <p:cNvPr id="16" name="Google Shape;100;p2"/>
          <p:cNvSpPr/>
          <p:nvPr/>
        </p:nvSpPr>
        <p:spPr>
          <a:xfrm>
            <a:off x="168718" y="919603"/>
            <a:ext cx="11739503" cy="769401"/>
          </a:xfrm>
          <a:prstGeom prst="rect">
            <a:avLst/>
          </a:prstGeom>
          <a:noFill/>
          <a:ln>
            <a:noFill/>
          </a:ln>
        </p:spPr>
        <p:txBody>
          <a:bodyPr spcFirstLastPara="1" wrap="square" lIns="91425" tIns="45700" rIns="91425" bIns="45700" anchor="t" anchorCtr="0">
            <a:spAutoFit/>
          </a:bodyPr>
          <a:lstStyle/>
          <a:p>
            <a:pPr algn="just"/>
            <a:r>
              <a:rPr lang="en-US" sz="2200" dirty="0"/>
              <a:t>Roadmap for Ukraine's Scientific and Innovative System Integration into the European Research Area (ERA-UA) has been approved on February, 10, 2021.</a:t>
            </a:r>
          </a:p>
        </p:txBody>
      </p:sp>
      <p:sp>
        <p:nvSpPr>
          <p:cNvPr id="11" name="Google Shape;100;p2"/>
          <p:cNvSpPr/>
          <p:nvPr/>
        </p:nvSpPr>
        <p:spPr>
          <a:xfrm>
            <a:off x="2997808" y="1695043"/>
            <a:ext cx="6827023" cy="430847"/>
          </a:xfrm>
          <a:prstGeom prst="rect">
            <a:avLst/>
          </a:prstGeom>
          <a:noFill/>
          <a:ln>
            <a:noFill/>
          </a:ln>
        </p:spPr>
        <p:txBody>
          <a:bodyPr spcFirstLastPara="1" wrap="square" lIns="91425" tIns="45700" rIns="91425" bIns="45700" anchor="t" anchorCtr="0">
            <a:spAutoFit/>
          </a:bodyPr>
          <a:lstStyle/>
          <a:p>
            <a:pPr algn="just"/>
            <a:r>
              <a:rPr lang="en-US" sz="2200" dirty="0"/>
              <a:t>The ERA-UA Roadmap stipulates six key priorities:</a:t>
            </a:r>
            <a:endParaRPr lang="uk-UA" sz="2200" dirty="0"/>
          </a:p>
        </p:txBody>
      </p:sp>
      <p:sp>
        <p:nvSpPr>
          <p:cNvPr id="13" name="Google Shape;100;p2"/>
          <p:cNvSpPr/>
          <p:nvPr/>
        </p:nvSpPr>
        <p:spPr>
          <a:xfrm>
            <a:off x="168718" y="6339003"/>
            <a:ext cx="8891351" cy="430847"/>
          </a:xfrm>
          <a:prstGeom prst="rect">
            <a:avLst/>
          </a:prstGeom>
          <a:noFill/>
          <a:ln>
            <a:noFill/>
          </a:ln>
        </p:spPr>
        <p:txBody>
          <a:bodyPr spcFirstLastPara="1" wrap="square" lIns="91425" tIns="45700" rIns="91425" bIns="45700" anchor="t" anchorCtr="0">
            <a:spAutoFit/>
          </a:bodyPr>
          <a:lstStyle/>
          <a:p>
            <a:pPr algn="just"/>
            <a:r>
              <a:rPr lang="en-US" sz="2200" dirty="0"/>
              <a:t>Currently, Ukraine has reached 40% of the indicators of the Roadmap.</a:t>
            </a:r>
            <a:endParaRPr lang="en-US" sz="2200" dirty="0">
              <a:solidFill>
                <a:schemeClr val="dk1"/>
              </a:solidFill>
            </a:endParaRPr>
          </a:p>
        </p:txBody>
      </p:sp>
      <p:grpSp>
        <p:nvGrpSpPr>
          <p:cNvPr id="28" name="Группа 27"/>
          <p:cNvGrpSpPr/>
          <p:nvPr/>
        </p:nvGrpSpPr>
        <p:grpSpPr>
          <a:xfrm>
            <a:off x="253812" y="2183039"/>
            <a:ext cx="3058587" cy="1861691"/>
            <a:chOff x="157814" y="2378008"/>
            <a:chExt cx="3058587" cy="1861691"/>
          </a:xfrm>
        </p:grpSpPr>
        <p:sp>
          <p:nvSpPr>
            <p:cNvPr id="14" name="Google Shape;100;p2"/>
            <p:cNvSpPr/>
            <p:nvPr/>
          </p:nvSpPr>
          <p:spPr>
            <a:xfrm>
              <a:off x="157814" y="2378008"/>
              <a:ext cx="3058587" cy="646290"/>
            </a:xfrm>
            <a:prstGeom prst="rect">
              <a:avLst/>
            </a:prstGeom>
            <a:noFill/>
            <a:ln>
              <a:noFill/>
            </a:ln>
          </p:spPr>
          <p:txBody>
            <a:bodyPr spcFirstLastPara="1" wrap="square" lIns="91425" tIns="45700" rIns="91425" bIns="45700" anchor="t" anchorCtr="0">
              <a:spAutoFit/>
            </a:bodyPr>
            <a:lstStyle/>
            <a:p>
              <a:pPr algn="ctr"/>
              <a:r>
                <a:rPr lang="uk-UA" sz="1800" dirty="0"/>
                <a:t>1. </a:t>
              </a:r>
              <a:r>
                <a:rPr lang="en-US" sz="1800" dirty="0"/>
                <a:t>Effective national research systems</a:t>
              </a:r>
              <a:endParaRPr lang="uk-UA" sz="18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59" y="3015699"/>
              <a:ext cx="2202095" cy="1224000"/>
            </a:xfrm>
            <a:prstGeom prst="rect">
              <a:avLst/>
            </a:prstGeom>
          </p:spPr>
        </p:pic>
      </p:grpSp>
      <p:grpSp>
        <p:nvGrpSpPr>
          <p:cNvPr id="30" name="Группа 29"/>
          <p:cNvGrpSpPr/>
          <p:nvPr/>
        </p:nvGrpSpPr>
        <p:grpSpPr>
          <a:xfrm>
            <a:off x="3983067" y="2160939"/>
            <a:ext cx="4320660" cy="1942579"/>
            <a:chOff x="3976486" y="2342844"/>
            <a:chExt cx="4320660" cy="1942579"/>
          </a:xfrm>
        </p:grpSpPr>
        <p:sp>
          <p:nvSpPr>
            <p:cNvPr id="17" name="Google Shape;100;p2"/>
            <p:cNvSpPr/>
            <p:nvPr/>
          </p:nvSpPr>
          <p:spPr>
            <a:xfrm>
              <a:off x="3976486" y="2342844"/>
              <a:ext cx="4320660" cy="923289"/>
            </a:xfrm>
            <a:prstGeom prst="rect">
              <a:avLst/>
            </a:prstGeom>
            <a:noFill/>
            <a:ln>
              <a:noFill/>
            </a:ln>
          </p:spPr>
          <p:txBody>
            <a:bodyPr spcFirstLastPara="1" wrap="square" lIns="91425" tIns="45700" rIns="91425" bIns="45700" anchor="t" anchorCtr="0">
              <a:spAutoFit/>
            </a:bodyPr>
            <a:lstStyle/>
            <a:p>
              <a:pPr algn="ctr"/>
              <a:r>
                <a:rPr lang="uk-UA" sz="1800" dirty="0"/>
                <a:t>2. </a:t>
              </a:r>
              <a:r>
                <a:rPr lang="en-US" sz="1800" dirty="0"/>
                <a:t>Joint solution of problems caused by global challenges and public investments in research infrastructures</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816" y="3169423"/>
              <a:ext cx="1785600" cy="1116000"/>
            </a:xfrm>
            <a:prstGeom prst="rect">
              <a:avLst/>
            </a:prstGeom>
          </p:spPr>
        </p:pic>
      </p:grpSp>
      <p:grpSp>
        <p:nvGrpSpPr>
          <p:cNvPr id="31" name="Группа 30"/>
          <p:cNvGrpSpPr/>
          <p:nvPr/>
        </p:nvGrpSpPr>
        <p:grpSpPr>
          <a:xfrm>
            <a:off x="8831698" y="2244098"/>
            <a:ext cx="3333076" cy="1737291"/>
            <a:chOff x="8845667" y="2410557"/>
            <a:chExt cx="3333076" cy="1737291"/>
          </a:xfrm>
        </p:grpSpPr>
        <p:sp>
          <p:nvSpPr>
            <p:cNvPr id="18" name="Google Shape;100;p2"/>
            <p:cNvSpPr/>
            <p:nvPr/>
          </p:nvSpPr>
          <p:spPr>
            <a:xfrm>
              <a:off x="8845667" y="2410557"/>
              <a:ext cx="3333076" cy="369291"/>
            </a:xfrm>
            <a:prstGeom prst="rect">
              <a:avLst/>
            </a:prstGeom>
            <a:noFill/>
            <a:ln>
              <a:noFill/>
            </a:ln>
          </p:spPr>
          <p:txBody>
            <a:bodyPr spcFirstLastPara="1" wrap="square" lIns="91425" tIns="45700" rIns="91425" bIns="45700" anchor="t" anchorCtr="0">
              <a:spAutoFit/>
            </a:bodyPr>
            <a:lstStyle/>
            <a:p>
              <a:pPr algn="ctr"/>
              <a:r>
                <a:rPr lang="uk-UA" sz="1800" dirty="0"/>
                <a:t>3. </a:t>
              </a:r>
              <a:r>
                <a:rPr lang="en-US" sz="1800" dirty="0"/>
                <a:t>Opened </a:t>
              </a:r>
              <a:r>
                <a:rPr lang="en-US" sz="1800" dirty="0" err="1"/>
                <a:t>labour</a:t>
              </a:r>
              <a:r>
                <a:rPr lang="en-US" sz="1800" dirty="0"/>
                <a:t> market</a:t>
              </a:r>
              <a:endParaRPr lang="uk-UA" sz="1800" dirty="0"/>
            </a:p>
          </p:txBody>
        </p:sp>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b="9435"/>
            <a:stretch/>
          </p:blipFill>
          <p:spPr>
            <a:xfrm>
              <a:off x="9838800" y="2779848"/>
              <a:ext cx="1510506" cy="1368000"/>
            </a:xfrm>
            <a:prstGeom prst="rect">
              <a:avLst/>
            </a:prstGeom>
          </p:spPr>
        </p:pic>
      </p:grpSp>
      <p:grpSp>
        <p:nvGrpSpPr>
          <p:cNvPr id="32" name="Группа 31"/>
          <p:cNvGrpSpPr/>
          <p:nvPr/>
        </p:nvGrpSpPr>
        <p:grpSpPr>
          <a:xfrm>
            <a:off x="9021380" y="4344258"/>
            <a:ext cx="3087104" cy="1726117"/>
            <a:chOff x="9018084" y="4538915"/>
            <a:chExt cx="3087104" cy="1726117"/>
          </a:xfrm>
        </p:grpSpPr>
        <p:sp>
          <p:nvSpPr>
            <p:cNvPr id="12" name="Google Shape;100;p2"/>
            <p:cNvSpPr/>
            <p:nvPr/>
          </p:nvSpPr>
          <p:spPr>
            <a:xfrm>
              <a:off x="9018084" y="4538915"/>
              <a:ext cx="3087104" cy="369291"/>
            </a:xfrm>
            <a:prstGeom prst="rect">
              <a:avLst/>
            </a:prstGeom>
            <a:noFill/>
            <a:ln>
              <a:noFill/>
            </a:ln>
          </p:spPr>
          <p:txBody>
            <a:bodyPr spcFirstLastPara="1" wrap="square" lIns="91425" tIns="45700" rIns="91425" bIns="45700" anchor="t" anchorCtr="0">
              <a:spAutoFit/>
            </a:bodyPr>
            <a:lstStyle/>
            <a:p>
              <a:pPr algn="just"/>
              <a:r>
                <a:rPr lang="uk-UA" sz="1800" dirty="0"/>
                <a:t>6. </a:t>
              </a:r>
              <a:r>
                <a:rPr lang="en-US" sz="1800" dirty="0"/>
                <a:t>International cooperation</a:t>
              </a:r>
            </a:p>
          </p:txBody>
        </p:sp>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82" y="5077032"/>
              <a:ext cx="1753108" cy="1188000"/>
            </a:xfrm>
            <a:prstGeom prst="rect">
              <a:avLst/>
            </a:prstGeom>
          </p:spPr>
        </p:pic>
      </p:grpSp>
      <p:grpSp>
        <p:nvGrpSpPr>
          <p:cNvPr id="34" name="Группа 33"/>
          <p:cNvGrpSpPr/>
          <p:nvPr/>
        </p:nvGrpSpPr>
        <p:grpSpPr>
          <a:xfrm>
            <a:off x="95998" y="4350789"/>
            <a:ext cx="3333076" cy="1687156"/>
            <a:chOff x="0" y="4521982"/>
            <a:chExt cx="3333076" cy="1687156"/>
          </a:xfrm>
        </p:grpSpPr>
        <p:sp>
          <p:nvSpPr>
            <p:cNvPr id="22" name="Google Shape;100;p2"/>
            <p:cNvSpPr/>
            <p:nvPr/>
          </p:nvSpPr>
          <p:spPr>
            <a:xfrm>
              <a:off x="0" y="4521982"/>
              <a:ext cx="3333076" cy="369291"/>
            </a:xfrm>
            <a:prstGeom prst="rect">
              <a:avLst/>
            </a:prstGeom>
            <a:noFill/>
            <a:ln>
              <a:noFill/>
            </a:ln>
          </p:spPr>
          <p:txBody>
            <a:bodyPr spcFirstLastPara="1" wrap="square" lIns="91425" tIns="45700" rIns="91425" bIns="45700" anchor="t" anchorCtr="0">
              <a:spAutoFit/>
            </a:bodyPr>
            <a:lstStyle/>
            <a:p>
              <a:pPr algn="ctr"/>
              <a:r>
                <a:rPr lang="uk-UA" sz="1800" dirty="0"/>
                <a:t>4. </a:t>
              </a:r>
              <a:r>
                <a:rPr lang="en-US" sz="1800" dirty="0"/>
                <a:t>Gender equality in science</a:t>
              </a:r>
              <a:endParaRPr lang="uk-UA" sz="1800" dirty="0"/>
            </a:p>
          </p:txBody>
        </p:sp>
        <p:pic>
          <p:nvPicPr>
            <p:cNvPr id="26" name="Рисунок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105" y="5021138"/>
              <a:ext cx="2112002" cy="1188000"/>
            </a:xfrm>
            <a:prstGeom prst="rect">
              <a:avLst/>
            </a:prstGeom>
          </p:spPr>
        </p:pic>
      </p:grpSp>
      <p:grpSp>
        <p:nvGrpSpPr>
          <p:cNvPr id="33" name="Группа 32"/>
          <p:cNvGrpSpPr/>
          <p:nvPr/>
        </p:nvGrpSpPr>
        <p:grpSpPr>
          <a:xfrm>
            <a:off x="4293489" y="4282004"/>
            <a:ext cx="3552869" cy="1832387"/>
            <a:chOff x="4293489" y="4422838"/>
            <a:chExt cx="3552869" cy="1832387"/>
          </a:xfrm>
        </p:grpSpPr>
        <p:sp>
          <p:nvSpPr>
            <p:cNvPr id="23" name="Google Shape;100;p2"/>
            <p:cNvSpPr/>
            <p:nvPr/>
          </p:nvSpPr>
          <p:spPr>
            <a:xfrm>
              <a:off x="4293489" y="4422838"/>
              <a:ext cx="3552869" cy="646290"/>
            </a:xfrm>
            <a:prstGeom prst="rect">
              <a:avLst/>
            </a:prstGeom>
            <a:noFill/>
            <a:ln>
              <a:noFill/>
            </a:ln>
          </p:spPr>
          <p:txBody>
            <a:bodyPr spcFirstLastPara="1" wrap="square" lIns="91425" tIns="45700" rIns="91425" bIns="45700" anchor="t" anchorCtr="0">
              <a:spAutoFit/>
            </a:bodyPr>
            <a:lstStyle/>
            <a:p>
              <a:pPr algn="ctr"/>
              <a:r>
                <a:rPr lang="uk-UA" sz="1800" dirty="0"/>
                <a:t>5. </a:t>
              </a:r>
              <a:r>
                <a:rPr lang="en-US" sz="1800" dirty="0"/>
                <a:t>Transfer of scientific knowledge and open innovations</a:t>
              </a:r>
              <a:endParaRPr lang="uk-UA" sz="1800" dirty="0"/>
            </a:p>
          </p:txBody>
        </p:sp>
        <p:pic>
          <p:nvPicPr>
            <p:cNvPr id="27" name="Рисунок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3705" y="5139225"/>
              <a:ext cx="1860809" cy="111600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4</a:t>
            </a:fld>
            <a:endParaRPr lang="uk-UA" dirty="0"/>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Google Shape;100;p2"/>
          <p:cNvSpPr/>
          <p:nvPr/>
        </p:nvSpPr>
        <p:spPr>
          <a:xfrm>
            <a:off x="6164317" y="979508"/>
            <a:ext cx="6027683" cy="5632271"/>
          </a:xfrm>
          <a:prstGeom prst="rect">
            <a:avLst/>
          </a:prstGeom>
          <a:noFill/>
          <a:ln>
            <a:noFill/>
          </a:ln>
        </p:spPr>
        <p:txBody>
          <a:bodyPr spcFirstLastPara="1" wrap="square" lIns="91425" tIns="45700" rIns="91425" bIns="45700" anchor="t" anchorCtr="0">
            <a:spAutoFit/>
          </a:bodyPr>
          <a:lstStyle/>
          <a:p>
            <a:r>
              <a:rPr lang="ru-RU" sz="2400" dirty="0"/>
              <a:t>    </a:t>
            </a:r>
            <a:r>
              <a:rPr lang="en-US" sz="2400" dirty="0"/>
              <a:t> </a:t>
            </a:r>
            <a:r>
              <a:rPr lang="ru-RU" sz="2400" dirty="0"/>
              <a:t>   </a:t>
            </a:r>
            <a:r>
              <a:rPr lang="en-US" sz="2400" dirty="0"/>
              <a:t>Horizon Europe and </a:t>
            </a:r>
            <a:r>
              <a:rPr lang="en-US" sz="2400" dirty="0" err="1"/>
              <a:t>Euratom</a:t>
            </a:r>
            <a:r>
              <a:rPr lang="en-US" sz="2400" dirty="0"/>
              <a:t> </a:t>
            </a:r>
            <a:r>
              <a:rPr lang="ru-RU" sz="2400" dirty="0"/>
              <a:t> </a:t>
            </a:r>
          </a:p>
          <a:p>
            <a:r>
              <a:rPr lang="ru-RU" sz="2400" dirty="0"/>
              <a:t>        </a:t>
            </a:r>
            <a:r>
              <a:rPr lang="en-US" sz="2400" dirty="0"/>
              <a:t>Agreement</a:t>
            </a:r>
            <a:endParaRPr lang="ru-RU" sz="2400" dirty="0"/>
          </a:p>
          <a:p>
            <a:pPr algn="just"/>
            <a:r>
              <a:rPr lang="en-US" sz="1600" dirty="0"/>
              <a:t>The Agreement between the European Union and European Atomic Energy Community of the one part and Ukraine of the other part, on the participation of Ukraine in Horizon Europe – the Framework </a:t>
            </a:r>
            <a:r>
              <a:rPr lang="en-US" sz="1600" dirty="0" err="1"/>
              <a:t>Programme</a:t>
            </a:r>
            <a:r>
              <a:rPr lang="en-US" sz="1600" dirty="0"/>
              <a:t> for Research and Innovation and the Research and Training </a:t>
            </a:r>
            <a:r>
              <a:rPr lang="en-US" sz="1600" dirty="0" err="1"/>
              <a:t>Programme</a:t>
            </a:r>
            <a:r>
              <a:rPr lang="en-US" sz="1600" dirty="0"/>
              <a:t> of the European Atomic Energy Community (2021-2025) complementing Horizon Europe – the Framework </a:t>
            </a:r>
            <a:r>
              <a:rPr lang="en-US" sz="1600" dirty="0" err="1"/>
              <a:t>Programme</a:t>
            </a:r>
            <a:r>
              <a:rPr lang="en-US" sz="1600" dirty="0"/>
              <a:t> for Research and Innovation was signed </a:t>
            </a:r>
            <a:r>
              <a:rPr lang="en-US" sz="1600" dirty="0" smtClean="0"/>
              <a:t>in</a:t>
            </a:r>
            <a:r>
              <a:rPr lang="en-US" sz="1600" dirty="0" smtClean="0"/>
              <a:t> </a:t>
            </a:r>
            <a:r>
              <a:rPr lang="en-US" sz="1600" dirty="0"/>
              <a:t>Kyiv, on 12 October, </a:t>
            </a:r>
            <a:r>
              <a:rPr lang="en-US" sz="1600" dirty="0" smtClean="0"/>
              <a:t>2021</a:t>
            </a:r>
            <a:endParaRPr lang="ru-RU" sz="1600" dirty="0"/>
          </a:p>
          <a:p>
            <a:pPr lvl="0" algn="just"/>
            <a:r>
              <a:rPr lang="ru-RU" sz="2400" dirty="0"/>
              <a:t>         </a:t>
            </a:r>
            <a:r>
              <a:rPr lang="en-US" sz="2400" dirty="0"/>
              <a:t>EU-Ukraine Scientific and </a:t>
            </a:r>
            <a:endParaRPr lang="ru-RU" sz="2400" dirty="0"/>
          </a:p>
          <a:p>
            <a:pPr lvl="0" algn="just"/>
            <a:r>
              <a:rPr lang="ru-RU" sz="2400" dirty="0"/>
              <a:t>         </a:t>
            </a:r>
            <a:r>
              <a:rPr lang="en-US" sz="2400" dirty="0"/>
              <a:t>Technological Cooperation</a:t>
            </a:r>
            <a:endParaRPr lang="ru-RU" sz="2400" dirty="0"/>
          </a:p>
          <a:p>
            <a:pPr lvl="0" algn="just"/>
            <a:r>
              <a:rPr lang="ru-RU" sz="2400" dirty="0"/>
              <a:t>         </a:t>
            </a:r>
            <a:r>
              <a:rPr lang="en-US" sz="2400" dirty="0"/>
              <a:t>Agreement</a:t>
            </a:r>
          </a:p>
          <a:p>
            <a:pPr algn="just"/>
            <a:r>
              <a:rPr lang="en-US" sz="1600" dirty="0"/>
              <a:t>On July 15, </a:t>
            </a:r>
            <a:r>
              <a:rPr lang="en-US" sz="1600" dirty="0" smtClean="0"/>
              <a:t>2021, </a:t>
            </a:r>
            <a:r>
              <a:rPr lang="en-US" sz="1600" dirty="0"/>
              <a:t>the </a:t>
            </a:r>
            <a:r>
              <a:rPr lang="en-US" sz="1600" dirty="0" err="1"/>
              <a:t>Verkhovna</a:t>
            </a:r>
            <a:r>
              <a:rPr lang="en-US" sz="1600" dirty="0"/>
              <a:t> Rada of Ukraine adopted the Law on the Ratification of the Agreement (in the form of an exchange of notes) between Ukraine and the European Union on the renewal of the Agreement between Ukraine and the European Community on Scientific and Technological Cooperation (No. 1673-IX). In June </a:t>
            </a:r>
            <a:r>
              <a:rPr lang="en-US" sz="1600" dirty="0" smtClean="0"/>
              <a:t>2022</a:t>
            </a:r>
            <a:r>
              <a:rPr lang="uk-UA" sz="1600" dirty="0" smtClean="0"/>
              <a:t> </a:t>
            </a:r>
            <a:r>
              <a:rPr lang="en-US" sz="1600" dirty="0" smtClean="0"/>
              <a:t>took place an </a:t>
            </a:r>
            <a:r>
              <a:rPr lang="en-US" sz="1600" dirty="0"/>
              <a:t>official exchange of </a:t>
            </a:r>
            <a:r>
              <a:rPr lang="en-US" sz="1600" dirty="0" smtClean="0"/>
              <a:t>notes.</a:t>
            </a:r>
            <a:endParaRPr lang="en-US" sz="1600" dirty="0"/>
          </a:p>
        </p:txBody>
      </p:sp>
      <p:sp>
        <p:nvSpPr>
          <p:cNvPr id="13" name="Google Shape;100;p2"/>
          <p:cNvSpPr/>
          <p:nvPr/>
        </p:nvSpPr>
        <p:spPr>
          <a:xfrm>
            <a:off x="0" y="5644055"/>
            <a:ext cx="5990897" cy="369291"/>
          </a:xfrm>
          <a:prstGeom prst="rect">
            <a:avLst/>
          </a:prstGeom>
          <a:noFill/>
          <a:ln>
            <a:noFill/>
          </a:ln>
        </p:spPr>
        <p:txBody>
          <a:bodyPr spcFirstLastPara="1" wrap="square" lIns="91425" tIns="45700" rIns="91425" bIns="45700" anchor="t" anchorCtr="0">
            <a:spAutoFit/>
          </a:bodyPr>
          <a:lstStyle/>
          <a:p>
            <a:pPr lvl="0" algn="ctr"/>
            <a:r>
              <a:rPr lang="en-US" sz="1800" dirty="0">
                <a:solidFill>
                  <a:schemeClr val="dk1"/>
                </a:solidFill>
                <a:latin typeface="Arial"/>
                <a:ea typeface="Arial"/>
                <a:cs typeface="Arial"/>
                <a:sym typeface="Arial"/>
              </a:rPr>
              <a:t>Signing </a:t>
            </a:r>
            <a:r>
              <a:rPr lang="en-US" sz="1800" dirty="0"/>
              <a:t>of the Agreement  on October, 12, 2021</a:t>
            </a:r>
            <a:endParaRPr sz="1800" dirty="0">
              <a:solidFill>
                <a:schemeClr val="dk1"/>
              </a:solidFill>
              <a:latin typeface="Arial"/>
              <a:ea typeface="Arial"/>
              <a:cs typeface="Arial"/>
              <a:sym typeface="Arial"/>
            </a:endParaRPr>
          </a:p>
        </p:txBody>
      </p:sp>
      <p:sp>
        <p:nvSpPr>
          <p:cNvPr id="1025" name="Rectangle 1"/>
          <p:cNvSpPr>
            <a:spLocks noChangeArrowheads="1"/>
          </p:cNvSpPr>
          <p:nvPr/>
        </p:nvSpPr>
        <p:spPr bwMode="auto">
          <a:xfrm>
            <a:off x="1907627" y="310454"/>
            <a:ext cx="10284373"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ClrTx/>
            </a:pPr>
            <a:r>
              <a:rPr lang="en-US" sz="2200" i="1" dirty="0">
                <a:solidFill>
                  <a:srgbClr val="002060"/>
                </a:solidFill>
                <a:latin typeface="+mj-lt"/>
                <a:ea typeface="Times New Roman" pitchFamily="18" charset="0"/>
                <a:cs typeface="Times New Roman" pitchFamily="18" charset="0"/>
              </a:rPr>
              <a:t>About the Agreements </a:t>
            </a:r>
            <a:r>
              <a:rPr lang="en-US" sz="2200" i="1" dirty="0">
                <a:solidFill>
                  <a:srgbClr val="002060"/>
                </a:solidFill>
                <a:ea typeface="Times New Roman" pitchFamily="18" charset="0"/>
                <a:cs typeface="Times New Roman" pitchFamily="18" charset="0"/>
              </a:rPr>
              <a:t>for Ukraine's Integration into the European Research Area </a:t>
            </a:r>
            <a:endParaRPr kumimoji="0" lang="en-US" sz="2200" b="0" i="0" u="none" strike="noStrike" cap="none" normalizeH="0" baseline="0" dirty="0">
              <a:ln>
                <a:noFill/>
              </a:ln>
              <a:solidFill>
                <a:srgbClr val="002060"/>
              </a:solidFill>
              <a:effectLst/>
              <a:latin typeface="+mj-lt"/>
              <a:cs typeface="Arial" pitchFamily="34" charset="0"/>
            </a:endParaRPr>
          </a:p>
        </p:txBody>
      </p:sp>
      <p:pic>
        <p:nvPicPr>
          <p:cNvPr id="14" name="Рисунок 13" descr="підписання угоди.jpg"/>
          <p:cNvPicPr>
            <a:picLocks noChangeAspect="1"/>
          </p:cNvPicPr>
          <p:nvPr/>
        </p:nvPicPr>
        <p:blipFill>
          <a:blip r:embed="rId3"/>
          <a:stretch>
            <a:fillRect/>
          </a:stretch>
        </p:blipFill>
        <p:spPr>
          <a:xfrm>
            <a:off x="216351" y="1387366"/>
            <a:ext cx="5842547" cy="4140000"/>
          </a:xfrm>
          <a:prstGeom prst="rect">
            <a:avLst/>
          </a:prstGeom>
        </p:spPr>
      </p:pic>
      <p:pic>
        <p:nvPicPr>
          <p:cNvPr id="15" name="Рисунок 14" descr="Check-Mark.png"/>
          <p:cNvPicPr>
            <a:picLocks noChangeAspect="1"/>
          </p:cNvPicPr>
          <p:nvPr/>
        </p:nvPicPr>
        <p:blipFill>
          <a:blip r:embed="rId4"/>
          <a:stretch>
            <a:fillRect/>
          </a:stretch>
        </p:blipFill>
        <p:spPr>
          <a:xfrm>
            <a:off x="6372927" y="1233488"/>
            <a:ext cx="460698" cy="432000"/>
          </a:xfrm>
          <a:prstGeom prst="rect">
            <a:avLst/>
          </a:prstGeom>
        </p:spPr>
      </p:pic>
      <p:pic>
        <p:nvPicPr>
          <p:cNvPr id="16" name="Рисунок 15" descr="Check-Mark.png"/>
          <p:cNvPicPr>
            <a:picLocks noChangeAspect="1"/>
          </p:cNvPicPr>
          <p:nvPr/>
        </p:nvPicPr>
        <p:blipFill>
          <a:blip r:embed="rId4"/>
          <a:stretch>
            <a:fillRect/>
          </a:stretch>
        </p:blipFill>
        <p:spPr>
          <a:xfrm>
            <a:off x="6351905" y="3987197"/>
            <a:ext cx="460698" cy="432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5</a:t>
            </a:fld>
            <a:endParaRPr lang="uk-UA" dirty="0"/>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Google Shape;100;p2"/>
          <p:cNvSpPr/>
          <p:nvPr/>
        </p:nvSpPr>
        <p:spPr>
          <a:xfrm>
            <a:off x="6206837" y="1286614"/>
            <a:ext cx="5436640" cy="4293443"/>
          </a:xfrm>
          <a:prstGeom prst="rect">
            <a:avLst/>
          </a:prstGeom>
          <a:noFill/>
          <a:ln>
            <a:noFill/>
          </a:ln>
        </p:spPr>
        <p:txBody>
          <a:bodyPr spcFirstLastPara="1" wrap="square" lIns="91425" tIns="45700" rIns="91425" bIns="45700" anchor="t" anchorCtr="0">
            <a:spAutoFit/>
          </a:bodyPr>
          <a:lstStyle/>
          <a:p>
            <a:pPr algn="just">
              <a:lnSpc>
                <a:spcPct val="150000"/>
              </a:lnSpc>
            </a:pPr>
            <a:r>
              <a:rPr lang="en-US" sz="2400" dirty="0"/>
              <a:t>Ukrainian organizations are currently implementing</a:t>
            </a:r>
            <a:r>
              <a:rPr lang="uk-UA" sz="2400" dirty="0"/>
              <a:t> </a:t>
            </a:r>
            <a:r>
              <a:rPr lang="en-US" sz="2200" dirty="0"/>
              <a:t>104 projects within the "Horizon 2020"</a:t>
            </a:r>
            <a:r>
              <a:rPr lang="uk-UA" sz="2200" dirty="0"/>
              <a:t> </a:t>
            </a:r>
            <a:r>
              <a:rPr lang="en-US" sz="2200" dirty="0" err="1"/>
              <a:t>Programme</a:t>
            </a:r>
            <a:r>
              <a:rPr lang="en-US" sz="2200" dirty="0"/>
              <a:t>.</a:t>
            </a:r>
            <a:endParaRPr lang="uk-UA" sz="2200" dirty="0"/>
          </a:p>
          <a:p>
            <a:pPr algn="just">
              <a:lnSpc>
                <a:spcPct val="150000"/>
              </a:lnSpc>
            </a:pPr>
            <a:endParaRPr lang="uk-UA" sz="2200" dirty="0"/>
          </a:p>
          <a:p>
            <a:pPr algn="just">
              <a:lnSpc>
                <a:spcPct val="150000"/>
              </a:lnSpc>
            </a:pPr>
            <a:r>
              <a:rPr lang="en-US" sz="2200" dirty="0" smtClean="0"/>
              <a:t>Ukrainian </a:t>
            </a:r>
            <a:r>
              <a:rPr lang="en-US" sz="2200" dirty="0"/>
              <a:t>organizations </a:t>
            </a:r>
            <a:r>
              <a:rPr lang="en-US" sz="2200" dirty="0" smtClean="0"/>
              <a:t>are </a:t>
            </a:r>
            <a:r>
              <a:rPr lang="en-US" sz="2200" dirty="0"/>
              <a:t>already implementing 19 projects within the "Horizon Europe" </a:t>
            </a:r>
            <a:r>
              <a:rPr lang="en-US" sz="2200" dirty="0" err="1"/>
              <a:t>Programme</a:t>
            </a:r>
            <a:r>
              <a:rPr lang="en-US" sz="2200" dirty="0"/>
              <a:t>.</a:t>
            </a:r>
            <a:r>
              <a:rPr lang="uk-UA" sz="2200" dirty="0"/>
              <a:t> </a:t>
            </a:r>
            <a:r>
              <a:rPr lang="en-US" sz="2200" dirty="0"/>
              <a:t>The total budget of projects is </a:t>
            </a:r>
            <a:r>
              <a:rPr lang="uk-UA" sz="2200" dirty="0"/>
              <a:t>4</a:t>
            </a:r>
            <a:r>
              <a:rPr lang="en-US" sz="2200" dirty="0"/>
              <a:t>.</a:t>
            </a:r>
            <a:r>
              <a:rPr lang="uk-UA" sz="2200" dirty="0"/>
              <a:t>8</a:t>
            </a:r>
            <a:r>
              <a:rPr lang="en-US" sz="2200" dirty="0"/>
              <a:t> million euros.</a:t>
            </a:r>
            <a:endParaRPr lang="uk-UA" sz="2200" dirty="0"/>
          </a:p>
        </p:txBody>
      </p:sp>
      <p:sp>
        <p:nvSpPr>
          <p:cNvPr id="1025" name="Rectangle 1"/>
          <p:cNvSpPr>
            <a:spLocks noChangeArrowheads="1"/>
          </p:cNvSpPr>
          <p:nvPr/>
        </p:nvSpPr>
        <p:spPr bwMode="auto">
          <a:xfrm>
            <a:off x="2638097" y="278923"/>
            <a:ext cx="8665779"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fontAlgn="base">
              <a:spcBef>
                <a:spcPct val="0"/>
              </a:spcBef>
              <a:spcAft>
                <a:spcPct val="0"/>
              </a:spcAft>
              <a:buClrTx/>
            </a:pPr>
            <a:r>
              <a:rPr kumimoji="0" lang="en-US" sz="2200" b="0" i="1" u="none" strike="noStrike" cap="none" normalizeH="0" baseline="0" dirty="0">
                <a:ln>
                  <a:noFill/>
                </a:ln>
                <a:solidFill>
                  <a:srgbClr val="002060"/>
                </a:solidFill>
                <a:effectLst/>
                <a:latin typeface="+mj-lt"/>
                <a:ea typeface="Times New Roman" pitchFamily="18" charset="0"/>
                <a:cs typeface="Times New Roman" pitchFamily="18" charset="0"/>
              </a:rPr>
              <a:t>About </a:t>
            </a:r>
            <a:r>
              <a:rPr lang="en-US" sz="2200" i="1" dirty="0">
                <a:solidFill>
                  <a:srgbClr val="002060"/>
                </a:solidFill>
                <a:latin typeface="+mj-lt"/>
                <a:ea typeface="Times New Roman" pitchFamily="18" charset="0"/>
                <a:cs typeface="Times New Roman" pitchFamily="18" charset="0"/>
              </a:rPr>
              <a:t>the Success of Ukraine's Participation in Horizon Europe</a:t>
            </a:r>
            <a:endParaRPr kumimoji="0" lang="en-US" sz="2200" b="0" i="0" u="none" strike="noStrike" cap="none" normalizeH="0" baseline="0" dirty="0">
              <a:ln>
                <a:noFill/>
              </a:ln>
              <a:solidFill>
                <a:srgbClr val="002060"/>
              </a:solidFill>
              <a:effectLst/>
              <a:latin typeface="+mj-lt"/>
              <a:cs typeface="Arial"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58" y="1593200"/>
            <a:ext cx="5696000" cy="3204000"/>
          </a:xfrm>
          <a:prstGeom prst="rect">
            <a:avLst/>
          </a:prstGeom>
        </p:spPr>
      </p:pic>
      <p:sp>
        <p:nvSpPr>
          <p:cNvPr id="9" name="Прямокутник 17"/>
          <p:cNvSpPr/>
          <p:nvPr/>
        </p:nvSpPr>
        <p:spPr>
          <a:xfrm>
            <a:off x="310275" y="5019436"/>
            <a:ext cx="5587965" cy="1200329"/>
          </a:xfrm>
          <a:prstGeom prst="rect">
            <a:avLst/>
          </a:prstGeom>
        </p:spPr>
        <p:txBody>
          <a:bodyPr wrap="square">
            <a:spAutoFit/>
          </a:bodyPr>
          <a:lstStyle/>
          <a:p>
            <a:pPr algn="ctr"/>
            <a:r>
              <a:rPr lang="en-US" sz="1800" b="1" dirty="0"/>
              <a:t>«Horizon Europe Launch Day in Ukraine» was held virtually in both Brussels and Kyiv</a:t>
            </a:r>
            <a:r>
              <a:rPr lang="uk-UA" sz="1800" b="1" dirty="0"/>
              <a:t> </a:t>
            </a:r>
            <a:br>
              <a:rPr lang="uk-UA" sz="1800" b="1" dirty="0"/>
            </a:br>
            <a:r>
              <a:rPr lang="en-US" sz="1800" b="1" dirty="0"/>
              <a:t>on 3 December 2021. More than 4</a:t>
            </a:r>
            <a:r>
              <a:rPr lang="uk-UA" sz="1800" b="1" dirty="0"/>
              <a:t>,000 </a:t>
            </a:r>
            <a:r>
              <a:rPr lang="en-US" sz="1800" b="1" dirty="0"/>
              <a:t>participants watched the event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3643745" y="1738704"/>
            <a:ext cx="5223164" cy="592346"/>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6</a:t>
            </a:fld>
            <a:endParaRPr lang="uk-UA" dirty="0"/>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Google Shape;100;p2"/>
          <p:cNvSpPr/>
          <p:nvPr/>
        </p:nvSpPr>
        <p:spPr>
          <a:xfrm>
            <a:off x="1302327" y="957988"/>
            <a:ext cx="10321158" cy="830956"/>
          </a:xfrm>
          <a:prstGeom prst="rect">
            <a:avLst/>
          </a:prstGeom>
          <a:noFill/>
          <a:ln>
            <a:noFill/>
          </a:ln>
        </p:spPr>
        <p:txBody>
          <a:bodyPr spcFirstLastPara="1" wrap="square" lIns="91425" tIns="45700" rIns="91425" bIns="45700" anchor="t" anchorCtr="0">
            <a:spAutoFit/>
          </a:bodyPr>
          <a:lstStyle/>
          <a:p>
            <a:pPr lvl="0" algn="just"/>
            <a:r>
              <a:rPr lang="en-US" sz="2400" b="1" dirty="0"/>
              <a:t>The National Plan on Open Science </a:t>
            </a:r>
            <a:r>
              <a:rPr lang="en-US" sz="2400" dirty="0"/>
              <a:t>was approved by the Government on October, 8, 2022</a:t>
            </a:r>
            <a:endParaRPr lang="en-US" sz="1600" dirty="0"/>
          </a:p>
        </p:txBody>
      </p:sp>
      <p:sp>
        <p:nvSpPr>
          <p:cNvPr id="1025" name="Rectangle 1"/>
          <p:cNvSpPr>
            <a:spLocks noChangeArrowheads="1"/>
          </p:cNvSpPr>
          <p:nvPr/>
        </p:nvSpPr>
        <p:spPr bwMode="auto">
          <a:xfrm>
            <a:off x="2191409" y="278922"/>
            <a:ext cx="928589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ClrTx/>
            </a:pPr>
            <a:r>
              <a:rPr lang="en-US" sz="2200" i="1" dirty="0">
                <a:solidFill>
                  <a:srgbClr val="002060"/>
                </a:solidFill>
                <a:latin typeface="+mj-lt"/>
                <a:ea typeface="Times New Roman" pitchFamily="18" charset="0"/>
                <a:cs typeface="Times New Roman" pitchFamily="18" charset="0"/>
              </a:rPr>
              <a:t>About the Legal Framework to Implement the Horizon Europe Agreement </a:t>
            </a:r>
            <a:r>
              <a:rPr lang="uk-UA" sz="2200" i="1" dirty="0">
                <a:solidFill>
                  <a:srgbClr val="002060"/>
                </a:solidFill>
                <a:latin typeface="+mj-lt"/>
                <a:ea typeface="Times New Roman" pitchFamily="18" charset="0"/>
                <a:cs typeface="Times New Roman" pitchFamily="18" charset="0"/>
              </a:rPr>
              <a:t> </a:t>
            </a:r>
            <a:endParaRPr kumimoji="0" lang="en-US" sz="2200" b="0" i="0" u="none" strike="noStrike" cap="none" normalizeH="0" baseline="0" dirty="0">
              <a:ln>
                <a:noFill/>
              </a:ln>
              <a:solidFill>
                <a:srgbClr val="002060"/>
              </a:solidFill>
              <a:effectLst/>
              <a:latin typeface="+mj-lt"/>
              <a:cs typeface="Arial" pitchFamily="34" charset="0"/>
            </a:endParaRPr>
          </a:p>
        </p:txBody>
      </p:sp>
      <p:pic>
        <p:nvPicPr>
          <p:cNvPr id="15" name="Рисунок 14" descr="Check-Mark.png"/>
          <p:cNvPicPr>
            <a:picLocks noChangeAspect="1"/>
          </p:cNvPicPr>
          <p:nvPr/>
        </p:nvPicPr>
        <p:blipFill>
          <a:blip r:embed="rId3"/>
          <a:stretch>
            <a:fillRect/>
          </a:stretch>
        </p:blipFill>
        <p:spPr>
          <a:xfrm>
            <a:off x="364293" y="1220922"/>
            <a:ext cx="460698" cy="432000"/>
          </a:xfrm>
          <a:prstGeom prst="rect">
            <a:avLst/>
          </a:prstGeom>
        </p:spPr>
      </p:pic>
      <p:sp>
        <p:nvSpPr>
          <p:cNvPr id="11" name="Прямокутник 7"/>
          <p:cNvSpPr/>
          <p:nvPr/>
        </p:nvSpPr>
        <p:spPr>
          <a:xfrm>
            <a:off x="1152904" y="2490266"/>
            <a:ext cx="3360886" cy="923330"/>
          </a:xfrm>
          <a:prstGeom prst="rect">
            <a:avLst/>
          </a:prstGeom>
        </p:spPr>
        <p:txBody>
          <a:bodyPr wrap="square">
            <a:spAutoFit/>
          </a:bodyPr>
          <a:lstStyle/>
          <a:p>
            <a:pPr lvl="0" eaLnBrk="0" fontAlgn="base" hangingPunct="0">
              <a:spcBef>
                <a:spcPct val="0"/>
              </a:spcBef>
              <a:spcAft>
                <a:spcPct val="0"/>
              </a:spcAft>
              <a:buClrTx/>
            </a:pPr>
            <a:r>
              <a:rPr lang="uk-UA" altLang="uk-UA" sz="1800" dirty="0">
                <a:latin typeface="+mn-lt"/>
              </a:rPr>
              <a:t>1. </a:t>
            </a:r>
            <a:r>
              <a:rPr lang="en-US" sz="1800" dirty="0"/>
              <a:t>Providing open access to scientific results, scientific and technical information</a:t>
            </a:r>
            <a:endParaRPr lang="uk-UA" altLang="uk-UA" sz="1800" dirty="0">
              <a:latin typeface="+mn-lt"/>
            </a:endParaRPr>
          </a:p>
        </p:txBody>
      </p:sp>
      <p:pic>
        <p:nvPicPr>
          <p:cNvPr id="13" name="Рисунок 12"/>
          <p:cNvPicPr>
            <a:picLocks noChangeAspect="1"/>
          </p:cNvPicPr>
          <p:nvPr/>
        </p:nvPicPr>
        <p:blipFill>
          <a:blip r:embed="rId4"/>
          <a:stretch>
            <a:fillRect/>
          </a:stretch>
        </p:blipFill>
        <p:spPr>
          <a:xfrm>
            <a:off x="127209" y="2519257"/>
            <a:ext cx="934865" cy="958384"/>
          </a:xfrm>
          <a:prstGeom prst="rect">
            <a:avLst/>
          </a:prstGeom>
        </p:spPr>
      </p:pic>
      <p:sp>
        <p:nvSpPr>
          <p:cNvPr id="14" name="Заголовок 5"/>
          <p:cNvSpPr txBox="1">
            <a:spLocks/>
          </p:cNvSpPr>
          <p:nvPr/>
        </p:nvSpPr>
        <p:spPr>
          <a:xfrm>
            <a:off x="3471759" y="1764124"/>
            <a:ext cx="5567136" cy="47923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b="1" dirty="0">
                <a:latin typeface="Arial" panose="020B0604020202020204" pitchFamily="34" charset="0"/>
                <a:cs typeface="Arial" panose="020B0604020202020204" pitchFamily="34" charset="0"/>
              </a:rPr>
              <a:t>National Plan Open Science. Tasks</a:t>
            </a:r>
            <a:endParaRPr lang="uk-UA" sz="2400" b="1" dirty="0">
              <a:latin typeface="Arial" panose="020B0604020202020204" pitchFamily="34" charset="0"/>
              <a:cs typeface="Arial" panose="020B0604020202020204" pitchFamily="34" charset="0"/>
            </a:endParaRPr>
          </a:p>
        </p:txBody>
      </p:sp>
      <p:pic>
        <p:nvPicPr>
          <p:cNvPr id="16" name="Picture 6" descr="https://snau.edu.ua/wp-content/uploads/2021/12/DSC03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502" y="2515953"/>
            <a:ext cx="1225703" cy="819158"/>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кутник 11"/>
          <p:cNvSpPr/>
          <p:nvPr/>
        </p:nvSpPr>
        <p:spPr>
          <a:xfrm>
            <a:off x="7711131" y="2628183"/>
            <a:ext cx="3263920" cy="646331"/>
          </a:xfrm>
          <a:prstGeom prst="rect">
            <a:avLst/>
          </a:prstGeom>
        </p:spPr>
        <p:txBody>
          <a:bodyPr wrap="square">
            <a:spAutoFit/>
          </a:bodyPr>
          <a:lstStyle/>
          <a:p>
            <a:pPr lvl="0" eaLnBrk="0" fontAlgn="base" hangingPunct="0">
              <a:spcBef>
                <a:spcPct val="0"/>
              </a:spcBef>
              <a:spcAft>
                <a:spcPct val="0"/>
              </a:spcAft>
              <a:buClrTx/>
            </a:pPr>
            <a:r>
              <a:rPr lang="uk-UA" altLang="uk-UA" sz="1800" dirty="0">
                <a:latin typeface="+mn-lt"/>
              </a:rPr>
              <a:t>2. </a:t>
            </a:r>
            <a:r>
              <a:rPr lang="en-US" sz="1800" dirty="0"/>
              <a:t>Providing open access to research infrastructure</a:t>
            </a:r>
            <a:endParaRPr lang="uk-UA" altLang="uk-UA" sz="1800" dirty="0">
              <a:latin typeface="+mn-lt"/>
            </a:endParaRPr>
          </a:p>
        </p:txBody>
      </p:sp>
      <p:sp>
        <p:nvSpPr>
          <p:cNvPr id="21" name="Прямокутник 12"/>
          <p:cNvSpPr/>
          <p:nvPr/>
        </p:nvSpPr>
        <p:spPr>
          <a:xfrm>
            <a:off x="1152904" y="3661388"/>
            <a:ext cx="3968097" cy="1477328"/>
          </a:xfrm>
          <a:prstGeom prst="rect">
            <a:avLst/>
          </a:prstGeom>
        </p:spPr>
        <p:txBody>
          <a:bodyPr wrap="square">
            <a:spAutoFit/>
          </a:bodyPr>
          <a:lstStyle/>
          <a:p>
            <a:pPr lvl="0" eaLnBrk="0" fontAlgn="base" hangingPunct="0">
              <a:spcBef>
                <a:spcPct val="0"/>
              </a:spcBef>
              <a:spcAft>
                <a:spcPct val="0"/>
              </a:spcAft>
              <a:buClrTx/>
            </a:pPr>
            <a:r>
              <a:rPr lang="uk-UA" altLang="uk-UA" sz="1800" dirty="0">
                <a:latin typeface="+mn-lt"/>
              </a:rPr>
              <a:t>3. </a:t>
            </a:r>
            <a:r>
              <a:rPr lang="en-US" sz="1800" dirty="0"/>
              <a:t>Creation of conditions for effective work with scientific and technical information and objects of research infrastructure that are in public access</a:t>
            </a:r>
            <a:endParaRPr lang="uk-UA" altLang="uk-UA" sz="1800" dirty="0">
              <a:latin typeface="+mn-lt"/>
            </a:endParaRPr>
          </a:p>
        </p:txBody>
      </p:sp>
      <p:pic>
        <p:nvPicPr>
          <p:cNvPr id="22" name="Рисунок 21"/>
          <p:cNvPicPr>
            <a:picLocks noChangeAspect="1"/>
          </p:cNvPicPr>
          <p:nvPr/>
        </p:nvPicPr>
        <p:blipFill>
          <a:blip r:embed="rId6"/>
          <a:stretch>
            <a:fillRect/>
          </a:stretch>
        </p:blipFill>
        <p:spPr>
          <a:xfrm>
            <a:off x="113818" y="3703120"/>
            <a:ext cx="939671" cy="1309984"/>
          </a:xfrm>
          <a:prstGeom prst="rect">
            <a:avLst/>
          </a:prstGeom>
        </p:spPr>
      </p:pic>
      <p:pic>
        <p:nvPicPr>
          <p:cNvPr id="23" name="Рисунок 22"/>
          <p:cNvPicPr>
            <a:picLocks noChangeAspect="1"/>
          </p:cNvPicPr>
          <p:nvPr/>
        </p:nvPicPr>
        <p:blipFill>
          <a:blip r:embed="rId7"/>
          <a:stretch>
            <a:fillRect/>
          </a:stretch>
        </p:blipFill>
        <p:spPr>
          <a:xfrm flipH="1">
            <a:off x="6198692" y="3872180"/>
            <a:ext cx="1205685" cy="701378"/>
          </a:xfrm>
          <a:prstGeom prst="rect">
            <a:avLst/>
          </a:prstGeom>
        </p:spPr>
      </p:pic>
      <p:sp>
        <p:nvSpPr>
          <p:cNvPr id="24" name="Прямокутник 15"/>
          <p:cNvSpPr/>
          <p:nvPr/>
        </p:nvSpPr>
        <p:spPr>
          <a:xfrm>
            <a:off x="7707803" y="3743914"/>
            <a:ext cx="3738459" cy="923330"/>
          </a:xfrm>
          <a:prstGeom prst="rect">
            <a:avLst/>
          </a:prstGeom>
        </p:spPr>
        <p:txBody>
          <a:bodyPr wrap="square">
            <a:spAutoFit/>
          </a:bodyPr>
          <a:lstStyle/>
          <a:p>
            <a:pPr lvl="0" eaLnBrk="0" fontAlgn="base" hangingPunct="0">
              <a:spcBef>
                <a:spcPct val="0"/>
              </a:spcBef>
              <a:spcAft>
                <a:spcPct val="0"/>
              </a:spcAft>
              <a:buClrTx/>
            </a:pPr>
            <a:r>
              <a:rPr lang="uk-UA" altLang="uk-UA" sz="1800" dirty="0">
                <a:latin typeface="+mj-lt"/>
              </a:rPr>
              <a:t>4. </a:t>
            </a:r>
            <a:r>
              <a:rPr lang="en-US" altLang="uk-UA" sz="1800" dirty="0" smtClean="0"/>
              <a:t>Promotion</a:t>
            </a:r>
            <a:r>
              <a:rPr lang="en-US" sz="1800" dirty="0" smtClean="0"/>
              <a:t> </a:t>
            </a:r>
            <a:r>
              <a:rPr lang="en-US" sz="1800" dirty="0"/>
              <a:t>of science, </a:t>
            </a:r>
            <a:r>
              <a:rPr lang="en-US" sz="1800" dirty="0" smtClean="0"/>
              <a:t>widening</a:t>
            </a:r>
            <a:r>
              <a:rPr lang="en-US" sz="1800" dirty="0" smtClean="0"/>
              <a:t> </a:t>
            </a:r>
            <a:r>
              <a:rPr lang="en-US" sz="1800" dirty="0"/>
              <a:t>of scientific knowledge and citizen science</a:t>
            </a:r>
            <a:endParaRPr lang="uk-UA" altLang="uk-UA" sz="1800" dirty="0">
              <a:latin typeface="+mj-lt"/>
            </a:endParaRPr>
          </a:p>
        </p:txBody>
      </p:sp>
      <p:sp>
        <p:nvSpPr>
          <p:cNvPr id="25" name="Rectangle 1"/>
          <p:cNvSpPr txBox="1">
            <a:spLocks noChangeArrowheads="1"/>
          </p:cNvSpPr>
          <p:nvPr/>
        </p:nvSpPr>
        <p:spPr bwMode="auto">
          <a:xfrm>
            <a:off x="1285216" y="5385628"/>
            <a:ext cx="3709914" cy="830997"/>
          </a:xfrm>
          <a:prstGeom prst="rect">
            <a:avLst/>
          </a:prstGeom>
          <a:solidFill>
            <a:schemeClr val="bg1"/>
          </a:solidFill>
          <a:ln>
            <a:noFill/>
          </a:ln>
          <a:effectLst/>
          <a:extLst/>
        </p:spPr>
        <p:txBody>
          <a:bodyPr vert="horz" wrap="square" lIns="0" tIns="0" rIns="0" bIns="0" numCol="1" anchor="ctr" anchorCtr="0" compatLnSpc="1">
            <a:prstTxWarp prst="textNoShape">
              <a:avLst/>
            </a:prstTxWarp>
            <a:spAutoFit/>
          </a:bodyPr>
          <a:lstStyle>
            <a:defPPr marR="0" lvl="0" algn="l" rtl="0">
              <a:lnSpc>
                <a:spcPct val="100000"/>
              </a:lnSpc>
              <a:spcBef>
                <a:spcPts val="0"/>
              </a:spcBef>
              <a:spcAft>
                <a:spcPts val="0"/>
              </a:spcAft>
            </a:defPPr>
            <a:lvl1pPr marR="0" lvl="0"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5pPr>
            <a:lvl6pPr marL="2286000" marR="0" lvl="5"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6pPr>
            <a:lvl7pPr marL="2743200" marR="0" lvl="6"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7pPr>
            <a:lvl8pPr marL="3200400" marR="0" lvl="7"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8pPr>
            <a:lvl9pPr marL="3657600" marR="0" lvl="8" algn="l" rtl="0" eaLnBrk="0" fontAlgn="base" hangingPunct="0">
              <a:lnSpc>
                <a:spcPct val="100000"/>
              </a:lnSpc>
              <a:spcBef>
                <a:spcPct val="0"/>
              </a:spcBef>
              <a:spcAft>
                <a:spcPct val="0"/>
              </a:spcAft>
              <a:buClr>
                <a:srgbClr val="000000"/>
              </a:buClr>
              <a:buFont typeface="Arial"/>
              <a:defRPr sz="1400" b="0" i="0" u="none" strike="noStrike" cap="none">
                <a:solidFill>
                  <a:schemeClr val="tx1"/>
                </a:solidFill>
                <a:latin typeface="Arial" panose="020B0604020202020204" pitchFamily="34" charset="0"/>
                <a:ea typeface="Arial"/>
                <a:cs typeface="Arial"/>
                <a:sym typeface="Arial"/>
              </a:defRPr>
            </a:lvl9pPr>
          </a:lstStyle>
          <a:p>
            <a:pPr>
              <a:buClrTx/>
            </a:pPr>
            <a:r>
              <a:rPr lang="uk-UA" altLang="uk-UA" sz="1800" dirty="0">
                <a:latin typeface="+mn-lt"/>
              </a:rPr>
              <a:t>5. </a:t>
            </a:r>
            <a:r>
              <a:rPr lang="en-US" sz="1800" dirty="0"/>
              <a:t>Improvement of system of evaluation of the quality of scientific</a:t>
            </a:r>
            <a:r>
              <a:rPr lang="uk-UA" sz="1800" dirty="0"/>
              <a:t>, </a:t>
            </a:r>
            <a:r>
              <a:rPr lang="en-US" sz="1800" dirty="0"/>
              <a:t>scientific and technical activity</a:t>
            </a:r>
            <a:endParaRPr lang="uk-UA" altLang="uk-UA" sz="1800" dirty="0">
              <a:latin typeface="+mn-lt"/>
            </a:endParaRPr>
          </a:p>
        </p:txBody>
      </p:sp>
      <p:pic>
        <p:nvPicPr>
          <p:cNvPr id="26" name="Рисунок 25"/>
          <p:cNvPicPr>
            <a:picLocks noChangeAspect="1"/>
          </p:cNvPicPr>
          <p:nvPr/>
        </p:nvPicPr>
        <p:blipFill>
          <a:blip r:embed="rId8"/>
          <a:stretch>
            <a:fillRect/>
          </a:stretch>
        </p:blipFill>
        <p:spPr>
          <a:xfrm>
            <a:off x="113818" y="5443657"/>
            <a:ext cx="968952" cy="699416"/>
          </a:xfrm>
          <a:prstGeom prst="rect">
            <a:avLst/>
          </a:prstGeom>
        </p:spPr>
      </p:pic>
      <p:sp>
        <p:nvSpPr>
          <p:cNvPr id="27" name="Прямокутник 17"/>
          <p:cNvSpPr/>
          <p:nvPr/>
        </p:nvSpPr>
        <p:spPr>
          <a:xfrm>
            <a:off x="7800266" y="5284752"/>
            <a:ext cx="3553534" cy="923330"/>
          </a:xfrm>
          <a:prstGeom prst="rect">
            <a:avLst/>
          </a:prstGeom>
        </p:spPr>
        <p:txBody>
          <a:bodyPr wrap="square">
            <a:spAutoFit/>
          </a:bodyPr>
          <a:lstStyle/>
          <a:p>
            <a:pPr lvl="0" eaLnBrk="0" fontAlgn="base" hangingPunct="0">
              <a:spcBef>
                <a:spcPct val="0"/>
              </a:spcBef>
              <a:spcAft>
                <a:spcPct val="0"/>
              </a:spcAft>
              <a:buClrTx/>
            </a:pPr>
            <a:r>
              <a:rPr lang="uk-UA" altLang="uk-UA" sz="1800" dirty="0">
                <a:latin typeface="+mn-lt"/>
              </a:rPr>
              <a:t>6. </a:t>
            </a:r>
            <a:r>
              <a:rPr lang="en-US" sz="1800" dirty="0"/>
              <a:t>Raising awareness and formation of competence in open science</a:t>
            </a:r>
            <a:endParaRPr lang="uk-UA" altLang="uk-UA" sz="1800" dirty="0">
              <a:latin typeface="+mn-lt"/>
            </a:endParaRPr>
          </a:p>
        </p:txBody>
      </p:sp>
      <p:pic>
        <p:nvPicPr>
          <p:cNvPr id="28" name="Рисунок 27"/>
          <p:cNvPicPr>
            <a:picLocks noChangeAspect="1"/>
          </p:cNvPicPr>
          <p:nvPr/>
        </p:nvPicPr>
        <p:blipFill>
          <a:blip r:embed="rId9"/>
          <a:stretch>
            <a:fillRect/>
          </a:stretch>
        </p:blipFill>
        <p:spPr>
          <a:xfrm>
            <a:off x="6373816" y="5284752"/>
            <a:ext cx="855436" cy="8583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7</a:t>
            </a:fld>
            <a:endParaRPr lang="uk-UA" dirty="0"/>
          </a:p>
        </p:txBody>
      </p:sp>
      <p:pic>
        <p:nvPicPr>
          <p:cNvPr id="5" name="Google Shape;90;p1"/>
          <p:cNvPicPr preferRelativeResize="0"/>
          <p:nvPr/>
        </p:nvPicPr>
        <p:blipFill rotWithShape="1">
          <a:blip r:embed="rId2">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Google Shape;100;p2"/>
          <p:cNvSpPr/>
          <p:nvPr/>
        </p:nvSpPr>
        <p:spPr>
          <a:xfrm>
            <a:off x="1687108" y="1765732"/>
            <a:ext cx="10284372" cy="4616608"/>
          </a:xfrm>
          <a:prstGeom prst="rect">
            <a:avLst/>
          </a:prstGeom>
          <a:noFill/>
          <a:ln>
            <a:noFill/>
          </a:ln>
        </p:spPr>
        <p:txBody>
          <a:bodyPr spcFirstLastPara="1" wrap="square" lIns="91425" tIns="45700" rIns="91425" bIns="45700" anchor="t" anchorCtr="0">
            <a:spAutoFit/>
          </a:bodyPr>
          <a:lstStyle/>
          <a:p>
            <a:pPr lvl="0" algn="just"/>
            <a:r>
              <a:rPr lang="ru-RU" sz="2400" dirty="0"/>
              <a:t>         </a:t>
            </a:r>
          </a:p>
          <a:p>
            <a:pPr algn="just"/>
            <a:r>
              <a:rPr lang="en-US" sz="2400" dirty="0"/>
              <a:t>Updating the list of </a:t>
            </a:r>
            <a:r>
              <a:rPr lang="en-US" sz="2400" b="1" dirty="0"/>
              <a:t>representatives and experts </a:t>
            </a:r>
            <a:r>
              <a:rPr lang="en-US" sz="2400" dirty="0"/>
              <a:t>of Ukraine in the </a:t>
            </a:r>
            <a:r>
              <a:rPr lang="en-US" sz="2400" dirty="0" err="1"/>
              <a:t>Programme</a:t>
            </a:r>
            <a:r>
              <a:rPr lang="en-US" sz="2400" dirty="0"/>
              <a:t> Committees</a:t>
            </a:r>
            <a:r>
              <a:rPr lang="en-US" sz="2400" b="1" dirty="0"/>
              <a:t> </a:t>
            </a:r>
            <a:r>
              <a:rPr lang="en-US" sz="2400" dirty="0"/>
              <a:t>of the "Horizon Europe" </a:t>
            </a:r>
            <a:r>
              <a:rPr lang="en-US" sz="2400" dirty="0" err="1"/>
              <a:t>Programme</a:t>
            </a:r>
            <a:r>
              <a:rPr lang="en-US" sz="2400" dirty="0"/>
              <a:t> (in draft)</a:t>
            </a:r>
          </a:p>
          <a:p>
            <a:pPr algn="just"/>
            <a:endParaRPr lang="en-US" sz="2400" dirty="0"/>
          </a:p>
          <a:p>
            <a:pPr algn="just"/>
            <a:r>
              <a:rPr lang="en-US" sz="2400" dirty="0"/>
              <a:t>Creation of </a:t>
            </a:r>
            <a:r>
              <a:rPr lang="en-US" sz="2400" b="1" dirty="0"/>
              <a:t>the Coordination Center </a:t>
            </a:r>
            <a:r>
              <a:rPr lang="en-US" sz="2400" dirty="0"/>
              <a:t>and the </a:t>
            </a:r>
            <a:r>
              <a:rPr lang="en-US" sz="2400" b="1" dirty="0"/>
              <a:t>network of national contact points </a:t>
            </a:r>
            <a:r>
              <a:rPr lang="en-US" sz="2400" dirty="0"/>
              <a:t>of the "Horizon Europe" </a:t>
            </a:r>
            <a:r>
              <a:rPr lang="en-US" sz="2400" dirty="0" err="1"/>
              <a:t>Programme</a:t>
            </a:r>
            <a:r>
              <a:rPr lang="en-US" sz="2400" dirty="0"/>
              <a:t> (in draft)</a:t>
            </a:r>
          </a:p>
          <a:p>
            <a:pPr algn="just"/>
            <a:endParaRPr lang="en-US" sz="2400" dirty="0"/>
          </a:p>
          <a:p>
            <a:pPr algn="just"/>
            <a:r>
              <a:rPr lang="en-US" sz="2400" dirty="0"/>
              <a:t>Developing a project of the Law of Ukraine "On Support and Development of Innovative Activities“</a:t>
            </a:r>
            <a:r>
              <a:rPr lang="uk-UA" sz="2400" dirty="0"/>
              <a:t> </a:t>
            </a:r>
            <a:r>
              <a:rPr lang="en-US" sz="2400" dirty="0"/>
              <a:t>(in draft)</a:t>
            </a:r>
            <a:endParaRPr lang="uk-UA" sz="2400" dirty="0"/>
          </a:p>
          <a:p>
            <a:pPr algn="just"/>
            <a:endParaRPr lang="uk-UA" sz="3000" dirty="0"/>
          </a:p>
          <a:p>
            <a:pPr algn="just"/>
            <a:r>
              <a:rPr lang="uk-UA" altLang="uk-UA" sz="2400" dirty="0" err="1"/>
              <a:t>State</a:t>
            </a:r>
            <a:r>
              <a:rPr lang="uk-UA" altLang="uk-UA" sz="2400" dirty="0"/>
              <a:t> </a:t>
            </a:r>
            <a:r>
              <a:rPr lang="en-US" altLang="uk-UA" sz="2400" dirty="0"/>
              <a:t>P</a:t>
            </a:r>
            <a:r>
              <a:rPr lang="uk-UA" altLang="uk-UA" sz="2400" dirty="0" err="1"/>
              <a:t>rogram</a:t>
            </a:r>
            <a:r>
              <a:rPr lang="uk-UA" altLang="uk-UA" sz="2400" dirty="0"/>
              <a:t> </a:t>
            </a:r>
            <a:r>
              <a:rPr lang="uk-UA" altLang="uk-UA" sz="2400" dirty="0" err="1"/>
              <a:t>for</a:t>
            </a:r>
            <a:r>
              <a:rPr lang="uk-UA" altLang="uk-UA" sz="2400" dirty="0"/>
              <a:t> </a:t>
            </a:r>
            <a:r>
              <a:rPr lang="uk-UA" altLang="uk-UA" sz="2400" dirty="0" err="1"/>
              <a:t>the</a:t>
            </a:r>
            <a:r>
              <a:rPr lang="uk-UA" altLang="uk-UA" sz="2400" dirty="0"/>
              <a:t> </a:t>
            </a:r>
            <a:r>
              <a:rPr lang="en-US" altLang="uk-UA" sz="2400" b="1" dirty="0"/>
              <a:t>D</a:t>
            </a:r>
            <a:r>
              <a:rPr lang="uk-UA" altLang="uk-UA" sz="2400" b="1" dirty="0" err="1"/>
              <a:t>evelopment</a:t>
            </a:r>
            <a:r>
              <a:rPr lang="uk-UA" altLang="uk-UA" sz="2400" b="1" dirty="0"/>
              <a:t> </a:t>
            </a:r>
            <a:r>
              <a:rPr lang="uk-UA" altLang="uk-UA" sz="2400" b="1" dirty="0" err="1"/>
              <a:t>of</a:t>
            </a:r>
            <a:r>
              <a:rPr lang="uk-UA" altLang="uk-UA" sz="2400" b="1" dirty="0"/>
              <a:t> </a:t>
            </a:r>
            <a:r>
              <a:rPr lang="en-US" altLang="uk-UA" sz="2400" b="1" dirty="0"/>
              <a:t>R</a:t>
            </a:r>
            <a:r>
              <a:rPr lang="uk-UA" altLang="uk-UA" sz="2400" b="1" dirty="0" err="1"/>
              <a:t>esearch</a:t>
            </a:r>
            <a:r>
              <a:rPr lang="uk-UA" altLang="uk-UA" sz="2400" b="1" dirty="0"/>
              <a:t> </a:t>
            </a:r>
            <a:r>
              <a:rPr lang="en-US" altLang="uk-UA" sz="2400" b="1" dirty="0"/>
              <a:t>I</a:t>
            </a:r>
            <a:r>
              <a:rPr lang="uk-UA" altLang="uk-UA" sz="2400" b="1" dirty="0" err="1"/>
              <a:t>nfrastructures</a:t>
            </a:r>
            <a:r>
              <a:rPr lang="uk-UA" altLang="uk-UA" sz="2400" b="1" dirty="0"/>
              <a:t> </a:t>
            </a:r>
            <a:endParaRPr lang="en-US" altLang="uk-UA" sz="2400" b="1" dirty="0"/>
          </a:p>
          <a:p>
            <a:pPr algn="just"/>
            <a:r>
              <a:rPr lang="en-US" sz="2400" dirty="0"/>
              <a:t>(in draft)</a:t>
            </a:r>
            <a:endParaRPr lang="uk-UA" sz="2400" dirty="0"/>
          </a:p>
        </p:txBody>
      </p:sp>
      <p:sp>
        <p:nvSpPr>
          <p:cNvPr id="1025" name="Rectangle 1"/>
          <p:cNvSpPr>
            <a:spLocks noChangeArrowheads="1"/>
          </p:cNvSpPr>
          <p:nvPr/>
        </p:nvSpPr>
        <p:spPr bwMode="auto">
          <a:xfrm>
            <a:off x="2191409" y="278922"/>
            <a:ext cx="928589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ClrTx/>
            </a:pPr>
            <a:r>
              <a:rPr lang="en-US" sz="2200" i="1" dirty="0">
                <a:solidFill>
                  <a:srgbClr val="002060"/>
                </a:solidFill>
                <a:latin typeface="+mj-lt"/>
                <a:ea typeface="Times New Roman" pitchFamily="18" charset="0"/>
                <a:cs typeface="Times New Roman" pitchFamily="18" charset="0"/>
              </a:rPr>
              <a:t>About the Legal Framework to Implement the Horizon Europe Agreement </a:t>
            </a:r>
            <a:r>
              <a:rPr lang="uk-UA" sz="2200" i="1" dirty="0">
                <a:solidFill>
                  <a:srgbClr val="002060"/>
                </a:solidFill>
                <a:latin typeface="+mj-lt"/>
                <a:ea typeface="Times New Roman" pitchFamily="18" charset="0"/>
                <a:cs typeface="Times New Roman" pitchFamily="18" charset="0"/>
              </a:rPr>
              <a:t> </a:t>
            </a:r>
            <a:endParaRPr kumimoji="0" lang="en-US" sz="2200" b="0" i="0" u="none" strike="noStrike" cap="none" normalizeH="0" baseline="0" dirty="0">
              <a:ln>
                <a:noFill/>
              </a:ln>
              <a:solidFill>
                <a:srgbClr val="002060"/>
              </a:solidFill>
              <a:effectLst/>
              <a:latin typeface="+mj-lt"/>
              <a:cs typeface="Arial" pitchFamily="34" charset="0"/>
            </a:endParaRPr>
          </a:p>
        </p:txBody>
      </p:sp>
      <p:pic>
        <p:nvPicPr>
          <p:cNvPr id="18" name="Рисунок 17" descr="in process.png"/>
          <p:cNvPicPr>
            <a:picLocks noChangeAspect="1"/>
          </p:cNvPicPr>
          <p:nvPr/>
        </p:nvPicPr>
        <p:blipFill>
          <a:blip r:embed="rId3"/>
          <a:stretch>
            <a:fillRect/>
          </a:stretch>
        </p:blipFill>
        <p:spPr>
          <a:xfrm>
            <a:off x="796604" y="2316546"/>
            <a:ext cx="504000" cy="504000"/>
          </a:xfrm>
          <a:prstGeom prst="rect">
            <a:avLst/>
          </a:prstGeom>
        </p:spPr>
      </p:pic>
      <p:pic>
        <p:nvPicPr>
          <p:cNvPr id="19" name="Рисунок 18" descr="in process.png"/>
          <p:cNvPicPr>
            <a:picLocks noChangeAspect="1"/>
          </p:cNvPicPr>
          <p:nvPr/>
        </p:nvPicPr>
        <p:blipFill>
          <a:blip r:embed="rId3"/>
          <a:stretch>
            <a:fillRect/>
          </a:stretch>
        </p:blipFill>
        <p:spPr>
          <a:xfrm>
            <a:off x="796140" y="3344982"/>
            <a:ext cx="504000" cy="504000"/>
          </a:xfrm>
          <a:prstGeom prst="rect">
            <a:avLst/>
          </a:prstGeom>
        </p:spPr>
      </p:pic>
      <p:pic>
        <p:nvPicPr>
          <p:cNvPr id="11" name="Рисунок 10" descr="in process.png"/>
          <p:cNvPicPr>
            <a:picLocks noChangeAspect="1"/>
          </p:cNvPicPr>
          <p:nvPr/>
        </p:nvPicPr>
        <p:blipFill>
          <a:blip r:embed="rId3"/>
          <a:stretch>
            <a:fillRect/>
          </a:stretch>
        </p:blipFill>
        <p:spPr>
          <a:xfrm>
            <a:off x="796140" y="4544262"/>
            <a:ext cx="504000" cy="504000"/>
          </a:xfrm>
          <a:prstGeom prst="rect">
            <a:avLst/>
          </a:prstGeom>
        </p:spPr>
      </p:pic>
      <p:sp>
        <p:nvSpPr>
          <p:cNvPr id="9" name="Rectangle 5">
            <a:extLst>
              <a:ext uri="{FF2B5EF4-FFF2-40B4-BE49-F238E27FC236}">
                <a16:creationId xmlns:a16="http://schemas.microsoft.com/office/drawing/2014/main" id="{CD25CAAB-66F9-48F3-B10B-FC807960B3C7}"/>
              </a:ext>
            </a:extLst>
          </p:cNvPr>
          <p:cNvSpPr>
            <a:spLocks noChangeArrowheads="1"/>
          </p:cNvSpPr>
          <p:nvPr/>
        </p:nvSpPr>
        <p:spPr bwMode="auto">
          <a:xfrm>
            <a:off x="733294" y="6257994"/>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a:ln>
                <a:noFill/>
              </a:ln>
              <a:solidFill>
                <a:schemeClr val="tx1"/>
              </a:solidFill>
              <a:effectLst/>
              <a:latin typeface="Arial" panose="020B0604020202020204" pitchFamily="34" charset="0"/>
            </a:endParaRPr>
          </a:p>
        </p:txBody>
      </p:sp>
      <p:pic>
        <p:nvPicPr>
          <p:cNvPr id="16" name="Рисунок 15" descr="in process.png">
            <a:extLst>
              <a:ext uri="{FF2B5EF4-FFF2-40B4-BE49-F238E27FC236}">
                <a16:creationId xmlns:a16="http://schemas.microsoft.com/office/drawing/2014/main" id="{A8C82FEA-3591-42CA-80D1-A9D768A4D839}"/>
              </a:ext>
            </a:extLst>
          </p:cNvPr>
          <p:cNvPicPr>
            <a:picLocks noChangeAspect="1"/>
          </p:cNvPicPr>
          <p:nvPr/>
        </p:nvPicPr>
        <p:blipFill>
          <a:blip r:embed="rId3"/>
          <a:stretch>
            <a:fillRect/>
          </a:stretch>
        </p:blipFill>
        <p:spPr>
          <a:xfrm>
            <a:off x="789917" y="5489764"/>
            <a:ext cx="504000" cy="504000"/>
          </a:xfrm>
          <a:prstGeom prst="rect">
            <a:avLst/>
          </a:prstGeom>
        </p:spPr>
      </p:pic>
    </p:spTree>
    <p:extLst>
      <p:ext uri="{BB962C8B-B14F-4D97-AF65-F5344CB8AC3E}">
        <p14:creationId xmlns:p14="http://schemas.microsoft.com/office/powerpoint/2010/main" val="1016225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0" y="1818395"/>
            <a:ext cx="4658375" cy="3330187"/>
            <a:chOff x="0" y="1818395"/>
            <a:chExt cx="4658375" cy="3330187"/>
          </a:xfrm>
        </p:grpSpPr>
        <p:pic>
          <p:nvPicPr>
            <p:cNvPr id="9" name="Рисунок 8" descr="Безымянный.png"/>
            <p:cNvPicPr>
              <a:picLocks noChangeAspect="1"/>
            </p:cNvPicPr>
            <p:nvPr/>
          </p:nvPicPr>
          <p:blipFill>
            <a:blip r:embed="rId2"/>
            <a:stretch>
              <a:fillRect/>
            </a:stretch>
          </p:blipFill>
          <p:spPr>
            <a:xfrm>
              <a:off x="0" y="2687087"/>
              <a:ext cx="4658375" cy="1609950"/>
            </a:xfrm>
            <a:prstGeom prst="rect">
              <a:avLst/>
            </a:prstGeom>
          </p:spPr>
        </p:pic>
        <p:pic>
          <p:nvPicPr>
            <p:cNvPr id="16" name="Рисунок 15" descr="images.png"/>
            <p:cNvPicPr>
              <a:picLocks noChangeAspect="1"/>
            </p:cNvPicPr>
            <p:nvPr/>
          </p:nvPicPr>
          <p:blipFill>
            <a:blip r:embed="rId3"/>
            <a:stretch>
              <a:fillRect/>
            </a:stretch>
          </p:blipFill>
          <p:spPr>
            <a:xfrm>
              <a:off x="346843" y="2178434"/>
              <a:ext cx="1152000" cy="939184"/>
            </a:xfrm>
            <a:prstGeom prst="rect">
              <a:avLst/>
            </a:prstGeom>
          </p:spPr>
        </p:pic>
        <p:pic>
          <p:nvPicPr>
            <p:cNvPr id="17" name="Рисунок 16" descr="beaker-clipart-2019-42.jpeg"/>
            <p:cNvPicPr>
              <a:picLocks noChangeAspect="1"/>
            </p:cNvPicPr>
            <p:nvPr/>
          </p:nvPicPr>
          <p:blipFill>
            <a:blip r:embed="rId4"/>
            <a:stretch>
              <a:fillRect/>
            </a:stretch>
          </p:blipFill>
          <p:spPr>
            <a:xfrm>
              <a:off x="627390" y="4140582"/>
              <a:ext cx="1103583" cy="1008000"/>
            </a:xfrm>
            <a:prstGeom prst="rect">
              <a:avLst/>
            </a:prstGeom>
          </p:spPr>
        </p:pic>
        <p:pic>
          <p:nvPicPr>
            <p:cNvPr id="18" name="Рисунок 17" descr="istockphoto-837382254-612x612.jpg"/>
            <p:cNvPicPr>
              <a:picLocks noChangeAspect="1"/>
            </p:cNvPicPr>
            <p:nvPr/>
          </p:nvPicPr>
          <p:blipFill>
            <a:blip r:embed="rId5"/>
            <a:stretch>
              <a:fillRect/>
            </a:stretch>
          </p:blipFill>
          <p:spPr>
            <a:xfrm>
              <a:off x="2246691" y="1818395"/>
              <a:ext cx="1224000" cy="1224000"/>
            </a:xfrm>
            <a:prstGeom prst="rect">
              <a:avLst/>
            </a:prstGeom>
          </p:spPr>
        </p:pic>
        <p:pic>
          <p:nvPicPr>
            <p:cNvPr id="19" name="Рисунок 18" descr="images (1).png"/>
            <p:cNvPicPr>
              <a:picLocks noChangeAspect="1"/>
            </p:cNvPicPr>
            <p:nvPr/>
          </p:nvPicPr>
          <p:blipFill>
            <a:blip r:embed="rId6"/>
            <a:stretch>
              <a:fillRect/>
            </a:stretch>
          </p:blipFill>
          <p:spPr>
            <a:xfrm>
              <a:off x="2232298" y="3787175"/>
              <a:ext cx="1512000" cy="1006173"/>
            </a:xfrm>
            <a:prstGeom prst="rect">
              <a:avLst/>
            </a:prstGeom>
          </p:spPr>
        </p:pic>
      </p:gr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pPr marL="0" lvl="0" indent="0" algn="r" rtl="0">
                <a:spcBef>
                  <a:spcPts val="0"/>
                </a:spcBef>
                <a:spcAft>
                  <a:spcPts val="0"/>
                </a:spcAft>
                <a:buNone/>
              </a:pPr>
              <a:t>8</a:t>
            </a:fld>
            <a:endParaRPr lang="uk-UA"/>
          </a:p>
        </p:txBody>
      </p:sp>
      <p:pic>
        <p:nvPicPr>
          <p:cNvPr id="5" name="Google Shape;90;p1"/>
          <p:cNvPicPr preferRelativeResize="0"/>
          <p:nvPr/>
        </p:nvPicPr>
        <p:blipFill rotWithShape="1">
          <a:blip r:embed="rId7">
            <a:alphaModFix/>
          </a:blip>
          <a:srcRect r="42554"/>
          <a:stretch/>
        </p:blipFill>
        <p:spPr>
          <a:xfrm>
            <a:off x="364293" y="245726"/>
            <a:ext cx="1322815" cy="415057"/>
          </a:xfrm>
          <a:prstGeom prst="rect">
            <a:avLst/>
          </a:prstGeom>
          <a:noFill/>
          <a:ln>
            <a:noFill/>
          </a:ln>
          <a:effectLst>
            <a:outerShdw blurRad="190500" dist="228600" dir="2700000" algn="ctr">
              <a:srgbClr val="000000">
                <a:alpha val="29803"/>
              </a:srgbClr>
            </a:outerShdw>
          </a:effectLst>
        </p:spPr>
      </p:pic>
      <p:cxnSp>
        <p:nvCxnSpPr>
          <p:cNvPr id="7" name="Прямая соединительная линия 6"/>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Google Shape;100;p2"/>
          <p:cNvSpPr/>
          <p:nvPr/>
        </p:nvSpPr>
        <p:spPr>
          <a:xfrm>
            <a:off x="4135820" y="1509509"/>
            <a:ext cx="7861738" cy="4493497"/>
          </a:xfrm>
          <a:prstGeom prst="rect">
            <a:avLst/>
          </a:prstGeom>
          <a:noFill/>
          <a:ln>
            <a:noFill/>
          </a:ln>
        </p:spPr>
        <p:txBody>
          <a:bodyPr spcFirstLastPara="1" wrap="square" lIns="91425" tIns="45700" rIns="91425" bIns="45700" anchor="t" anchorCtr="0">
            <a:spAutoFit/>
          </a:bodyPr>
          <a:lstStyle/>
          <a:p>
            <a:pPr algn="just"/>
            <a:r>
              <a:rPr lang="en-US" sz="2400" dirty="0"/>
              <a:t>The Call of scientific, scientific and technical projects which will be financed by cost reimbursement under "Horizon 2020</a:t>
            </a:r>
            <a:r>
              <a:rPr lang="en-US" sz="2200" dirty="0"/>
              <a:t>"</a:t>
            </a:r>
            <a:r>
              <a:rPr lang="en-US" sz="2400" dirty="0"/>
              <a:t> projects by the end of the year.</a:t>
            </a:r>
          </a:p>
          <a:p>
            <a:pPr algn="just"/>
            <a:endParaRPr lang="en-US" sz="2400" dirty="0"/>
          </a:p>
          <a:p>
            <a:pPr algn="just"/>
            <a:r>
              <a:rPr lang="en-US" sz="2400" dirty="0"/>
              <a:t>The purpose of Call is to increase the competitiveness of Ukrainian organizations in calls of the "Horizon Europe" </a:t>
            </a:r>
            <a:r>
              <a:rPr lang="en-US" sz="2400" dirty="0" err="1"/>
              <a:t>Programme</a:t>
            </a:r>
            <a:r>
              <a:rPr lang="en-US" sz="2400" dirty="0"/>
              <a:t>.</a:t>
            </a:r>
          </a:p>
          <a:p>
            <a:pPr algn="just"/>
            <a:endParaRPr lang="uk-UA" sz="2200" dirty="0"/>
          </a:p>
          <a:p>
            <a:pPr algn="just">
              <a:buFont typeface="Wingdings" pitchFamily="2" charset="2"/>
              <a:buChar char="§"/>
            </a:pPr>
            <a:r>
              <a:rPr lang="en-US" sz="2400" dirty="0"/>
              <a:t> 156 projects were submitted</a:t>
            </a:r>
            <a:r>
              <a:rPr lang="ru-RU" sz="2400" dirty="0"/>
              <a:t>,</a:t>
            </a:r>
            <a:endParaRPr lang="en-US" sz="2400" dirty="0"/>
          </a:p>
          <a:p>
            <a:pPr algn="just">
              <a:buFont typeface="Wingdings" pitchFamily="2" charset="2"/>
              <a:buChar char="§"/>
            </a:pPr>
            <a:r>
              <a:rPr lang="en-US" sz="2400" dirty="0"/>
              <a:t> several dozen projects will be financed</a:t>
            </a:r>
            <a:r>
              <a:rPr lang="ru-RU" sz="2400" dirty="0"/>
              <a:t>,</a:t>
            </a:r>
            <a:r>
              <a:rPr lang="en-US" sz="2400" dirty="0"/>
              <a:t> </a:t>
            </a:r>
          </a:p>
          <a:p>
            <a:pPr algn="just">
              <a:buFont typeface="Wingdings" pitchFamily="2" charset="2"/>
              <a:buChar char="§"/>
            </a:pPr>
            <a:r>
              <a:rPr lang="en-US" sz="2400" dirty="0"/>
              <a:t> a total amount of Call is 115 million UAH</a:t>
            </a:r>
            <a:r>
              <a:rPr lang="ru-RU" sz="2400" dirty="0"/>
              <a:t>,</a:t>
            </a:r>
          </a:p>
          <a:p>
            <a:pPr algn="just">
              <a:buFont typeface="Wingdings" pitchFamily="2" charset="2"/>
              <a:buChar char="§"/>
            </a:pPr>
            <a:r>
              <a:rPr lang="en-US" sz="2400" dirty="0"/>
              <a:t> a new Call will start in 2023</a:t>
            </a:r>
            <a:endParaRPr lang="ru-RU" sz="2400" dirty="0"/>
          </a:p>
        </p:txBody>
      </p:sp>
      <p:sp>
        <p:nvSpPr>
          <p:cNvPr id="1025" name="Rectangle 1"/>
          <p:cNvSpPr>
            <a:spLocks noChangeArrowheads="1"/>
          </p:cNvSpPr>
          <p:nvPr/>
        </p:nvSpPr>
        <p:spPr bwMode="auto">
          <a:xfrm>
            <a:off x="2638097" y="278923"/>
            <a:ext cx="8665779"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fontAlgn="base">
              <a:spcBef>
                <a:spcPct val="0"/>
              </a:spcBef>
              <a:spcAft>
                <a:spcPct val="0"/>
              </a:spcAft>
              <a:buClrTx/>
            </a:pPr>
            <a:r>
              <a:rPr kumimoji="0" lang="en-US" sz="2200" b="0" i="1" u="none" strike="noStrike" cap="none" normalizeH="0" baseline="0" dirty="0">
                <a:ln>
                  <a:noFill/>
                </a:ln>
                <a:solidFill>
                  <a:srgbClr val="002060"/>
                </a:solidFill>
                <a:effectLst/>
                <a:latin typeface="+mj-lt"/>
                <a:ea typeface="Times New Roman" pitchFamily="18" charset="0"/>
                <a:cs typeface="Times New Roman" pitchFamily="18" charset="0"/>
              </a:rPr>
              <a:t>About  </a:t>
            </a:r>
            <a:r>
              <a:rPr lang="en-US" sz="2200" i="1" dirty="0">
                <a:solidFill>
                  <a:srgbClr val="002060"/>
                </a:solidFill>
                <a:latin typeface="+mj-lt"/>
                <a:ea typeface="Times New Roman" pitchFamily="18" charset="0"/>
                <a:cs typeface="Times New Roman" pitchFamily="18" charset="0"/>
              </a:rPr>
              <a:t>the Call by Cost Reimbursement Under Horizon 2020 </a:t>
            </a:r>
            <a:endParaRPr kumimoji="0" lang="en-US" sz="2200" b="0" i="0" u="none" strike="noStrike" cap="none" normalizeH="0" baseline="0" dirty="0">
              <a:ln>
                <a:noFill/>
              </a:ln>
              <a:solidFill>
                <a:srgbClr val="002060"/>
              </a:solidFill>
              <a:effectLst/>
              <a:latin typeface="+mj-lt"/>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191928901">
            <a:extLst>
              <a:ext uri="{FF2B5EF4-FFF2-40B4-BE49-F238E27FC236}">
                <a16:creationId xmlns:a16="http://schemas.microsoft.com/office/drawing/2014/main" id="{EE20F24D-246C-EF4E-9346-E764EAB897CC}"/>
              </a:ext>
            </a:extLst>
          </p:cNvPr>
          <p:cNvPicPr>
            <a:picLocks noChangeAspect="1"/>
          </p:cNvPicPr>
          <p:nvPr/>
        </p:nvPicPr>
        <p:blipFill>
          <a:blip r:embed="rId2"/>
          <a:stretch/>
        </p:blipFill>
        <p:spPr bwMode="auto">
          <a:xfrm>
            <a:off x="6292998" y="1842560"/>
            <a:ext cx="590549" cy="590549"/>
          </a:xfrm>
          <a:prstGeom prst="rect">
            <a:avLst/>
          </a:prstGeom>
        </p:spPr>
      </p:pic>
      <p:pic>
        <p:nvPicPr>
          <p:cNvPr id="11" name="Grafik 1191928901"/>
          <p:cNvPicPr>
            <a:picLocks noChangeAspect="1"/>
          </p:cNvPicPr>
          <p:nvPr/>
        </p:nvPicPr>
        <p:blipFill>
          <a:blip r:embed="rId2"/>
          <a:stretch/>
        </p:blipFill>
        <p:spPr bwMode="auto">
          <a:xfrm>
            <a:off x="1324169" y="2799366"/>
            <a:ext cx="590549" cy="590549"/>
          </a:xfrm>
          <a:prstGeom prst="rect">
            <a:avLst/>
          </a:prstGeom>
        </p:spPr>
      </p:pic>
      <p:sp>
        <p:nvSpPr>
          <p:cNvPr id="13" name="Textfeld 1064269214"/>
          <p:cNvSpPr txBox="1"/>
          <p:nvPr/>
        </p:nvSpPr>
        <p:spPr bwMode="auto">
          <a:xfrm>
            <a:off x="948214" y="4014464"/>
            <a:ext cx="4955622" cy="2378343"/>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285750" indent="-285750">
              <a:buFont typeface="Wingdings" panose="05000000000000000000" pitchFamily="2" charset="2"/>
              <a:buChar char="§"/>
            </a:pPr>
            <a:r>
              <a:rPr lang="en-US" sz="2100" dirty="0"/>
              <a:t>Current number of Actions with Ukraine involvement -  </a:t>
            </a:r>
            <a:r>
              <a:rPr lang="en-US" sz="2400" b="1" dirty="0">
                <a:solidFill>
                  <a:srgbClr val="2522D1"/>
                </a:solidFill>
                <a:latin typeface="Arial"/>
                <a:cs typeface="Arial"/>
              </a:rPr>
              <a:t>74</a:t>
            </a:r>
          </a:p>
          <a:p>
            <a:endParaRPr lang="en-US" sz="2100" dirty="0"/>
          </a:p>
          <a:p>
            <a:pPr marL="285750" indent="-285750">
              <a:buFont typeface="Wingdings" panose="05000000000000000000" pitchFamily="2" charset="2"/>
              <a:buChar char="§"/>
            </a:pPr>
            <a:r>
              <a:rPr lang="en-US" sz="2100" dirty="0"/>
              <a:t>Percentage of Actions with country involvement </a:t>
            </a:r>
          </a:p>
          <a:p>
            <a:r>
              <a:rPr lang="en-US" dirty="0"/>
              <a:t/>
            </a:r>
            <a:br>
              <a:rPr lang="en-US" dirty="0"/>
            </a:br>
            <a:endParaRPr lang="uk-UA" sz="2100" dirty="0"/>
          </a:p>
        </p:txBody>
      </p:sp>
      <p:pic>
        <p:nvPicPr>
          <p:cNvPr id="15" name="Рисунок 14">
            <a:extLst>
              <a:ext uri="{FF2B5EF4-FFF2-40B4-BE49-F238E27FC236}">
                <a16:creationId xmlns:a16="http://schemas.microsoft.com/office/drawing/2014/main" id="{CDCD4732-C54C-974B-A087-A9CCF3991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3707" y="4417621"/>
            <a:ext cx="2653186" cy="2643432"/>
          </a:xfrm>
          <a:prstGeom prst="rect">
            <a:avLst/>
          </a:prstGeom>
        </p:spPr>
      </p:pic>
      <p:pic>
        <p:nvPicPr>
          <p:cNvPr id="19" name="Grafik 1191928901">
            <a:extLst>
              <a:ext uri="{FF2B5EF4-FFF2-40B4-BE49-F238E27FC236}">
                <a16:creationId xmlns:a16="http://schemas.microsoft.com/office/drawing/2014/main" id="{8AAE1EAD-BD11-6D46-A797-844B7C5158F3}"/>
              </a:ext>
            </a:extLst>
          </p:cNvPr>
          <p:cNvPicPr>
            <a:picLocks noChangeAspect="1"/>
          </p:cNvPicPr>
          <p:nvPr/>
        </p:nvPicPr>
        <p:blipFill>
          <a:blip r:embed="rId2"/>
          <a:stretch/>
        </p:blipFill>
        <p:spPr bwMode="auto">
          <a:xfrm>
            <a:off x="10261590" y="4427885"/>
            <a:ext cx="590549" cy="590549"/>
          </a:xfrm>
          <a:prstGeom prst="rect">
            <a:avLst/>
          </a:prstGeom>
        </p:spPr>
      </p:pic>
      <p:pic>
        <p:nvPicPr>
          <p:cNvPr id="16" name="Рисунок 15">
            <a:extLst>
              <a:ext uri="{FF2B5EF4-FFF2-40B4-BE49-F238E27FC236}">
                <a16:creationId xmlns:a16="http://schemas.microsoft.com/office/drawing/2014/main" id="{0BD31090-F4A4-B54C-85C6-56D4B679A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1171" y="2731057"/>
            <a:ext cx="2408712" cy="2472579"/>
          </a:xfrm>
          <a:prstGeom prst="rect">
            <a:avLst/>
          </a:prstGeom>
        </p:spPr>
      </p:pic>
      <p:pic>
        <p:nvPicPr>
          <p:cNvPr id="21" name="Grafik 1394166269">
            <a:extLst>
              <a:ext uri="{FF2B5EF4-FFF2-40B4-BE49-F238E27FC236}">
                <a16:creationId xmlns:a16="http://schemas.microsoft.com/office/drawing/2014/main" id="{8868614A-5703-1249-B5AC-BA4F7F985A83}"/>
              </a:ext>
            </a:extLst>
          </p:cNvPr>
          <p:cNvPicPr>
            <a:picLocks noChangeAspect="1"/>
          </p:cNvPicPr>
          <p:nvPr/>
        </p:nvPicPr>
        <p:blipFill>
          <a:blip r:embed="rId5"/>
          <a:stretch/>
        </p:blipFill>
        <p:spPr bwMode="auto">
          <a:xfrm>
            <a:off x="-91440" y="-141800"/>
            <a:ext cx="1662545" cy="1528566"/>
          </a:xfrm>
          <a:prstGeom prst="rect">
            <a:avLst/>
          </a:prstGeom>
        </p:spPr>
      </p:pic>
      <p:sp>
        <p:nvSpPr>
          <p:cNvPr id="7" name="Title 1"/>
          <p:cNvSpPr txBox="1">
            <a:spLocks/>
          </p:cNvSpPr>
          <p:nvPr/>
        </p:nvSpPr>
        <p:spPr bwMode="auto">
          <a:xfrm>
            <a:off x="611313" y="450081"/>
            <a:ext cx="8229600" cy="685800"/>
          </a:xfrm>
          <a:prstGeom prst="rect">
            <a:avLst/>
          </a:prstGeom>
        </p:spPr>
        <p:txBody>
          <a:bodyPr vert="horz" lIns="91440" tIns="45720" rIns="91440" bIns="45720" numCol="1" rtlCol="0" anchor="t">
            <a:noAutofit/>
          </a:bodyPr>
          <a:lstStyle>
            <a:lvl1pPr algn="l" defTabSz="914400" rtl="0" eaLnBrk="1" latinLnBrk="0" hangingPunct="1">
              <a:lnSpc>
                <a:spcPct val="90000"/>
              </a:lnSpc>
              <a:spcBef>
                <a:spcPct val="0"/>
              </a:spcBef>
              <a:buNone/>
              <a:defRPr sz="4000" kern="1200">
                <a:solidFill>
                  <a:srgbClr val="8CB63B"/>
                </a:solidFill>
                <a:latin typeface="+mj-lt"/>
                <a:ea typeface="+mj-ea"/>
                <a:cs typeface="+mj-cs"/>
              </a:defRPr>
            </a:lvl1pPr>
          </a:lstStyle>
          <a:p>
            <a:pPr>
              <a:defRPr/>
            </a:pPr>
            <a:r>
              <a:rPr lang="en-US" sz="2400" b="1" dirty="0">
                <a:solidFill>
                  <a:srgbClr val="000000"/>
                </a:solidFill>
                <a:latin typeface="Arial"/>
                <a:cs typeface="Arial"/>
              </a:rPr>
              <a:t>COST Ukraine</a:t>
            </a:r>
            <a:endParaRPr lang="en-US" sz="2400" b="1" dirty="0">
              <a:solidFill>
                <a:schemeClr val="tx1"/>
              </a:solidFill>
              <a:highlight>
                <a:srgbClr val="FFFF00"/>
              </a:highlight>
              <a:latin typeface="Arial"/>
              <a:ea typeface="Arial"/>
              <a:cs typeface="Arial"/>
            </a:endParaRPr>
          </a:p>
        </p:txBody>
      </p:sp>
      <p:sp>
        <p:nvSpPr>
          <p:cNvPr id="22" name="Textfeld 1064269214">
            <a:extLst>
              <a:ext uri="{FF2B5EF4-FFF2-40B4-BE49-F238E27FC236}">
                <a16:creationId xmlns:a16="http://schemas.microsoft.com/office/drawing/2014/main" id="{00889717-ACD0-4D4B-BE39-193EB7D742C4}"/>
              </a:ext>
            </a:extLst>
          </p:cNvPr>
          <p:cNvSpPr txBox="1"/>
          <p:nvPr/>
        </p:nvSpPr>
        <p:spPr bwMode="auto">
          <a:xfrm>
            <a:off x="976131" y="1320432"/>
            <a:ext cx="10342593" cy="203895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just"/>
            <a:r>
              <a:rPr lang="en-US" sz="2000" b="1" dirty="0">
                <a:solidFill>
                  <a:srgbClr val="2522D1"/>
                </a:solidFill>
                <a:latin typeface="Arial"/>
                <a:cs typeface="Arial"/>
              </a:rPr>
              <a:t>On March </a:t>
            </a:r>
            <a:r>
              <a:rPr lang="en-US" sz="2400" b="1" dirty="0">
                <a:solidFill>
                  <a:srgbClr val="FFC000"/>
                </a:solidFill>
                <a:latin typeface="Arial"/>
                <a:cs typeface="Arial"/>
              </a:rPr>
              <a:t>30</a:t>
            </a:r>
            <a:r>
              <a:rPr lang="en-US" sz="2000" b="1" dirty="0">
                <a:solidFill>
                  <a:srgbClr val="2522D1"/>
                </a:solidFill>
                <a:latin typeface="Arial"/>
                <a:cs typeface="Arial"/>
              </a:rPr>
              <a:t>, Ukraine became the </a:t>
            </a:r>
            <a:r>
              <a:rPr lang="en-US" sz="2400" b="1" dirty="0">
                <a:solidFill>
                  <a:srgbClr val="FFC000"/>
                </a:solidFill>
                <a:latin typeface="Arial"/>
                <a:cs typeface="Arial"/>
              </a:rPr>
              <a:t>39</a:t>
            </a:r>
            <a:r>
              <a:rPr lang="en-US" sz="2000" b="1" dirty="0">
                <a:solidFill>
                  <a:srgbClr val="2522D1"/>
                </a:solidFill>
                <a:latin typeface="Arial"/>
                <a:cs typeface="Arial"/>
              </a:rPr>
              <a:t>th full member of the COST Association, which provides innovators and researchers with networking opportunities to strengthen their ability to solve scientific, technological and societal challenges.</a:t>
            </a:r>
          </a:p>
          <a:p>
            <a:endParaRPr lang="en-US" dirty="0"/>
          </a:p>
          <a:p>
            <a:pPr algn="just"/>
            <a:r>
              <a:rPr lang="en-US" sz="1800" dirty="0">
                <a:solidFill>
                  <a:srgbClr val="000000"/>
                </a:solidFill>
                <a:latin typeface="Arial"/>
                <a:cs typeface="Arial"/>
              </a:rPr>
              <a:t>A COST National Coordinator and Committee of Senior Officials Members have been appointed, and candidates to the Scientific Committee for COST have been nominated. The appointment of the MC in the COST Actions is in progress.</a:t>
            </a:r>
          </a:p>
        </p:txBody>
      </p:sp>
      <p:sp>
        <p:nvSpPr>
          <p:cNvPr id="23" name="Textfeld 1064269214">
            <a:extLst>
              <a:ext uri="{FF2B5EF4-FFF2-40B4-BE49-F238E27FC236}">
                <a16:creationId xmlns:a16="http://schemas.microsoft.com/office/drawing/2014/main" id="{D39F20D9-FF41-F943-AA21-9BE3E61E41EE}"/>
              </a:ext>
            </a:extLst>
          </p:cNvPr>
          <p:cNvSpPr txBox="1"/>
          <p:nvPr/>
        </p:nvSpPr>
        <p:spPr bwMode="auto">
          <a:xfrm>
            <a:off x="6363102" y="3967346"/>
            <a:ext cx="4955622" cy="180023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342900" indent="-342900">
              <a:buFont typeface="Wingdings" pitchFamily="2" charset="2"/>
              <a:buChar char="§"/>
            </a:pPr>
            <a:r>
              <a:rPr lang="en-US" sz="2100" dirty="0"/>
              <a:t>Current number of MC delegates - </a:t>
            </a:r>
            <a:r>
              <a:rPr lang="en-US" sz="2400" b="1" dirty="0">
                <a:solidFill>
                  <a:srgbClr val="2522D1"/>
                </a:solidFill>
                <a:latin typeface="Arial"/>
                <a:cs typeface="Arial"/>
              </a:rPr>
              <a:t>25</a:t>
            </a:r>
          </a:p>
          <a:p>
            <a:endParaRPr lang="en-US" sz="2100" dirty="0"/>
          </a:p>
          <a:p>
            <a:pPr marL="342900" indent="-342900">
              <a:buFont typeface="Wingdings" pitchFamily="2" charset="2"/>
              <a:buChar char="§"/>
            </a:pPr>
            <a:r>
              <a:rPr lang="en-US" sz="2100" dirty="0"/>
              <a:t>Current number of Working Group members - </a:t>
            </a:r>
            <a:r>
              <a:rPr lang="en-US" sz="2400" b="1" dirty="0">
                <a:solidFill>
                  <a:srgbClr val="2522D1"/>
                </a:solidFill>
                <a:latin typeface="Arial"/>
                <a:cs typeface="Arial"/>
              </a:rPr>
              <a:t>116</a:t>
            </a:r>
          </a:p>
          <a:p>
            <a:pPr marL="285750" lvl="0" indent="-285750">
              <a:buFont typeface="Wingdings" panose="05000000000000000000" pitchFamily="2" charset="2"/>
              <a:buChar char="§"/>
            </a:pPr>
            <a:endParaRPr lang="uk-UA" sz="2100" dirty="0"/>
          </a:p>
        </p:txBody>
      </p:sp>
      <p:graphicFrame>
        <p:nvGraphicFramePr>
          <p:cNvPr id="8" name="Chart 7">
            <a:extLst>
              <a:ext uri="{FF2B5EF4-FFF2-40B4-BE49-F238E27FC236}">
                <a16:creationId xmlns:a16="http://schemas.microsoft.com/office/drawing/2014/main" id="{45896ED7-440C-2E4E-9AFF-0CDE066903E9}"/>
              </a:ext>
            </a:extLst>
          </p:cNvPr>
          <p:cNvGraphicFramePr/>
          <p:nvPr>
            <p:extLst/>
          </p:nvPr>
        </p:nvGraphicFramePr>
        <p:xfrm>
          <a:off x="2777519" y="5151920"/>
          <a:ext cx="2122807" cy="184788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6E731258-44BB-704A-BBB0-06199CD6B0E0}"/>
              </a:ext>
            </a:extLst>
          </p:cNvPr>
          <p:cNvSpPr txBox="1"/>
          <p:nvPr/>
        </p:nvSpPr>
        <p:spPr>
          <a:xfrm>
            <a:off x="3873854" y="5508504"/>
            <a:ext cx="1026473" cy="461665"/>
          </a:xfrm>
          <a:prstGeom prst="rect">
            <a:avLst/>
          </a:prstGeom>
          <a:noFill/>
        </p:spPr>
        <p:txBody>
          <a:bodyPr wrap="square" rtlCol="0">
            <a:spAutoFit/>
          </a:bodyPr>
          <a:lstStyle/>
          <a:p>
            <a:r>
              <a:rPr lang="en-US" sz="2400" b="1" dirty="0">
                <a:solidFill>
                  <a:srgbClr val="2522D1"/>
                </a:solidFill>
                <a:latin typeface="Arial"/>
                <a:cs typeface="Arial"/>
              </a:rPr>
              <a:t>30.2</a:t>
            </a:r>
          </a:p>
        </p:txBody>
      </p:sp>
      <p:pic>
        <p:nvPicPr>
          <p:cNvPr id="20" name="Google Shape;90;p1"/>
          <p:cNvPicPr preferRelativeResize="0"/>
          <p:nvPr/>
        </p:nvPicPr>
        <p:blipFill rotWithShape="1">
          <a:blip r:embed="rId7">
            <a:alphaModFix/>
          </a:blip>
          <a:srcRect r="42554"/>
          <a:stretch/>
        </p:blipFill>
        <p:spPr>
          <a:xfrm>
            <a:off x="10481719" y="266475"/>
            <a:ext cx="1322815" cy="415057"/>
          </a:xfrm>
          <a:prstGeom prst="rect">
            <a:avLst/>
          </a:prstGeom>
          <a:noFill/>
          <a:ln>
            <a:noFill/>
          </a:ln>
          <a:effectLst>
            <a:outerShdw blurRad="190500" dist="228600" dir="2700000" algn="ctr">
              <a:srgbClr val="000000">
                <a:alpha val="29803"/>
              </a:srgbClr>
            </a:outerShdw>
          </a:effectLst>
        </p:spPr>
      </p:pic>
      <p:cxnSp>
        <p:nvCxnSpPr>
          <p:cNvPr id="25" name="Прямая соединительная линия 24"/>
          <p:cNvCxnSpPr/>
          <p:nvPr/>
        </p:nvCxnSpPr>
        <p:spPr>
          <a:xfrm flipV="1">
            <a:off x="0" y="895651"/>
            <a:ext cx="12192000" cy="136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V="1">
            <a:off x="0" y="859809"/>
            <a:ext cx="12192000" cy="13648"/>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27" name="Rectangle 1"/>
          <p:cNvSpPr>
            <a:spLocks noChangeArrowheads="1"/>
          </p:cNvSpPr>
          <p:nvPr/>
        </p:nvSpPr>
        <p:spPr bwMode="auto">
          <a:xfrm>
            <a:off x="3441144" y="68174"/>
            <a:ext cx="6294256"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buClrTx/>
            </a:pPr>
            <a:r>
              <a:rPr kumimoji="0" lang="en-US" sz="2200" b="0" i="1" u="none" strike="noStrike" cap="none" normalizeH="0" baseline="0" dirty="0">
                <a:ln>
                  <a:noFill/>
                </a:ln>
                <a:solidFill>
                  <a:srgbClr val="002060"/>
                </a:solidFill>
                <a:effectLst/>
                <a:latin typeface="+mj-lt"/>
                <a:ea typeface="Times New Roman" pitchFamily="18" charset="0"/>
                <a:cs typeface="Times New Roman" pitchFamily="18" charset="0"/>
              </a:rPr>
              <a:t>About </a:t>
            </a:r>
            <a:r>
              <a:rPr lang="en-US" sz="2200" i="1" dirty="0">
                <a:solidFill>
                  <a:srgbClr val="002060"/>
                </a:solidFill>
                <a:latin typeface="+mj-lt"/>
                <a:ea typeface="Times New Roman" pitchFamily="18" charset="0"/>
                <a:cs typeface="Times New Roman" pitchFamily="18" charset="0"/>
              </a:rPr>
              <a:t>the European Cooperation in Science and Technology  (COST)</a:t>
            </a:r>
            <a:endParaRPr kumimoji="0" lang="en-US" sz="2200" b="0" i="0" u="none" strike="noStrike" cap="none" normalizeH="0" baseline="0" dirty="0">
              <a:ln>
                <a:noFill/>
              </a:ln>
              <a:solidFill>
                <a:srgbClr val="002060"/>
              </a:solidFill>
              <a:effectLst/>
              <a:latin typeface="+mj-lt"/>
              <a:cs typeface="Arial" pitchFamily="34" charset="0"/>
            </a:endParaRPr>
          </a:p>
        </p:txBody>
      </p:sp>
    </p:spTree>
    <p:extLst>
      <p:ext uri="{BB962C8B-B14F-4D97-AF65-F5344CB8AC3E}">
        <p14:creationId xmlns:p14="http://schemas.microsoft.com/office/powerpoint/2010/main" val="176819691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26626BAE47CD439624384DF220C8C1" ma:contentTypeVersion="13" ma:contentTypeDescription="Create a new document." ma:contentTypeScope="" ma:versionID="c80fcf69ffba7463af7145fe743ca018">
  <xsd:schema xmlns:xsd="http://www.w3.org/2001/XMLSchema" xmlns:xs="http://www.w3.org/2001/XMLSchema" xmlns:p="http://schemas.microsoft.com/office/2006/metadata/properties" xmlns:ns2="ea759aec-9602-4cfb-a4d6-76210f1c4c69" xmlns:ns3="0858bc24-9fe5-48cd-8c9b-429408622c91" targetNamespace="http://schemas.microsoft.com/office/2006/metadata/properties" ma:root="true" ma:fieldsID="8c3c98c11837a3b8962ec55de716cfed" ns2:_="" ns3:_="">
    <xsd:import namespace="ea759aec-9602-4cfb-a4d6-76210f1c4c69"/>
    <xsd:import namespace="0858bc24-9fe5-48cd-8c9b-429408622c9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759aec-9602-4cfb-a4d6-76210f1c4c6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5503ba6-c77d-4a47-a49f-513eb447c3e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858bc24-9fe5-48cd-8c9b-429408622c9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c3baddc-5ee6-4942-abf3-e3bdcef93071}" ma:internalName="TaxCatchAll" ma:showField="CatchAllData" ma:web="0858bc24-9fe5-48cd-8c9b-429408622c9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F4A9AB-142E-4368-AA32-E850731B7784}"/>
</file>

<file path=customXml/itemProps2.xml><?xml version="1.0" encoding="utf-8"?>
<ds:datastoreItem xmlns:ds="http://schemas.openxmlformats.org/officeDocument/2006/customXml" ds:itemID="{A6D80855-4F4C-41C7-9C96-6715A5AD29DB}"/>
</file>

<file path=docProps/app.xml><?xml version="1.0" encoding="utf-8"?>
<Properties xmlns="http://schemas.openxmlformats.org/officeDocument/2006/extended-properties" xmlns:vt="http://schemas.openxmlformats.org/officeDocument/2006/docPropsVTypes">
  <TotalTime>803</TotalTime>
  <Words>1253</Words>
  <Application>Microsoft Office PowerPoint</Application>
  <PresentationFormat>Широкий екран</PresentationFormat>
  <Paragraphs>150</Paragraphs>
  <Slides>13</Slides>
  <Notes>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13</vt:i4>
      </vt:variant>
    </vt:vector>
  </HeadingPairs>
  <TitlesOfParts>
    <vt:vector size="18" baseType="lpstr">
      <vt:lpstr>Calibri</vt:lpstr>
      <vt:lpstr>Arial</vt:lpstr>
      <vt:lpstr>Wingdings</vt:lpstr>
      <vt:lpstr>Times New Roman</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Mykhaylo Gryshchenko</dc:creator>
  <cp:lastModifiedBy>Користувач Windows</cp:lastModifiedBy>
  <cp:revision>184</cp:revision>
  <dcterms:created xsi:type="dcterms:W3CDTF">2017-03-02T06:16:51Z</dcterms:created>
  <dcterms:modified xsi:type="dcterms:W3CDTF">2022-10-20T06:08:31Z</dcterms:modified>
</cp:coreProperties>
</file>