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7" r:id="rId2"/>
    <p:sldId id="358" r:id="rId3"/>
    <p:sldId id="399" r:id="rId4"/>
    <p:sldId id="380" r:id="rId5"/>
    <p:sldId id="367" r:id="rId6"/>
    <p:sldId id="327" r:id="rId7"/>
    <p:sldId id="388" r:id="rId8"/>
    <p:sldId id="398" r:id="rId9"/>
    <p:sldId id="385" r:id="rId10"/>
    <p:sldId id="401" r:id="rId11"/>
    <p:sldId id="432" r:id="rId12"/>
    <p:sldId id="429" r:id="rId13"/>
    <p:sldId id="433" r:id="rId14"/>
    <p:sldId id="434" r:id="rId15"/>
    <p:sldId id="393" r:id="rId1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5DE"/>
    <a:srgbClr val="024B9C"/>
    <a:srgbClr val="0356B1"/>
    <a:srgbClr val="024EA2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072" autoAdjust="0"/>
    <p:restoredTop sz="96395" autoAdjust="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83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15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499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04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3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6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6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77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4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30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14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2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850288"/>
            <a:ext cx="0" cy="500771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77013" y="1852061"/>
            <a:ext cx="10156297" cy="1749286"/>
          </a:xfrm>
        </p:spPr>
        <p:txBody>
          <a:bodyPr anchor="t" anchorCtr="0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7012" y="1280970"/>
            <a:ext cx="10156297" cy="488568"/>
          </a:xfrm>
        </p:spPr>
        <p:txBody>
          <a:bodyPr>
            <a:noAutofit/>
          </a:bodyPr>
          <a:lstStyle>
            <a:lvl1pPr marL="0" indent="0" algn="l">
              <a:buNone/>
              <a:defRPr sz="2400" b="1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77013" y="1122363"/>
            <a:ext cx="10156296" cy="34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30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468000"/>
            <a:ext cx="10515600" cy="600164"/>
          </a:xfrm>
          <a:prstGeom prst="rect">
            <a:avLst/>
          </a:prstGeom>
        </p:spPr>
        <p:txBody>
          <a:bodyPr vert="horz" wrap="square" lIns="91440" tIns="45720" rIns="91440" bIns="0" rtlCol="0" anchor="t" anchorCtr="0">
            <a:noAutofit/>
          </a:bodyPr>
          <a:lstStyle>
            <a:lvl1pPr>
              <a:lnSpc>
                <a:spcPct val="100000"/>
              </a:lnSpc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52" y="6044693"/>
            <a:ext cx="1716200" cy="45171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0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2" r:id="rId20"/>
    <p:sldLayoutId id="2147483673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law/better-regulation/have-your-say_en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research-and-innovation.ec.europa.eu/funding/funding-opportunities/funding-programmes-and-open-calls/horizon-europe/strategic-plan_en" TargetMode="External"/><Relationship Id="rId4" Type="http://schemas.openxmlformats.org/officeDocument/2006/relationships/hyperlink" Target="https://research-and-innovation.ec.europa.eu/news/all-research-and-innovation-news/have-your-voice-heard-commission-launches-horizon-europe-strategic-planning-process-2025-2027-2022-09-28_e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s://op.europa.eu/en/web/eu-law-and-publications/publication-detail/-/publication/3c6ffd74-8ac3-11eb-b85c-01aa75ed71a1" TargetMode="Externa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046" y="2443402"/>
            <a:ext cx="8509518" cy="1749286"/>
          </a:xfrm>
        </p:spPr>
        <p:txBody>
          <a:bodyPr/>
          <a:lstStyle/>
          <a:p>
            <a:pPr algn="ctr"/>
            <a:r>
              <a:rPr lang="en-US" sz="4800" dirty="0"/>
              <a:t>Strategic plans and work </a:t>
            </a:r>
            <a:r>
              <a:rPr lang="en-US" sz="4800" dirty="0" err="1"/>
              <a:t>programmes</a:t>
            </a:r>
            <a:r>
              <a:rPr lang="en-US" sz="4800" dirty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under </a:t>
            </a:r>
            <a:r>
              <a:rPr lang="en-US" sz="4800" dirty="0"/>
              <a:t>Horizon Europe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112" y="1115870"/>
            <a:ext cx="10156297" cy="488568"/>
          </a:xfrm>
        </p:spPr>
        <p:txBody>
          <a:bodyPr/>
          <a:lstStyle/>
          <a:p>
            <a:r>
              <a:rPr lang="fr-BE" sz="4400" dirty="0" smtClean="0"/>
              <a:t>HORIZON EUROPE</a:t>
            </a:r>
            <a:endParaRPr lang="en-GB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77012" y="1821102"/>
            <a:ext cx="34484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8"/>
          <p:cNvSpPr txBox="1">
            <a:spLocks/>
          </p:cNvSpPr>
          <p:nvPr/>
        </p:nvSpPr>
        <p:spPr>
          <a:xfrm>
            <a:off x="6531431" y="4814987"/>
            <a:ext cx="5374432" cy="10052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>
                <a:cs typeface="Times New Roman" panose="02020603050405020304" pitchFamily="18" charset="0"/>
              </a:rPr>
              <a:t>4th Informal Working Group Meeting on Research and </a:t>
            </a:r>
            <a:r>
              <a:rPr lang="en-US" sz="1200" b="1" dirty="0" smtClean="0">
                <a:cs typeface="Times New Roman" panose="02020603050405020304" pitchFamily="18" charset="0"/>
              </a:rPr>
              <a:t>Innovation in Georgia, </a:t>
            </a:r>
            <a:r>
              <a:rPr lang="fr-BE" sz="1200" b="1" dirty="0" smtClean="0">
                <a:cs typeface="Times New Roman" panose="02020603050405020304" pitchFamily="18" charset="0"/>
              </a:rPr>
              <a:t>20 </a:t>
            </a:r>
            <a:r>
              <a:rPr lang="fr-BE" sz="1200" b="1" dirty="0" err="1" smtClean="0">
                <a:cs typeface="Times New Roman" panose="02020603050405020304" pitchFamily="18" charset="0"/>
              </a:rPr>
              <a:t>October</a:t>
            </a:r>
            <a:r>
              <a:rPr lang="fr-BE" sz="1200" b="1" spc="0" baseline="0" dirty="0" smtClean="0">
                <a:cs typeface="Times New Roman" panose="02020603050405020304" pitchFamily="18" charset="0"/>
              </a:rPr>
              <a:t> 2022 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fr-BE" sz="1200" b="1" spc="0" baseline="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sz="1200" b="1" dirty="0" smtClean="0">
                <a:cs typeface="Times New Roman" panose="02020603050405020304" pitchFamily="18" charset="0"/>
              </a:rPr>
              <a:t>Kalina </a:t>
            </a:r>
            <a:r>
              <a:rPr lang="fr-BE" sz="1200" b="1" dirty="0" err="1" smtClean="0">
                <a:cs typeface="Times New Roman" panose="02020603050405020304" pitchFamily="18" charset="0"/>
              </a:rPr>
              <a:t>Tsvetanova</a:t>
            </a:r>
            <a:r>
              <a:rPr lang="fr-BE" sz="1200" b="1" dirty="0" smtClean="0">
                <a:cs typeface="Times New Roman" panose="02020603050405020304" pitchFamily="18" charset="0"/>
              </a:rPr>
              <a:t>, Policy </a:t>
            </a:r>
            <a:r>
              <a:rPr lang="fr-BE" sz="1200" b="1" dirty="0" err="1" smtClean="0">
                <a:cs typeface="Times New Roman" panose="02020603050405020304" pitchFamily="18" charset="0"/>
              </a:rPr>
              <a:t>Officer</a:t>
            </a:r>
            <a:r>
              <a:rPr lang="fr-BE" sz="1200" b="1" dirty="0" smtClean="0">
                <a:cs typeface="Times New Roman" panose="02020603050405020304" pitchFamily="18" charset="0"/>
              </a:rPr>
              <a:t>, </a:t>
            </a:r>
            <a:r>
              <a:rPr lang="fr-BE" sz="1200" b="1" dirty="0" err="1" smtClean="0">
                <a:cs typeface="Times New Roman" panose="02020603050405020304" pitchFamily="18" charset="0"/>
              </a:rPr>
              <a:t>European</a:t>
            </a:r>
            <a:r>
              <a:rPr lang="fr-BE" sz="1200" b="1" dirty="0" smtClean="0">
                <a:cs typeface="Times New Roman" panose="02020603050405020304" pitchFamily="18" charset="0"/>
              </a:rPr>
              <a:t> Commission, </a:t>
            </a:r>
            <a:r>
              <a:rPr lang="en-GB" sz="1200" b="1" dirty="0" smtClean="0">
                <a:cs typeface="Times New Roman" panose="02020603050405020304" pitchFamily="18" charset="0"/>
              </a:rPr>
              <a:t>DG Research and Innovation, </a:t>
            </a:r>
            <a:r>
              <a:rPr lang="en-GB" sz="1200" b="1" dirty="0">
                <a:cs typeface="Times New Roman" panose="02020603050405020304" pitchFamily="18" charset="0"/>
              </a:rPr>
              <a:t>Common Strategic Planning &amp; Programming </a:t>
            </a:r>
            <a:r>
              <a:rPr lang="en-GB" sz="1200" b="1" dirty="0" smtClean="0">
                <a:cs typeface="Times New Roman" panose="02020603050405020304" pitchFamily="18" charset="0"/>
              </a:rPr>
              <a:t>Service </a:t>
            </a:r>
            <a:endParaRPr lang="en-GB" sz="1200" b="1" dirty="0">
              <a:cs typeface="Times New Roman" panose="02020603050405020304" pitchFamily="18" charset="0"/>
            </a:endParaRPr>
          </a:p>
          <a:p>
            <a:pPr marL="0" indent="0" algn="l">
              <a:spcBef>
                <a:spcPts val="600"/>
              </a:spcBef>
              <a:spcAft>
                <a:spcPts val="0"/>
              </a:spcAft>
              <a:buNone/>
            </a:pPr>
            <a:endParaRPr lang="fr-BE" sz="700" b="0" spc="0" baseline="0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1200"/>
              </a:spcBef>
              <a:buNone/>
            </a:pPr>
            <a:endParaRPr lang="en-GB" sz="700" b="0" spc="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482860"/>
            <a:ext cx="10897817" cy="782357"/>
          </a:xfrm>
        </p:spPr>
        <p:txBody>
          <a:bodyPr/>
          <a:lstStyle/>
          <a:p>
            <a:r>
              <a:rPr lang="en-IE" b="1" dirty="0" smtClean="0">
                <a:solidFill>
                  <a:schemeClr val="accent2"/>
                </a:solidFill>
              </a:rPr>
              <a:t>From policy priorities to work programme</a:t>
            </a:r>
            <a:endParaRPr lang="en-IE" b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C:\Users\Jacosiv\AppData\Local\Microsoft\Windows\INetCache\Content.Outlook\QTXA3G54\Link Impact and Destination (00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18" y="1750126"/>
            <a:ext cx="9192127" cy="13379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38198" y="3572948"/>
            <a:ext cx="11030340" cy="22908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sz="2200" dirty="0" smtClean="0"/>
              <a:t>The work programme parts are structured in sections called ‘Destinations’</a:t>
            </a:r>
          </a:p>
          <a:p>
            <a:pPr>
              <a:spcAft>
                <a:spcPts val="600"/>
              </a:spcAft>
            </a:pPr>
            <a:r>
              <a:rPr lang="en-IE" sz="2200" dirty="0" smtClean="0"/>
              <a:t>Each ‘Destination’ in the Cluster work programme parts mirrors one specific expected impact of the Strategic </a:t>
            </a:r>
            <a:r>
              <a:rPr lang="en-IE" sz="2200" dirty="0"/>
              <a:t>P</a:t>
            </a:r>
            <a:r>
              <a:rPr lang="en-IE" sz="2200" dirty="0" smtClean="0"/>
              <a:t>lan (while also contributing to other expected impacts)</a:t>
            </a:r>
          </a:p>
          <a:p>
            <a:pPr>
              <a:spcAft>
                <a:spcPts val="600"/>
              </a:spcAft>
            </a:pPr>
            <a:r>
              <a:rPr lang="en-IE" sz="2200" dirty="0" smtClean="0"/>
              <a:t>The expected impacts of the Strategic </a:t>
            </a:r>
            <a:r>
              <a:rPr lang="en-IE" sz="2200" dirty="0"/>
              <a:t>P</a:t>
            </a:r>
            <a:r>
              <a:rPr lang="en-IE" sz="2200" dirty="0" smtClean="0"/>
              <a:t>lan cover the 4-year period 2021-2024, so are reflected in the ‘Destinations’ of the work programmes for 2021-2022 </a:t>
            </a:r>
            <a:r>
              <a:rPr lang="en-IE" sz="2200" b="1" dirty="0" smtClean="0"/>
              <a:t>and</a:t>
            </a:r>
            <a:r>
              <a:rPr lang="en-IE" sz="2200" dirty="0" smtClean="0"/>
              <a:t> 2023-2024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27759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 rot="19282422">
            <a:off x="8220723" y="4273723"/>
            <a:ext cx="2528594" cy="15795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2292883" y="3640434"/>
            <a:ext cx="5794311" cy="31735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0072" y="167952"/>
            <a:ext cx="12602817" cy="782357"/>
          </a:xfrm>
        </p:spPr>
        <p:txBody>
          <a:bodyPr/>
          <a:lstStyle/>
          <a:p>
            <a:r>
              <a:rPr lang="fr-BE" b="1" dirty="0" smtClean="0">
                <a:solidFill>
                  <a:schemeClr val="accent2"/>
                </a:solidFill>
              </a:rPr>
              <a:t>Putting </a:t>
            </a:r>
            <a:r>
              <a:rPr lang="fr-BE" b="1" dirty="0" err="1" smtClean="0">
                <a:solidFill>
                  <a:schemeClr val="accent2"/>
                </a:solidFill>
              </a:rPr>
              <a:t>it</a:t>
            </a:r>
            <a:r>
              <a:rPr lang="fr-BE" b="1" dirty="0" smtClean="0">
                <a:solidFill>
                  <a:schemeClr val="accent2"/>
                </a:solidFill>
              </a:rPr>
              <a:t> all </a:t>
            </a:r>
            <a:r>
              <a:rPr lang="fr-BE" b="1" dirty="0" err="1" smtClean="0">
                <a:solidFill>
                  <a:schemeClr val="accent2"/>
                </a:solidFill>
              </a:rPr>
              <a:t>together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2080" y="1304871"/>
            <a:ext cx="9517224" cy="8770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Horizon Europe legal basis (2021-2027):</a:t>
            </a:r>
          </a:p>
          <a:p>
            <a:pPr algn="ctr"/>
            <a:r>
              <a:rPr lang="en-GB" dirty="0" smtClean="0"/>
              <a:t>Framework Programme &amp; Rules for Participation and Dissemination</a:t>
            </a:r>
          </a:p>
          <a:p>
            <a:pPr algn="ctr"/>
            <a:r>
              <a:rPr lang="en-GB" dirty="0" smtClean="0"/>
              <a:t>+ Specific Programme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626631" y="2614628"/>
            <a:ext cx="4879915" cy="690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Strategic Plan 2021-2024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89249" y="2491273"/>
            <a:ext cx="1716833" cy="1045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European Commission priorities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8696130" y="2293914"/>
            <a:ext cx="2827175" cy="4851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R&amp;I stakeholders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96129" y="2817137"/>
            <a:ext cx="2827175" cy="5225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European Parliament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6889" y="4513359"/>
            <a:ext cx="2192695" cy="217584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86963" y="4836546"/>
            <a:ext cx="1408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Work Programme 2021-2022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632191" y="4443447"/>
            <a:ext cx="2192695" cy="22351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96385" y="4836546"/>
            <a:ext cx="1408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Work Programme </a:t>
            </a:r>
            <a:r>
              <a:rPr lang="en-GB" dirty="0" smtClean="0">
                <a:solidFill>
                  <a:schemeClr val="bg1"/>
                </a:solidFill>
              </a:rPr>
              <a:t>2023-2024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44104" y="4152852"/>
            <a:ext cx="1432488" cy="135005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70041" y="4443446"/>
            <a:ext cx="1147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EU Missions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4506684" y="5290058"/>
            <a:ext cx="1474237" cy="146490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494435" y="5722701"/>
            <a:ext cx="154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European Partnerships</a:t>
            </a:r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>
            <a:off x="5229806" y="2184856"/>
            <a:ext cx="531845" cy="533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3133089" y="3306241"/>
            <a:ext cx="531845" cy="1207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>
            <a:off x="6864244" y="3305093"/>
            <a:ext cx="531845" cy="1138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-Right Arrow 22"/>
          <p:cNvSpPr/>
          <p:nvPr/>
        </p:nvSpPr>
        <p:spPr>
          <a:xfrm rot="20098960">
            <a:off x="7474431" y="3345962"/>
            <a:ext cx="1243274" cy="646331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-Right Arrow 23"/>
          <p:cNvSpPr/>
          <p:nvPr/>
        </p:nvSpPr>
        <p:spPr>
          <a:xfrm rot="20405559">
            <a:off x="7412906" y="2313345"/>
            <a:ext cx="1348575" cy="707527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 rot="19362855">
            <a:off x="8320574" y="4280985"/>
            <a:ext cx="2404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- Programme Committee</a:t>
            </a:r>
          </a:p>
          <a:p>
            <a:r>
              <a:rPr lang="en-GB" sz="1400" b="1" dirty="0" smtClean="0"/>
              <a:t>- Exchanges with the</a:t>
            </a:r>
            <a:br>
              <a:rPr lang="en-GB" sz="1400" b="1" dirty="0" smtClean="0"/>
            </a:br>
            <a:r>
              <a:rPr lang="en-GB" sz="1400" b="1" dirty="0" smtClean="0"/>
              <a:t>European Parliament</a:t>
            </a:r>
          </a:p>
          <a:p>
            <a:r>
              <a:rPr lang="en-GB" sz="1400" b="1" dirty="0" smtClean="0"/>
              <a:t>- Mission Boards</a:t>
            </a:r>
          </a:p>
          <a:p>
            <a:r>
              <a:rPr lang="en-GB" sz="1400" b="1" dirty="0" smtClean="0"/>
              <a:t>- Strategic Coordination Process for Partnerships</a:t>
            </a:r>
            <a:endParaRPr lang="en-GB" sz="1400" b="1" dirty="0"/>
          </a:p>
        </p:txBody>
      </p:sp>
      <p:sp>
        <p:nvSpPr>
          <p:cNvPr id="27" name="Right Arrow 26"/>
          <p:cNvSpPr/>
          <p:nvPr/>
        </p:nvSpPr>
        <p:spPr>
          <a:xfrm>
            <a:off x="2001415" y="2817137"/>
            <a:ext cx="611156" cy="383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rved Left Arrow 27"/>
          <p:cNvSpPr/>
          <p:nvPr/>
        </p:nvSpPr>
        <p:spPr>
          <a:xfrm rot="2659422">
            <a:off x="9001614" y="3404392"/>
            <a:ext cx="1446639" cy="4163095"/>
          </a:xfrm>
          <a:prstGeom prst="curved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3626531" y="3483594"/>
            <a:ext cx="3343929" cy="4949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2391" y="3751865"/>
            <a:ext cx="302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equencing &amp; gap analysis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8696128" y="3377683"/>
            <a:ext cx="2827175" cy="51318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Member States &amp; Associated Countries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get involved?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dirty="0" smtClean="0"/>
              <a:t>Towards Strategic Plan 2025-2027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017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icture containing text, curtain, person, indoor&#10;&#10;Description automatically generated">
            <a:extLst>
              <a:ext uri="{FF2B5EF4-FFF2-40B4-BE49-F238E27FC236}">
                <a16:creationId xmlns:a16="http://schemas.microsoft.com/office/drawing/2014/main" id="{E8A04104-7022-4CCC-82D0-881732990C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311" y="1913020"/>
            <a:ext cx="5209117" cy="3906838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D5BDD-A3B2-4760-A847-5BE678A3F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5860" y="1681188"/>
            <a:ext cx="5537769" cy="4561726"/>
          </a:xfrm>
        </p:spPr>
        <p:txBody>
          <a:bodyPr/>
          <a:lstStyle/>
          <a:p>
            <a:pPr algn="just">
              <a:spcAft>
                <a:spcPts val="900"/>
              </a:spcAft>
            </a:pPr>
            <a:r>
              <a:rPr lang="en-US" sz="2200" dirty="0"/>
              <a:t>T</a:t>
            </a:r>
            <a:r>
              <a:rPr lang="en-US" sz="2200" dirty="0" smtClean="0"/>
              <a:t>he strategic </a:t>
            </a:r>
            <a:r>
              <a:rPr lang="en-US" sz="2200" dirty="0"/>
              <a:t>p</a:t>
            </a:r>
            <a:r>
              <a:rPr lang="en-US" sz="2200" dirty="0" smtClean="0"/>
              <a:t>lan 2025-2027 will be </a:t>
            </a:r>
            <a:r>
              <a:rPr lang="en-US" sz="2200" dirty="0"/>
              <a:t>covered </a:t>
            </a:r>
            <a:r>
              <a:rPr lang="en-US" sz="2200" dirty="0" smtClean="0"/>
              <a:t>by a public </a:t>
            </a:r>
            <a:r>
              <a:rPr lang="en-US" sz="2200" dirty="0"/>
              <a:t>online consultation </a:t>
            </a:r>
            <a:r>
              <a:rPr lang="en-US" sz="2200" dirty="0" smtClean="0"/>
              <a:t>including also questions </a:t>
            </a:r>
            <a:r>
              <a:rPr lang="en-US" sz="2200" dirty="0"/>
              <a:t>on </a:t>
            </a:r>
            <a:r>
              <a:rPr lang="en-US" sz="2200" dirty="0" smtClean="0"/>
              <a:t>Horizon </a:t>
            </a:r>
            <a:r>
              <a:rPr lang="en-US" sz="2200" dirty="0"/>
              <a:t>2020 ex-post evaluation and Horizon Europe interim </a:t>
            </a:r>
            <a:r>
              <a:rPr lang="en-US" sz="2200" dirty="0" smtClean="0"/>
              <a:t>evaluation</a:t>
            </a:r>
          </a:p>
          <a:p>
            <a:pPr algn="just">
              <a:spcAft>
                <a:spcPts val="900"/>
              </a:spcAft>
            </a:pPr>
            <a:r>
              <a:rPr lang="fr-BE" sz="2200" dirty="0" err="1" smtClean="0"/>
              <a:t>Expected</a:t>
            </a:r>
            <a:r>
              <a:rPr lang="fr-BE" sz="2200" dirty="0" smtClean="0"/>
              <a:t> </a:t>
            </a:r>
            <a:r>
              <a:rPr lang="fr-BE" sz="2200" dirty="0" err="1" smtClean="0"/>
              <a:t>timeline</a:t>
            </a:r>
            <a:r>
              <a:rPr lang="fr-BE" sz="2200" dirty="0"/>
              <a:t>: </a:t>
            </a:r>
            <a:r>
              <a:rPr lang="fr-BE" sz="2200" dirty="0" err="1"/>
              <a:t>November</a:t>
            </a:r>
            <a:r>
              <a:rPr lang="fr-BE" sz="2200" dirty="0"/>
              <a:t> 2022 - </a:t>
            </a:r>
            <a:r>
              <a:rPr lang="fr-BE" sz="2200" dirty="0" err="1"/>
              <a:t>February</a:t>
            </a:r>
            <a:r>
              <a:rPr lang="fr-BE" sz="2200" dirty="0"/>
              <a:t> </a:t>
            </a:r>
            <a:r>
              <a:rPr lang="fr-BE" sz="2200" dirty="0" smtClean="0"/>
              <a:t>2023</a:t>
            </a:r>
          </a:p>
          <a:p>
            <a:pPr algn="just">
              <a:spcAft>
                <a:spcPts val="900"/>
              </a:spcAft>
            </a:pPr>
            <a:r>
              <a:rPr lang="en-IE" sz="2200" dirty="0"/>
              <a:t>The consultation will </a:t>
            </a:r>
            <a:r>
              <a:rPr lang="en-IE" sz="2200" dirty="0" smtClean="0"/>
              <a:t>be made </a:t>
            </a:r>
            <a:r>
              <a:rPr lang="en-IE" sz="2200" dirty="0"/>
              <a:t>available on the </a:t>
            </a:r>
            <a:r>
              <a:rPr lang="en-IE" sz="2200" dirty="0">
                <a:hlinkClick r:id="rId3"/>
              </a:rPr>
              <a:t>Have your say </a:t>
            </a:r>
            <a:r>
              <a:rPr lang="en-IE" sz="2200" dirty="0"/>
              <a:t>P</a:t>
            </a:r>
            <a:r>
              <a:rPr lang="en-IE" sz="2200" dirty="0" smtClean="0"/>
              <a:t>ortal</a:t>
            </a:r>
          </a:p>
          <a:p>
            <a:pPr marL="0" indent="0">
              <a:spcAft>
                <a:spcPts val="900"/>
              </a:spcAft>
              <a:buNone/>
            </a:pPr>
            <a:endParaRPr lang="fr-BE" dirty="0"/>
          </a:p>
          <a:p>
            <a:pPr marL="0" indent="0">
              <a:spcAft>
                <a:spcPts val="900"/>
              </a:spcAft>
              <a:buNone/>
            </a:pPr>
            <a:r>
              <a:rPr lang="fr-BE" dirty="0" err="1" smtClean="0"/>
              <a:t>Further</a:t>
            </a:r>
            <a:r>
              <a:rPr lang="fr-BE" dirty="0" smtClean="0"/>
              <a:t> </a:t>
            </a:r>
            <a:r>
              <a:rPr lang="fr-BE" dirty="0" err="1"/>
              <a:t>r</a:t>
            </a:r>
            <a:r>
              <a:rPr lang="fr-BE" dirty="0" err="1" smtClean="0"/>
              <a:t>eferences</a:t>
            </a:r>
            <a:r>
              <a:rPr lang="fr-BE" dirty="0"/>
              <a:t>: 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Times New Roman" panose="02020603050405020304" pitchFamily="18" charset="0"/>
                <a:hlinkClick r:id="rId4"/>
              </a:rPr>
              <a:t>Commission’s news article</a:t>
            </a: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Times New Roman" panose="02020603050405020304" pitchFamily="18" charset="0"/>
                <a:hlinkClick r:id="rId5"/>
              </a:rPr>
              <a:t>Web page on the Strategic Plan</a:t>
            </a: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F8CB6B-8552-4131-81D0-573BC0CE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819" y="575327"/>
            <a:ext cx="10515600" cy="782357"/>
          </a:xfrm>
        </p:spPr>
        <p:txBody>
          <a:bodyPr/>
          <a:lstStyle/>
          <a:p>
            <a:r>
              <a:rPr lang="en-IE" dirty="0" smtClean="0"/>
              <a:t>Official launch of the strategic </a:t>
            </a:r>
            <a:r>
              <a:rPr lang="en-IE" dirty="0"/>
              <a:t>planning </a:t>
            </a:r>
            <a:r>
              <a:rPr lang="en-IE" dirty="0" smtClean="0"/>
              <a:t>process during </a:t>
            </a:r>
            <a:r>
              <a:rPr lang="en-IE" dirty="0"/>
              <a:t>R&amp;I </a:t>
            </a:r>
            <a:r>
              <a:rPr lang="en-IE" dirty="0" smtClean="0"/>
              <a:t>Days - </a:t>
            </a:r>
            <a:r>
              <a:rPr lang="en-IE" dirty="0"/>
              <a:t>28 </a:t>
            </a:r>
            <a:r>
              <a:rPr lang="en-IE" dirty="0" smtClean="0"/>
              <a:t>September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929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61C867D-B763-477D-AF9F-AB7DECC8B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265341"/>
              </p:ext>
            </p:extLst>
          </p:nvPr>
        </p:nvGraphicFramePr>
        <p:xfrm>
          <a:off x="970722" y="2148840"/>
          <a:ext cx="1027948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0896">
                  <a:extLst>
                    <a:ext uri="{9D8B030D-6E8A-4147-A177-3AD203B41FA5}">
                      <a16:colId xmlns:a16="http://schemas.microsoft.com/office/drawing/2014/main" val="1980630791"/>
                    </a:ext>
                  </a:extLst>
                </a:gridCol>
                <a:gridCol w="2828584">
                  <a:extLst>
                    <a:ext uri="{9D8B030D-6E8A-4147-A177-3AD203B41FA5}">
                      <a16:colId xmlns:a16="http://schemas.microsoft.com/office/drawing/2014/main" val="2059646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1800"/>
                        </a:spcBef>
                        <a:spcAft>
                          <a:spcPts val="1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500" dirty="0"/>
                        <a:t>Creating the analytical foundation for the </a:t>
                      </a:r>
                      <a:r>
                        <a:rPr lang="en-US" sz="2500" dirty="0" smtClean="0"/>
                        <a:t>plan</a:t>
                      </a:r>
                      <a:r>
                        <a:rPr lang="en-US" sz="2500" dirty="0"/>
                        <a:t>; collecting data and consulting stakeholders</a:t>
                      </a:r>
                      <a:br>
                        <a:rPr lang="en-US" sz="2500" dirty="0"/>
                      </a:br>
                      <a:endParaRPr lang="en-I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2500" dirty="0"/>
                        <a:t>Until end of </a:t>
                      </a:r>
                      <a:br>
                        <a:rPr lang="en-US" sz="2500" dirty="0"/>
                      </a:br>
                      <a:r>
                        <a:rPr lang="en-US" sz="2500" dirty="0"/>
                        <a:t>Q1 2023</a:t>
                      </a:r>
                      <a:endParaRPr lang="en-IE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5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IE" sz="2500" dirty="0"/>
                        <a:t>Drafting the Strategic Plan</a:t>
                      </a:r>
                      <a:br>
                        <a:rPr lang="en-IE" sz="2500" dirty="0"/>
                      </a:br>
                      <a:endParaRPr lang="en-I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IE" sz="2500" dirty="0"/>
                        <a:t>Q2 2023-Q4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569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fr-BE" sz="2500" dirty="0"/>
                        <a:t>Adoption</a:t>
                      </a:r>
                      <a:endParaRPr lang="en-I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IE" sz="2500" dirty="0"/>
                        <a:t>Q1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8583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6DEC4AF-B6FF-4F39-9133-D1971BDD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phases in strategic planning 2025-2027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79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2"/>
          <p:cNvSpPr txBox="1">
            <a:spLocks/>
          </p:cNvSpPr>
          <p:nvPr/>
        </p:nvSpPr>
        <p:spPr>
          <a:xfrm>
            <a:off x="2236566" y="5788077"/>
            <a:ext cx="7718867" cy="415028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b="0" dirty="0">
                <a:solidFill>
                  <a:schemeClr val="tx1"/>
                </a:solidFill>
              </a:rPr>
              <a:t>*</a:t>
            </a:r>
            <a:r>
              <a:rPr lang="en-IE" sz="1200" dirty="0"/>
              <a:t> </a:t>
            </a:r>
            <a:r>
              <a:rPr lang="en-IE" sz="1200" b="0" dirty="0" smtClean="0">
                <a:solidFill>
                  <a:schemeClr val="tx1"/>
                </a:solidFill>
              </a:rPr>
              <a:t>The </a:t>
            </a:r>
            <a:r>
              <a:rPr lang="en-IE" sz="1200" b="0" dirty="0">
                <a:solidFill>
                  <a:schemeClr val="tx1"/>
                </a:solidFill>
              </a:rPr>
              <a:t>European Institute of Innovation </a:t>
            </a:r>
            <a:r>
              <a:rPr lang="en-IE" sz="1200" b="0" dirty="0" smtClean="0">
                <a:solidFill>
                  <a:schemeClr val="tx1"/>
                </a:solidFill>
              </a:rPr>
              <a:t>&amp; </a:t>
            </a:r>
            <a:r>
              <a:rPr lang="en-IE" sz="1200" b="0" dirty="0">
                <a:solidFill>
                  <a:schemeClr val="tx1"/>
                </a:solidFill>
              </a:rPr>
              <a:t>Technology </a:t>
            </a:r>
            <a:r>
              <a:rPr lang="en-IE" sz="1200" b="0" dirty="0" smtClean="0">
                <a:solidFill>
                  <a:schemeClr val="tx1"/>
                </a:solidFill>
              </a:rPr>
              <a:t>(EIT) is </a:t>
            </a:r>
            <a:r>
              <a:rPr lang="en-IE" sz="1200" b="0" dirty="0">
                <a:solidFill>
                  <a:schemeClr val="tx1"/>
                </a:solidFill>
              </a:rPr>
              <a:t>not part of the Specific Programme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86700" y="479024"/>
            <a:ext cx="1614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cap="all" dirty="0" smtClean="0">
                <a:solidFill>
                  <a:schemeClr val="tx2"/>
                </a:solidFill>
                <a:latin typeface="Arial" charset="0"/>
              </a:rPr>
              <a:t>EURATOM</a:t>
            </a:r>
            <a:endParaRPr lang="en-GB" sz="2000" b="1" cap="al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32458" y="479024"/>
            <a:ext cx="258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cap="all" dirty="0" smtClean="0">
                <a:solidFill>
                  <a:schemeClr val="tx2"/>
                </a:solidFill>
                <a:latin typeface="Arial" charset="0"/>
              </a:rPr>
              <a:t>HORIZON EUROPE</a:t>
            </a:r>
            <a:endParaRPr lang="en-GB" sz="2000" b="1" cap="al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40541" y="1609865"/>
            <a:ext cx="1411499" cy="3844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9241" y="1127418"/>
            <a:ext cx="1658487" cy="4566926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63918" y="3013999"/>
            <a:ext cx="1277779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Research actions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3919" y="4354153"/>
            <a:ext cx="1277779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Development actions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9700" y="1251733"/>
            <a:ext cx="150606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IE" sz="1400" b="1" cap="all" dirty="0" smtClean="0">
                <a:solidFill>
                  <a:schemeClr val="accent2"/>
                </a:solidFill>
              </a:rPr>
              <a:t>Specific Programme: European Defence Fund</a:t>
            </a:r>
            <a:endParaRPr lang="en-IE" sz="1400" cap="all" dirty="0">
              <a:solidFill>
                <a:schemeClr val="accent2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42953" y="951966"/>
            <a:ext cx="95061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068942" y="951966"/>
            <a:ext cx="1701446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0075230" y="1120690"/>
            <a:ext cx="1701446" cy="4616033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4" name="Group 83"/>
          <p:cNvGrpSpPr/>
          <p:nvPr/>
        </p:nvGrpSpPr>
        <p:grpSpPr>
          <a:xfrm>
            <a:off x="10295953" y="1331859"/>
            <a:ext cx="1260000" cy="4216709"/>
            <a:chOff x="10324155" y="1331859"/>
            <a:chExt cx="1260000" cy="4216709"/>
          </a:xfrm>
        </p:grpSpPr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10324155" y="1331859"/>
              <a:ext cx="126000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Fusion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324290" y="4252568"/>
              <a:ext cx="125973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Joint Research </a:t>
              </a:r>
              <a:r>
                <a:rPr kumimoji="0" lang="en-GB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Center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10324155" y="2792213"/>
              <a:ext cx="126000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chemeClr val="tx2"/>
                  </a:solidFill>
                  <a:latin typeface="Arial" charset="0"/>
                </a:rPr>
                <a:t>Fission</a:t>
              </a:r>
              <a:endParaRPr lang="en-GB" sz="1200" b="1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236569" y="1120690"/>
            <a:ext cx="7718864" cy="4573653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009298" y="1251733"/>
            <a:ext cx="6324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cap="all" dirty="0">
                <a:solidFill>
                  <a:schemeClr val="accent2"/>
                </a:solidFill>
              </a:rPr>
              <a:t>Specific Programme</a:t>
            </a:r>
            <a:r>
              <a:rPr lang="en-IE" sz="1400" b="1" cap="all" dirty="0">
                <a:solidFill>
                  <a:schemeClr val="tx2"/>
                </a:solidFill>
              </a:rPr>
              <a:t> </a:t>
            </a:r>
            <a:r>
              <a:rPr lang="en-IE" sz="1400" b="1" cap="all" dirty="0">
                <a:solidFill>
                  <a:schemeClr val="accent2"/>
                </a:solidFill>
              </a:rPr>
              <a:t>implementing Horizon Europe &amp; </a:t>
            </a:r>
            <a:r>
              <a:rPr lang="en-IE" sz="1400" b="1" cap="all" dirty="0" smtClean="0">
                <a:solidFill>
                  <a:schemeClr val="accent2"/>
                </a:solidFill>
              </a:rPr>
              <a:t>EIT</a:t>
            </a:r>
            <a:r>
              <a:rPr lang="en-IE" sz="1400" b="1" cap="all" baseline="30000" dirty="0" smtClean="0">
                <a:solidFill>
                  <a:schemeClr val="accent2"/>
                </a:solidFill>
              </a:rPr>
              <a:t>*</a:t>
            </a:r>
          </a:p>
          <a:p>
            <a:pPr algn="ctr"/>
            <a:r>
              <a:rPr lang="en-IE" sz="1200" i="1" dirty="0" smtClean="0">
                <a:solidFill>
                  <a:schemeClr val="tx2"/>
                </a:solidFill>
              </a:rPr>
              <a:t>Exclusive </a:t>
            </a:r>
            <a:r>
              <a:rPr lang="en-IE" sz="1200" i="1" dirty="0">
                <a:solidFill>
                  <a:schemeClr val="tx2"/>
                </a:solidFill>
              </a:rPr>
              <a:t>focus on civil applications</a:t>
            </a:r>
            <a:r>
              <a:rPr lang="en-IE" sz="1200" cap="all" dirty="0" smtClean="0">
                <a:solidFill>
                  <a:schemeClr val="tx2"/>
                </a:solidFill>
              </a:rPr>
              <a:t> </a:t>
            </a:r>
            <a:endParaRPr lang="en-IE" sz="1200" cap="all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6567" y="4991917"/>
            <a:ext cx="7651273" cy="27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cap="all" dirty="0">
                <a:solidFill>
                  <a:schemeClr val="tx2"/>
                </a:solidFill>
                <a:latin typeface="Arial" charset="0"/>
              </a:rPr>
              <a:t>Widening Participation and Strengthening the European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GB" sz="1100" b="1" cap="all" dirty="0">
                <a:solidFill>
                  <a:schemeClr val="tx2"/>
                </a:solidFill>
                <a:latin typeface="Arial" charset="0"/>
              </a:rPr>
              <a:t>Research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8261" y="5286958"/>
            <a:ext cx="370800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Reforming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&amp;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Enhancing the European R&amp;I system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7533" y="5280543"/>
            <a:ext cx="342000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Widening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participation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&amp; spreading excellence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440248" y="2599975"/>
            <a:ext cx="0" cy="1993454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90973" y="2586105"/>
            <a:ext cx="0" cy="1993454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36566" y="4848807"/>
            <a:ext cx="774244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417533" y="1804100"/>
            <a:ext cx="2180988" cy="1837254"/>
            <a:chOff x="2417533" y="1928084"/>
            <a:chExt cx="2180988" cy="1837254"/>
          </a:xfrm>
        </p:grpSpPr>
        <p:sp>
          <p:nvSpPr>
            <p:cNvPr id="12" name="TextBox 11"/>
            <p:cNvSpPr txBox="1"/>
            <p:nvPr/>
          </p:nvSpPr>
          <p:spPr>
            <a:xfrm>
              <a:off x="2906521" y="1928084"/>
              <a:ext cx="169200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all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Excellent Science</a:t>
              </a:r>
              <a:endParaRPr kumimoji="0" lang="en-GB" sz="1100" b="1" i="0" u="none" strike="noStrike" kern="1200" cap="all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17533" y="2723959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Research Council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7533" y="3109945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Marie </a:t>
              </a:r>
              <a:r>
                <a:rPr kumimoji="0" lang="en-GB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Skłodowska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-Curie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7533" y="3503728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Research Infrastructures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011" y="2006928"/>
              <a:ext cx="477305" cy="477305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7638261" y="1804100"/>
            <a:ext cx="2171501" cy="2370983"/>
            <a:chOff x="7638261" y="1928084"/>
            <a:chExt cx="2171501" cy="2370983"/>
          </a:xfrm>
        </p:grpSpPr>
        <p:sp>
          <p:nvSpPr>
            <p:cNvPr id="13" name="TextBox 12"/>
            <p:cNvSpPr txBox="1"/>
            <p:nvPr/>
          </p:nvSpPr>
          <p:spPr>
            <a:xfrm>
              <a:off x="8117762" y="1928084"/>
              <a:ext cx="169200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III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cap="all" dirty="0">
                  <a:solidFill>
                    <a:schemeClr val="tx2"/>
                  </a:solidFill>
                  <a:latin typeface="Arial" charset="0"/>
                </a:rPr>
                <a:t>Innovative</a:t>
              </a:r>
              <a:r>
                <a:rPr kumimoji="0" lang="en-GB" sz="11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lang="en-GB" sz="1100" b="1" cap="all" dirty="0">
                  <a:solidFill>
                    <a:schemeClr val="tx2"/>
                  </a:solidFill>
                  <a:latin typeface="Arial" charset="0"/>
                </a:rPr>
                <a:t>Europe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38261" y="2742919"/>
              <a:ext cx="2088000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Innovation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Council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38261" y="3308035"/>
              <a:ext cx="2088000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Innovation </a:t>
              </a:r>
              <a:r>
                <a:rPr lang="en-GB" sz="1100" b="1" dirty="0">
                  <a:solidFill>
                    <a:schemeClr val="tx2"/>
                  </a:solidFill>
                  <a:latin typeface="Arial" charset="0"/>
                </a:rPr>
                <a:t>E</a:t>
              </a:r>
              <a:r>
                <a:rPr kumimoji="0" lang="en-GB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cosystems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38261" y="3868180"/>
              <a:ext cx="2088000" cy="4308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European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Institute of Innovation </a:t>
              </a:r>
              <a:r>
                <a:rPr lang="en-US" sz="1100" b="1" dirty="0">
                  <a:solidFill>
                    <a:schemeClr val="tx2"/>
                  </a:solidFill>
                  <a:latin typeface="Arial" charset="0"/>
                </a:rPr>
                <a:t>&amp;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 Technology</a:t>
              </a:r>
              <a:r>
                <a:rPr lang="en-IE" sz="1100" b="1" dirty="0" smtClean="0">
                  <a:solidFill>
                    <a:schemeClr val="tx2"/>
                  </a:solidFill>
                  <a:latin typeface="Arial" charset="0"/>
                </a:rPr>
                <a:t>*</a:t>
              </a:r>
              <a:endParaRPr lang="en-GB" sz="1100" b="1" dirty="0">
                <a:solidFill>
                  <a:schemeClr val="tx2"/>
                </a:solidFill>
                <a:latin typeface="Arial" charset="0"/>
              </a:endParaRPr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1126" y="2006928"/>
              <a:ext cx="526806" cy="526806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4853299" y="1804100"/>
            <a:ext cx="2494706" cy="2789329"/>
            <a:chOff x="4853299" y="1928084"/>
            <a:chExt cx="2494706" cy="2789329"/>
          </a:xfrm>
        </p:grpSpPr>
        <p:sp>
          <p:nvSpPr>
            <p:cNvPr id="14" name="TextBox 13"/>
            <p:cNvSpPr txBox="1"/>
            <p:nvPr/>
          </p:nvSpPr>
          <p:spPr>
            <a:xfrm>
              <a:off x="5412179" y="1928084"/>
              <a:ext cx="193582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II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Global Challenges </a:t>
              </a:r>
              <a:r>
                <a:rPr kumimoji="0" lang="en-GB" sz="1100" b="1" i="0" u="none" strike="noStrike" kern="1200" cap="all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European Industrial </a:t>
              </a:r>
              <a:r>
                <a:rPr kumimoji="0" lang="en-GB" sz="11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Competitiveness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30299" y="2723959"/>
              <a:ext cx="2160173" cy="1615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Health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Culture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Creativity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Inclusive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Society 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Civil Security for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Society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Digital, Industry &amp; Space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Climate, Energy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Mobility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Food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</a:t>
              </a:r>
              <a:r>
                <a:rPr kumimoji="0" lang="en-US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Bioeconomy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Natural Resources, Agriculture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Environment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413500" y="3163758"/>
              <a:ext cx="115659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Clusters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30297" y="4455803"/>
              <a:ext cx="2160175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Joint</a:t>
              </a:r>
              <a:r>
                <a:rPr kumimoji="0" lang="en-GB" sz="11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Research Centre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6761" y="2037924"/>
              <a:ext cx="487121" cy="487408"/>
            </a:xfrm>
            <a:prstGeom prst="rect">
              <a:avLst/>
            </a:prstGeom>
          </p:spPr>
        </p:pic>
      </p:grpSp>
      <p:sp>
        <p:nvSpPr>
          <p:cNvPr id="83" name="TextBox 82"/>
          <p:cNvSpPr txBox="1"/>
          <p:nvPr/>
        </p:nvSpPr>
        <p:spPr>
          <a:xfrm>
            <a:off x="588954" y="2313383"/>
            <a:ext cx="150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i="1" dirty="0">
                <a:solidFill>
                  <a:schemeClr val="tx2"/>
                </a:solidFill>
              </a:rPr>
              <a:t>Exclusive focus on defence research </a:t>
            </a:r>
            <a:r>
              <a:rPr lang="en-IE" sz="1200" i="1" dirty="0" smtClean="0">
                <a:solidFill>
                  <a:schemeClr val="tx2"/>
                </a:solidFill>
              </a:rPr>
              <a:t/>
            </a:r>
            <a:br>
              <a:rPr lang="en-IE" sz="1200" i="1" dirty="0" smtClean="0">
                <a:solidFill>
                  <a:schemeClr val="tx2"/>
                </a:solidFill>
              </a:rPr>
            </a:br>
            <a:r>
              <a:rPr lang="en-IE" sz="1200" i="1" dirty="0" smtClean="0">
                <a:solidFill>
                  <a:schemeClr val="tx2"/>
                </a:solidFill>
              </a:rPr>
              <a:t>&amp; </a:t>
            </a:r>
            <a:r>
              <a:rPr lang="en-IE" sz="1200" i="1" dirty="0">
                <a:solidFill>
                  <a:schemeClr val="tx2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6830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8710" y="2006083"/>
            <a:ext cx="10525799" cy="2416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78710" y="1284024"/>
            <a:ext cx="10525800" cy="5107446"/>
          </a:xfrm>
          <a:prstGeom prst="rect">
            <a:avLst/>
          </a:prstGeom>
          <a:ln w="28575">
            <a:noFill/>
          </a:ln>
        </p:spPr>
        <p:txBody>
          <a:bodyPr vert="horz" lIns="91440" tIns="7200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r>
              <a:rPr lang="en-US" sz="1900" dirty="0"/>
              <a:t>Horizon Europe supports research and innovation especially through </a:t>
            </a:r>
            <a:r>
              <a:rPr lang="en-US" sz="1900" dirty="0" smtClean="0"/>
              <a:t>work </a:t>
            </a:r>
            <a:r>
              <a:rPr lang="en-US" sz="1900" dirty="0" err="1"/>
              <a:t>p</a:t>
            </a:r>
            <a:r>
              <a:rPr lang="en-US" sz="1900" dirty="0" err="1" smtClean="0"/>
              <a:t>rogrammes</a:t>
            </a:r>
            <a:r>
              <a:rPr lang="en-US" sz="1900" dirty="0"/>
              <a:t>, which set out funding opportunities for research and innovation activities.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1900" dirty="0"/>
              <a:t>The ‘main’ </a:t>
            </a:r>
            <a:r>
              <a:rPr lang="en-US" sz="1900" dirty="0" smtClean="0"/>
              <a:t>work </a:t>
            </a:r>
            <a:r>
              <a:rPr lang="en-US" sz="1900" dirty="0" err="1"/>
              <a:t>p</a:t>
            </a:r>
            <a:r>
              <a:rPr lang="en-US" sz="1900" dirty="0" err="1" smtClean="0"/>
              <a:t>rogramme</a:t>
            </a:r>
            <a:r>
              <a:rPr lang="en-US" sz="1900" dirty="0" smtClean="0"/>
              <a:t> </a:t>
            </a:r>
            <a:r>
              <a:rPr lang="en-US" sz="1900" dirty="0"/>
              <a:t>covers the following components of Horizon Europe:</a:t>
            </a:r>
          </a:p>
          <a:p>
            <a:pPr marL="360000" indent="-360000" algn="just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</a:pPr>
            <a:r>
              <a:rPr lang="en-US" sz="1900" dirty="0" smtClean="0"/>
              <a:t>From Pillar I: Marie </a:t>
            </a:r>
            <a:r>
              <a:rPr lang="en-US" sz="1900" dirty="0" err="1"/>
              <a:t>Skłodowska</a:t>
            </a:r>
            <a:r>
              <a:rPr lang="en-US" sz="1900" dirty="0"/>
              <a:t>-Curie </a:t>
            </a:r>
            <a:r>
              <a:rPr lang="en-US" sz="1900" dirty="0" smtClean="0"/>
              <a:t>actions and Research </a:t>
            </a:r>
            <a:r>
              <a:rPr lang="en-US" sz="1900" dirty="0"/>
              <a:t>infrastructures </a:t>
            </a:r>
            <a:endParaRPr lang="en-US" sz="1900" dirty="0" smtClean="0"/>
          </a:p>
          <a:p>
            <a:pPr marL="360000" indent="-360000" algn="just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</a:pPr>
            <a:r>
              <a:rPr lang="en-US" sz="1900" dirty="0" smtClean="0"/>
              <a:t>From Pillar II: all 6 Clusters and the Missions</a:t>
            </a:r>
          </a:p>
          <a:p>
            <a:pPr marL="360000" indent="-360000" algn="just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</a:pPr>
            <a:r>
              <a:rPr lang="en-US" sz="1900" dirty="0" smtClean="0"/>
              <a:t>From Pillar III: the </a:t>
            </a:r>
            <a:r>
              <a:rPr lang="en-US" sz="1900" dirty="0"/>
              <a:t>European innovation ecosystems </a:t>
            </a:r>
            <a:endParaRPr lang="en-US" sz="1900" dirty="0" smtClean="0"/>
          </a:p>
          <a:p>
            <a:pPr marL="360000" indent="-360000" algn="just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●"/>
            </a:pPr>
            <a:r>
              <a:rPr lang="en-US" sz="1900" dirty="0" smtClean="0"/>
              <a:t>From the ‘horizontal pillar’: Widening </a:t>
            </a:r>
            <a:r>
              <a:rPr lang="en-US" sz="1900" dirty="0"/>
              <a:t>participation and spreading excellence, and reforming and enhancing the European R&amp;I system (Widening Participation and Strengthening the European Research Area part</a:t>
            </a:r>
            <a:r>
              <a:rPr lang="en-US" sz="1900" dirty="0" smtClean="0"/>
              <a:t>).</a:t>
            </a:r>
            <a:endParaRPr lang="en-US" sz="1900" dirty="0"/>
          </a:p>
          <a:p>
            <a:pPr marL="0" lvl="0" indent="0" algn="just">
              <a:spcAft>
                <a:spcPts val="0"/>
              </a:spcAft>
              <a:buClrTx/>
              <a:buNone/>
              <a:defRPr/>
            </a:pPr>
            <a:endParaRPr lang="en-US" sz="600" dirty="0" smtClean="0"/>
          </a:p>
          <a:p>
            <a:pPr marL="0" lvl="0" indent="0" algn="just">
              <a:spcAft>
                <a:spcPts val="0"/>
              </a:spcAft>
              <a:buClrTx/>
              <a:buNone/>
              <a:defRPr/>
            </a:pPr>
            <a:r>
              <a:rPr lang="en-US" sz="2000" dirty="0" smtClean="0"/>
              <a:t>Separate work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</a:t>
            </a:r>
            <a:r>
              <a:rPr lang="en-US" sz="2000" dirty="0"/>
              <a:t>cover:</a:t>
            </a:r>
          </a:p>
          <a:p>
            <a:pPr marL="360000" lvl="0" indent="-360000" algn="just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/>
            </a:pPr>
            <a:r>
              <a:rPr lang="en-US" sz="2000" dirty="0"/>
              <a:t>the European Research Council (ERC)</a:t>
            </a:r>
          </a:p>
          <a:p>
            <a:pPr marL="360000" lvl="0" indent="-360000" algn="just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/>
            </a:pPr>
            <a:r>
              <a:rPr lang="en-US" sz="2000" dirty="0"/>
              <a:t>the Joint Research Centre (JRC)</a:t>
            </a:r>
          </a:p>
          <a:p>
            <a:pPr marL="360000" lvl="0" indent="-360000" algn="just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/>
            </a:pPr>
            <a:r>
              <a:rPr lang="en-US" sz="2000" dirty="0"/>
              <a:t>the European Innovation Council (EIC</a:t>
            </a:r>
            <a:r>
              <a:rPr lang="en-US" sz="2000" dirty="0" smtClean="0"/>
              <a:t>)</a:t>
            </a:r>
          </a:p>
          <a:p>
            <a:pPr marL="0" lvl="0" indent="0" algn="just"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2000" dirty="0" smtClean="0"/>
          </a:p>
          <a:p>
            <a:pPr marL="0" lvl="0" indent="0" algn="just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dirty="0"/>
              <a:t>The </a:t>
            </a:r>
            <a:r>
              <a:rPr lang="en-US" sz="2000" dirty="0" smtClean="0"/>
              <a:t>European </a:t>
            </a:r>
            <a:r>
              <a:rPr lang="en-US" sz="2000" dirty="0"/>
              <a:t>Institute of Innovation and Technology (EIT) has its own </a:t>
            </a:r>
            <a:r>
              <a:rPr lang="en-US" sz="2000" dirty="0" smtClean="0"/>
              <a:t>modalities. </a:t>
            </a:r>
            <a:endParaRPr lang="en-US" sz="2000" dirty="0"/>
          </a:p>
          <a:p>
            <a:pPr marL="360000" indent="-360000"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●"/>
            </a:pPr>
            <a:endParaRPr lang="en-US" sz="1900" dirty="0"/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fr-BE" sz="20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838200" y="468000"/>
            <a:ext cx="10853928" cy="600164"/>
          </a:xfrm>
          <a:prstGeom prst="rect">
            <a:avLst/>
          </a:prstGeom>
        </p:spPr>
        <p:txBody>
          <a:bodyPr vert="horz" wrap="squar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About the Horizon Europe </a:t>
            </a:r>
            <a:r>
              <a:rPr lang="en-US" dirty="0" smtClean="0"/>
              <a:t>work </a:t>
            </a:r>
            <a:r>
              <a:rPr lang="en-US" dirty="0" err="1"/>
              <a:t>p</a:t>
            </a:r>
            <a:r>
              <a:rPr lang="en-US" dirty="0" err="1" smtClean="0"/>
              <a:t>rogrammes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68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6222" y="2443402"/>
            <a:ext cx="6238187" cy="1749286"/>
          </a:xfrm>
        </p:spPr>
        <p:txBody>
          <a:bodyPr/>
          <a:lstStyle/>
          <a:p>
            <a:r>
              <a:rPr lang="fr-BE" sz="3800" dirty="0" smtClean="0"/>
              <a:t/>
            </a:r>
            <a:br>
              <a:rPr lang="fr-BE" sz="3800" dirty="0" smtClean="0"/>
            </a:br>
            <a:r>
              <a:rPr lang="fr-BE" sz="3800" dirty="0" smtClean="0"/>
              <a:t> </a:t>
            </a:r>
            <a:r>
              <a:rPr lang="fr-BE" sz="3800" dirty="0" smtClean="0">
                <a:solidFill>
                  <a:schemeClr val="bg1"/>
                </a:solidFill>
              </a:rPr>
              <a:t>STRATEGIC PLAN </a:t>
            </a:r>
            <a:br>
              <a:rPr lang="fr-BE" sz="3800" dirty="0" smtClean="0">
                <a:solidFill>
                  <a:schemeClr val="bg1"/>
                </a:solidFill>
              </a:rPr>
            </a:br>
            <a:r>
              <a:rPr lang="fr-BE" sz="3800" dirty="0" smtClean="0">
                <a:solidFill>
                  <a:schemeClr val="bg1"/>
                </a:solidFill>
              </a:rPr>
              <a:t> 2021-2024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112" y="1115870"/>
            <a:ext cx="10156297" cy="488568"/>
          </a:xfrm>
        </p:spPr>
        <p:txBody>
          <a:bodyPr/>
          <a:lstStyle/>
          <a:p>
            <a:r>
              <a:rPr lang="fr-BE" sz="4400" dirty="0" smtClean="0"/>
              <a:t>HORIZON EUROPE</a:t>
            </a:r>
            <a:endParaRPr lang="en-GB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77012" y="1821102"/>
            <a:ext cx="34484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42" y="369138"/>
            <a:ext cx="864000" cy="86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0" y="468000"/>
            <a:ext cx="9544812" cy="473104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600" dirty="0" smtClean="0"/>
              <a:t>Strategic planning – linking EU priorities to research and innovation actions</a:t>
            </a:r>
            <a:endParaRPr lang="en-GB" sz="36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838200" y="1828801"/>
            <a:ext cx="10515600" cy="3852848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GB" b="0" dirty="0">
                <a:solidFill>
                  <a:schemeClr val="tx1"/>
                </a:solidFill>
              </a:rPr>
              <a:t/>
            </a:r>
            <a:br>
              <a:rPr lang="en-GB" b="0" dirty="0">
                <a:solidFill>
                  <a:schemeClr val="tx1"/>
                </a:solidFill>
              </a:rPr>
            </a:br>
            <a:endParaRPr lang="en-GB" b="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288000"/>
            <a:ext cx="972000" cy="9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0542" y="1997838"/>
            <a:ext cx="1045427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The </a:t>
            </a:r>
            <a:r>
              <a:rPr lang="en-US" sz="3000" dirty="0" smtClean="0">
                <a:hlinkClick r:id="rId5"/>
              </a:rPr>
              <a:t>Horizon Europe strategic </a:t>
            </a:r>
            <a:r>
              <a:rPr lang="en-US" sz="3000" dirty="0">
                <a:hlinkClick r:id="rId5"/>
              </a:rPr>
              <a:t>plan </a:t>
            </a:r>
            <a:r>
              <a:rPr lang="en-US" sz="3000" dirty="0" smtClean="0">
                <a:hlinkClick r:id="rId5"/>
              </a:rPr>
              <a:t>2021-2024 </a:t>
            </a:r>
            <a:r>
              <a:rPr lang="en-US" sz="3000" dirty="0" smtClean="0"/>
              <a:t>was adopted in March 2021. It contains:</a:t>
            </a:r>
          </a:p>
          <a:p>
            <a:endParaRPr lang="en-US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/>
              <a:t>key strategic orientations </a:t>
            </a:r>
            <a:r>
              <a:rPr lang="en-US" sz="2400" dirty="0"/>
              <a:t>for research and innovation </a:t>
            </a:r>
            <a:r>
              <a:rPr lang="en-US" sz="2400" dirty="0" smtClean="0"/>
              <a:t>support, including a description of </a:t>
            </a:r>
            <a:r>
              <a:rPr lang="en-US" sz="2400" b="1" dirty="0" smtClean="0"/>
              <a:t>expected</a:t>
            </a:r>
            <a:r>
              <a:rPr lang="en-US" sz="2400" b="1" dirty="0"/>
              <a:t> </a:t>
            </a:r>
            <a:r>
              <a:rPr lang="en-US" sz="2400" b="1" dirty="0" smtClean="0"/>
              <a:t>impacts</a:t>
            </a:r>
            <a:endParaRPr lang="en-US" sz="24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identification of European co-funded and co-programmed </a:t>
            </a:r>
            <a:r>
              <a:rPr lang="en-US" sz="2400" b="1" dirty="0"/>
              <a:t>partnerships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identification of EU </a:t>
            </a:r>
            <a:r>
              <a:rPr lang="en-US" sz="2400" b="1" dirty="0"/>
              <a:t>missions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areas </a:t>
            </a:r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b="1" dirty="0"/>
              <a:t>international cooperation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orientations on </a:t>
            </a:r>
            <a:r>
              <a:rPr lang="en-US" sz="2400" b="1" dirty="0"/>
              <a:t>specific issues </a:t>
            </a:r>
            <a:r>
              <a:rPr lang="en-US" sz="2400" dirty="0" smtClean="0"/>
              <a:t>like gender</a:t>
            </a:r>
            <a:r>
              <a:rPr lang="en-US" sz="2400" dirty="0"/>
              <a:t>, </a:t>
            </a:r>
            <a:r>
              <a:rPr lang="en-US" sz="2400" dirty="0" smtClean="0"/>
              <a:t>SSH, open science practices, etc.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etailed </a:t>
            </a:r>
            <a:r>
              <a:rPr lang="en-US" sz="2400" b="1" dirty="0" smtClean="0"/>
              <a:t>Cluster-specific annexes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45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2"/>
                </a:solidFill>
              </a:rPr>
              <a:t>Strategic Plan 2021-2024: Four Key </a:t>
            </a:r>
            <a:r>
              <a:rPr lang="en-IE" b="1" dirty="0">
                <a:solidFill>
                  <a:schemeClr val="accent2"/>
                </a:solidFill>
              </a:rPr>
              <a:t>S</a:t>
            </a:r>
            <a:r>
              <a:rPr lang="en-IE" b="1" dirty="0" smtClean="0">
                <a:solidFill>
                  <a:schemeClr val="accent2"/>
                </a:solidFill>
              </a:rPr>
              <a:t>trategic </a:t>
            </a:r>
            <a:r>
              <a:rPr lang="en-IE" b="1" dirty="0">
                <a:solidFill>
                  <a:schemeClr val="accent2"/>
                </a:solidFill>
              </a:rPr>
              <a:t>O</a:t>
            </a:r>
            <a:r>
              <a:rPr lang="en-IE" b="1" dirty="0" smtClean="0">
                <a:solidFill>
                  <a:schemeClr val="accent2"/>
                </a:solidFill>
              </a:rPr>
              <a:t>rientations</a:t>
            </a:r>
            <a:endParaRPr lang="en-IE" b="1" dirty="0">
              <a:solidFill>
                <a:schemeClr val="accent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49" y="1569755"/>
            <a:ext cx="7834965" cy="4918259"/>
            <a:chOff x="3238817" y="1713548"/>
            <a:chExt cx="5714365" cy="3430905"/>
          </a:xfrm>
        </p:grpSpPr>
        <p:sp>
          <p:nvSpPr>
            <p:cNvPr id="4" name="Rounded Rectangle 60"/>
            <p:cNvSpPr/>
            <p:nvPr/>
          </p:nvSpPr>
          <p:spPr>
            <a:xfrm>
              <a:off x="3238817" y="1713548"/>
              <a:ext cx="2807970" cy="1655445"/>
            </a:xfrm>
            <a:prstGeom prst="rect">
              <a:avLst/>
            </a:prstGeom>
            <a:solidFill>
              <a:srgbClr val="00206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square" lIns="180000" tIns="144000" rIns="18000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b="1" u="sng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Key Strategic Orientation A</a:t>
              </a:r>
              <a:endParaRPr lang="en-I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E" sz="1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Promoting an open strategic </a:t>
              </a:r>
              <a:r>
                <a:rPr lang="en-IE" sz="16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autonomy </a:t>
              </a:r>
              <a:r>
                <a:rPr lang="en-IE" sz="1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by leading</a:t>
              </a:r>
              <a:r>
                <a:rPr lang="en-IE" sz="1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the development of key digital, enabling and emerging technologies, sectors and value chains </a:t>
              </a:r>
              <a:r>
                <a:rPr lang="en-IE" sz="1600" dirty="0"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accelerate and steer the digital and green transitions through human-centred technologies and innovations</a:t>
              </a:r>
              <a:endParaRPr lang="en-IE" sz="20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60"/>
            <p:cNvSpPr/>
            <p:nvPr/>
          </p:nvSpPr>
          <p:spPr>
            <a:xfrm>
              <a:off x="6144577" y="1713548"/>
              <a:ext cx="2807970" cy="1655445"/>
            </a:xfrm>
            <a:prstGeom prst="rect">
              <a:avLst/>
            </a:prstGeom>
            <a:solidFill>
              <a:srgbClr val="00206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square" lIns="180000" tIns="144000" rIns="18000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1800"/>
                </a:spcAft>
              </a:pPr>
              <a:r>
                <a:rPr lang="en-US" b="1" u="sng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Key Strategic Orientation B</a:t>
              </a:r>
              <a:endPara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E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Restoring Europe’s ecosystems and biodiversity, and managing sustainably natural resources</a:t>
              </a:r>
              <a:r>
                <a:rPr lang="en-I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IE" dirty="0"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to ensure food security and a clean and healthy environment</a:t>
              </a:r>
              <a:endParaRPr lang="en-IE" sz="24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60"/>
            <p:cNvSpPr/>
            <p:nvPr/>
          </p:nvSpPr>
          <p:spPr>
            <a:xfrm>
              <a:off x="3238817" y="3489008"/>
              <a:ext cx="2807970" cy="1655445"/>
            </a:xfrm>
            <a:prstGeom prst="rect">
              <a:avLst/>
            </a:prstGeom>
            <a:solidFill>
              <a:srgbClr val="00206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square" lIns="180000" tIns="144000" rIns="18000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1200"/>
                </a:spcAft>
              </a:pPr>
              <a:r>
                <a:rPr lang="en-US" b="1" u="sng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Key Strategic Orientation C</a:t>
              </a:r>
              <a:endParaRPr lang="en-I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E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Making Europe the first digitally enabled circular, climate-neutral and sustainable economy</a:t>
              </a:r>
              <a:r>
                <a:rPr lang="en-IE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IE" dirty="0"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through the transformation of its mobility, energy, construction and production systems</a:t>
              </a:r>
              <a:endParaRPr lang="en-IE" sz="24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60"/>
            <p:cNvSpPr/>
            <p:nvPr/>
          </p:nvSpPr>
          <p:spPr>
            <a:xfrm>
              <a:off x="6145212" y="3484563"/>
              <a:ext cx="2807970" cy="1655445"/>
            </a:xfrm>
            <a:prstGeom prst="rect">
              <a:avLst/>
            </a:prstGeom>
            <a:solidFill>
              <a:srgbClr val="002060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wrap="square" lIns="180000" tIns="144000" rIns="18000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b="1" u="sng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Key Strategic Orientation D</a:t>
              </a:r>
              <a:endParaRPr lang="en-I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E" sz="1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Creating a more resilient, inclusive and democratic European society</a:t>
              </a:r>
              <a:r>
                <a:rPr lang="en-IE" sz="1600" dirty="0"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prepared and responsive to threats and disasters, addressing inequalities and providing high-quality health care, and empowering all citizens to act in the green and digital transitions</a:t>
              </a:r>
              <a:endParaRPr lang="en-IE" sz="20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3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183" y="4260650"/>
            <a:ext cx="10905699" cy="2379415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GB" sz="2200" dirty="0" smtClean="0">
                <a:solidFill>
                  <a:srgbClr val="4D4D4D"/>
                </a:solidFill>
                <a:sym typeface="Wingdings" panose="05000000000000000000" pitchFamily="2" charset="2"/>
              </a:rPr>
              <a:t>The Commission </a:t>
            </a:r>
            <a:r>
              <a:rPr lang="en-GB" sz="2200" dirty="0">
                <a:solidFill>
                  <a:srgbClr val="4D4D4D"/>
                </a:solidFill>
                <a:sym typeface="Wingdings" panose="05000000000000000000" pitchFamily="2" charset="2"/>
              </a:rPr>
              <a:t>started</a:t>
            </a:r>
            <a:r>
              <a:rPr lang="en-GB" sz="2200" dirty="0">
                <a:solidFill>
                  <a:srgbClr val="4D4D4D"/>
                </a:solidFill>
              </a:rPr>
              <a:t> </a:t>
            </a:r>
            <a:r>
              <a:rPr lang="en-GB" sz="2200" dirty="0" smtClean="0">
                <a:solidFill>
                  <a:srgbClr val="4D4D4D"/>
                </a:solidFill>
              </a:rPr>
              <a:t>an </a:t>
            </a:r>
            <a:r>
              <a:rPr lang="en-GB" sz="2200" b="1" dirty="0" smtClean="0">
                <a:solidFill>
                  <a:srgbClr val="4D4D4D"/>
                </a:solidFill>
              </a:rPr>
              <a:t>intensive </a:t>
            </a:r>
            <a:r>
              <a:rPr lang="en-GB" sz="2200" b="1" dirty="0">
                <a:solidFill>
                  <a:srgbClr val="4D4D4D"/>
                </a:solidFill>
              </a:rPr>
              <a:t>co-design process </a:t>
            </a:r>
            <a:r>
              <a:rPr lang="en-GB" sz="2200" dirty="0">
                <a:solidFill>
                  <a:srgbClr val="4D4D4D"/>
                </a:solidFill>
              </a:rPr>
              <a:t>in </a:t>
            </a:r>
            <a:r>
              <a:rPr lang="en-GB" sz="2200" dirty="0" smtClean="0">
                <a:solidFill>
                  <a:srgbClr val="4D4D4D"/>
                </a:solidFill>
              </a:rPr>
              <a:t>2019</a:t>
            </a:r>
            <a:endParaRPr lang="en-GB" sz="2200" dirty="0">
              <a:solidFill>
                <a:srgbClr val="4D4D4D"/>
              </a:solidFill>
            </a:endParaRPr>
          </a:p>
          <a:p>
            <a:pPr lvl="0" algn="just">
              <a:spcAft>
                <a:spcPts val="1200"/>
              </a:spcAft>
              <a:buClr>
                <a:srgbClr val="034EA2"/>
              </a:buClr>
            </a:pPr>
            <a:r>
              <a:rPr lang="en-US" sz="2200" b="1" dirty="0">
                <a:solidFill>
                  <a:srgbClr val="4D4D4D"/>
                </a:solidFill>
              </a:rPr>
              <a:t>Member </a:t>
            </a:r>
            <a:r>
              <a:rPr lang="en-US" sz="2200" b="1" dirty="0" smtClean="0">
                <a:solidFill>
                  <a:srgbClr val="4D4D4D"/>
                </a:solidFill>
              </a:rPr>
              <a:t>States </a:t>
            </a:r>
            <a:r>
              <a:rPr lang="en-US" sz="2200" dirty="0">
                <a:solidFill>
                  <a:srgbClr val="4D4D4D"/>
                </a:solidFill>
              </a:rPr>
              <a:t>involvement via </a:t>
            </a:r>
            <a:r>
              <a:rPr lang="en-US" sz="2200" dirty="0" smtClean="0">
                <a:solidFill>
                  <a:srgbClr val="4D4D4D"/>
                </a:solidFill>
              </a:rPr>
              <a:t>“</a:t>
            </a:r>
            <a:r>
              <a:rPr lang="en-US" sz="2200" dirty="0">
                <a:solidFill>
                  <a:srgbClr val="4D4D4D"/>
                </a:solidFill>
              </a:rPr>
              <a:t>s</a:t>
            </a:r>
            <a:r>
              <a:rPr lang="en-US" sz="2200" dirty="0" smtClean="0">
                <a:solidFill>
                  <a:srgbClr val="4D4D4D"/>
                </a:solidFill>
              </a:rPr>
              <a:t>hadow</a:t>
            </a:r>
            <a:r>
              <a:rPr lang="en-US" sz="2200" dirty="0">
                <a:solidFill>
                  <a:srgbClr val="4D4D4D"/>
                </a:solidFill>
              </a:rPr>
              <a:t>” </a:t>
            </a:r>
            <a:r>
              <a:rPr lang="en-US" sz="2200" dirty="0" err="1">
                <a:solidFill>
                  <a:srgbClr val="4D4D4D"/>
                </a:solidFill>
              </a:rPr>
              <a:t>Programme</a:t>
            </a:r>
            <a:r>
              <a:rPr lang="en-US" sz="2200" dirty="0">
                <a:solidFill>
                  <a:srgbClr val="4D4D4D"/>
                </a:solidFill>
              </a:rPr>
              <a:t> </a:t>
            </a:r>
            <a:r>
              <a:rPr lang="en-US" sz="2200" dirty="0" smtClean="0">
                <a:solidFill>
                  <a:srgbClr val="4D4D4D"/>
                </a:solidFill>
              </a:rPr>
              <a:t>Committee configurations</a:t>
            </a:r>
          </a:p>
          <a:p>
            <a:pPr lvl="0" algn="just">
              <a:spcAft>
                <a:spcPts val="1200"/>
              </a:spcAft>
              <a:buClr>
                <a:srgbClr val="034EA2"/>
              </a:buClr>
            </a:pPr>
            <a:r>
              <a:rPr lang="en-GB" sz="2200" dirty="0" smtClean="0"/>
              <a:t>Exchanges with Members of the </a:t>
            </a:r>
            <a:r>
              <a:rPr lang="en-GB" sz="2200" b="1" dirty="0" smtClean="0"/>
              <a:t>European Parliament </a:t>
            </a:r>
            <a:endParaRPr lang="en-GB" sz="2200" b="1" dirty="0"/>
          </a:p>
          <a:p>
            <a:pPr algn="just">
              <a:spcAft>
                <a:spcPts val="1200"/>
              </a:spcAft>
              <a:buClr>
                <a:srgbClr val="034EA2"/>
              </a:buClr>
            </a:pPr>
            <a:r>
              <a:rPr lang="en-GB" sz="2200" dirty="0" smtClean="0"/>
              <a:t>Extensive </a:t>
            </a:r>
            <a:r>
              <a:rPr lang="en-GB" sz="2200" b="1" dirty="0" smtClean="0"/>
              <a:t>stakeholder consultations </a:t>
            </a:r>
            <a:r>
              <a:rPr lang="en-GB" sz="2200" dirty="0">
                <a:sym typeface="Wingdings" panose="05000000000000000000" pitchFamily="2" charset="2"/>
              </a:rPr>
              <a:t> Report: </a:t>
            </a:r>
            <a:r>
              <a:rPr lang="en-GB" sz="2200" b="1" dirty="0">
                <a:sym typeface="Wingdings" panose="05000000000000000000" pitchFamily="2" charset="2"/>
              </a:rPr>
              <a:t>“Orientations </a:t>
            </a:r>
            <a:r>
              <a:rPr lang="en-US" sz="2200" b="1" dirty="0">
                <a:sym typeface="Wingdings" panose="05000000000000000000" pitchFamily="2" charset="2"/>
              </a:rPr>
              <a:t>towards the first Strategic Plan for Horizon Europe</a:t>
            </a:r>
            <a:r>
              <a:rPr lang="en-US" sz="2200" b="1" dirty="0" smtClean="0">
                <a:sym typeface="Wingdings" panose="05000000000000000000" pitchFamily="2" charset="2"/>
              </a:rPr>
              <a:t>” </a:t>
            </a:r>
            <a:r>
              <a:rPr lang="en-US" sz="2200" dirty="0" smtClean="0">
                <a:sym typeface="Wingdings" panose="05000000000000000000" pitchFamily="2" charset="2"/>
              </a:rPr>
              <a:t>(December </a:t>
            </a:r>
            <a:r>
              <a:rPr lang="en-US" sz="2200" dirty="0">
                <a:sym typeface="Wingdings" panose="05000000000000000000" pitchFamily="2" charset="2"/>
              </a:rPr>
              <a:t>2019)</a:t>
            </a:r>
            <a:endParaRPr lang="en-GB" sz="2200" dirty="0"/>
          </a:p>
          <a:p>
            <a:pPr lvl="0">
              <a:spcAft>
                <a:spcPts val="1200"/>
              </a:spcAft>
              <a:buClr>
                <a:srgbClr val="034EA2"/>
              </a:buClr>
            </a:pP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426874"/>
            <a:ext cx="11056437" cy="782357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accent2"/>
                </a:solidFill>
              </a:rPr>
              <a:t>Co-design as core element of strategic planning</a:t>
            </a:r>
            <a:endParaRPr lang="en-GB" sz="36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7132" y="1418292"/>
            <a:ext cx="8884118" cy="275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dirty="0"/>
              <a:t>The Commission shall ensure </a:t>
            </a:r>
            <a:r>
              <a:rPr lang="en-US" sz="2400" b="1" dirty="0"/>
              <a:t>early involvement and extensive exchanges with the Member States</a:t>
            </a:r>
            <a:r>
              <a:rPr lang="en-US" sz="2400" dirty="0"/>
              <a:t>, and </a:t>
            </a:r>
            <a:r>
              <a:rPr lang="en-US" sz="2400" b="1" dirty="0"/>
              <a:t>extensive exchanges with the European Parliament</a:t>
            </a:r>
            <a:r>
              <a:rPr lang="en-US" sz="2400" dirty="0"/>
              <a:t>. The Commission shall also ensure that this is complemented by </a:t>
            </a:r>
            <a:r>
              <a:rPr lang="en-US" sz="2400" b="1" dirty="0"/>
              <a:t>consultation with stakeholders and the general public</a:t>
            </a:r>
            <a:r>
              <a:rPr lang="en-US" sz="2400" dirty="0"/>
              <a:t>. That will contribute to a stronger engagement with citizens and civil society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r">
              <a:spcAft>
                <a:spcPts val="60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Art. 6 of the Horizon Europe specific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6222" y="2443402"/>
            <a:ext cx="6238187" cy="1749286"/>
          </a:xfrm>
        </p:spPr>
        <p:txBody>
          <a:bodyPr/>
          <a:lstStyle/>
          <a:p>
            <a:r>
              <a:rPr lang="fr-BE" sz="3800" dirty="0" smtClean="0"/>
              <a:t/>
            </a:r>
            <a:br>
              <a:rPr lang="fr-BE" sz="3800" dirty="0" smtClean="0"/>
            </a:br>
            <a:r>
              <a:rPr lang="fr-BE" sz="3800" dirty="0" smtClean="0">
                <a:solidFill>
                  <a:schemeClr val="bg1"/>
                </a:solidFill>
              </a:rPr>
              <a:t>FROM STRATEGIC PLAN 2021-2024 TO WORK PROGRAMMES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112" y="1115870"/>
            <a:ext cx="10156297" cy="488568"/>
          </a:xfrm>
        </p:spPr>
        <p:txBody>
          <a:bodyPr/>
          <a:lstStyle/>
          <a:p>
            <a:r>
              <a:rPr lang="fr-BE" sz="4400" dirty="0" smtClean="0"/>
              <a:t>HORIZON EUROPE</a:t>
            </a:r>
            <a:endParaRPr lang="en-GB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77012" y="1821102"/>
            <a:ext cx="34484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entagon 30"/>
          <p:cNvSpPr/>
          <p:nvPr/>
        </p:nvSpPr>
        <p:spPr>
          <a:xfrm>
            <a:off x="4566747" y="6060735"/>
            <a:ext cx="1542468" cy="293435"/>
          </a:xfrm>
          <a:prstGeom prst="homePlate">
            <a:avLst/>
          </a:prstGeom>
          <a:gradFill>
            <a:gsLst>
              <a:gs pos="0">
                <a:srgbClr val="00B050"/>
              </a:gs>
              <a:gs pos="77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357188" lvl="1" algn="ctr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sp>
        <p:nvSpPr>
          <p:cNvPr id="29" name="Pentagon 28"/>
          <p:cNvSpPr/>
          <p:nvPr/>
        </p:nvSpPr>
        <p:spPr>
          <a:xfrm>
            <a:off x="5014597" y="5335343"/>
            <a:ext cx="1575219" cy="296725"/>
          </a:xfrm>
          <a:prstGeom prst="homePlate">
            <a:avLst/>
          </a:prstGeom>
          <a:gradFill>
            <a:gsLst>
              <a:gs pos="0">
                <a:srgbClr val="00B050"/>
              </a:gs>
              <a:gs pos="77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0" lvl="1" algn="ctr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2"/>
                </a:solidFill>
              </a:rPr>
              <a:t>From policy priorities to concrete action</a:t>
            </a:r>
            <a:endParaRPr lang="en-IE" b="1" dirty="0">
              <a:solidFill>
                <a:schemeClr val="accent2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39821" y="3061132"/>
            <a:ext cx="3960000" cy="860507"/>
          </a:xfrm>
          <a:prstGeom prst="homePlate">
            <a:avLst/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600"/>
              </a:spcAft>
            </a:pPr>
            <a:r>
              <a:rPr lang="en-IE" b="1" dirty="0" smtClean="0"/>
              <a:t>Strategic Plan 2021 - 2024</a:t>
            </a:r>
            <a:endParaRPr lang="en-IE" b="1" dirty="0"/>
          </a:p>
        </p:txBody>
      </p:sp>
      <p:sp>
        <p:nvSpPr>
          <p:cNvPr id="9" name="Pentagon 8"/>
          <p:cNvSpPr/>
          <p:nvPr/>
        </p:nvSpPr>
        <p:spPr>
          <a:xfrm>
            <a:off x="2239820" y="4151908"/>
            <a:ext cx="1944000" cy="860507"/>
          </a:xfrm>
          <a:prstGeom prst="homePlate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lvl="1">
              <a:spcAft>
                <a:spcPts val="600"/>
              </a:spcAft>
            </a:pPr>
            <a:r>
              <a:rPr lang="en-IE" sz="1200" b="1" dirty="0" smtClean="0"/>
              <a:t>Work Programme</a:t>
            </a:r>
          </a:p>
          <a:p>
            <a:pPr lvl="1">
              <a:spcAft>
                <a:spcPts val="600"/>
              </a:spcAft>
            </a:pPr>
            <a:r>
              <a:rPr lang="en-IE" sz="1200" b="1" dirty="0" smtClean="0"/>
              <a:t>2021-2022</a:t>
            </a:r>
            <a:endParaRPr lang="en-IE" sz="1200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39820" y="1662548"/>
            <a:ext cx="0" cy="498590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tagon 11"/>
          <p:cNvSpPr/>
          <p:nvPr/>
        </p:nvSpPr>
        <p:spPr>
          <a:xfrm>
            <a:off x="6268351" y="4151908"/>
            <a:ext cx="1944000" cy="860507"/>
          </a:xfrm>
          <a:prstGeom prst="homePlat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7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>
              <a:spcAft>
                <a:spcPts val="600"/>
              </a:spcAft>
            </a:pPr>
            <a:r>
              <a:rPr lang="en-IE" sz="1200" b="1" dirty="0"/>
              <a:t>Work </a:t>
            </a:r>
            <a:r>
              <a:rPr lang="en-IE" sz="1200" b="1" dirty="0" smtClean="0"/>
              <a:t>Programme</a:t>
            </a:r>
          </a:p>
        </p:txBody>
      </p:sp>
      <p:sp>
        <p:nvSpPr>
          <p:cNvPr id="14" name="Pentagon 13"/>
          <p:cNvSpPr/>
          <p:nvPr/>
        </p:nvSpPr>
        <p:spPr>
          <a:xfrm>
            <a:off x="6268351" y="3061132"/>
            <a:ext cx="3960000" cy="860507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39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600"/>
              </a:spcAft>
            </a:pPr>
            <a:r>
              <a:rPr lang="en-IE" b="1" dirty="0" smtClean="0"/>
              <a:t>Strategic Plan 2025-2027</a:t>
            </a:r>
            <a:endParaRPr lang="en-IE" b="1" dirty="0"/>
          </a:p>
        </p:txBody>
      </p:sp>
      <p:sp>
        <p:nvSpPr>
          <p:cNvPr id="15" name="Pentagon 14"/>
          <p:cNvSpPr/>
          <p:nvPr/>
        </p:nvSpPr>
        <p:spPr>
          <a:xfrm>
            <a:off x="2440391" y="5311718"/>
            <a:ext cx="2473429" cy="293435"/>
          </a:xfrm>
          <a:prstGeom prst="homePlate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893763" lvl="1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sp>
        <p:nvSpPr>
          <p:cNvPr id="16" name="Pentagon 15"/>
          <p:cNvSpPr/>
          <p:nvPr/>
        </p:nvSpPr>
        <p:spPr>
          <a:xfrm>
            <a:off x="2615723" y="5684212"/>
            <a:ext cx="1542468" cy="293435"/>
          </a:xfrm>
          <a:prstGeom prst="homePlate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0" lvl="1" algn="ctr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sp>
        <p:nvSpPr>
          <p:cNvPr id="19" name="Pentagon 18"/>
          <p:cNvSpPr/>
          <p:nvPr/>
        </p:nvSpPr>
        <p:spPr>
          <a:xfrm>
            <a:off x="2905871" y="6073688"/>
            <a:ext cx="1542468" cy="290955"/>
          </a:xfrm>
          <a:prstGeom prst="homePlate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0" lvl="1" algn="ctr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sp>
        <p:nvSpPr>
          <p:cNvPr id="3" name="Pentagon 2"/>
          <p:cNvSpPr/>
          <p:nvPr/>
        </p:nvSpPr>
        <p:spPr>
          <a:xfrm>
            <a:off x="2239822" y="1970356"/>
            <a:ext cx="7988529" cy="860507"/>
          </a:xfrm>
          <a:prstGeom prst="homePlate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spcAft>
                <a:spcPts val="600"/>
              </a:spcAft>
            </a:pPr>
            <a:r>
              <a:rPr lang="en-US" b="1" spc="600" dirty="0" smtClean="0"/>
              <a:t>Horizon Europe</a:t>
            </a:r>
          </a:p>
        </p:txBody>
      </p:sp>
      <p:sp>
        <p:nvSpPr>
          <p:cNvPr id="32" name="Pentagon 31"/>
          <p:cNvSpPr/>
          <p:nvPr/>
        </p:nvSpPr>
        <p:spPr>
          <a:xfrm>
            <a:off x="4248293" y="5684211"/>
            <a:ext cx="2269092" cy="293436"/>
          </a:xfrm>
          <a:prstGeom prst="homePlate">
            <a:avLst/>
          </a:prstGeom>
          <a:gradFill>
            <a:gsLst>
              <a:gs pos="0">
                <a:srgbClr val="00B050"/>
              </a:gs>
              <a:gs pos="77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marL="0" lvl="1" algn="ctr">
              <a:spcAft>
                <a:spcPts val="600"/>
              </a:spcAft>
            </a:pPr>
            <a:r>
              <a:rPr lang="en-GB" sz="1200" b="1" dirty="0" smtClean="0"/>
              <a:t>Project</a:t>
            </a:r>
            <a:endParaRPr lang="en-IE" sz="12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070100" y="6464300"/>
            <a:ext cx="7601801" cy="34617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entagon 16"/>
          <p:cNvSpPr/>
          <p:nvPr/>
        </p:nvSpPr>
        <p:spPr>
          <a:xfrm>
            <a:off x="4231317" y="4097761"/>
            <a:ext cx="1944000" cy="860507"/>
          </a:xfrm>
          <a:prstGeom prst="homePlate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lvl="1">
              <a:spcAft>
                <a:spcPts val="600"/>
              </a:spcAft>
            </a:pPr>
            <a:r>
              <a:rPr lang="en-IE" sz="1200" b="1" dirty="0" smtClean="0"/>
              <a:t>Work Programme</a:t>
            </a:r>
          </a:p>
          <a:p>
            <a:pPr lvl="1">
              <a:spcAft>
                <a:spcPts val="600"/>
              </a:spcAft>
            </a:pPr>
            <a:r>
              <a:rPr lang="en-IE" sz="1200" b="1" dirty="0" smtClean="0"/>
              <a:t>2023-2024</a:t>
            </a:r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2018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6626BAE47CD439624384DF220C8C1" ma:contentTypeVersion="13" ma:contentTypeDescription="Create a new document." ma:contentTypeScope="" ma:versionID="c80fcf69ffba7463af7145fe743ca018">
  <xsd:schema xmlns:xsd="http://www.w3.org/2001/XMLSchema" xmlns:xs="http://www.w3.org/2001/XMLSchema" xmlns:p="http://schemas.microsoft.com/office/2006/metadata/properties" xmlns:ns2="ea759aec-9602-4cfb-a4d6-76210f1c4c69" xmlns:ns3="0858bc24-9fe5-48cd-8c9b-429408622c91" targetNamespace="http://schemas.microsoft.com/office/2006/metadata/properties" ma:root="true" ma:fieldsID="8c3c98c11837a3b8962ec55de716cfed" ns2:_="" ns3:_="">
    <xsd:import namespace="ea759aec-9602-4cfb-a4d6-76210f1c4c69"/>
    <xsd:import namespace="0858bc24-9fe5-48cd-8c9b-429408622c91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59aec-9602-4cfb-a4d6-76210f1c4c6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75503ba6-c77d-4a47-a49f-513eb447c3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8bc24-9fe5-48cd-8c9b-429408622c9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c3baddc-5ee6-4942-abf3-e3bdcef93071}" ma:internalName="TaxCatchAll" ma:showField="CatchAllData" ma:web="0858bc24-9fe5-48cd-8c9b-429408622c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03B60C-D9E8-4DC3-A593-745D3775F5A5}"/>
</file>

<file path=customXml/itemProps2.xml><?xml version="1.0" encoding="utf-8"?>
<ds:datastoreItem xmlns:ds="http://schemas.openxmlformats.org/officeDocument/2006/customXml" ds:itemID="{C1119ED5-78C7-49B0-B85E-A6777E06B882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3614</TotalTime>
  <Words>1006</Words>
  <Application>Microsoft Office PowerPoint</Application>
  <PresentationFormat>Widescreen</PresentationFormat>
  <Paragraphs>152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Strategic plans and work programmes  under Horizon Europe</vt:lpstr>
      <vt:lpstr>PowerPoint Presentation</vt:lpstr>
      <vt:lpstr>PowerPoint Presentation</vt:lpstr>
      <vt:lpstr>  STRATEGIC PLAN   2021-2024 </vt:lpstr>
      <vt:lpstr>Strategic planning – linking EU priorities to research and innovation actions</vt:lpstr>
      <vt:lpstr>Strategic Plan 2021-2024: Four Key Strategic Orientations</vt:lpstr>
      <vt:lpstr>Co-design as core element of strategic planning</vt:lpstr>
      <vt:lpstr> FROM STRATEGIC PLAN 2021-2024 TO WORK PROGRAMMES </vt:lpstr>
      <vt:lpstr>From policy priorities to concrete action</vt:lpstr>
      <vt:lpstr>From policy priorities to work programme</vt:lpstr>
      <vt:lpstr>Putting it all together</vt:lpstr>
      <vt:lpstr>How to get involved?</vt:lpstr>
      <vt:lpstr>Official launch of the strategic planning process during R&amp;I Days - 28 September</vt:lpstr>
      <vt:lpstr>Main phases in strategic planning 2025-2027</vt:lpstr>
      <vt:lpstr>Thank you for your attention!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2021-2024</dc:title>
  <dc:creator>BUNGARTEN Wolfger (RTD)</dc:creator>
  <cp:lastModifiedBy>TSVETANOVA Kalina (RTD)</cp:lastModifiedBy>
  <cp:revision>363</cp:revision>
  <cp:lastPrinted>2022-09-06T07:18:11Z</cp:lastPrinted>
  <dcterms:created xsi:type="dcterms:W3CDTF">2020-10-28T15:58:35Z</dcterms:created>
  <dcterms:modified xsi:type="dcterms:W3CDTF">2022-10-17T10:14:19Z</dcterms:modified>
</cp:coreProperties>
</file>