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3" r:id="rId2"/>
    <p:sldId id="335" r:id="rId3"/>
    <p:sldId id="322" r:id="rId4"/>
    <p:sldId id="327" r:id="rId5"/>
    <p:sldId id="329" r:id="rId6"/>
    <p:sldId id="331" r:id="rId7"/>
    <p:sldId id="330" r:id="rId8"/>
    <p:sldId id="332" r:id="rId9"/>
    <p:sldId id="333" r:id="rId10"/>
    <p:sldId id="334"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guide id="7" orient="horz" pos="1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B37"/>
    <a:srgbClr val="D3FFC5"/>
    <a:srgbClr val="FFC000"/>
    <a:srgbClr val="D68B0E"/>
    <a:srgbClr val="FFFFCC"/>
    <a:srgbClr val="C1E3E8"/>
    <a:srgbClr val="B3EEF3"/>
    <a:srgbClr val="6ADFE8"/>
    <a:srgbClr val="178C95"/>
    <a:srgbClr val="34A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8721" autoAdjust="0"/>
  </p:normalViewPr>
  <p:slideViewPr>
    <p:cSldViewPr snapToGrid="0">
      <p:cViewPr varScale="1">
        <p:scale>
          <a:sx n="43" d="100"/>
          <a:sy n="43" d="100"/>
        </p:scale>
        <p:origin x="1464" y="48"/>
      </p:cViewPr>
      <p:guideLst>
        <p:guide orient="horz" pos="2092"/>
        <p:guide pos="3840"/>
        <p:guide orient="horz" pos="3777"/>
        <p:guide pos="3839"/>
        <p:guide orient="horz" pos="2162"/>
        <p:guide pos="3835"/>
        <p:guide orient="horz" pos="1352"/>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pPr/>
              <a:t>18/10/2022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pPr/>
              <a:t>‹N°›</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pPr/>
              <a:t>18/10/2022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pPr/>
              <a:t>‹N°›</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2</a:t>
            </a:fld>
            <a:endParaRPr lang="en-GB" dirty="0"/>
          </a:p>
        </p:txBody>
      </p:sp>
    </p:spTree>
    <p:extLst>
      <p:ext uri="{BB962C8B-B14F-4D97-AF65-F5344CB8AC3E}">
        <p14:creationId xmlns:p14="http://schemas.microsoft.com/office/powerpoint/2010/main" val="231783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11</a:t>
            </a:fld>
            <a:endParaRPr lang="en-GB" dirty="0"/>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JRC study on TT in the </a:t>
            </a:r>
            <a:r>
              <a:rPr lang="en-GB" sz="1200" b="1" dirty="0">
                <a:solidFill>
                  <a:srgbClr val="0A3B37"/>
                </a:solidFill>
              </a:rPr>
              <a:t>Eastern Partnership countries </a:t>
            </a:r>
            <a:r>
              <a:rPr lang="en-GB" sz="1200" dirty="0"/>
              <a:t>and EU Southern Neighbourhood was carried out in the period 2019 – 2020 by an Expert Group on Technology Transfer.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The</a:t>
            </a:r>
            <a:r>
              <a:rPr lang="en-IE" sz="1200" baseline="0" dirty="0"/>
              <a:t> key objective was to t</a:t>
            </a:r>
            <a:r>
              <a:rPr lang="en-US" dirty="0"/>
              <a:t>o inform policy making and future programming by identifying innovation-related subjects and fields requiring EU support and assistance in the Eastern and Southern neighboring countries.</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3</a:t>
            </a:fld>
            <a:endParaRPr lang="en-GB" dirty="0"/>
          </a:p>
        </p:txBody>
      </p:sp>
    </p:spTree>
    <p:extLst>
      <p:ext uri="{BB962C8B-B14F-4D97-AF65-F5344CB8AC3E}">
        <p14:creationId xmlns:p14="http://schemas.microsoft.com/office/powerpoint/2010/main" val="4877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study resulted in the adoption of:</a:t>
            </a:r>
          </a:p>
          <a:p>
            <a:r>
              <a:rPr lang="en-GB" sz="1200" kern="1200" dirty="0">
                <a:solidFill>
                  <a:schemeClr val="tx1"/>
                </a:solidFill>
                <a:effectLst/>
                <a:latin typeface="+mn-lt"/>
                <a:ea typeface="+mn-ea"/>
                <a:cs typeface="+mn-cs"/>
              </a:rPr>
              <a:t>1.</a:t>
            </a:r>
            <a:r>
              <a:rPr lang="en-GB" sz="120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co</a:t>
            </a:r>
            <a:r>
              <a:rPr lang="en-GB" sz="1200" b="1" kern="1200" dirty="0">
                <a:solidFill>
                  <a:schemeClr val="tx1"/>
                </a:solidFill>
                <a:effectLst/>
                <a:latin typeface="+mn-lt"/>
                <a:ea typeface="+mn-ea"/>
                <a:cs typeface="+mn-cs"/>
              </a:rPr>
              <a:t>untry-specific diagnostic reports </a:t>
            </a:r>
            <a:r>
              <a:rPr lang="en-GB" sz="1200" kern="1200" dirty="0">
                <a:solidFill>
                  <a:schemeClr val="tx1"/>
                </a:solidFill>
                <a:effectLst/>
                <a:latin typeface="+mn-lt"/>
                <a:ea typeface="+mn-ea"/>
                <a:cs typeface="+mn-cs"/>
              </a:rPr>
              <a:t>analysing the TT national landscapes and providing targeted recommendations</a:t>
            </a:r>
          </a:p>
          <a:p>
            <a:pPr marL="0" indent="0">
              <a:buNone/>
            </a:pPr>
            <a:r>
              <a:rPr lang="en-GB" sz="1200" kern="1200" dirty="0">
                <a:solidFill>
                  <a:schemeClr val="tx1"/>
                </a:solidFill>
                <a:effectLst/>
                <a:latin typeface="+mn-lt"/>
                <a:ea typeface="+mn-ea"/>
                <a:cs typeface="+mn-cs"/>
              </a:rPr>
              <a:t>2. and in a </a:t>
            </a:r>
            <a:r>
              <a:rPr lang="en-GB" sz="1200" b="1" kern="1200" dirty="0">
                <a:solidFill>
                  <a:schemeClr val="tx1"/>
                </a:solidFill>
                <a:effectLst/>
                <a:latin typeface="+mn-lt"/>
                <a:ea typeface="+mn-ea"/>
                <a:cs typeface="+mn-cs"/>
              </a:rPr>
              <a:t>benchmark report </a:t>
            </a:r>
            <a:r>
              <a:rPr lang="en-GB" sz="1200" kern="1200" dirty="0">
                <a:solidFill>
                  <a:schemeClr val="tx1"/>
                </a:solidFill>
                <a:effectLst/>
                <a:latin typeface="+mn-lt"/>
                <a:ea typeface="+mn-ea"/>
                <a:cs typeface="+mn-cs"/>
              </a:rPr>
              <a:t>highlighting the differences and similarities across the various TT ecosystems. </a:t>
            </a:r>
            <a:endParaRPr lang="en-GB" b="1"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4</a:t>
            </a:fld>
            <a:endParaRPr lang="en-GB" dirty="0"/>
          </a:p>
        </p:txBody>
      </p:sp>
    </p:spTree>
    <p:extLst>
      <p:ext uri="{BB962C8B-B14F-4D97-AF65-F5344CB8AC3E}">
        <p14:creationId xmlns:p14="http://schemas.microsoft.com/office/powerpoint/2010/main" val="253737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 For the conduction of the TT study and the drafting of country reports, the Expert Group conducted a first </a:t>
            </a:r>
            <a:r>
              <a:rPr lang="en-GB" sz="1200" b="1" kern="1200" dirty="0">
                <a:solidFill>
                  <a:schemeClr val="tx1"/>
                </a:solidFill>
                <a:effectLst/>
                <a:latin typeface="+mn-lt"/>
                <a:ea typeface="+mn-ea"/>
                <a:cs typeface="+mn-cs"/>
              </a:rPr>
              <a:t>exploratory desk research</a:t>
            </a:r>
            <a:r>
              <a:rPr lang="en-GB" sz="1200" kern="1200" dirty="0">
                <a:solidFill>
                  <a:schemeClr val="tx1"/>
                </a:solidFill>
                <a:effectLst/>
                <a:latin typeface="+mn-lt"/>
                <a:ea typeface="+mn-ea"/>
                <a:cs typeface="+mn-cs"/>
              </a:rPr>
              <a:t> investigating the relevant policies, laws, and literature related to TT – assessing the status of TT activities, mapping key stakeholders groups, and identifying main issues and opportunities for improvement. </a:t>
            </a:r>
          </a:p>
        </p:txBody>
      </p:sp>
      <p:sp>
        <p:nvSpPr>
          <p:cNvPr id="4" name="Slide Number Placeholder 3"/>
          <p:cNvSpPr>
            <a:spLocks noGrp="1"/>
          </p:cNvSpPr>
          <p:nvPr>
            <p:ph type="sldNum" sz="quarter" idx="10"/>
          </p:nvPr>
        </p:nvSpPr>
        <p:spPr/>
        <p:txBody>
          <a:bodyPr/>
          <a:lstStyle/>
          <a:p>
            <a:fld id="{59CF2995-AB43-4B7C-B8CD-9DC7C3692A9C}" type="slidenum">
              <a:rPr lang="en-GB" smtClean="0"/>
              <a:pPr/>
              <a:t>5</a:t>
            </a:fld>
            <a:endParaRPr lang="en-GB" dirty="0"/>
          </a:p>
        </p:txBody>
      </p:sp>
    </p:spTree>
    <p:extLst>
      <p:ext uri="{BB962C8B-B14F-4D97-AF65-F5344CB8AC3E}">
        <p14:creationId xmlns:p14="http://schemas.microsoft.com/office/powerpoint/2010/main" val="199594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Subsequently, </a:t>
            </a:r>
            <a:r>
              <a:rPr lang="en-GB" sz="1200" b="1" kern="1200" dirty="0">
                <a:solidFill>
                  <a:schemeClr val="tx1"/>
                </a:solidFill>
                <a:effectLst/>
                <a:latin typeface="+mn-lt"/>
                <a:ea typeface="+mn-ea"/>
                <a:cs typeface="+mn-cs"/>
              </a:rPr>
              <a:t>questionnaires</a:t>
            </a:r>
            <a:r>
              <a:rPr lang="en-GB" sz="1200" kern="1200" dirty="0">
                <a:solidFill>
                  <a:schemeClr val="tx1"/>
                </a:solidFill>
                <a:effectLst/>
                <a:latin typeface="+mn-lt"/>
                <a:ea typeface="+mn-ea"/>
                <a:cs typeface="+mn-cs"/>
              </a:rPr>
              <a:t> were submitted to relevant stakeholders. Then, </a:t>
            </a:r>
            <a:r>
              <a:rPr lang="en-GB" sz="1200" b="1" kern="1200" dirty="0">
                <a:solidFill>
                  <a:schemeClr val="tx1"/>
                </a:solidFill>
                <a:effectLst/>
                <a:latin typeface="+mn-lt"/>
                <a:ea typeface="+mn-ea"/>
                <a:cs typeface="+mn-cs"/>
              </a:rPr>
              <a:t>on-site interviews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visits</a:t>
            </a:r>
            <a:r>
              <a:rPr lang="en-GB" sz="1200" kern="1200" dirty="0">
                <a:solidFill>
                  <a:schemeClr val="tx1"/>
                </a:solidFill>
                <a:effectLst/>
                <a:latin typeface="+mn-lt"/>
                <a:ea typeface="+mn-ea"/>
                <a:cs typeface="+mn-cs"/>
              </a:rPr>
              <a:t> to the study countries followed, involving relevant Ministries, Innovation Agencies, Universities, Academies of Sciences, private investors, companies, and other innovation actors such as Science Parks and incubators. </a:t>
            </a:r>
            <a:r>
              <a:rPr lang="en-GB" sz="1200" u="sng" kern="1200" dirty="0">
                <a:solidFill>
                  <a:schemeClr val="tx1"/>
                </a:solidFill>
                <a:effectLst/>
                <a:latin typeface="+mn-lt"/>
                <a:ea typeface="+mn-ea"/>
                <a:cs typeface="+mn-cs"/>
              </a:rPr>
              <a:t>When this was not possible, on-line interviews were held instead.</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6</a:t>
            </a:fld>
            <a:endParaRPr lang="en-GB" dirty="0"/>
          </a:p>
        </p:txBody>
      </p:sp>
    </p:spTree>
    <p:extLst>
      <p:ext uri="{BB962C8B-B14F-4D97-AF65-F5344CB8AC3E}">
        <p14:creationId xmlns:p14="http://schemas.microsoft.com/office/powerpoint/2010/main" val="191674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a:t>
            </a:r>
            <a:r>
              <a:rPr lang="en-IE" sz="1200" b="0" u="none" kern="1200" dirty="0">
                <a:solidFill>
                  <a:schemeClr val="tx1"/>
                </a:solidFill>
                <a:effectLst/>
                <a:latin typeface="+mn-lt"/>
                <a:ea typeface="+mn-ea"/>
                <a:cs typeface="+mn-cs"/>
              </a:rPr>
              <a:t>3. Building</a:t>
            </a:r>
            <a:r>
              <a:rPr lang="en-IE" sz="1200" b="0" u="none" kern="1200" baseline="0" dirty="0">
                <a:solidFill>
                  <a:schemeClr val="tx1"/>
                </a:solidFill>
                <a:effectLst/>
                <a:latin typeface="+mn-lt"/>
                <a:ea typeface="+mn-ea"/>
                <a:cs typeface="+mn-cs"/>
              </a:rPr>
              <a:t> on the findings of the country reports, </a:t>
            </a:r>
            <a:r>
              <a:rPr lang="en-GB" sz="1200" kern="1200" dirty="0">
                <a:solidFill>
                  <a:schemeClr val="tx1"/>
                </a:solidFill>
                <a:effectLst/>
                <a:latin typeface="+mn-lt"/>
                <a:ea typeface="+mn-ea"/>
                <a:cs typeface="+mn-cs"/>
              </a:rPr>
              <a:t>the benchmarking exercise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applied an </a:t>
            </a:r>
            <a:r>
              <a:rPr lang="en-GB" sz="1200" b="1" kern="1200" dirty="0">
                <a:solidFill>
                  <a:schemeClr val="tx1"/>
                </a:solidFill>
                <a:effectLst/>
                <a:latin typeface="+mn-lt"/>
                <a:ea typeface="+mn-ea"/>
                <a:cs typeface="+mn-cs"/>
              </a:rPr>
              <a:t>evaluation methodology </a:t>
            </a:r>
            <a:r>
              <a:rPr lang="en-GB" sz="1200" kern="1200" dirty="0">
                <a:solidFill>
                  <a:schemeClr val="tx1"/>
                </a:solidFill>
                <a:effectLst/>
                <a:latin typeface="+mn-lt"/>
                <a:ea typeface="+mn-ea"/>
                <a:cs typeface="+mn-cs"/>
              </a:rPr>
              <a:t>based on categories of indicators consisting of Knowledge Transfer inputs and outputs</a:t>
            </a: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Internal context</a:t>
            </a:r>
            <a:r>
              <a:rPr lang="en-GB" sz="1200" b="0" i="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taking into account KTOs and TTOs size and level of maturity, funding, and strategy, as well as researcher population and research expenditure);</a:t>
            </a:r>
          </a:p>
          <a:p>
            <a:r>
              <a:rPr lang="en-GB" sz="120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Environment </a:t>
            </a:r>
            <a:r>
              <a:rPr lang="en-GB" sz="1200" b="0" i="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considering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role of government in fostering innovation, industry involvement, maturity of the spin-off and start-up ecosystem, and the overall public and private funding provided to the innovation ecosystem); </a:t>
            </a:r>
          </a:p>
          <a:p>
            <a:r>
              <a:rPr lang="en-GB" sz="120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Activity</a:t>
            </a:r>
            <a:r>
              <a:rPr lang="en-GB" sz="1200" b="0" i="0" kern="1200" dirty="0">
                <a:solidFill>
                  <a:schemeClr val="tx1"/>
                </a:solidFill>
                <a:effectLst/>
                <a:latin typeface="+mn-lt"/>
                <a:ea typeface="+mn-ea"/>
                <a:cs typeface="+mn-cs"/>
              </a:rPr>
              <a:t>:</a:t>
            </a:r>
            <a:r>
              <a:rPr lang="en-GB" sz="1200" b="0" i="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due to the insufficient level of KT activities in the region,</a:t>
            </a:r>
            <a:r>
              <a:rPr lang="en-GB" sz="1200" kern="1200" baseline="0" dirty="0">
                <a:solidFill>
                  <a:schemeClr val="tx1"/>
                </a:solidFill>
                <a:effectLst/>
                <a:latin typeface="+mn-lt"/>
                <a:ea typeface="+mn-ea"/>
                <a:cs typeface="+mn-cs"/>
              </a:rPr>
              <a:t> it </a:t>
            </a:r>
            <a:r>
              <a:rPr lang="en-GB" sz="1200" kern="1200" dirty="0">
                <a:solidFill>
                  <a:schemeClr val="tx1"/>
                </a:solidFill>
                <a:effectLst/>
                <a:latin typeface="+mn-lt"/>
                <a:ea typeface="+mn-ea"/>
                <a:cs typeface="+mn-cs"/>
              </a:rPr>
              <a:t>was limited to the volume of patents and scientific publications. Similarly, the </a:t>
            </a:r>
            <a:r>
              <a:rPr lang="en-GB" sz="1200" b="1" i="1" kern="1200" dirty="0">
                <a:solidFill>
                  <a:schemeClr val="tx1"/>
                </a:solidFill>
                <a:effectLst/>
                <a:latin typeface="+mn-lt"/>
                <a:ea typeface="+mn-ea"/>
                <a:cs typeface="+mn-cs"/>
              </a:rPr>
              <a:t>Impact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indicators originally included as part of the methodology were not applied.</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7</a:t>
            </a:fld>
            <a:endParaRPr lang="en-GB" dirty="0"/>
          </a:p>
        </p:txBody>
      </p:sp>
    </p:spTree>
    <p:extLst>
      <p:ext uri="{BB962C8B-B14F-4D97-AF65-F5344CB8AC3E}">
        <p14:creationId xmlns:p14="http://schemas.microsoft.com/office/powerpoint/2010/main" val="116705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The benchmarking report shows that the TT systems across countries are heterogeneous, but overall in early stages of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800" dirty="0"/>
              <a:t>The</a:t>
            </a:r>
            <a:r>
              <a:rPr lang="en-IE" sz="800" baseline="0" dirty="0"/>
              <a:t> </a:t>
            </a:r>
            <a:r>
              <a:rPr lang="en-IE" sz="800" b="1" baseline="0" dirty="0"/>
              <a:t>main gaps</a:t>
            </a:r>
            <a:r>
              <a:rPr lang="en-IE" sz="800" baseline="0" dirty="0"/>
              <a:t> identified in the TT ecosystems are:</a:t>
            </a:r>
            <a:endParaRPr lang="en-GB" sz="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dirty="0"/>
              <a:t>Some countries,</a:t>
            </a:r>
            <a:r>
              <a:rPr lang="en-GB" sz="800" baseline="0" dirty="0"/>
              <a:t> </a:t>
            </a:r>
            <a:r>
              <a:rPr lang="en-GB" sz="800" dirty="0"/>
              <a:t>such as Ukraine, presented </a:t>
            </a:r>
            <a:r>
              <a:rPr lang="en-IE" sz="800" b="0" u="sng" dirty="0"/>
              <a:t>inconsistent legislation </a:t>
            </a:r>
            <a:r>
              <a:rPr lang="en-IE" sz="800" dirty="0"/>
              <a:t>actively inhibiting TT</a:t>
            </a:r>
            <a:r>
              <a:rPr lang="en-IE" sz="800" baseline="0" dirty="0"/>
              <a:t> and </a:t>
            </a:r>
            <a:r>
              <a:rPr lang="en-IE" sz="800" dirty="0"/>
              <a:t>innovation;</a:t>
            </a:r>
            <a:r>
              <a:rPr lang="en-IE" sz="800" baseline="0" dirty="0"/>
              <a:t> </a:t>
            </a:r>
            <a:endParaRPr lang="en-IE" sz="8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dirty="0"/>
              <a:t>There is a general </a:t>
            </a:r>
            <a:r>
              <a:rPr lang="en-GB" sz="800" b="0" u="sng" dirty="0"/>
              <a:t>reliance on public funding</a:t>
            </a:r>
            <a:r>
              <a:rPr lang="en-GB" sz="800" dirty="0"/>
              <a:t>,</a:t>
            </a:r>
            <a:r>
              <a:rPr lang="en-GB" sz="800" baseline="0" dirty="0"/>
              <a:t> which is on average insufficient; activity of risk-inclined investors varies across countries;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800" baseline="0" dirty="0"/>
              <a:t>The </a:t>
            </a:r>
            <a:r>
              <a:rPr lang="en-IE" sz="800" b="1" baseline="0" dirty="0"/>
              <a:t>industry</a:t>
            </a:r>
            <a:r>
              <a:rPr lang="en-IE" sz="800" baseline="0" dirty="0"/>
              <a:t> consists mostly of micro and small enterprises, and has </a:t>
            </a:r>
            <a:r>
              <a:rPr lang="en-IE" sz="800" b="0" u="sng" baseline="0" dirty="0"/>
              <a:t>low absorption capacity </a:t>
            </a:r>
            <a:r>
              <a:rPr lang="en-IE" sz="800" baseline="0" dirty="0"/>
              <a:t>and interest in innovation;</a:t>
            </a:r>
            <a:endParaRPr lang="en-GB" sz="80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dirty="0"/>
              <a:t>KTOs/TTOs professional </a:t>
            </a:r>
            <a:r>
              <a:rPr lang="en-GB" sz="800" b="0" u="sng" dirty="0"/>
              <a:t>lack</a:t>
            </a:r>
            <a:r>
              <a:rPr lang="en-GB" sz="800" b="0" u="sng" baseline="0" dirty="0"/>
              <a:t> </a:t>
            </a:r>
            <a:r>
              <a:rPr lang="en-GB" sz="800" b="0" u="sng" dirty="0"/>
              <a:t>skills</a:t>
            </a:r>
            <a:r>
              <a:rPr lang="en-GB" sz="800" dirty="0"/>
              <a:t>,</a:t>
            </a:r>
            <a:r>
              <a:rPr lang="en-GB" sz="800" baseline="0" dirty="0"/>
              <a:t> and </a:t>
            </a:r>
            <a:r>
              <a:rPr lang="en-GB" sz="800" dirty="0"/>
              <a:t>TT networks are scarce.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b="0" u="sng" dirty="0"/>
              <a:t>PROs</a:t>
            </a:r>
            <a:r>
              <a:rPr lang="en-GB" sz="800" dirty="0"/>
              <a:t> seem to remain </a:t>
            </a:r>
            <a:r>
              <a:rPr lang="en-GB" sz="800" b="0" u="sng" dirty="0"/>
              <a:t>weak sources of innovation</a:t>
            </a:r>
            <a:r>
              <a:rPr lang="en-GB" sz="800" dirty="0"/>
              <a:t>, due to insufficient R&amp;D expenditure, reduced researcher personnel, and lack of sufficient support to researchers in TT activities.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800" dirty="0"/>
              <a:t>Th</a:t>
            </a:r>
            <a:r>
              <a:rPr lang="en-IE" sz="800" baseline="0" dirty="0"/>
              <a:t>e </a:t>
            </a:r>
            <a:r>
              <a:rPr lang="en-IE" sz="800" b="0" u="sng" baseline="0" dirty="0"/>
              <a:t>patent activity </a:t>
            </a:r>
            <a:r>
              <a:rPr lang="en-IE" sz="800" baseline="0" dirty="0"/>
              <a:t>is overall </a:t>
            </a:r>
            <a:r>
              <a:rPr lang="en-IE" sz="800" u="sng" baseline="0" dirty="0"/>
              <a:t>very </a:t>
            </a:r>
            <a:r>
              <a:rPr lang="en-IE" sz="800" b="0" u="sng" baseline="0" dirty="0"/>
              <a:t>low</a:t>
            </a:r>
            <a:r>
              <a:rPr lang="en-IE" sz="800" b="0" u="none" baseline="0" dirty="0"/>
              <a:t> compared with countries in EU and worldwide.</a:t>
            </a:r>
            <a:endParaRPr lang="en-IE"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800" b="0" baseline="0" dirty="0"/>
              <a:t>There are also some </a:t>
            </a:r>
            <a:r>
              <a:rPr lang="en-IE" sz="800" b="1" baseline="0" dirty="0"/>
              <a:t>positive signs</a:t>
            </a:r>
            <a:r>
              <a:rPr lang="en-IE" sz="800" b="0" baseline="0" dirty="0"/>
              <a:t>, such as governments commitment to adopt reforms and measures to support innovation and TT, a g</a:t>
            </a:r>
            <a:r>
              <a:rPr lang="en-IE" sz="800" dirty="0"/>
              <a:t>rowing </a:t>
            </a:r>
            <a:r>
              <a:rPr lang="en-GB" sz="800" dirty="0"/>
              <a:t>spin-off and start-up ecosystem,</a:t>
            </a:r>
            <a:r>
              <a:rPr lang="en-GB" sz="800" baseline="0" dirty="0"/>
              <a:t> and a positive trend in </a:t>
            </a:r>
            <a:r>
              <a:rPr lang="en-IE" sz="800" dirty="0"/>
              <a:t>scientific publications (with the exception</a:t>
            </a:r>
            <a:r>
              <a:rPr lang="en-IE" sz="800" baseline="0" dirty="0"/>
              <a:t> of Georgia and Moldova</a:t>
            </a:r>
            <a:r>
              <a:rPr lang="en-IE" sz="800" dirty="0"/>
              <a:t>) and H index.</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8</a:t>
            </a:fld>
            <a:endParaRPr lang="en-GB" dirty="0"/>
          </a:p>
        </p:txBody>
      </p:sp>
    </p:spTree>
    <p:extLst>
      <p:ext uri="{BB962C8B-B14F-4D97-AF65-F5344CB8AC3E}">
        <p14:creationId xmlns:p14="http://schemas.microsoft.com/office/powerpoint/2010/main" val="194070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increase the absorptive capacity of the innovation ecosystems and attract international R&amp;D, human and capital resources, the study </a:t>
            </a:r>
            <a:r>
              <a:rPr lang="en-GB" sz="1200" b="1" kern="1200" dirty="0">
                <a:solidFill>
                  <a:schemeClr val="tx1"/>
                </a:solidFill>
                <a:effectLst/>
                <a:latin typeface="+mn-lt"/>
                <a:ea typeface="+mn-ea"/>
                <a:cs typeface="+mn-cs"/>
              </a:rPr>
              <a:t>recommends</a:t>
            </a:r>
            <a:r>
              <a:rPr lang="en-GB" sz="1200" kern="1200" dirty="0">
                <a:solidFill>
                  <a:schemeClr val="tx1"/>
                </a:solidFill>
                <a:effectLst/>
                <a:latin typeface="+mn-lt"/>
                <a:ea typeface="+mn-ea"/>
                <a:cs typeface="+mn-cs"/>
              </a:rPr>
              <a:t> that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governments in all countries maintain and increase the current effort in </a:t>
            </a:r>
            <a:r>
              <a:rPr lang="en-GB" sz="1200" u="sng" kern="1200" dirty="0">
                <a:solidFill>
                  <a:schemeClr val="tx1"/>
                </a:solidFill>
                <a:effectLst/>
                <a:latin typeface="+mn-lt"/>
                <a:ea typeface="+mn-ea"/>
                <a:cs typeface="+mn-cs"/>
              </a:rPr>
              <a:t>simplifying legislation</a:t>
            </a:r>
            <a:r>
              <a:rPr lang="en-GB" sz="1200" u="sng"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and </a:t>
            </a:r>
            <a:r>
              <a:rPr lang="en-GB" sz="1200" u="sng" kern="1200" baseline="0" dirty="0">
                <a:solidFill>
                  <a:schemeClr val="tx1"/>
                </a:solidFill>
                <a:effectLst/>
                <a:latin typeface="+mn-lt"/>
                <a:ea typeface="+mn-ea"/>
                <a:cs typeface="+mn-cs"/>
              </a:rPr>
              <a:t>investing </a:t>
            </a:r>
            <a:r>
              <a:rPr lang="en-GB" sz="1200" u="sng" kern="1200" dirty="0">
                <a:solidFill>
                  <a:schemeClr val="tx1"/>
                </a:solidFill>
                <a:effectLst/>
                <a:latin typeface="+mn-lt"/>
                <a:ea typeface="+mn-ea"/>
                <a:cs typeface="+mn-cs"/>
              </a:rPr>
              <a:t>in research and TTOs</a:t>
            </a:r>
            <a:r>
              <a:rPr lang="en-GB" sz="1200" u="none" kern="1200" dirty="0">
                <a:solidFill>
                  <a:schemeClr val="tx1"/>
                </a:solidFill>
                <a:effectLst/>
                <a:latin typeface="+mn-lt"/>
                <a:ea typeface="+mn-ea"/>
                <a:cs typeface="+mn-cs"/>
              </a:rPr>
              <a:t>,</a:t>
            </a:r>
            <a:r>
              <a:rPr lang="en-GB" sz="1200" u="none" kern="1200" baseline="0" dirty="0">
                <a:solidFill>
                  <a:schemeClr val="tx1"/>
                </a:solidFill>
                <a:effectLst/>
                <a:latin typeface="+mn-lt"/>
                <a:ea typeface="+mn-ea"/>
                <a:cs typeface="+mn-cs"/>
              </a:rPr>
              <a:t> for example through the establishment of financial instruments in early and growth stages (e.g. </a:t>
            </a:r>
            <a:r>
              <a:rPr lang="en-GB" sz="1200" u="none" kern="1200" baseline="0" dirty="0" err="1">
                <a:solidFill>
                  <a:schemeClr val="tx1"/>
                </a:solidFill>
                <a:effectLst/>
                <a:latin typeface="+mn-lt"/>
                <a:ea typeface="+mn-ea"/>
                <a:cs typeface="+mn-cs"/>
              </a:rPr>
              <a:t>PoC</a:t>
            </a:r>
            <a:r>
              <a:rPr lang="en-GB" sz="1200" u="none" kern="1200" baseline="0" dirty="0">
                <a:solidFill>
                  <a:schemeClr val="tx1"/>
                </a:solidFill>
                <a:effectLst/>
                <a:latin typeface="+mn-lt"/>
                <a:ea typeface="+mn-ea"/>
                <a:cs typeface="+mn-cs"/>
              </a:rPr>
              <a:t> and scale-up funds), innovation vouchers for businesses, etc.</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also advises promoting the development of </a:t>
            </a:r>
            <a:r>
              <a:rPr lang="en-GB" sz="1200" b="0" u="sng" kern="1200" dirty="0">
                <a:solidFill>
                  <a:schemeClr val="tx1"/>
                </a:solidFill>
                <a:effectLst/>
                <a:latin typeface="+mn-lt"/>
                <a:ea typeface="+mn-ea"/>
                <a:cs typeface="+mn-cs"/>
              </a:rPr>
              <a:t>TT skills</a:t>
            </a:r>
            <a:r>
              <a:rPr lang="en-GB" sz="1200" b="0" u="none" kern="1200" dirty="0">
                <a:solidFill>
                  <a:schemeClr val="tx1"/>
                </a:solidFill>
                <a:effectLst/>
                <a:latin typeface="+mn-lt"/>
                <a:ea typeface="+mn-ea"/>
                <a:cs typeface="+mn-cs"/>
              </a:rPr>
              <a:t> through mentoring</a:t>
            </a:r>
            <a:r>
              <a:rPr lang="en-GB" sz="1200" b="0" u="none" kern="1200" baseline="0" dirty="0">
                <a:solidFill>
                  <a:schemeClr val="tx1"/>
                </a:solidFill>
                <a:effectLst/>
                <a:latin typeface="+mn-lt"/>
                <a:ea typeface="+mn-ea"/>
                <a:cs typeface="+mn-cs"/>
              </a:rPr>
              <a:t> programmes</a:t>
            </a:r>
            <a:r>
              <a:rPr lang="en-GB" sz="1200" kern="1200" dirty="0">
                <a:solidFill>
                  <a:schemeClr val="tx1"/>
                </a:solidFill>
                <a:effectLst/>
                <a:latin typeface="+mn-lt"/>
                <a:ea typeface="+mn-ea"/>
                <a:cs typeface="+mn-cs"/>
              </a:rPr>
              <a:t>, and fostering </a:t>
            </a:r>
            <a:r>
              <a:rPr lang="en-GB" sz="1200" u="sng" kern="1200" dirty="0">
                <a:solidFill>
                  <a:schemeClr val="tx1"/>
                </a:solidFill>
                <a:effectLst/>
                <a:latin typeface="+mn-lt"/>
                <a:ea typeface="+mn-ea"/>
                <a:cs typeface="+mn-cs"/>
              </a:rPr>
              <a:t>regional and international cooperation</a:t>
            </a:r>
            <a:r>
              <a:rPr lang="en-GB" sz="1200" u="none" kern="1200" dirty="0">
                <a:solidFill>
                  <a:schemeClr val="tx1"/>
                </a:solidFill>
                <a:effectLst/>
                <a:latin typeface="+mn-lt"/>
                <a:ea typeface="+mn-ea"/>
                <a:cs typeface="+mn-cs"/>
              </a:rPr>
              <a:t>,</a:t>
            </a:r>
            <a:r>
              <a:rPr lang="en-GB" sz="1200" u="none" kern="1200" baseline="0" dirty="0">
                <a:solidFill>
                  <a:schemeClr val="tx1"/>
                </a:solidFill>
                <a:effectLst/>
                <a:latin typeface="+mn-lt"/>
                <a:ea typeface="+mn-ea"/>
                <a:cs typeface="+mn-cs"/>
              </a:rPr>
              <a:t> for example through twinning of TTOs.</a:t>
            </a:r>
            <a:endParaRPr lang="en-GB" sz="1200" kern="1200" dirty="0">
              <a:solidFill>
                <a:schemeClr val="tx1"/>
              </a:solidFill>
              <a:effectLst/>
              <a:latin typeface="+mn-lt"/>
              <a:ea typeface="+mn-ea"/>
              <a:cs typeface="+mn-cs"/>
            </a:endParaRPr>
          </a:p>
          <a:p>
            <a:pPr marL="0" indent="0">
              <a:buFontTx/>
              <a:buNone/>
            </a:pPr>
            <a:r>
              <a:rPr lang="en-GB" sz="1200" kern="1200" dirty="0">
                <a:solidFill>
                  <a:schemeClr val="tx1"/>
                </a:solidFill>
                <a:effectLst/>
                <a:latin typeface="+mn-lt"/>
                <a:ea typeface="+mn-ea"/>
                <a:cs typeface="+mn-cs"/>
              </a:rPr>
              <a:t>Finally, it suggests to strengthen </a:t>
            </a:r>
            <a:r>
              <a:rPr lang="en-GB" sz="1200" u="sng" kern="1200" dirty="0">
                <a:solidFill>
                  <a:schemeClr val="tx1"/>
                </a:solidFill>
                <a:effectLst/>
                <a:latin typeface="+mn-lt"/>
                <a:ea typeface="+mn-ea"/>
                <a:cs typeface="+mn-cs"/>
              </a:rPr>
              <a:t>scientific collaboration in non-ICT</a:t>
            </a:r>
            <a:r>
              <a:rPr lang="en-GB" sz="1200" kern="1200" dirty="0">
                <a:solidFill>
                  <a:schemeClr val="tx1"/>
                </a:solidFill>
                <a:effectLst/>
                <a:latin typeface="+mn-lt"/>
                <a:ea typeface="+mn-ea"/>
                <a:cs typeface="+mn-cs"/>
              </a:rPr>
              <a:t> related sciences,</a:t>
            </a:r>
            <a:r>
              <a:rPr lang="en-GB" sz="1200" kern="1200" baseline="0" dirty="0">
                <a:solidFill>
                  <a:schemeClr val="tx1"/>
                </a:solidFill>
                <a:effectLst/>
                <a:latin typeface="+mn-lt"/>
                <a:ea typeface="+mn-ea"/>
                <a:cs typeface="+mn-cs"/>
              </a:rPr>
              <a:t> to increase diversification.</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9</a:t>
            </a:fld>
            <a:endParaRPr lang="en-GB" dirty="0"/>
          </a:p>
        </p:txBody>
      </p:sp>
    </p:spTree>
    <p:extLst>
      <p:ext uri="{BB962C8B-B14F-4D97-AF65-F5344CB8AC3E}">
        <p14:creationId xmlns:p14="http://schemas.microsoft.com/office/powerpoint/2010/main" val="221823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As part of the 2021-2027 Multiannual-Indicative Programmes (MIPs),</a:t>
            </a:r>
            <a:r>
              <a:rPr lang="en-GB" sz="1200" baseline="0" dirty="0"/>
              <a:t> </a:t>
            </a:r>
            <a:r>
              <a:rPr lang="en-GB" sz="1200" dirty="0"/>
              <a:t>Eastern neighbourhood countries are expected to develop </a:t>
            </a:r>
            <a:r>
              <a:rPr lang="en-GB" sz="1200" b="1" dirty="0"/>
              <a:t>Tech Transfer Roadmaps </a:t>
            </a:r>
            <a:r>
              <a:rPr lang="en-GB" sz="1200" dirty="0"/>
              <a:t>identifying future national priority areas of intervention, contributing to the increase of the overall innovation capacity in the area. </a:t>
            </a:r>
          </a:p>
          <a:p>
            <a:endParaRPr lang="en-GB" sz="1200" dirty="0"/>
          </a:p>
          <a:p>
            <a:r>
              <a:rPr lang="en-GB" sz="1200" i="0" dirty="0"/>
              <a:t>(MIPs are strategic documents laying down EU cooperation priority areas and specific objectives for Neighbourhood partner countries and regions. For each objective, they identify expected results, indicators and baselines for evaluation, as well as indicative financial allocations).</a:t>
            </a:r>
          </a:p>
        </p:txBody>
      </p:sp>
      <p:sp>
        <p:nvSpPr>
          <p:cNvPr id="4" name="Slide Number Placeholder 3"/>
          <p:cNvSpPr>
            <a:spLocks noGrp="1"/>
          </p:cNvSpPr>
          <p:nvPr>
            <p:ph type="sldNum" sz="quarter" idx="10"/>
          </p:nvPr>
        </p:nvSpPr>
        <p:spPr/>
        <p:txBody>
          <a:bodyPr/>
          <a:lstStyle/>
          <a:p>
            <a:fld id="{59CF2995-AB43-4B7C-B8CD-9DC7C3692A9C}" type="slidenum">
              <a:rPr lang="en-GB" smtClean="0"/>
              <a:pPr/>
              <a:t>10</a:t>
            </a:fld>
            <a:endParaRPr lang="en-GB" dirty="0"/>
          </a:p>
        </p:txBody>
      </p:sp>
    </p:spTree>
    <p:extLst>
      <p:ext uri="{BB962C8B-B14F-4D97-AF65-F5344CB8AC3E}">
        <p14:creationId xmlns:p14="http://schemas.microsoft.com/office/powerpoint/2010/main" val="2365243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9" name="Picture 8" descr="JRC-city-presentatio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91524"/>
            <a:ext cx="12192000" cy="5966476"/>
          </a:xfrm>
          <a:prstGeom prst="rect">
            <a:avLst/>
          </a:prstGeom>
        </p:spPr>
      </p:pic>
      <p:sp>
        <p:nvSpPr>
          <p:cNvPr id="6" name="Title 1"/>
          <p:cNvSpPr>
            <a:spLocks noGrp="1"/>
          </p:cNvSpPr>
          <p:nvPr>
            <p:ph type="ctrTitle"/>
          </p:nvPr>
        </p:nvSpPr>
        <p:spPr>
          <a:xfrm>
            <a:off x="3288632" y="1992572"/>
            <a:ext cx="8072982" cy="2149523"/>
          </a:xfrm>
          <a:prstGeom prst="rect">
            <a:avLst/>
          </a:prstGeom>
        </p:spPr>
        <p:txBody>
          <a:bodyPr wrap="square" anchor="t">
            <a:noAutofit/>
          </a:bodyPr>
          <a:lstStyle>
            <a:lvl1pPr algn="l">
              <a:defRPr lang="en-GB" sz="3200" b="0" kern="1200" noProof="0" dirty="0">
                <a:solidFill>
                  <a:srgbClr val="093B37"/>
                </a:solidFill>
                <a:latin typeface="Verdana"/>
                <a:ea typeface="Arial" charset="0"/>
                <a:cs typeface="Verdana"/>
              </a:defRPr>
            </a:lvl1pPr>
          </a:lstStyle>
          <a:p>
            <a:r>
              <a:rPr lang="en-GB" noProof="0" dirty="0"/>
              <a:t>Click to edit Master title style</a:t>
            </a:r>
          </a:p>
        </p:txBody>
      </p: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rgbClr val="0A3B3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rgbClr val="0A3B37"/>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62614" y="1825625"/>
            <a:ext cx="4583519" cy="4170363"/>
          </a:xfrm>
          <a:prstGeom prst="rect">
            <a:avLst/>
          </a:prstGeom>
        </p:spPr>
        <p:txBody>
          <a:bodyPr>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‹N°›</a:t>
            </a:fld>
            <a:endParaRPr lang="en-GB" dirty="0"/>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dirty="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nchor="b">
            <a:spAutoFit/>
          </a:bodyPr>
          <a:lstStyle>
            <a:lvl1pPr>
              <a:defRPr sz="3800"/>
            </a:lvl1pPr>
          </a:lstStyle>
          <a:p>
            <a:r>
              <a:rPr lang="en-GB" noProof="0" dirty="0"/>
              <a:t>Click to edit Master title style</a:t>
            </a:r>
          </a:p>
        </p:txBody>
      </p:sp>
      <p:sp>
        <p:nvSpPr>
          <p:cNvPr id="6" name="Text Placeholder 5"/>
          <p:cNvSpPr>
            <a:spLocks noGrp="1"/>
          </p:cNvSpPr>
          <p:nvPr>
            <p:ph type="body" sz="quarter" idx="14" hasCustomPrompt="1"/>
          </p:nvPr>
        </p:nvSpPr>
        <p:spPr>
          <a:xfrm>
            <a:off x="957385" y="3630613"/>
            <a:ext cx="10287000" cy="2365375"/>
          </a:xfrm>
          <a:prstGeom prst="rect">
            <a:avLst/>
          </a:prstGeom>
        </p:spPr>
        <p:txBody>
          <a:bodyPr/>
          <a:lstStyle>
            <a:lvl1pPr marL="0" indent="-342900" algn="l">
              <a:buClr>
                <a:schemeClr val="accent5"/>
              </a:buClr>
              <a:buFont typeface="Arial"/>
              <a:buNone/>
              <a:defRPr/>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dirty="0"/>
              <a:t>Insert text</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Picture Placeholder 2">
            <a:extLst>
              <a:ext uri="{FF2B5EF4-FFF2-40B4-BE49-F238E27FC236}">
                <a16:creationId xmlns:a16="http://schemas.microsoft.com/office/drawing/2014/main" id="{BF77687C-AC6F-634F-AC60-81131BCE7FCF}"/>
              </a:ext>
            </a:extLst>
          </p:cNvPr>
          <p:cNvSpPr>
            <a:spLocks noGrp="1"/>
          </p:cNvSpPr>
          <p:nvPr>
            <p:ph type="pic" sz="quarter" idx="19"/>
          </p:nvPr>
        </p:nvSpPr>
        <p:spPr>
          <a:xfrm>
            <a:off x="838201"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7" name="Text Placeholder 4">
            <a:extLst>
              <a:ext uri="{FF2B5EF4-FFF2-40B4-BE49-F238E27FC236}">
                <a16:creationId xmlns:a16="http://schemas.microsoft.com/office/drawing/2014/main" id="{A1F17483-D7EC-5F47-B284-CA9DDB1A8905}"/>
              </a:ext>
            </a:extLst>
          </p:cNvPr>
          <p:cNvSpPr>
            <a:spLocks noGrp="1"/>
          </p:cNvSpPr>
          <p:nvPr>
            <p:ph type="body" sz="quarter" idx="16"/>
          </p:nvPr>
        </p:nvSpPr>
        <p:spPr>
          <a:xfrm>
            <a:off x="1178392"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18" name="Picture Placeholder 2">
            <a:extLst>
              <a:ext uri="{FF2B5EF4-FFF2-40B4-BE49-F238E27FC236}">
                <a16:creationId xmlns:a16="http://schemas.microsoft.com/office/drawing/2014/main" id="{E020C457-3C2E-CA42-88B4-5E3F06B1AE96}"/>
              </a:ext>
            </a:extLst>
          </p:cNvPr>
          <p:cNvSpPr>
            <a:spLocks noGrp="1"/>
          </p:cNvSpPr>
          <p:nvPr>
            <p:ph type="pic" sz="quarter" idx="20"/>
          </p:nvPr>
        </p:nvSpPr>
        <p:spPr>
          <a:xfrm>
            <a:off x="433831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9" name="Text Placeholder 4">
            <a:extLst>
              <a:ext uri="{FF2B5EF4-FFF2-40B4-BE49-F238E27FC236}">
                <a16:creationId xmlns:a16="http://schemas.microsoft.com/office/drawing/2014/main" id="{B33CC6E2-D391-D44C-9F83-EE43AEFB9DA4}"/>
              </a:ext>
            </a:extLst>
          </p:cNvPr>
          <p:cNvSpPr>
            <a:spLocks noGrp="1"/>
          </p:cNvSpPr>
          <p:nvPr>
            <p:ph type="body" sz="quarter" idx="21"/>
          </p:nvPr>
        </p:nvSpPr>
        <p:spPr>
          <a:xfrm>
            <a:off x="4678504"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21" name="Picture Placeholder 2">
            <a:extLst>
              <a:ext uri="{FF2B5EF4-FFF2-40B4-BE49-F238E27FC236}">
                <a16:creationId xmlns:a16="http://schemas.microsoft.com/office/drawing/2014/main" id="{82EE2749-4448-E94D-A3B6-E8FD4C9B9E33}"/>
              </a:ext>
            </a:extLst>
          </p:cNvPr>
          <p:cNvSpPr>
            <a:spLocks noGrp="1"/>
          </p:cNvSpPr>
          <p:nvPr>
            <p:ph type="pic" sz="quarter" idx="22"/>
          </p:nvPr>
        </p:nvSpPr>
        <p:spPr>
          <a:xfrm>
            <a:off x="784178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22" name="Text Placeholder 4">
            <a:extLst>
              <a:ext uri="{FF2B5EF4-FFF2-40B4-BE49-F238E27FC236}">
                <a16:creationId xmlns:a16="http://schemas.microsoft.com/office/drawing/2014/main" id="{292FCF7F-70FF-AF43-824A-E78383E715EC}"/>
              </a:ext>
            </a:extLst>
          </p:cNvPr>
          <p:cNvSpPr>
            <a:spLocks noGrp="1"/>
          </p:cNvSpPr>
          <p:nvPr>
            <p:ph type="body" sz="quarter" idx="23"/>
          </p:nvPr>
        </p:nvSpPr>
        <p:spPr>
          <a:xfrm>
            <a:off x="8181974" y="4331292"/>
            <a:ext cx="2736000" cy="1524235"/>
          </a:xfrm>
          <a:prstGeom prst="rect">
            <a:avLst/>
          </a:prstGeom>
          <a:solidFill>
            <a:schemeClr val="bg1"/>
          </a:solidFill>
        </p:spPr>
        <p:txBody>
          <a:bodyPr/>
          <a:lstStyle>
            <a:lvl1pPr marL="0" indent="0">
              <a:buNone/>
              <a:defRPr sz="1400"/>
            </a:lvl1pPr>
          </a:lstStyle>
          <a:p>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5F365213-848B-024E-A456-0D200676FA24}"/>
              </a:ext>
            </a:extLst>
          </p:cNvPr>
          <p:cNvSpPr>
            <a:spLocks noGrp="1"/>
          </p:cNvSpPr>
          <p:nvPr>
            <p:ph type="pic" sz="quarter" idx="13"/>
          </p:nvPr>
        </p:nvSpPr>
        <p:spPr>
          <a:xfrm>
            <a:off x="2733074"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7" name="Picture Placeholder 2">
            <a:extLst>
              <a:ext uri="{FF2B5EF4-FFF2-40B4-BE49-F238E27FC236}">
                <a16:creationId xmlns:a16="http://schemas.microsoft.com/office/drawing/2014/main" id="{1F0C252E-54B1-624A-B251-93ACB24B44EB}"/>
              </a:ext>
            </a:extLst>
          </p:cNvPr>
          <p:cNvSpPr>
            <a:spLocks noGrp="1"/>
          </p:cNvSpPr>
          <p:nvPr>
            <p:ph type="pic" sz="quarter" idx="14"/>
          </p:nvPr>
        </p:nvSpPr>
        <p:spPr>
          <a:xfrm>
            <a:off x="2733075" y="3907988"/>
            <a:ext cx="3330000" cy="2088000"/>
          </a:xfrm>
          <a:prstGeom prst="rect">
            <a:avLst/>
          </a:prstGeom>
          <a:solidFill>
            <a:schemeClr val="bg2"/>
          </a:solidFill>
        </p:spPr>
        <p:txBody>
          <a:bodyPr/>
          <a:lstStyle>
            <a:lvl1pPr marL="0" indent="0">
              <a:buNone/>
              <a:defRPr/>
            </a:lvl1pPr>
          </a:lstStyle>
          <a:p>
            <a:endParaRPr lang="en-GB" noProof="0" dirty="0"/>
          </a:p>
        </p:txBody>
      </p:sp>
      <p:sp>
        <p:nvSpPr>
          <p:cNvPr id="28" name="Picture Placeholder 2">
            <a:extLst>
              <a:ext uri="{FF2B5EF4-FFF2-40B4-BE49-F238E27FC236}">
                <a16:creationId xmlns:a16="http://schemas.microsoft.com/office/drawing/2014/main" id="{EC7BFE4B-D881-0841-972F-3BB3E43AAF62}"/>
              </a:ext>
            </a:extLst>
          </p:cNvPr>
          <p:cNvSpPr>
            <a:spLocks noGrp="1"/>
          </p:cNvSpPr>
          <p:nvPr>
            <p:ph type="pic" sz="quarter" idx="15"/>
          </p:nvPr>
        </p:nvSpPr>
        <p:spPr>
          <a:xfrm>
            <a:off x="6127391"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9" name="Text Placeholder 12">
            <a:extLst>
              <a:ext uri="{FF2B5EF4-FFF2-40B4-BE49-F238E27FC236}">
                <a16:creationId xmlns:a16="http://schemas.microsoft.com/office/drawing/2014/main" id="{26D230BA-B3D4-3543-AD14-9F6C784D2F43}"/>
              </a:ext>
            </a:extLst>
          </p:cNvPr>
          <p:cNvSpPr>
            <a:spLocks noGrp="1"/>
          </p:cNvSpPr>
          <p:nvPr>
            <p:ph type="body" sz="quarter" idx="16"/>
          </p:nvPr>
        </p:nvSpPr>
        <p:spPr>
          <a:xfrm>
            <a:off x="9549106" y="3907988"/>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
        <p:nvSpPr>
          <p:cNvPr id="30" name="Text Placeholder 12">
            <a:extLst>
              <a:ext uri="{FF2B5EF4-FFF2-40B4-BE49-F238E27FC236}">
                <a16:creationId xmlns:a16="http://schemas.microsoft.com/office/drawing/2014/main" id="{6151C0D4-98EF-D447-A8C6-142CA23E3F17}"/>
              </a:ext>
            </a:extLst>
          </p:cNvPr>
          <p:cNvSpPr>
            <a:spLocks noGrp="1"/>
          </p:cNvSpPr>
          <p:nvPr>
            <p:ph type="body" sz="quarter" idx="18"/>
          </p:nvPr>
        </p:nvSpPr>
        <p:spPr>
          <a:xfrm>
            <a:off x="970722" y="1750540"/>
            <a:ext cx="1663928" cy="2088000"/>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1" name="Picture Placeholder 2">
            <a:extLst>
              <a:ext uri="{FF2B5EF4-FFF2-40B4-BE49-F238E27FC236}">
                <a16:creationId xmlns:a16="http://schemas.microsoft.com/office/drawing/2014/main" id="{3298D3D7-E8BE-DE4C-9995-3011560B905D}"/>
              </a:ext>
            </a:extLst>
          </p:cNvPr>
          <p:cNvSpPr>
            <a:spLocks noGrp="1"/>
          </p:cNvSpPr>
          <p:nvPr>
            <p:ph type="pic" sz="quarter" idx="19"/>
          </p:nvPr>
        </p:nvSpPr>
        <p:spPr>
          <a:xfrm>
            <a:off x="6127393" y="3907988"/>
            <a:ext cx="3330000" cy="2088000"/>
          </a:xfrm>
          <a:prstGeom prst="rect">
            <a:avLst/>
          </a:prstGeom>
          <a:solidFill>
            <a:schemeClr val="bg2"/>
          </a:solidFill>
        </p:spPr>
        <p:txBody>
          <a:bodyPr/>
          <a:lstStyle>
            <a:lvl1pPr marL="0" indent="0">
              <a:buNone/>
              <a:defRPr/>
            </a:lvl1pPr>
          </a:lstStyle>
          <a:p>
            <a:endParaRPr lang="en-GB" noProof="0" dirty="0"/>
          </a:p>
        </p:txBody>
      </p:sp>
      <p:sp>
        <p:nvSpPr>
          <p:cNvPr id="32" name="Text Placeholder 12">
            <a:extLst>
              <a:ext uri="{FF2B5EF4-FFF2-40B4-BE49-F238E27FC236}">
                <a16:creationId xmlns:a16="http://schemas.microsoft.com/office/drawing/2014/main" id="{5AA5AF97-B62D-1649-9296-29B8A162A14E}"/>
              </a:ext>
            </a:extLst>
          </p:cNvPr>
          <p:cNvSpPr>
            <a:spLocks noGrp="1"/>
          </p:cNvSpPr>
          <p:nvPr>
            <p:ph type="body" sz="quarter" idx="20"/>
          </p:nvPr>
        </p:nvSpPr>
        <p:spPr>
          <a:xfrm>
            <a:off x="978650" y="3897313"/>
            <a:ext cx="1656000" cy="2098675"/>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3" name="Text Placeholder 12">
            <a:extLst>
              <a:ext uri="{FF2B5EF4-FFF2-40B4-BE49-F238E27FC236}">
                <a16:creationId xmlns:a16="http://schemas.microsoft.com/office/drawing/2014/main" id="{018AC41E-3877-BF47-AA29-7A9F0F0A096F}"/>
              </a:ext>
            </a:extLst>
          </p:cNvPr>
          <p:cNvSpPr>
            <a:spLocks noGrp="1"/>
          </p:cNvSpPr>
          <p:nvPr>
            <p:ph type="body" sz="quarter" idx="21"/>
          </p:nvPr>
        </p:nvSpPr>
        <p:spPr>
          <a:xfrm>
            <a:off x="9549106" y="1750540"/>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A3B37"/>
              </a:gs>
              <a:gs pos="100000">
                <a:srgbClr val="0A3B37"/>
              </a:gs>
              <a:gs pos="77000">
                <a:srgbClr val="0A3B3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bg1"/>
                </a:solidFill>
              </a:defRPr>
            </a:lvl1pPr>
          </a:lstStyle>
          <a:p>
            <a:r>
              <a:rPr lang="en-GB" noProof="0" dirty="0"/>
              <a:t>Click to edit Master title style</a:t>
            </a:r>
          </a:p>
        </p:txBody>
      </p: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0"/>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cxnSp>
        <p:nvCxnSpPr>
          <p:cNvPr id="13" name="Straight Connector 12"/>
          <p:cNvCxnSpPr/>
          <p:nvPr userDrawn="1"/>
        </p:nvCxnSpPr>
        <p:spPr>
          <a:xfrm>
            <a:off x="838200" y="0"/>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8" name="Rechthoek 6"/>
          <p:cNvSpPr/>
          <p:nvPr userDrawn="1"/>
        </p:nvSpPr>
        <p:spPr>
          <a:xfrm>
            <a:off x="-2" y="0"/>
            <a:ext cx="12192002" cy="6193922"/>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5034" tIns="47517" rIns="95034" bIns="47517" rtlCol="0" anchor="ctr"/>
          <a:lstStyle/>
          <a:p>
            <a:pPr algn="ctr"/>
            <a:endParaRPr lang="nl-NL" b="0" i="0" dirty="0">
              <a:solidFill>
                <a:srgbClr val="053081"/>
              </a:solidFill>
              <a:latin typeface="Verdana Standaard" charset="0"/>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chemeClr val="bg1"/>
                </a:solidFill>
              </a:defRPr>
            </a:lvl1pPr>
          </a:lstStyle>
          <a:p>
            <a:r>
              <a:rPr lang="en-GB" noProof="0" dirty="0"/>
              <a:t>Click to edit Master title style</a:t>
            </a:r>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hthoek 6"/>
          <p:cNvSpPr/>
          <p:nvPr userDrawn="1"/>
        </p:nvSpPr>
        <p:spPr>
          <a:xfrm>
            <a:off x="1" y="1439056"/>
            <a:ext cx="12191999" cy="4773058"/>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2"/>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lumMod val="50000"/>
                </a:schemeClr>
              </a:solidFill>
            </a:endParaRPr>
          </a:p>
        </p:txBody>
      </p:sp>
      <p:sp>
        <p:nvSpPr>
          <p:cNvPr id="3" name="Content Placeholder 2"/>
          <p:cNvSpPr>
            <a:spLocks noGrp="1"/>
          </p:cNvSpPr>
          <p:nvPr>
            <p:ph idx="1" hasCustomPrompt="1"/>
          </p:nvPr>
        </p:nvSpPr>
        <p:spPr>
          <a:xfrm>
            <a:off x="967154" y="1825624"/>
            <a:ext cx="10267462"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dirty="0"/>
              <a:t>Insert text</a:t>
            </a:r>
          </a:p>
        </p:txBody>
      </p: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lgn="ctr">
              <a:defRPr sz="3800">
                <a:solidFill>
                  <a:schemeClr val="bg1"/>
                </a:solidFill>
              </a:defRPr>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hasCustomPrompt="1"/>
          </p:nvPr>
        </p:nvSpPr>
        <p:spPr>
          <a:xfrm>
            <a:off x="967154" y="1825624"/>
            <a:ext cx="5004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Tree>
    <p:extLst>
      <p:ext uri="{BB962C8B-B14F-4D97-AF65-F5344CB8AC3E}">
        <p14:creationId xmlns:p14="http://schemas.microsoft.com/office/powerpoint/2010/main" val="280383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623252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2" name="Content Placeholder 2"/>
          <p:cNvSpPr>
            <a:spLocks noGrp="1"/>
          </p:cNvSpPr>
          <p:nvPr>
            <p:ph idx="10" hasCustomPrompt="1"/>
          </p:nvPr>
        </p:nvSpPr>
        <p:spPr>
          <a:xfrm>
            <a:off x="96715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Insert text</a:t>
            </a:r>
          </a:p>
        </p:txBody>
      </p:sp>
    </p:spTree>
    <p:extLst>
      <p:ext uri="{BB962C8B-B14F-4D97-AF65-F5344CB8AC3E}">
        <p14:creationId xmlns:p14="http://schemas.microsoft.com/office/powerpoint/2010/main" val="124677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70722" y="1825625"/>
            <a:ext cx="3229533" cy="4170363"/>
          </a:xfrm>
          <a:prstGeom prst="rect">
            <a:avLst/>
          </a:prstGeom>
        </p:spPr>
        <p:txBody>
          <a:bodyPr>
            <a:noAutofit/>
          </a:bodyPr>
          <a:lstStyle>
            <a:lvl1pPr marL="0" indent="-342900">
              <a:buClr>
                <a:schemeClr val="accent5"/>
              </a:buClr>
              <a:buFont typeface="Arial"/>
              <a:buNone/>
              <a:defRPr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9" name="Content Placeholder 2"/>
          <p:cNvSpPr>
            <a:spLocks noGrp="1"/>
          </p:cNvSpPr>
          <p:nvPr>
            <p:ph sz="half" idx="13" hasCustomPrompt="1"/>
          </p:nvPr>
        </p:nvSpPr>
        <p:spPr>
          <a:xfrm>
            <a:off x="4476002" y="1825624"/>
            <a:ext cx="3239996"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7" name="Content Placeholder 2"/>
          <p:cNvSpPr>
            <a:spLocks noGrp="1"/>
          </p:cNvSpPr>
          <p:nvPr>
            <p:ph sz="half" idx="15" hasCustomPrompt="1"/>
          </p:nvPr>
        </p:nvSpPr>
        <p:spPr>
          <a:xfrm>
            <a:off x="7990763" y="1825624"/>
            <a:ext cx="3239998"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20710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4" name="Content Placeholder 3"/>
          <p:cNvSpPr>
            <a:spLocks noGrp="1"/>
          </p:cNvSpPr>
          <p:nvPr>
            <p:ph sz="half" idx="2" hasCustomPrompt="1"/>
          </p:nvPr>
        </p:nvSpPr>
        <p:spPr>
          <a:xfrm>
            <a:off x="970722"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hasCustomPrompt="1"/>
          </p:nvPr>
        </p:nvSpPr>
        <p:spPr>
          <a:xfrm>
            <a:off x="6232768"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74269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dirty="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hasCustomPrompt="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baseline="0">
                <a:solidFill>
                  <a:schemeClr val="tx2"/>
                </a:solidFill>
              </a:defRPr>
            </a:lvl1pPr>
          </a:lstStyle>
          <a:p>
            <a:pPr lvl="0"/>
            <a:r>
              <a:rPr lang="en-GB" noProof="0" dirty="0"/>
              <a:t>Insert text</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18"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11" name="TextBox 10"/>
          <p:cNvSpPr txBox="1"/>
          <p:nvPr userDrawn="1"/>
        </p:nvSpPr>
        <p:spPr>
          <a:xfrm>
            <a:off x="902658" y="6436338"/>
            <a:ext cx="444383"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‹N°›</a:t>
            </a:fld>
            <a:endParaRPr lang="en-GB" sz="1600" noProof="0" dirty="0">
              <a:ln>
                <a:noFill/>
              </a:ln>
              <a:solidFill>
                <a:schemeClr val="bg1">
                  <a:lumMod val="65000"/>
                </a:schemeClr>
              </a:solidFill>
            </a:endParaRPr>
          </a:p>
        </p:txBody>
      </p:sp>
      <p:cxnSp>
        <p:nvCxnSpPr>
          <p:cNvPr id="12" name="Straight Connector 11"/>
          <p:cNvCxnSpPr/>
          <p:nvPr userDrawn="1"/>
        </p:nvCxnSpPr>
        <p:spPr>
          <a:xfrm>
            <a:off x="799653" y="6411461"/>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60" r:id="rId4"/>
    <p:sldLayoutId id="2147483652" r:id="rId5"/>
    <p:sldLayoutId id="2147483661" r:id="rId6"/>
    <p:sldLayoutId id="2147483653" r:id="rId7"/>
    <p:sldLayoutId id="2147483654" r:id="rId8"/>
    <p:sldLayoutId id="2147483659" r:id="rId9"/>
    <p:sldLayoutId id="2147483658" r:id="rId10"/>
    <p:sldLayoutId id="2147483668" r:id="rId11"/>
    <p:sldLayoutId id="2147483666" r:id="rId12"/>
    <p:sldLayoutId id="2147483667" r:id="rId13"/>
    <p:sldLayoutId id="2147483655" r:id="rId14"/>
    <p:sldLayoutId id="2147483670" r:id="rId15"/>
    <p:sldLayoutId id="2147483669" r:id="rId16"/>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5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neighbourhood-enlargement.ec.europa.e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3"/>
          <p:cNvSpPr/>
          <p:nvPr/>
        </p:nvSpPr>
        <p:spPr>
          <a:xfrm>
            <a:off x="2982526" y="2727225"/>
            <a:ext cx="6328611" cy="1077218"/>
          </a:xfrm>
          <a:prstGeom prst="rect">
            <a:avLst/>
          </a:prstGeom>
        </p:spPr>
        <p:txBody>
          <a:bodyPr wrap="square">
            <a:spAutoFit/>
          </a:bodyPr>
          <a:lstStyle/>
          <a:p>
            <a:pPr algn="ctr"/>
            <a:r>
              <a:rPr lang="nl-NL" sz="3200" b="0" dirty="0">
                <a:solidFill>
                  <a:srgbClr val="093B37"/>
                </a:solidFill>
                <a:latin typeface="Verdana"/>
                <a:ea typeface="Arial" charset="0"/>
                <a:cs typeface="Verdana"/>
              </a:rPr>
              <a:t>Joint Research Centre</a:t>
            </a:r>
          </a:p>
          <a:p>
            <a:endParaRPr lang="nl-NL" sz="3200" dirty="0">
              <a:solidFill>
                <a:srgbClr val="093B37"/>
              </a:solidFill>
              <a:latin typeface="Verdana"/>
              <a:ea typeface="Arial" charset="0"/>
              <a:cs typeface="Verdana"/>
            </a:endParaRPr>
          </a:p>
        </p:txBody>
      </p:sp>
    </p:spTree>
    <p:extLst>
      <p:ext uri="{BB962C8B-B14F-4D97-AF65-F5344CB8AC3E}">
        <p14:creationId xmlns:p14="http://schemas.microsoft.com/office/powerpoint/2010/main" val="427509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p:tgtEl>
                                          <p:spTgt spid="8"/>
                                        </p:tgtEl>
                                        <p:attrNameLst>
                                          <p:attrName>ppt_y</p:attrName>
                                        </p:attrNameLst>
                                      </p:cBhvr>
                                      <p:tavLst>
                                        <p:tav tm="0">
                                          <p:val>
                                            <p:strVal val="#ppt_y+#ppt_h*1.125000"/>
                                          </p:val>
                                        </p:tav>
                                        <p:tav tm="100000">
                                          <p:val>
                                            <p:strVal val="#ppt_y"/>
                                          </p:val>
                                        </p:tav>
                                      </p:tavLst>
                                    </p:anim>
                                    <p:animEffect transition="in" filter="wipe(up)">
                                      <p:cBhvr>
                                        <p:cTn id="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733" y="2363459"/>
            <a:ext cx="5075195" cy="3554539"/>
          </a:xfrm>
        </p:spPr>
        <p:txBody>
          <a:bodyPr/>
          <a:lstStyle/>
          <a:p>
            <a:r>
              <a:rPr lang="en-IE" sz="2000" u="sng" dirty="0"/>
              <a:t>2021-2027 MIPs</a:t>
            </a:r>
            <a:endParaRPr lang="en-GB" sz="2000" u="sng" dirty="0"/>
          </a:p>
          <a:p>
            <a:pPr>
              <a:lnSpc>
                <a:spcPct val="150000"/>
              </a:lnSpc>
            </a:pPr>
            <a:r>
              <a:rPr lang="en-GB" sz="2000" b="1" dirty="0">
                <a:solidFill>
                  <a:srgbClr val="0A3B37"/>
                </a:solidFill>
              </a:rPr>
              <a:t>Technology Transfer Roadmaps </a:t>
            </a:r>
            <a:r>
              <a:rPr lang="en-GB" sz="2000" dirty="0"/>
              <a:t>identifying national priority areas of intervention to increase innovation capacity in </a:t>
            </a:r>
            <a:r>
              <a:rPr lang="en-GB" sz="2000" dirty="0" err="1"/>
              <a:t>EaP</a:t>
            </a:r>
            <a:r>
              <a:rPr lang="en-GB" sz="2000" dirty="0"/>
              <a:t> countries.</a:t>
            </a:r>
          </a:p>
          <a:p>
            <a:pPr marL="342900">
              <a:spcAft>
                <a:spcPts val="400"/>
              </a:spcAft>
              <a:buFont typeface="Arial" panose="020B0604020202020204" pitchFamily="34" charset="0"/>
              <a:buChar char="•"/>
            </a:pPr>
            <a:endParaRPr lang="en-IE" sz="1800" dirty="0"/>
          </a:p>
          <a:p>
            <a:pPr>
              <a:buFont typeface="Arial" panose="020B0604020202020204" pitchFamily="34" charset="0"/>
              <a:buChar char="•"/>
            </a:pPr>
            <a:endParaRPr lang="en-GB" sz="2000" dirty="0"/>
          </a:p>
        </p:txBody>
      </p:sp>
      <p:sp>
        <p:nvSpPr>
          <p:cNvPr id="3" name="Title 2"/>
          <p:cNvSpPr>
            <a:spLocks noGrp="1"/>
          </p:cNvSpPr>
          <p:nvPr>
            <p:ph type="title"/>
          </p:nvPr>
        </p:nvSpPr>
        <p:spPr/>
        <p:txBody>
          <a:bodyPr/>
          <a:lstStyle/>
          <a:p>
            <a:r>
              <a:rPr lang="en-IE" dirty="0"/>
              <a:t>Future developments</a:t>
            </a:r>
            <a:endParaRPr lang="en-GB" dirty="0"/>
          </a:p>
        </p:txBody>
      </p:sp>
      <p:pic>
        <p:nvPicPr>
          <p:cNvPr id="4" name="Picture 3"/>
          <p:cNvPicPr>
            <a:picLocks noChangeAspect="1"/>
          </p:cNvPicPr>
          <p:nvPr/>
        </p:nvPicPr>
        <p:blipFill>
          <a:blip r:embed="rId3"/>
          <a:stretch>
            <a:fillRect/>
          </a:stretch>
        </p:blipFill>
        <p:spPr>
          <a:xfrm>
            <a:off x="6273355" y="1560575"/>
            <a:ext cx="4500563" cy="3864527"/>
          </a:xfrm>
          <a:prstGeom prst="roundRect">
            <a:avLst>
              <a:gd name="adj" fmla="val 9497"/>
            </a:avLst>
          </a:prstGeom>
          <a:effectLst>
            <a:outerShdw blurRad="63500" sx="102000" sy="102000" algn="ctr" rotWithShape="0">
              <a:prstClr val="black">
                <a:alpha val="40000"/>
              </a:prstClr>
            </a:outerShdw>
          </a:effectLst>
        </p:spPr>
      </p:pic>
      <p:sp>
        <p:nvSpPr>
          <p:cNvPr id="5" name="TextBox 4"/>
          <p:cNvSpPr txBox="1"/>
          <p:nvPr/>
        </p:nvSpPr>
        <p:spPr>
          <a:xfrm>
            <a:off x="6273355" y="5533278"/>
            <a:ext cx="5131947" cy="769441"/>
          </a:xfrm>
          <a:prstGeom prst="rect">
            <a:avLst/>
          </a:prstGeom>
          <a:noFill/>
        </p:spPr>
        <p:txBody>
          <a:bodyPr wrap="square" rtlCol="0">
            <a:spAutoFit/>
          </a:bodyPr>
          <a:lstStyle/>
          <a:p>
            <a:pPr>
              <a:buClr>
                <a:schemeClr val="accent5"/>
              </a:buClr>
            </a:pPr>
            <a:r>
              <a:rPr lang="en-US" sz="1100" b="1" dirty="0" err="1"/>
              <a:t>Neighbourhood</a:t>
            </a:r>
            <a:r>
              <a:rPr lang="en-US" sz="1100" b="1" dirty="0"/>
              <a:t>, Development and International Cooperation Instrument – Global Europe (NDICI – Global Europe), </a:t>
            </a:r>
            <a:r>
              <a:rPr lang="en-US" sz="1100" b="1" dirty="0">
                <a:hlinkClick r:id="rId4"/>
              </a:rPr>
              <a:t>https://neighbourhood-enlargement.ec.europa.eu</a:t>
            </a:r>
            <a:r>
              <a:rPr lang="en-US" sz="1100" b="1" dirty="0"/>
              <a:t> </a:t>
            </a:r>
          </a:p>
          <a:p>
            <a:pPr marL="285750" indent="-285750">
              <a:buClr>
                <a:schemeClr val="accent5"/>
              </a:buClr>
              <a:buFont typeface="Arial"/>
              <a:buChar char="•"/>
            </a:pPr>
            <a:endParaRPr lang="en-GB" sz="1100" noProof="0" dirty="0"/>
          </a:p>
        </p:txBody>
      </p:sp>
    </p:spTree>
    <p:extLst>
      <p:ext uri="{BB962C8B-B14F-4D97-AF65-F5344CB8AC3E}">
        <p14:creationId xmlns:p14="http://schemas.microsoft.com/office/powerpoint/2010/main" val="111101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p:txBody>
          <a:bodyPr wrap="square" anchor="b" anchorCtr="0"/>
          <a:lstStyle/>
          <a:p>
            <a:r>
              <a:rPr lang="en-GB" sz="1050" b="1" dirty="0"/>
              <a:t>© European Union 2021</a:t>
            </a:r>
          </a:p>
          <a:p>
            <a:r>
              <a:rPr lang="en-GB" sz="1050" dirty="0"/>
              <a:t>Unless otherwise noted the reuse of this presentation is authorised under the </a:t>
            </a:r>
            <a:r>
              <a:rPr lang="en-GB" sz="1050" dirty="0">
                <a:hlinkClick r:id="rId3"/>
              </a:rPr>
              <a:t>CC BY 4.0 </a:t>
            </a:r>
            <a:r>
              <a:rPr lang="en-GB" sz="1050" dirty="0"/>
              <a:t>license. For any use or reproduction of elements that are not owned by the EU, permission may need to be sought directly from the respective right holders.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03" y="4043693"/>
            <a:ext cx="1023496" cy="358097"/>
          </a:xfrm>
          <a:prstGeom prst="rect">
            <a:avLst/>
          </a:prstGeom>
        </p:spPr>
      </p:pic>
    </p:spTree>
    <p:extLst>
      <p:ext uri="{BB962C8B-B14F-4D97-AF65-F5344CB8AC3E}">
        <p14:creationId xmlns:p14="http://schemas.microsoft.com/office/powerpoint/2010/main" val="185712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187" y="627607"/>
            <a:ext cx="10281657" cy="1886240"/>
          </a:xfrm>
        </p:spPr>
        <p:txBody>
          <a:bodyPr/>
          <a:lstStyle/>
          <a:p>
            <a:r>
              <a:rPr lang="en-US" sz="4000" i="1" dirty="0">
                <a:ea typeface="Arial" charset="0"/>
                <a:cs typeface="Verdana"/>
              </a:rPr>
              <a:t>JRC cooperation activities with </a:t>
            </a:r>
            <a:r>
              <a:rPr lang="en-US" sz="4000" i="1" dirty="0" err="1">
                <a:ea typeface="Arial" charset="0"/>
                <a:cs typeface="Verdana"/>
              </a:rPr>
              <a:t>EaP</a:t>
            </a:r>
            <a:r>
              <a:rPr lang="en-US" sz="4000" i="1" dirty="0">
                <a:ea typeface="Arial" charset="0"/>
                <a:cs typeface="Verdana"/>
              </a:rPr>
              <a:t> countries in Technology Transfer</a:t>
            </a:r>
            <a:endParaRPr lang="en-GB" sz="4000" i="1" dirty="0"/>
          </a:p>
        </p:txBody>
      </p:sp>
      <p:sp>
        <p:nvSpPr>
          <p:cNvPr id="3" name="Subtitle 2"/>
          <p:cNvSpPr>
            <a:spLocks noGrp="1"/>
          </p:cNvSpPr>
          <p:nvPr>
            <p:ph type="subTitle" idx="1"/>
          </p:nvPr>
        </p:nvSpPr>
        <p:spPr>
          <a:xfrm>
            <a:off x="1954654" y="4918774"/>
            <a:ext cx="8512724" cy="933386"/>
          </a:xfrm>
        </p:spPr>
        <p:txBody>
          <a:bodyPr/>
          <a:lstStyle/>
          <a:p>
            <a:pPr algn="ctr"/>
            <a:r>
              <a:rPr lang="en-GB" sz="2000" dirty="0"/>
              <a:t>Alessandro Fazio, Head of Competence Centre on Technology Transfer, JRC, European Commission</a:t>
            </a:r>
          </a:p>
        </p:txBody>
      </p:sp>
      <p:sp>
        <p:nvSpPr>
          <p:cNvPr id="4" name="TextBox 3"/>
          <p:cNvSpPr txBox="1"/>
          <p:nvPr/>
        </p:nvSpPr>
        <p:spPr>
          <a:xfrm>
            <a:off x="1706072" y="4102854"/>
            <a:ext cx="9009888" cy="523220"/>
          </a:xfrm>
          <a:prstGeom prst="rect">
            <a:avLst/>
          </a:prstGeom>
          <a:noFill/>
        </p:spPr>
        <p:txBody>
          <a:bodyPr wrap="square" rtlCol="0">
            <a:spAutoFit/>
          </a:bodyPr>
          <a:lstStyle/>
          <a:p>
            <a:pPr marL="285750" indent="-285750" algn="ctr">
              <a:buClr>
                <a:schemeClr val="accent5"/>
              </a:buClr>
              <a:buFont typeface="Arial"/>
              <a:buChar char="•"/>
            </a:pPr>
            <a:r>
              <a:rPr lang="en-US" sz="2800" b="1" dirty="0">
                <a:solidFill>
                  <a:schemeClr val="bg1"/>
                </a:solidFill>
              </a:rPr>
              <a:t>20 October 2022</a:t>
            </a:r>
            <a:endParaRPr lang="en-GB" sz="2800" b="1" noProof="0" dirty="0">
              <a:solidFill>
                <a:schemeClr val="bg1"/>
              </a:solidFill>
            </a:endParaRPr>
          </a:p>
        </p:txBody>
      </p:sp>
      <p:sp>
        <p:nvSpPr>
          <p:cNvPr id="5" name="Title 1"/>
          <p:cNvSpPr txBox="1">
            <a:spLocks/>
          </p:cNvSpPr>
          <p:nvPr/>
        </p:nvSpPr>
        <p:spPr>
          <a:xfrm>
            <a:off x="5875737" y="2806547"/>
            <a:ext cx="5476108" cy="664923"/>
          </a:xfrm>
          <a:prstGeom prst="rect">
            <a:avLst/>
          </a:prstGeom>
        </p:spPr>
        <p:txBody>
          <a:bodyPr anchor="b">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r"/>
            <a:r>
              <a:rPr lang="en-US" sz="2400" dirty="0">
                <a:latin typeface="+mn-lt"/>
                <a:ea typeface="Arial" charset="0"/>
                <a:cs typeface="Verdana"/>
              </a:rPr>
              <a:t>A TT study in the EU Eastern and </a:t>
            </a:r>
          </a:p>
          <a:p>
            <a:pPr algn="r"/>
            <a:r>
              <a:rPr lang="en-US" sz="2400" dirty="0">
                <a:latin typeface="+mn-lt"/>
                <a:ea typeface="Arial" charset="0"/>
                <a:cs typeface="Verdana"/>
              </a:rPr>
              <a:t>Southern Neighborhood 2019-2020</a:t>
            </a:r>
            <a:endParaRPr lang="en-GB" sz="2400" dirty="0">
              <a:latin typeface="+mn-lt"/>
            </a:endParaRPr>
          </a:p>
        </p:txBody>
      </p:sp>
    </p:spTree>
    <p:extLst>
      <p:ext uri="{BB962C8B-B14F-4D97-AF65-F5344CB8AC3E}">
        <p14:creationId xmlns:p14="http://schemas.microsoft.com/office/powerpoint/2010/main" val="384226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825624"/>
            <a:ext cx="10267462" cy="1077233"/>
          </a:xfrm>
        </p:spPr>
        <p:txBody>
          <a:bodyPr/>
          <a:lstStyle/>
          <a:p>
            <a:pPr>
              <a:buClr>
                <a:schemeClr val="accent5"/>
              </a:buClr>
            </a:pPr>
            <a:r>
              <a:rPr lang="en-GB" sz="2000" dirty="0"/>
              <a:t>A JRC study on TT in the </a:t>
            </a:r>
            <a:r>
              <a:rPr lang="en-GB" sz="2000" b="1" dirty="0">
                <a:solidFill>
                  <a:srgbClr val="0A3B37"/>
                </a:solidFill>
              </a:rPr>
              <a:t>Eastern Partnership countries </a:t>
            </a:r>
            <a:r>
              <a:rPr lang="en-GB" sz="2000" dirty="0"/>
              <a:t>and EU Southern Neighbourhood was carried out in the period 2019 – 2020 by an Expert Group on Technology Transfer.</a:t>
            </a:r>
          </a:p>
          <a:p>
            <a:pPr marL="360000" algn="just">
              <a:buFont typeface="Arial" panose="020B0604020202020204" pitchFamily="34" charset="0"/>
              <a:buChar char="•"/>
            </a:pPr>
            <a:endParaRPr lang="en-GB" sz="2200" b="1" dirty="0">
              <a:solidFill>
                <a:schemeClr val="tx2"/>
              </a:solidFill>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GB" dirty="0"/>
          </a:p>
          <a:p>
            <a:endParaRPr lang="en-GB" dirty="0"/>
          </a:p>
        </p:txBody>
      </p:sp>
      <p:sp>
        <p:nvSpPr>
          <p:cNvPr id="3" name="Title 2"/>
          <p:cNvSpPr>
            <a:spLocks noGrp="1"/>
          </p:cNvSpPr>
          <p:nvPr>
            <p:ph type="title"/>
          </p:nvPr>
        </p:nvSpPr>
        <p:spPr/>
        <p:txBody>
          <a:bodyPr/>
          <a:lstStyle/>
          <a:p>
            <a:r>
              <a:rPr lang="en-GB" dirty="0"/>
              <a:t>TT in Eastern and Southern neighbourhood</a:t>
            </a:r>
          </a:p>
        </p:txBody>
      </p:sp>
      <p:grpSp>
        <p:nvGrpSpPr>
          <p:cNvPr id="12" name="Group 11"/>
          <p:cNvGrpSpPr/>
          <p:nvPr/>
        </p:nvGrpSpPr>
        <p:grpSpPr>
          <a:xfrm>
            <a:off x="5542194" y="3476187"/>
            <a:ext cx="5267600" cy="2434717"/>
            <a:chOff x="6082571" y="3574197"/>
            <a:chExt cx="5267600" cy="2434717"/>
          </a:xfrm>
          <a:effectLst>
            <a:outerShdw blurRad="50800" dir="5400000" sx="1000" sy="1000" algn="ctr" rotWithShape="0">
              <a:srgbClr val="000000">
                <a:alpha val="43137"/>
              </a:srgbClr>
            </a:outerShdw>
          </a:effectLst>
        </p:grpSpPr>
        <p:sp>
          <p:nvSpPr>
            <p:cNvPr id="4" name="Rounded Rectangle 3"/>
            <p:cNvSpPr/>
            <p:nvPr/>
          </p:nvSpPr>
          <p:spPr>
            <a:xfrm>
              <a:off x="6313714" y="3574197"/>
              <a:ext cx="5036457" cy="2434717"/>
            </a:xfrm>
            <a:prstGeom prst="roundRect">
              <a:avLst/>
            </a:prstGeom>
            <a:solidFill>
              <a:schemeClr val="bg1"/>
            </a:solidFill>
            <a:effectLst>
              <a:outerShdw blurRad="50800" dist="139700" dir="5400000" sx="97000" sy="9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1"/>
            <p:cNvSpPr txBox="1">
              <a:spLocks/>
            </p:cNvSpPr>
            <p:nvPr/>
          </p:nvSpPr>
          <p:spPr>
            <a:xfrm>
              <a:off x="6082571" y="3811896"/>
              <a:ext cx="5245518" cy="2032000"/>
            </a:xfrm>
            <a:prstGeom prst="rect">
              <a:avLst/>
            </a:prstGeom>
          </p:spPr>
          <p:txBody>
            <a:bodyPr numCol="2">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00" indent="0" algn="ctr">
                <a:spcAft>
                  <a:spcPts val="600"/>
                </a:spcAft>
              </a:pPr>
              <a:r>
                <a:rPr lang="en-GB" sz="2000" dirty="0"/>
                <a:t>Algeria</a:t>
              </a:r>
            </a:p>
            <a:p>
              <a:pPr marL="17100" indent="0" algn="ctr">
                <a:spcAft>
                  <a:spcPts val="600"/>
                </a:spcAft>
              </a:pPr>
              <a:r>
                <a:rPr lang="en-GB" sz="2000" b="1" dirty="0">
                  <a:solidFill>
                    <a:srgbClr val="0A3B37"/>
                  </a:solidFill>
                </a:rPr>
                <a:t>Armenia </a:t>
              </a:r>
            </a:p>
            <a:p>
              <a:pPr marL="17100" indent="0" algn="ctr">
                <a:spcAft>
                  <a:spcPts val="600"/>
                </a:spcAft>
              </a:pPr>
              <a:r>
                <a:rPr lang="en-GB" sz="2000" b="1" dirty="0">
                  <a:solidFill>
                    <a:srgbClr val="0A3B37"/>
                  </a:solidFill>
                </a:rPr>
                <a:t>Azerbaijan </a:t>
              </a:r>
            </a:p>
            <a:p>
              <a:pPr marL="17100" indent="0" algn="ctr">
                <a:spcAft>
                  <a:spcPts val="600"/>
                </a:spcAft>
              </a:pPr>
              <a:r>
                <a:rPr lang="en-GB" sz="2000" b="1" dirty="0">
                  <a:solidFill>
                    <a:srgbClr val="0A3B37"/>
                  </a:solidFill>
                </a:rPr>
                <a:t>Belarus </a:t>
              </a:r>
            </a:p>
            <a:p>
              <a:pPr marL="17100" indent="0" algn="ctr">
                <a:spcAft>
                  <a:spcPts val="600"/>
                </a:spcAft>
              </a:pPr>
              <a:r>
                <a:rPr lang="en-GB" sz="2000" dirty="0"/>
                <a:t>Egypt</a:t>
              </a:r>
            </a:p>
            <a:p>
              <a:pPr marL="17100" indent="0" algn="ctr">
                <a:spcAft>
                  <a:spcPts val="600"/>
                </a:spcAft>
              </a:pPr>
              <a:endParaRPr lang="en-IE" sz="2000" dirty="0"/>
            </a:p>
            <a:p>
              <a:pPr marL="17100" indent="0" algn="ctr">
                <a:spcAft>
                  <a:spcPts val="600"/>
                </a:spcAft>
              </a:pPr>
              <a:endParaRPr lang="en-GB" sz="2000" dirty="0"/>
            </a:p>
            <a:p>
              <a:pPr marL="17100" indent="0" algn="ctr">
                <a:spcAft>
                  <a:spcPts val="600"/>
                </a:spcAft>
              </a:pPr>
              <a:endParaRPr lang="en-GB" sz="2000" dirty="0"/>
            </a:p>
            <a:p>
              <a:pPr marL="17100" indent="0" algn="ctr">
                <a:spcAft>
                  <a:spcPts val="600"/>
                </a:spcAft>
              </a:pPr>
              <a:endParaRPr lang="en-GB" sz="2000" dirty="0"/>
            </a:p>
            <a:p>
              <a:pPr marL="17100" indent="0" algn="ctr">
                <a:spcAft>
                  <a:spcPts val="600"/>
                </a:spcAft>
              </a:pPr>
              <a:endParaRPr lang="en-GB" sz="2000" dirty="0"/>
            </a:p>
            <a:p>
              <a:pPr marL="17100" indent="0" algn="ctr">
                <a:spcAft>
                  <a:spcPts val="600"/>
                </a:spcAft>
              </a:pPr>
              <a:endParaRPr lang="en-GB" sz="2000" dirty="0"/>
            </a:p>
            <a:p>
              <a:pPr marL="17100" indent="0" algn="ctr">
                <a:spcAft>
                  <a:spcPts val="600"/>
                </a:spcAft>
              </a:pPr>
              <a:r>
                <a:rPr lang="en-GB" sz="2000" b="1" dirty="0">
                  <a:solidFill>
                    <a:srgbClr val="0A3B37"/>
                  </a:solidFill>
                </a:rPr>
                <a:t>Georgia </a:t>
              </a:r>
            </a:p>
            <a:p>
              <a:pPr marL="17100" indent="0" algn="ctr">
                <a:spcAft>
                  <a:spcPts val="600"/>
                </a:spcAft>
              </a:pPr>
              <a:r>
                <a:rPr lang="en-GB" sz="2000" dirty="0"/>
                <a:t>Morocco</a:t>
              </a:r>
            </a:p>
            <a:p>
              <a:pPr marL="17100" indent="0" algn="ctr">
                <a:spcAft>
                  <a:spcPts val="600"/>
                </a:spcAft>
              </a:pPr>
              <a:r>
                <a:rPr lang="en-GB" sz="2000" b="1" dirty="0">
                  <a:solidFill>
                    <a:srgbClr val="0A3B37"/>
                  </a:solidFill>
                </a:rPr>
                <a:t>Republic of Moldova </a:t>
              </a:r>
            </a:p>
            <a:p>
              <a:pPr marL="17100" indent="0" algn="ctr">
                <a:spcAft>
                  <a:spcPts val="600"/>
                </a:spcAft>
              </a:pPr>
              <a:r>
                <a:rPr lang="en-GB" sz="2000" dirty="0"/>
                <a:t>Tunisia</a:t>
              </a:r>
            </a:p>
            <a:p>
              <a:pPr marL="17100" indent="0" algn="ctr">
                <a:spcAft>
                  <a:spcPts val="600"/>
                </a:spcAft>
              </a:pPr>
              <a:r>
                <a:rPr lang="en-GB" sz="2000" b="1" dirty="0">
                  <a:solidFill>
                    <a:srgbClr val="0A3B37"/>
                  </a:solidFill>
                </a:rPr>
                <a:t>Ukraine</a:t>
              </a:r>
            </a:p>
            <a:p>
              <a:pPr marL="17100" indent="0" algn="just"/>
              <a:endParaRPr lang="en-GB" sz="2200" b="1" dirty="0">
                <a:solidFill>
                  <a:schemeClr val="tx2"/>
                </a:solidFill>
              </a:endParaRPr>
            </a:p>
            <a:p>
              <a:pPr indent="0" fontAlgn="base">
                <a:spcBef>
                  <a:spcPct val="20000"/>
                </a:spcBef>
                <a:spcAft>
                  <a:spcPct val="0"/>
                </a:spcAft>
                <a:buClr>
                  <a:srgbClr val="0F6FC6"/>
                </a:buClr>
                <a:buSzPct val="85000"/>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endParaRPr lang="en-GB" dirty="0"/>
            </a:p>
            <a:p>
              <a:endParaRPr lang="en-GB" dirty="0"/>
            </a:p>
          </p:txBody>
        </p:sp>
      </p:grpSp>
      <p:grpSp>
        <p:nvGrpSpPr>
          <p:cNvPr id="10" name="Group 9"/>
          <p:cNvGrpSpPr/>
          <p:nvPr/>
        </p:nvGrpSpPr>
        <p:grpSpPr>
          <a:xfrm>
            <a:off x="1702080" y="4066564"/>
            <a:ext cx="2579634" cy="968773"/>
            <a:chOff x="1702080" y="3574197"/>
            <a:chExt cx="2579634" cy="968773"/>
          </a:xfrm>
          <a:effectLst>
            <a:outerShdw blurRad="50800" dist="101600" dir="5400000" sx="98000" sy="98000" algn="t" rotWithShape="0">
              <a:prstClr val="black">
                <a:alpha val="40000"/>
              </a:prstClr>
            </a:outerShdw>
          </a:effectLst>
        </p:grpSpPr>
        <p:sp>
          <p:nvSpPr>
            <p:cNvPr id="7" name="Rounded Rectangle 6"/>
            <p:cNvSpPr/>
            <p:nvPr/>
          </p:nvSpPr>
          <p:spPr>
            <a:xfrm>
              <a:off x="1702080" y="3574197"/>
              <a:ext cx="2569028" cy="9434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1"/>
            <p:cNvSpPr txBox="1">
              <a:spLocks/>
            </p:cNvSpPr>
            <p:nvPr/>
          </p:nvSpPr>
          <p:spPr>
            <a:xfrm>
              <a:off x="1702080" y="3643085"/>
              <a:ext cx="2579634" cy="899885"/>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00" indent="0" algn="ctr"/>
              <a:r>
                <a:rPr lang="en-GB" sz="2200" dirty="0">
                  <a:solidFill>
                    <a:srgbClr val="0A3B37"/>
                  </a:solidFill>
                </a:rPr>
                <a:t>informing policy-making in TT </a:t>
              </a:r>
            </a:p>
            <a:p>
              <a:pPr marL="360000" algn="just">
                <a:buFont typeface="Arial" pitchFamily="34" charset="0"/>
                <a:buChar char="•"/>
              </a:pPr>
              <a:endParaRPr lang="en-GB" sz="2200" b="1" dirty="0">
                <a:solidFill>
                  <a:schemeClr val="tx2"/>
                </a:solidFill>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endParaRPr lang="en-GB" dirty="0"/>
            </a:p>
            <a:p>
              <a:endParaRPr lang="en-GB" dirty="0"/>
            </a:p>
          </p:txBody>
        </p:sp>
      </p:grpSp>
      <p:sp>
        <p:nvSpPr>
          <p:cNvPr id="9" name="TextBox 8"/>
          <p:cNvSpPr txBox="1"/>
          <p:nvPr/>
        </p:nvSpPr>
        <p:spPr>
          <a:xfrm>
            <a:off x="2253622" y="3647400"/>
            <a:ext cx="1465943" cy="769441"/>
          </a:xfrm>
          <a:prstGeom prst="rect">
            <a:avLst/>
          </a:prstGeom>
          <a:noFill/>
        </p:spPr>
        <p:txBody>
          <a:bodyPr wrap="square" rtlCol="0">
            <a:spAutoFit/>
          </a:bodyPr>
          <a:lstStyle/>
          <a:p>
            <a:pPr>
              <a:buClr>
                <a:schemeClr val="accent5"/>
              </a:buClr>
            </a:pPr>
            <a:r>
              <a:rPr lang="en-GB" sz="2000" b="1" dirty="0">
                <a:solidFill>
                  <a:srgbClr val="0A3B37"/>
                </a:solidFill>
              </a:rPr>
              <a:t>Objective: </a:t>
            </a:r>
          </a:p>
          <a:p>
            <a:pPr marL="285750" indent="-285750">
              <a:buClr>
                <a:schemeClr val="accent5"/>
              </a:buClr>
              <a:buFont typeface="Arial"/>
              <a:buChar char="•"/>
            </a:pPr>
            <a:endParaRPr lang="en-GB" sz="2400" noProof="0" dirty="0"/>
          </a:p>
        </p:txBody>
      </p:sp>
      <p:sp>
        <p:nvSpPr>
          <p:cNvPr id="11" name="TextBox 10"/>
          <p:cNvSpPr txBox="1"/>
          <p:nvPr/>
        </p:nvSpPr>
        <p:spPr>
          <a:xfrm>
            <a:off x="7558594" y="2986183"/>
            <a:ext cx="1465943" cy="769441"/>
          </a:xfrm>
          <a:prstGeom prst="rect">
            <a:avLst/>
          </a:prstGeom>
          <a:noFill/>
        </p:spPr>
        <p:txBody>
          <a:bodyPr wrap="square" rtlCol="0">
            <a:spAutoFit/>
          </a:bodyPr>
          <a:lstStyle/>
          <a:p>
            <a:pPr>
              <a:buClr>
                <a:schemeClr val="accent5"/>
              </a:buClr>
            </a:pPr>
            <a:r>
              <a:rPr lang="en-GB" sz="2000" b="1" dirty="0">
                <a:solidFill>
                  <a:srgbClr val="0A3B37"/>
                </a:solidFill>
              </a:rPr>
              <a:t>Countries:</a:t>
            </a:r>
          </a:p>
          <a:p>
            <a:pPr marL="285750" indent="-285750">
              <a:buClr>
                <a:schemeClr val="accent5"/>
              </a:buClr>
              <a:buFont typeface="Arial"/>
              <a:buChar char="•"/>
            </a:pPr>
            <a:endParaRPr lang="en-GB" sz="2400" noProof="0" dirty="0"/>
          </a:p>
        </p:txBody>
      </p:sp>
    </p:spTree>
    <p:extLst>
      <p:ext uri="{BB962C8B-B14F-4D97-AF65-F5344CB8AC3E}">
        <p14:creationId xmlns:p14="http://schemas.microsoft.com/office/powerpoint/2010/main" val="29410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56259" y="2625723"/>
            <a:ext cx="2061587" cy="1077233"/>
          </a:xfrm>
        </p:spPr>
        <p:txBody>
          <a:bodyPr/>
          <a:lstStyle/>
          <a:p>
            <a:pPr marL="17100" indent="0" algn="just"/>
            <a:r>
              <a:rPr lang="en-IE" sz="2000" b="1" dirty="0"/>
              <a:t>Benchmarking report</a:t>
            </a:r>
            <a:endParaRPr lang="en-GB" sz="2000" b="1" dirty="0"/>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GB" dirty="0"/>
          </a:p>
          <a:p>
            <a:endParaRPr lang="en-GB" dirty="0"/>
          </a:p>
        </p:txBody>
      </p:sp>
      <p:sp>
        <p:nvSpPr>
          <p:cNvPr id="3" name="Title 2"/>
          <p:cNvSpPr>
            <a:spLocks noGrp="1"/>
          </p:cNvSpPr>
          <p:nvPr>
            <p:ph type="title"/>
          </p:nvPr>
        </p:nvSpPr>
        <p:spPr/>
        <p:txBody>
          <a:bodyPr/>
          <a:lstStyle/>
          <a:p>
            <a:r>
              <a:rPr lang="en-GB" dirty="0"/>
              <a:t>TT in Eastern and Southern neighbourhood</a:t>
            </a:r>
          </a:p>
        </p:txBody>
      </p:sp>
      <p:pic>
        <p:nvPicPr>
          <p:cNvPr id="1026" name="Picture 2" descr="https://op.europa.eu/o/opportal-service/thumbnail/cellar/91ffaf9d-b565-11ec-b6f4-01aa75ed71a1.0001.01/DOC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209" y="1735589"/>
            <a:ext cx="2305050" cy="2857500"/>
          </a:xfrm>
          <a:prstGeom prst="rect">
            <a:avLst/>
          </a:prstGeom>
          <a:noFill/>
          <a:effectLst>
            <a:reflection blurRad="6350" stA="240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4034867" y="2625723"/>
            <a:ext cx="2416960" cy="1077233"/>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00" indent="0" algn="just"/>
            <a:r>
              <a:rPr lang="en-IE" sz="2000" b="1" dirty="0"/>
              <a:t>Country-specific diagnostic reports</a:t>
            </a:r>
            <a:endParaRPr lang="en-GB" sz="2000" b="1" dirty="0"/>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endParaRPr lang="en-GB" dirty="0"/>
          </a:p>
          <a:p>
            <a:endParaRPr lang="en-GB" dirty="0"/>
          </a:p>
        </p:txBody>
      </p:sp>
      <p:grpSp>
        <p:nvGrpSpPr>
          <p:cNvPr id="12" name="Group 11"/>
          <p:cNvGrpSpPr>
            <a:grpSpLocks noChangeAspect="1"/>
          </p:cNvGrpSpPr>
          <p:nvPr/>
        </p:nvGrpSpPr>
        <p:grpSpPr>
          <a:xfrm>
            <a:off x="1156603" y="1889673"/>
            <a:ext cx="2878264" cy="2402927"/>
            <a:chOff x="1054735" y="2899323"/>
            <a:chExt cx="3433678" cy="2866616"/>
          </a:xfrm>
          <a:effectLst>
            <a:reflection blurRad="6350" stA="23000" endPos="38500" dist="50800" dir="5400000" sy="-100000" algn="bl" rotWithShape="0"/>
          </a:effectLst>
        </p:grpSpPr>
        <p:pic>
          <p:nvPicPr>
            <p:cNvPr id="1028" name="Picture 4" descr="https://op.europa.eu/o/opportal-service/thumbnail/cellar/2cf0bd05-fbe1-11eb-b520-01aa75ed71a1.0001.01/DOC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4594" y="4331606"/>
              <a:ext cx="1156952" cy="143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055460" y="4331605"/>
              <a:ext cx="1119134" cy="1434334"/>
            </a:xfrm>
            <a:prstGeom prst="rect">
              <a:avLst/>
            </a:prstGeom>
          </p:spPr>
        </p:pic>
        <p:pic>
          <p:nvPicPr>
            <p:cNvPr id="8" name="Picture 7"/>
            <p:cNvPicPr>
              <a:picLocks noChangeAspect="1"/>
            </p:cNvPicPr>
            <p:nvPr/>
          </p:nvPicPr>
          <p:blipFill rotWithShape="1">
            <a:blip r:embed="rId6"/>
            <a:srcRect l="641" t="-5740" r="465" b="1139"/>
            <a:stretch/>
          </p:blipFill>
          <p:spPr>
            <a:xfrm>
              <a:off x="3331546" y="4246895"/>
              <a:ext cx="1156867" cy="1519044"/>
            </a:xfrm>
            <a:prstGeom prst="rect">
              <a:avLst/>
            </a:prstGeom>
          </p:spPr>
        </p:pic>
        <p:pic>
          <p:nvPicPr>
            <p:cNvPr id="10" name="Picture 9"/>
            <p:cNvPicPr>
              <a:picLocks noChangeAspect="1"/>
            </p:cNvPicPr>
            <p:nvPr/>
          </p:nvPicPr>
          <p:blipFill rotWithShape="1">
            <a:blip r:embed="rId7"/>
            <a:srcRect l="833" t="1201" r="529"/>
            <a:stretch/>
          </p:blipFill>
          <p:spPr>
            <a:xfrm>
              <a:off x="1054735" y="2901799"/>
              <a:ext cx="1173577" cy="1432241"/>
            </a:xfrm>
            <a:prstGeom prst="rect">
              <a:avLst/>
            </a:prstGeom>
          </p:spPr>
        </p:pic>
        <p:pic>
          <p:nvPicPr>
            <p:cNvPr id="9" name="Picture 8"/>
            <p:cNvPicPr>
              <a:picLocks noChangeAspect="1"/>
            </p:cNvPicPr>
            <p:nvPr/>
          </p:nvPicPr>
          <p:blipFill rotWithShape="1">
            <a:blip r:embed="rId8"/>
            <a:srcRect l="3021" t="1214" r="1835" b="1214"/>
            <a:stretch/>
          </p:blipFill>
          <p:spPr>
            <a:xfrm>
              <a:off x="2203632" y="2899323"/>
              <a:ext cx="1136891" cy="1432281"/>
            </a:xfrm>
            <a:prstGeom prst="rect">
              <a:avLst/>
            </a:prstGeom>
          </p:spPr>
        </p:pic>
        <p:pic>
          <p:nvPicPr>
            <p:cNvPr id="1040" name="Picture 16" descr="https://op.europa.eu/o/opportal-service/thumbnail/cellar/3485504f-fbe0-11eb-b520-01aa75ed71a1.0001.01/DOC_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5" t="553" r="1"/>
            <a:stretch/>
          </p:blipFill>
          <p:spPr bwMode="auto">
            <a:xfrm>
              <a:off x="3331546" y="2899323"/>
              <a:ext cx="1143535" cy="143220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849087" y="4600006"/>
            <a:ext cx="5212606" cy="1631216"/>
          </a:xfrm>
          <a:prstGeom prst="rect">
            <a:avLst/>
          </a:prstGeom>
          <a:noFill/>
        </p:spPr>
        <p:txBody>
          <a:bodyPr wrap="square" rtlCol="0">
            <a:spAutoFit/>
          </a:bodyPr>
          <a:lstStyle/>
          <a:p>
            <a:pPr marL="702900" indent="-342900" algn="just">
              <a:buFont typeface="Arial" panose="020B0604020202020204" pitchFamily="34" charset="0"/>
              <a:buChar char="•"/>
            </a:pPr>
            <a:r>
              <a:rPr lang="en-GB" altLang="en-US" sz="2000" dirty="0"/>
              <a:t>Analysis of TT landscape: relevant stakeholders, players and TT model</a:t>
            </a:r>
          </a:p>
          <a:p>
            <a:pPr marL="702900" indent="-342900" algn="just">
              <a:buFont typeface="Arial" panose="020B0604020202020204" pitchFamily="34" charset="0"/>
              <a:buChar char="•"/>
            </a:pPr>
            <a:r>
              <a:rPr lang="en-GB" altLang="en-US" sz="2000" dirty="0"/>
              <a:t>Strengths and weaknesses of national ecosystems</a:t>
            </a:r>
          </a:p>
          <a:p>
            <a:pPr marL="702900" indent="-342900" algn="just">
              <a:buFont typeface="Arial" panose="020B0604020202020204" pitchFamily="34" charset="0"/>
              <a:buChar char="•"/>
            </a:pPr>
            <a:r>
              <a:rPr lang="en-IE" sz="2000" noProof="0" dirty="0"/>
              <a:t>Country recommendations</a:t>
            </a:r>
            <a:endParaRPr lang="en-GB" sz="2400" noProof="0" dirty="0"/>
          </a:p>
        </p:txBody>
      </p:sp>
      <p:sp>
        <p:nvSpPr>
          <p:cNvPr id="11" name="TextBox 10"/>
          <p:cNvSpPr txBox="1"/>
          <p:nvPr/>
        </p:nvSpPr>
        <p:spPr>
          <a:xfrm>
            <a:off x="6951209" y="4874279"/>
            <a:ext cx="3448050" cy="1077218"/>
          </a:xfrm>
          <a:prstGeom prst="rect">
            <a:avLst/>
          </a:prstGeom>
          <a:noFill/>
        </p:spPr>
        <p:txBody>
          <a:bodyPr wrap="square" rtlCol="0">
            <a:spAutoFit/>
          </a:bodyPr>
          <a:lstStyle/>
          <a:p>
            <a:pPr marL="285750" indent="-285750">
              <a:buClr>
                <a:schemeClr val="accent5"/>
              </a:buClr>
              <a:buFont typeface="Arial"/>
              <a:buChar char="•"/>
            </a:pPr>
            <a:r>
              <a:rPr lang="en-GB" altLang="en-US" sz="2000" dirty="0"/>
              <a:t>Comparative overview of TT in the countries</a:t>
            </a:r>
          </a:p>
          <a:p>
            <a:pPr marL="285750" indent="-285750">
              <a:buClr>
                <a:schemeClr val="accent5"/>
              </a:buClr>
              <a:buFont typeface="Arial"/>
              <a:buChar char="•"/>
            </a:pPr>
            <a:endParaRPr lang="en-GB" sz="2400" noProof="0" dirty="0"/>
          </a:p>
        </p:txBody>
      </p:sp>
    </p:spTree>
    <p:extLst>
      <p:ext uri="{BB962C8B-B14F-4D97-AF65-F5344CB8AC3E}">
        <p14:creationId xmlns:p14="http://schemas.microsoft.com/office/powerpoint/2010/main" val="386313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6529" y="1809367"/>
            <a:ext cx="10267462" cy="4170363"/>
          </a:xfrm>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t>Approach and methodology</a:t>
            </a:r>
          </a:p>
        </p:txBody>
      </p:sp>
      <p:grpSp>
        <p:nvGrpSpPr>
          <p:cNvPr id="27" name="Group 26"/>
          <p:cNvGrpSpPr/>
          <p:nvPr/>
        </p:nvGrpSpPr>
        <p:grpSpPr>
          <a:xfrm>
            <a:off x="2329109" y="1867944"/>
            <a:ext cx="7558603" cy="2041682"/>
            <a:chOff x="1823111" y="2135742"/>
            <a:chExt cx="6431428" cy="1378161"/>
          </a:xfrm>
        </p:grpSpPr>
        <p:sp>
          <p:nvSpPr>
            <p:cNvPr id="13" name="Rounded Rectangle 12"/>
            <p:cNvSpPr/>
            <p:nvPr/>
          </p:nvSpPr>
          <p:spPr>
            <a:xfrm>
              <a:off x="1823111" y="2135742"/>
              <a:ext cx="6431428" cy="1378161"/>
            </a:xfrm>
            <a:prstGeom prst="roundRect">
              <a:avLst/>
            </a:prstGeom>
            <a:gradFill flip="none" rotWithShape="1">
              <a:gsLst>
                <a:gs pos="0">
                  <a:schemeClr val="accent5"/>
                </a:gs>
                <a:gs pos="50000">
                  <a:srgbClr val="178C95"/>
                </a:gs>
                <a:gs pos="100000">
                  <a:srgbClr val="0A3B3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p:cNvGrpSpPr/>
            <p:nvPr/>
          </p:nvGrpSpPr>
          <p:grpSpPr>
            <a:xfrm>
              <a:off x="1991523" y="2331733"/>
              <a:ext cx="6085284" cy="960834"/>
              <a:chOff x="3124307" y="4596878"/>
              <a:chExt cx="6085284" cy="960834"/>
            </a:xfrm>
          </p:grpSpPr>
          <p:sp>
            <p:nvSpPr>
              <p:cNvPr id="5" name="Freeform 4"/>
              <p:cNvSpPr/>
              <p:nvPr/>
            </p:nvSpPr>
            <p:spPr>
              <a:xfrm>
                <a:off x="3124307"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FFC000"/>
              </a:solidFill>
              <a:ln w="38100">
                <a:noFill/>
              </a:ln>
              <a:effectLst>
                <a:outerShdw blurRad="50800" dist="38100" dir="8100000" sx="105000" sy="105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kern="1200" dirty="0">
                    <a:solidFill>
                      <a:srgbClr val="0A3B37"/>
                    </a:solidFill>
                  </a:rPr>
                  <a:t>Desk research</a:t>
                </a:r>
              </a:p>
            </p:txBody>
          </p:sp>
          <p:sp>
            <p:nvSpPr>
              <p:cNvPr id="6" name="Freeform 5"/>
              <p:cNvSpPr/>
              <p:nvPr/>
            </p:nvSpPr>
            <p:spPr>
              <a:xfrm>
                <a:off x="4885837" y="4878723"/>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622300">
                  <a:lnSpc>
                    <a:spcPct val="90000"/>
                  </a:lnSpc>
                  <a:spcBef>
                    <a:spcPct val="0"/>
                  </a:spcBef>
                  <a:spcAft>
                    <a:spcPct val="35000"/>
                  </a:spcAft>
                </a:pPr>
                <a:endParaRPr lang="en-GB" sz="1400" kern="1200" dirty="0"/>
              </a:p>
            </p:txBody>
          </p:sp>
          <p:sp>
            <p:nvSpPr>
              <p:cNvPr id="7" name="Freeform 6"/>
              <p:cNvSpPr/>
              <p:nvPr/>
            </p:nvSpPr>
            <p:spPr>
              <a:xfrm>
                <a:off x="5366254"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C1E3E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800" kern="1200" dirty="0">
                    <a:solidFill>
                      <a:srgbClr val="0A3B37"/>
                    </a:solidFill>
                  </a:rPr>
                  <a:t>Questionnaires &amp; On-site interviews</a:t>
                </a:r>
              </a:p>
            </p:txBody>
          </p:sp>
          <p:sp>
            <p:nvSpPr>
              <p:cNvPr id="8" name="Freeform 7"/>
              <p:cNvSpPr/>
              <p:nvPr/>
            </p:nvSpPr>
            <p:spPr>
              <a:xfrm>
                <a:off x="7127784" y="4878723"/>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622300">
                  <a:lnSpc>
                    <a:spcPct val="90000"/>
                  </a:lnSpc>
                  <a:spcBef>
                    <a:spcPct val="0"/>
                  </a:spcBef>
                  <a:spcAft>
                    <a:spcPct val="35000"/>
                  </a:spcAft>
                </a:pPr>
                <a:endParaRPr lang="en-GB" sz="1400" kern="1200" dirty="0"/>
              </a:p>
            </p:txBody>
          </p:sp>
          <p:sp>
            <p:nvSpPr>
              <p:cNvPr id="9" name="Freeform 8"/>
              <p:cNvSpPr/>
              <p:nvPr/>
            </p:nvSpPr>
            <p:spPr>
              <a:xfrm>
                <a:off x="7608201"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C1E3E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800" kern="1200" dirty="0">
                    <a:solidFill>
                      <a:srgbClr val="0A3B37"/>
                    </a:solidFill>
                  </a:rPr>
                  <a:t>Diagnostic &amp; Benchmark report</a:t>
                </a:r>
              </a:p>
            </p:txBody>
          </p:sp>
        </p:grpSp>
      </p:grpSp>
      <p:sp>
        <p:nvSpPr>
          <p:cNvPr id="12" name="Content Placeholder 1"/>
          <p:cNvSpPr txBox="1">
            <a:spLocks/>
          </p:cNvSpPr>
          <p:nvPr/>
        </p:nvSpPr>
        <p:spPr>
          <a:xfrm>
            <a:off x="967153" y="4272160"/>
            <a:ext cx="10267462" cy="1345036"/>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00" indent="0" algn="just"/>
            <a:r>
              <a:rPr lang="en-GB" dirty="0"/>
              <a:t>Identification of relevant policies, laws, and literature related to TT – assessing the status of TT activities, mapping key stakeholders groups, and identifying main issues and potential prospects for improvement. </a:t>
            </a:r>
            <a:r>
              <a:rPr lang="en-IE" sz="2200" dirty="0"/>
              <a:t> </a:t>
            </a:r>
            <a:endParaRPr lang="en-GB" sz="2200" b="1" dirty="0">
              <a:solidFill>
                <a:srgbClr val="0A3B37"/>
              </a:solidFill>
            </a:endParaRPr>
          </a:p>
          <a:p>
            <a:pPr marL="360000" algn="just">
              <a:buFont typeface="Arial" panose="020B0604020202020204" pitchFamily="34" charset="0"/>
              <a:buChar char="•"/>
            </a:pPr>
            <a:endParaRPr lang="en-GB" sz="2200" b="1" dirty="0">
              <a:solidFill>
                <a:schemeClr val="tx2"/>
              </a:solidFill>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endParaRPr lang="en-GB" dirty="0"/>
          </a:p>
          <a:p>
            <a:endParaRPr lang="en-GB" dirty="0"/>
          </a:p>
        </p:txBody>
      </p:sp>
    </p:spTree>
    <p:extLst>
      <p:ext uri="{BB962C8B-B14F-4D97-AF65-F5344CB8AC3E}">
        <p14:creationId xmlns:p14="http://schemas.microsoft.com/office/powerpoint/2010/main" val="377491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6529" y="1809367"/>
            <a:ext cx="10267462" cy="4170363"/>
          </a:xfrm>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t>Approach and methodology</a:t>
            </a:r>
          </a:p>
        </p:txBody>
      </p:sp>
      <p:grpSp>
        <p:nvGrpSpPr>
          <p:cNvPr id="27" name="Group 26"/>
          <p:cNvGrpSpPr/>
          <p:nvPr/>
        </p:nvGrpSpPr>
        <p:grpSpPr>
          <a:xfrm>
            <a:off x="2329109" y="1867944"/>
            <a:ext cx="7558603" cy="2041682"/>
            <a:chOff x="1823111" y="2135742"/>
            <a:chExt cx="6431428" cy="1378161"/>
          </a:xfrm>
        </p:grpSpPr>
        <p:sp>
          <p:nvSpPr>
            <p:cNvPr id="13" name="Rounded Rectangle 12"/>
            <p:cNvSpPr/>
            <p:nvPr/>
          </p:nvSpPr>
          <p:spPr>
            <a:xfrm>
              <a:off x="1823111" y="2135742"/>
              <a:ext cx="6431428" cy="1378161"/>
            </a:xfrm>
            <a:prstGeom prst="roundRect">
              <a:avLst/>
            </a:prstGeom>
            <a:gradFill flip="none" rotWithShape="1">
              <a:gsLst>
                <a:gs pos="0">
                  <a:schemeClr val="accent5"/>
                </a:gs>
                <a:gs pos="50000">
                  <a:srgbClr val="178C95"/>
                </a:gs>
                <a:gs pos="100000">
                  <a:srgbClr val="0A3B3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p:cNvGrpSpPr/>
            <p:nvPr/>
          </p:nvGrpSpPr>
          <p:grpSpPr>
            <a:xfrm>
              <a:off x="1991523" y="2331733"/>
              <a:ext cx="6085284" cy="960834"/>
              <a:chOff x="3124307" y="4596878"/>
              <a:chExt cx="6085284" cy="960834"/>
            </a:xfrm>
          </p:grpSpPr>
          <p:sp>
            <p:nvSpPr>
              <p:cNvPr id="5" name="Freeform 4"/>
              <p:cNvSpPr/>
              <p:nvPr/>
            </p:nvSpPr>
            <p:spPr>
              <a:xfrm>
                <a:off x="3124307"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C1E3E8"/>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kern="1200" dirty="0">
                    <a:solidFill>
                      <a:srgbClr val="0A3B37"/>
                    </a:solidFill>
                  </a:rPr>
                  <a:t>Desk research</a:t>
                </a:r>
              </a:p>
            </p:txBody>
          </p:sp>
          <p:sp>
            <p:nvSpPr>
              <p:cNvPr id="6" name="Freeform 5"/>
              <p:cNvSpPr/>
              <p:nvPr/>
            </p:nvSpPr>
            <p:spPr>
              <a:xfrm>
                <a:off x="4885837" y="4878723"/>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622300">
                  <a:lnSpc>
                    <a:spcPct val="90000"/>
                  </a:lnSpc>
                  <a:spcBef>
                    <a:spcPct val="0"/>
                  </a:spcBef>
                  <a:spcAft>
                    <a:spcPct val="35000"/>
                  </a:spcAft>
                </a:pPr>
                <a:endParaRPr lang="en-GB" sz="1400" kern="1200" dirty="0"/>
              </a:p>
            </p:txBody>
          </p:sp>
          <p:sp>
            <p:nvSpPr>
              <p:cNvPr id="7" name="Freeform 6"/>
              <p:cNvSpPr/>
              <p:nvPr/>
            </p:nvSpPr>
            <p:spPr>
              <a:xfrm>
                <a:off x="5366254"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FFC000"/>
              </a:solidFill>
              <a:ln>
                <a:noFill/>
              </a:ln>
              <a:effectLst>
                <a:outerShdw blurRad="50800" dist="38100" dir="5400000" sx="105000" sy="105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dirty="0">
                    <a:solidFill>
                      <a:srgbClr val="0A3B37"/>
                    </a:solidFill>
                  </a:rPr>
                  <a:t>Questionnaires &amp; On-site interviews</a:t>
                </a:r>
              </a:p>
            </p:txBody>
          </p:sp>
          <p:sp>
            <p:nvSpPr>
              <p:cNvPr id="8" name="Freeform 7"/>
              <p:cNvSpPr/>
              <p:nvPr/>
            </p:nvSpPr>
            <p:spPr>
              <a:xfrm>
                <a:off x="7127784" y="4878723"/>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622300">
                  <a:lnSpc>
                    <a:spcPct val="90000"/>
                  </a:lnSpc>
                  <a:spcBef>
                    <a:spcPct val="0"/>
                  </a:spcBef>
                  <a:spcAft>
                    <a:spcPct val="35000"/>
                  </a:spcAft>
                </a:pPr>
                <a:endParaRPr lang="en-GB" sz="1400" kern="1200" dirty="0"/>
              </a:p>
            </p:txBody>
          </p:sp>
          <p:sp>
            <p:nvSpPr>
              <p:cNvPr id="9" name="Freeform 8"/>
              <p:cNvSpPr/>
              <p:nvPr/>
            </p:nvSpPr>
            <p:spPr>
              <a:xfrm>
                <a:off x="7608201"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C1E3E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800" kern="1200" dirty="0">
                    <a:solidFill>
                      <a:srgbClr val="0A3B37"/>
                    </a:solidFill>
                  </a:rPr>
                  <a:t>Diagnostic &amp; Benchmark report</a:t>
                </a:r>
              </a:p>
            </p:txBody>
          </p:sp>
        </p:grpSp>
      </p:grpSp>
      <p:sp>
        <p:nvSpPr>
          <p:cNvPr id="12" name="Content Placeholder 1"/>
          <p:cNvSpPr txBox="1">
            <a:spLocks/>
          </p:cNvSpPr>
          <p:nvPr/>
        </p:nvSpPr>
        <p:spPr>
          <a:xfrm>
            <a:off x="967153" y="4272160"/>
            <a:ext cx="10267462" cy="1345036"/>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00" indent="0" algn="just"/>
            <a:r>
              <a:rPr lang="en-GB" b="1" dirty="0">
                <a:solidFill>
                  <a:srgbClr val="0A3B37"/>
                </a:solidFill>
              </a:rPr>
              <a:t>Actors involved</a:t>
            </a:r>
            <a:r>
              <a:rPr lang="en-GB" dirty="0">
                <a:solidFill>
                  <a:srgbClr val="0A3B37"/>
                </a:solidFill>
              </a:rPr>
              <a:t> </a:t>
            </a:r>
            <a:r>
              <a:rPr lang="en-GB" dirty="0"/>
              <a:t>were relevant Ministries, Innovation Agencies, Universities, Academies of Sciences, private investors, companies, and other innovation actors such as Science Parks and incubators. </a:t>
            </a: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endParaRPr lang="en-GB" dirty="0"/>
          </a:p>
          <a:p>
            <a:endParaRPr lang="en-GB" dirty="0"/>
          </a:p>
        </p:txBody>
      </p:sp>
    </p:spTree>
    <p:extLst>
      <p:ext uri="{BB962C8B-B14F-4D97-AF65-F5344CB8AC3E}">
        <p14:creationId xmlns:p14="http://schemas.microsoft.com/office/powerpoint/2010/main" val="53918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6529" y="1809367"/>
            <a:ext cx="10267462" cy="4170363"/>
          </a:xfrm>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a:p>
            <a:pPr algn="ctr" defTabSz="800100">
              <a:lnSpc>
                <a:spcPct val="90000"/>
              </a:lnSpc>
              <a:spcBef>
                <a:spcPct val="0"/>
              </a:spcBef>
              <a:spcAft>
                <a:spcPct val="35000"/>
              </a:spcAft>
              <a:buFont typeface="Arial" panose="020B0604020202020204" pitchFamily="34" charset="0"/>
              <a:buChar char="•"/>
            </a:pPr>
            <a:endParaRPr lang="en-GB" sz="1800" dirty="0">
              <a:solidFill>
                <a:srgbClr val="0A3B37"/>
              </a:solidFill>
            </a:endParaRPr>
          </a:p>
        </p:txBody>
      </p:sp>
      <p:sp>
        <p:nvSpPr>
          <p:cNvPr id="3" name="Title 2"/>
          <p:cNvSpPr>
            <a:spLocks noGrp="1"/>
          </p:cNvSpPr>
          <p:nvPr>
            <p:ph type="title"/>
          </p:nvPr>
        </p:nvSpPr>
        <p:spPr/>
        <p:txBody>
          <a:bodyPr/>
          <a:lstStyle/>
          <a:p>
            <a:r>
              <a:rPr lang="en-GB" dirty="0"/>
              <a:t>Approach and methodology</a:t>
            </a:r>
          </a:p>
        </p:txBody>
      </p:sp>
      <p:grpSp>
        <p:nvGrpSpPr>
          <p:cNvPr id="27" name="Group 26"/>
          <p:cNvGrpSpPr/>
          <p:nvPr/>
        </p:nvGrpSpPr>
        <p:grpSpPr>
          <a:xfrm>
            <a:off x="2329109" y="1563144"/>
            <a:ext cx="7558603" cy="2041682"/>
            <a:chOff x="1823111" y="2135742"/>
            <a:chExt cx="6431428" cy="1378161"/>
          </a:xfrm>
        </p:grpSpPr>
        <p:sp>
          <p:nvSpPr>
            <p:cNvPr id="13" name="Rounded Rectangle 12"/>
            <p:cNvSpPr/>
            <p:nvPr/>
          </p:nvSpPr>
          <p:spPr>
            <a:xfrm>
              <a:off x="1823111" y="2135742"/>
              <a:ext cx="6431428" cy="1378161"/>
            </a:xfrm>
            <a:prstGeom prst="roundRect">
              <a:avLst/>
            </a:prstGeom>
            <a:gradFill flip="none" rotWithShape="1">
              <a:gsLst>
                <a:gs pos="0">
                  <a:schemeClr val="accent5"/>
                </a:gs>
                <a:gs pos="50000">
                  <a:srgbClr val="178C95"/>
                </a:gs>
                <a:gs pos="100000">
                  <a:srgbClr val="0A3B3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p:cNvGrpSpPr/>
            <p:nvPr/>
          </p:nvGrpSpPr>
          <p:grpSpPr>
            <a:xfrm>
              <a:off x="1991523" y="2331733"/>
              <a:ext cx="6085284" cy="960834"/>
              <a:chOff x="3124307" y="4596878"/>
              <a:chExt cx="6085284" cy="960834"/>
            </a:xfrm>
          </p:grpSpPr>
          <p:sp>
            <p:nvSpPr>
              <p:cNvPr id="5" name="Freeform 4"/>
              <p:cNvSpPr/>
              <p:nvPr/>
            </p:nvSpPr>
            <p:spPr>
              <a:xfrm>
                <a:off x="3124307"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C1E3E8"/>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kern="1200" dirty="0">
                    <a:solidFill>
                      <a:srgbClr val="0A3B37"/>
                    </a:solidFill>
                  </a:rPr>
                  <a:t>Desk research</a:t>
                </a:r>
              </a:p>
            </p:txBody>
          </p:sp>
          <p:sp>
            <p:nvSpPr>
              <p:cNvPr id="6" name="Freeform 5"/>
              <p:cNvSpPr/>
              <p:nvPr/>
            </p:nvSpPr>
            <p:spPr>
              <a:xfrm>
                <a:off x="4885837" y="4878723"/>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622300">
                  <a:lnSpc>
                    <a:spcPct val="90000"/>
                  </a:lnSpc>
                  <a:spcBef>
                    <a:spcPct val="0"/>
                  </a:spcBef>
                  <a:spcAft>
                    <a:spcPct val="35000"/>
                  </a:spcAft>
                </a:pPr>
                <a:endParaRPr lang="en-GB" sz="1400" kern="1200" dirty="0"/>
              </a:p>
            </p:txBody>
          </p:sp>
          <p:sp>
            <p:nvSpPr>
              <p:cNvPr id="7" name="Freeform 6"/>
              <p:cNvSpPr/>
              <p:nvPr/>
            </p:nvSpPr>
            <p:spPr>
              <a:xfrm>
                <a:off x="5366254"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C1E3E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dirty="0">
                    <a:solidFill>
                      <a:srgbClr val="0A3B37"/>
                    </a:solidFill>
                  </a:rPr>
                  <a:t>Questionnaires &amp; On-site interviews</a:t>
                </a:r>
              </a:p>
            </p:txBody>
          </p:sp>
          <p:sp>
            <p:nvSpPr>
              <p:cNvPr id="8" name="Freeform 7"/>
              <p:cNvSpPr/>
              <p:nvPr/>
            </p:nvSpPr>
            <p:spPr>
              <a:xfrm>
                <a:off x="7127784" y="4878723"/>
                <a:ext cx="339494" cy="397144"/>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9429" rIns="101848" bIns="79429" numCol="1" spcCol="1270" anchor="ctr" anchorCtr="0">
                <a:noAutofit/>
              </a:bodyPr>
              <a:lstStyle/>
              <a:p>
                <a:pPr lvl="0" algn="ctr" defTabSz="622300">
                  <a:lnSpc>
                    <a:spcPct val="90000"/>
                  </a:lnSpc>
                  <a:spcBef>
                    <a:spcPct val="0"/>
                  </a:spcBef>
                  <a:spcAft>
                    <a:spcPct val="35000"/>
                  </a:spcAft>
                </a:pPr>
                <a:endParaRPr lang="en-GB" sz="1400" kern="1200" dirty="0"/>
              </a:p>
            </p:txBody>
          </p:sp>
          <p:sp>
            <p:nvSpPr>
              <p:cNvPr id="9" name="Freeform 8"/>
              <p:cNvSpPr/>
              <p:nvPr/>
            </p:nvSpPr>
            <p:spPr>
              <a:xfrm>
                <a:off x="7608201" y="4596878"/>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rgbClr val="FFC000"/>
              </a:solidFill>
              <a:ln>
                <a:noFill/>
              </a:ln>
              <a:effectLst>
                <a:outerShdw blurRad="50800" dist="38100" dir="2700000" sx="105000" sy="105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800" kern="1200" dirty="0">
                    <a:solidFill>
                      <a:srgbClr val="0A3B37"/>
                    </a:solidFill>
                  </a:rPr>
                  <a:t>Diagnostic &amp; Benchmark report</a:t>
                </a:r>
              </a:p>
            </p:txBody>
          </p:sp>
        </p:grpSp>
      </p:grpSp>
      <p:sp>
        <p:nvSpPr>
          <p:cNvPr id="12" name="Content Placeholder 1"/>
          <p:cNvSpPr txBox="1">
            <a:spLocks/>
          </p:cNvSpPr>
          <p:nvPr/>
        </p:nvSpPr>
        <p:spPr>
          <a:xfrm>
            <a:off x="970722" y="3820721"/>
            <a:ext cx="4191187" cy="2159360"/>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00" indent="0" algn="just">
              <a:spcAft>
                <a:spcPts val="0"/>
              </a:spcAft>
            </a:pPr>
            <a:r>
              <a:rPr lang="en-IE" sz="1800" b="1" dirty="0">
                <a:solidFill>
                  <a:srgbClr val="0A3B37"/>
                </a:solidFill>
              </a:rPr>
              <a:t>Evaluation methodology </a:t>
            </a:r>
            <a:r>
              <a:rPr lang="en-IE" sz="1800" dirty="0"/>
              <a:t>based on categories of Knowledge Transfer indicators (developed in previous JRC study):</a:t>
            </a:r>
          </a:p>
          <a:p>
            <a:pPr marL="302850" indent="-285750" algn="just">
              <a:spcAft>
                <a:spcPts val="200"/>
              </a:spcAft>
              <a:buFont typeface="Arial" panose="020B0604020202020204" pitchFamily="34" charset="0"/>
              <a:buChar char="•"/>
            </a:pPr>
            <a:r>
              <a:rPr lang="en-IE" sz="1800" dirty="0"/>
              <a:t>Internal context</a:t>
            </a:r>
          </a:p>
          <a:p>
            <a:pPr marL="302850" indent="-285750" algn="just">
              <a:spcAft>
                <a:spcPts val="200"/>
              </a:spcAft>
              <a:buFont typeface="Arial" panose="020B0604020202020204" pitchFamily="34" charset="0"/>
              <a:buChar char="•"/>
            </a:pPr>
            <a:r>
              <a:rPr lang="en-IE" sz="1800" dirty="0"/>
              <a:t>Environment</a:t>
            </a:r>
          </a:p>
          <a:p>
            <a:pPr marL="302850" indent="-285750" algn="just">
              <a:spcAft>
                <a:spcPts val="200"/>
              </a:spcAft>
              <a:buFont typeface="Arial" panose="020B0604020202020204" pitchFamily="34" charset="0"/>
              <a:buChar char="•"/>
            </a:pPr>
            <a:r>
              <a:rPr lang="en-IE" sz="1800" dirty="0"/>
              <a:t>Activity</a:t>
            </a:r>
          </a:p>
          <a:p>
            <a:pPr marL="302850" indent="-285750" algn="just">
              <a:spcAft>
                <a:spcPts val="200"/>
              </a:spcAft>
              <a:buFont typeface="Arial" panose="020B0604020202020204" pitchFamily="34" charset="0"/>
              <a:buChar char="•"/>
            </a:pPr>
            <a:r>
              <a:rPr lang="en-IE" sz="1800" dirty="0"/>
              <a:t>(Impact)</a:t>
            </a:r>
            <a:endParaRPr lang="en-GB" sz="1800" dirty="0"/>
          </a:p>
          <a:p>
            <a:pPr marL="360000" algn="just">
              <a:buFont typeface="Arial" panose="020B0604020202020204" pitchFamily="34" charset="0"/>
              <a:buChar char="•"/>
            </a:pPr>
            <a:endParaRPr lang="en-GB" sz="2200" b="1" dirty="0">
              <a:solidFill>
                <a:schemeClr val="tx2"/>
              </a:solidFill>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82563" indent="-246063" fontAlgn="base">
              <a:spcBef>
                <a:spcPct val="20000"/>
              </a:spcBef>
              <a:spcAft>
                <a:spcPct val="0"/>
              </a:spcAft>
              <a:buClr>
                <a:srgbClr val="0F6FC6"/>
              </a:buClr>
              <a:buSzPct val="85000"/>
              <a:buFont typeface="Wingdings 2" pitchFamily="18" charset="2"/>
              <a:buChar char=""/>
            </a:pPr>
            <a:endParaRPr lang="en-GB" alt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endParaRPr lang="en-GB" dirty="0"/>
          </a:p>
          <a:p>
            <a:endParaRPr lang="en-GB" dirty="0"/>
          </a:p>
        </p:txBody>
      </p:sp>
      <p:pic>
        <p:nvPicPr>
          <p:cNvPr id="11" name="Picture 10"/>
          <p:cNvPicPr>
            <a:picLocks noChangeAspect="1"/>
          </p:cNvPicPr>
          <p:nvPr/>
        </p:nvPicPr>
        <p:blipFill>
          <a:blip r:embed="rId3"/>
          <a:stretch>
            <a:fillRect/>
          </a:stretch>
        </p:blipFill>
        <p:spPr>
          <a:xfrm>
            <a:off x="10314074" y="2888785"/>
            <a:ext cx="1485900" cy="2095500"/>
          </a:xfrm>
          <a:prstGeom prst="rect">
            <a:avLst/>
          </a:prstGeom>
          <a:effectLst>
            <a:reflection blurRad="6350" stA="27000" endPos="38000" dist="50800" dir="5400000" sy="-100000" algn="bl" rotWithShape="0"/>
          </a:effectLst>
        </p:spPr>
      </p:pic>
      <p:pic>
        <p:nvPicPr>
          <p:cNvPr id="14" name="Picture 13"/>
          <p:cNvPicPr>
            <a:picLocks noChangeAspect="1"/>
          </p:cNvPicPr>
          <p:nvPr/>
        </p:nvPicPr>
        <p:blipFill>
          <a:blip r:embed="rId4"/>
          <a:stretch>
            <a:fillRect/>
          </a:stretch>
        </p:blipFill>
        <p:spPr>
          <a:xfrm>
            <a:off x="5825526" y="3680506"/>
            <a:ext cx="3364672" cy="2458928"/>
          </a:xfrm>
          <a:prstGeom prst="rect">
            <a:avLst/>
          </a:prstGeom>
        </p:spPr>
      </p:pic>
    </p:spTree>
    <p:extLst>
      <p:ext uri="{BB962C8B-B14F-4D97-AF65-F5344CB8AC3E}">
        <p14:creationId xmlns:p14="http://schemas.microsoft.com/office/powerpoint/2010/main" val="384376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172" y="2525618"/>
            <a:ext cx="4892315" cy="3633216"/>
          </a:xfrm>
          <a:prstGeom prst="roundRect">
            <a:avLst>
              <a:gd name="adj" fmla="val 4662"/>
            </a:avLst>
          </a:prstGeom>
          <a:solidFill>
            <a:schemeClr val="accent6">
              <a:lumMod val="20000"/>
              <a:lumOff val="80000"/>
            </a:schemeClr>
          </a:solidFill>
          <a:ln>
            <a:noFill/>
          </a:ln>
          <a:effectLst>
            <a:outerShdw blurRad="50800" dist="38100" dir="8100000" algn="tr" rotWithShape="0">
              <a:prstClr val="black">
                <a:alpha val="40000"/>
              </a:prstClr>
            </a:outerShdw>
          </a:effectLst>
        </p:spPr>
        <p:txBody>
          <a:bodyPr/>
          <a:lstStyle/>
          <a:p>
            <a:pPr marL="342900">
              <a:spcAft>
                <a:spcPts val="400"/>
              </a:spcAft>
              <a:buFont typeface="Arial" panose="020B0604020202020204" pitchFamily="34" charset="0"/>
              <a:buChar char="•"/>
            </a:pPr>
            <a:r>
              <a:rPr lang="en-IE" sz="1800" dirty="0">
                <a:solidFill>
                  <a:srgbClr val="0A3B37"/>
                </a:solidFill>
              </a:rPr>
              <a:t>Inconsistent legislation inhibiting TT/innovation in some countries (e.g. Ukraine)</a:t>
            </a:r>
          </a:p>
          <a:p>
            <a:pPr marL="342900">
              <a:spcAft>
                <a:spcPts val="400"/>
              </a:spcAft>
              <a:buFont typeface="Arial" panose="020B0604020202020204" pitchFamily="34" charset="0"/>
              <a:buChar char="•"/>
            </a:pPr>
            <a:r>
              <a:rPr lang="en-IE" sz="1800" dirty="0">
                <a:solidFill>
                  <a:srgbClr val="0A3B37"/>
                </a:solidFill>
              </a:rPr>
              <a:t>Reliance on (insufficient) public funding</a:t>
            </a:r>
          </a:p>
          <a:p>
            <a:pPr>
              <a:spcAft>
                <a:spcPts val="400"/>
              </a:spcAft>
              <a:buFont typeface="Arial" panose="020B0604020202020204" pitchFamily="34" charset="0"/>
              <a:buChar char="•"/>
            </a:pPr>
            <a:r>
              <a:rPr lang="en-IE" sz="1800" dirty="0">
                <a:solidFill>
                  <a:srgbClr val="0A3B37"/>
                </a:solidFill>
              </a:rPr>
              <a:t>Low absorption capacity of industry</a:t>
            </a:r>
          </a:p>
          <a:p>
            <a:pPr>
              <a:spcAft>
                <a:spcPts val="400"/>
              </a:spcAft>
              <a:buFont typeface="Arial" panose="020B0604020202020204" pitchFamily="34" charset="0"/>
              <a:buChar char="•"/>
            </a:pPr>
            <a:r>
              <a:rPr lang="en-IE" sz="1800" dirty="0">
                <a:solidFill>
                  <a:srgbClr val="0A3B37"/>
                </a:solidFill>
              </a:rPr>
              <a:t>PROs lacking innovation potential:</a:t>
            </a:r>
          </a:p>
          <a:p>
            <a:pPr lvl="1">
              <a:spcAft>
                <a:spcPts val="400"/>
              </a:spcAft>
              <a:buFont typeface="Arial" panose="020B0604020202020204" pitchFamily="34" charset="0"/>
              <a:buChar char="•"/>
            </a:pPr>
            <a:r>
              <a:rPr lang="en-IE" sz="1400" dirty="0">
                <a:solidFill>
                  <a:srgbClr val="0A3B37"/>
                </a:solidFill>
              </a:rPr>
              <a:t>Low R&amp;D investments</a:t>
            </a:r>
          </a:p>
          <a:p>
            <a:pPr lvl="1">
              <a:spcAft>
                <a:spcPts val="400"/>
              </a:spcAft>
              <a:buFont typeface="Arial" panose="020B0604020202020204" pitchFamily="34" charset="0"/>
              <a:buChar char="•"/>
            </a:pPr>
            <a:r>
              <a:rPr lang="en-IE" sz="1400" dirty="0">
                <a:solidFill>
                  <a:srgbClr val="0A3B37"/>
                </a:solidFill>
              </a:rPr>
              <a:t>Insufficient support to researchers in TT activities</a:t>
            </a:r>
          </a:p>
          <a:p>
            <a:pPr>
              <a:spcAft>
                <a:spcPts val="400"/>
              </a:spcAft>
              <a:buFont typeface="Arial" panose="020B0604020202020204" pitchFamily="34" charset="0"/>
              <a:buChar char="•"/>
            </a:pPr>
            <a:r>
              <a:rPr lang="en-GB" sz="1800" dirty="0">
                <a:solidFill>
                  <a:srgbClr val="0A3B37"/>
                </a:solidFill>
              </a:rPr>
              <a:t>limited KTOs/TTOs professional skills and lack of TT networks</a:t>
            </a:r>
          </a:p>
          <a:p>
            <a:pPr>
              <a:spcAft>
                <a:spcPts val="400"/>
              </a:spcAft>
              <a:buFont typeface="Arial" panose="020B0604020202020204" pitchFamily="34" charset="0"/>
              <a:buChar char="•"/>
            </a:pPr>
            <a:r>
              <a:rPr lang="en-IE" sz="1800" dirty="0">
                <a:solidFill>
                  <a:srgbClr val="0A3B37"/>
                </a:solidFill>
              </a:rPr>
              <a:t>Poor patent activity</a:t>
            </a:r>
          </a:p>
          <a:p>
            <a:pPr>
              <a:buFont typeface="Arial" panose="020B0604020202020204" pitchFamily="34" charset="0"/>
              <a:buChar char="•"/>
            </a:pPr>
            <a:endParaRPr lang="en-GB" sz="2000" dirty="0"/>
          </a:p>
        </p:txBody>
      </p:sp>
      <p:sp>
        <p:nvSpPr>
          <p:cNvPr id="3" name="Title 2"/>
          <p:cNvSpPr>
            <a:spLocks noGrp="1"/>
          </p:cNvSpPr>
          <p:nvPr>
            <p:ph type="title"/>
          </p:nvPr>
        </p:nvSpPr>
        <p:spPr/>
        <p:txBody>
          <a:bodyPr/>
          <a:lstStyle/>
          <a:p>
            <a:r>
              <a:rPr lang="en-IE" dirty="0"/>
              <a:t>Results</a:t>
            </a:r>
            <a:endParaRPr lang="en-GB" dirty="0"/>
          </a:p>
        </p:txBody>
      </p:sp>
      <p:sp>
        <p:nvSpPr>
          <p:cNvPr id="4" name="Content Placeholder 1"/>
          <p:cNvSpPr txBox="1">
            <a:spLocks/>
          </p:cNvSpPr>
          <p:nvPr/>
        </p:nvSpPr>
        <p:spPr>
          <a:xfrm>
            <a:off x="872172" y="1603072"/>
            <a:ext cx="10267462" cy="341947"/>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Overall, the TT system in the area is in early stages of development.</a:t>
            </a:r>
            <a:endParaRPr lang="en-GB" dirty="0"/>
          </a:p>
        </p:txBody>
      </p:sp>
      <p:sp>
        <p:nvSpPr>
          <p:cNvPr id="5" name="Content Placeholder 1"/>
          <p:cNvSpPr txBox="1">
            <a:spLocks/>
          </p:cNvSpPr>
          <p:nvPr/>
        </p:nvSpPr>
        <p:spPr>
          <a:xfrm>
            <a:off x="6525723" y="2842609"/>
            <a:ext cx="4518348" cy="2340865"/>
          </a:xfrm>
          <a:prstGeom prst="roundRect">
            <a:avLst>
              <a:gd name="adj" fmla="val 11459"/>
            </a:avLst>
          </a:prstGeom>
          <a:solidFill>
            <a:srgbClr val="D3FFC5"/>
          </a:solidFill>
          <a:ln>
            <a:noFill/>
          </a:ln>
          <a:effectLst>
            <a:outerShdw blurRad="50800" dist="38100" dir="2700000" algn="tl" rotWithShape="0">
              <a:prstClr val="black">
                <a:alpha val="40000"/>
              </a:prstClr>
            </a:outerShdw>
          </a:effectLst>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spcAft>
                <a:spcPts val="600"/>
              </a:spcAft>
              <a:buFont typeface="Arial" panose="020B0604020202020204" pitchFamily="34" charset="0"/>
              <a:buChar char="•"/>
            </a:pPr>
            <a:r>
              <a:rPr lang="en-IE" sz="1800" dirty="0">
                <a:solidFill>
                  <a:srgbClr val="0A3B37"/>
                </a:solidFill>
              </a:rPr>
              <a:t>Government adoption of measures supporting innovation/TT</a:t>
            </a:r>
          </a:p>
          <a:p>
            <a:pPr marL="342900">
              <a:spcAft>
                <a:spcPts val="600"/>
              </a:spcAft>
              <a:buFont typeface="Arial" panose="020B0604020202020204" pitchFamily="34" charset="0"/>
              <a:buChar char="•"/>
            </a:pPr>
            <a:r>
              <a:rPr lang="en-IE" sz="1800" dirty="0">
                <a:solidFill>
                  <a:srgbClr val="0A3B37"/>
                </a:solidFill>
              </a:rPr>
              <a:t>Growing </a:t>
            </a:r>
            <a:r>
              <a:rPr lang="en-GB" sz="1800" dirty="0">
                <a:solidFill>
                  <a:srgbClr val="0A3B37"/>
                </a:solidFill>
              </a:rPr>
              <a:t>spin-off and start-up ecosystems</a:t>
            </a:r>
            <a:endParaRPr lang="en-IE" sz="1800" dirty="0">
              <a:solidFill>
                <a:srgbClr val="0A3B37"/>
              </a:solidFill>
            </a:endParaRPr>
          </a:p>
          <a:p>
            <a:pPr>
              <a:spcAft>
                <a:spcPts val="600"/>
              </a:spcAft>
              <a:buFont typeface="Arial" pitchFamily="34" charset="0"/>
              <a:buChar char="•"/>
            </a:pPr>
            <a:r>
              <a:rPr lang="en-IE" sz="1800" dirty="0">
                <a:solidFill>
                  <a:srgbClr val="0A3B37"/>
                </a:solidFill>
              </a:rPr>
              <a:t>Positive trend for scientific publications and H index</a:t>
            </a:r>
            <a:endParaRPr lang="en-GB" sz="1800" dirty="0">
              <a:solidFill>
                <a:srgbClr val="0A3B37"/>
              </a:solidFill>
            </a:endParaRPr>
          </a:p>
        </p:txBody>
      </p:sp>
      <p:sp>
        <p:nvSpPr>
          <p:cNvPr id="6" name="TextBox 5"/>
          <p:cNvSpPr txBox="1"/>
          <p:nvPr/>
        </p:nvSpPr>
        <p:spPr>
          <a:xfrm>
            <a:off x="1483197" y="2117416"/>
            <a:ext cx="3391274" cy="369332"/>
          </a:xfrm>
          <a:prstGeom prst="rect">
            <a:avLst/>
          </a:prstGeom>
          <a:noFill/>
        </p:spPr>
        <p:txBody>
          <a:bodyPr wrap="square" rtlCol="0">
            <a:spAutoFit/>
          </a:bodyPr>
          <a:lstStyle/>
          <a:p>
            <a:pPr algn="ctr">
              <a:buClr>
                <a:schemeClr val="accent5"/>
              </a:buClr>
            </a:pPr>
            <a:r>
              <a:rPr lang="en-GB" b="1" dirty="0">
                <a:solidFill>
                  <a:srgbClr val="0A3B37"/>
                </a:solidFill>
              </a:rPr>
              <a:t>Gaps in the ecosystem: </a:t>
            </a:r>
          </a:p>
        </p:txBody>
      </p:sp>
      <p:sp>
        <p:nvSpPr>
          <p:cNvPr id="7" name="TextBox 6"/>
          <p:cNvSpPr txBox="1"/>
          <p:nvPr/>
        </p:nvSpPr>
        <p:spPr>
          <a:xfrm>
            <a:off x="7493422" y="2125508"/>
            <a:ext cx="2582951" cy="369332"/>
          </a:xfrm>
          <a:prstGeom prst="rect">
            <a:avLst/>
          </a:prstGeom>
          <a:noFill/>
        </p:spPr>
        <p:txBody>
          <a:bodyPr wrap="square" rtlCol="0">
            <a:spAutoFit/>
          </a:bodyPr>
          <a:lstStyle/>
          <a:p>
            <a:pPr algn="ctr">
              <a:buClr>
                <a:schemeClr val="accent5"/>
              </a:buClr>
            </a:pPr>
            <a:r>
              <a:rPr lang="en-GB" b="1" dirty="0">
                <a:solidFill>
                  <a:srgbClr val="0A3B37"/>
                </a:solidFill>
              </a:rPr>
              <a:t>Promising trends:</a:t>
            </a:r>
          </a:p>
        </p:txBody>
      </p:sp>
    </p:spTree>
    <p:extLst>
      <p:ext uri="{BB962C8B-B14F-4D97-AF65-F5344CB8AC3E}">
        <p14:creationId xmlns:p14="http://schemas.microsoft.com/office/powerpoint/2010/main" val="372707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733" y="2121408"/>
            <a:ext cx="10408882" cy="3554539"/>
          </a:xfrm>
        </p:spPr>
        <p:txBody>
          <a:bodyPr/>
          <a:lstStyle/>
          <a:p>
            <a:pPr marL="342900">
              <a:buFont typeface="Arial" panose="020B0604020202020204" pitchFamily="34" charset="0"/>
              <a:buChar char="•"/>
            </a:pPr>
            <a:r>
              <a:rPr lang="en-IE" sz="2000" dirty="0"/>
              <a:t>Legislative </a:t>
            </a:r>
            <a:r>
              <a:rPr lang="en-IE" sz="2000" b="1" dirty="0"/>
              <a:t>reforms</a:t>
            </a:r>
            <a:r>
              <a:rPr lang="en-IE" sz="2000" dirty="0"/>
              <a:t>: simplify legislations and ensure enforceability of IPR, incentivise researchers entrepreneurship (e.g. shared ownership)</a:t>
            </a:r>
          </a:p>
          <a:p>
            <a:pPr marL="342900">
              <a:buFont typeface="Arial" panose="020B0604020202020204" pitchFamily="34" charset="0"/>
              <a:buChar char="•"/>
            </a:pPr>
            <a:r>
              <a:rPr lang="en-IE" sz="2000" dirty="0"/>
              <a:t>Maintain national </a:t>
            </a:r>
            <a:r>
              <a:rPr lang="en-IE" sz="2000" b="1" dirty="0"/>
              <a:t>investments</a:t>
            </a:r>
            <a:r>
              <a:rPr lang="en-IE" sz="2000" dirty="0"/>
              <a:t> in research and TTOs (e.g. </a:t>
            </a:r>
            <a:r>
              <a:rPr lang="en-IE" sz="2000" dirty="0" err="1"/>
              <a:t>PoC</a:t>
            </a:r>
            <a:r>
              <a:rPr lang="en-IE" sz="2000" dirty="0"/>
              <a:t> funds, innovation vouchers for industries)</a:t>
            </a:r>
          </a:p>
          <a:p>
            <a:pPr marL="342900">
              <a:buFont typeface="Arial" panose="020B0604020202020204" pitchFamily="34" charset="0"/>
              <a:buChar char="•"/>
            </a:pPr>
            <a:r>
              <a:rPr lang="en-GB" sz="2000" dirty="0"/>
              <a:t>Development of </a:t>
            </a:r>
            <a:r>
              <a:rPr lang="en-GB" sz="2000" b="1" dirty="0"/>
              <a:t>TT skills </a:t>
            </a:r>
            <a:r>
              <a:rPr lang="en-GB" sz="2000" dirty="0"/>
              <a:t>(capacity building and mentoring)</a:t>
            </a:r>
          </a:p>
          <a:p>
            <a:pPr marL="342900">
              <a:buFont typeface="Arial" panose="020B0604020202020204" pitchFamily="34" charset="0"/>
              <a:buChar char="•"/>
            </a:pPr>
            <a:r>
              <a:rPr lang="en-GB" sz="2000" dirty="0"/>
              <a:t>Regional and international </a:t>
            </a:r>
            <a:r>
              <a:rPr lang="en-GB" sz="2000" b="1" dirty="0"/>
              <a:t>cooperation</a:t>
            </a:r>
            <a:r>
              <a:rPr lang="en-GB" sz="2000" dirty="0"/>
              <a:t> (e.g. TTOs twinning)</a:t>
            </a:r>
          </a:p>
          <a:p>
            <a:pPr marL="342900">
              <a:buFont typeface="Arial" panose="020B0604020202020204" pitchFamily="34" charset="0"/>
              <a:buChar char="•"/>
            </a:pPr>
            <a:r>
              <a:rPr lang="en-GB" sz="2000" dirty="0"/>
              <a:t>Strengthening scientific collaboration in </a:t>
            </a:r>
            <a:r>
              <a:rPr lang="en-GB" sz="2000" b="1" dirty="0"/>
              <a:t>non-ICT</a:t>
            </a:r>
            <a:r>
              <a:rPr lang="en-GB" sz="2000" dirty="0"/>
              <a:t> related sciences</a:t>
            </a:r>
          </a:p>
          <a:p>
            <a:pPr marL="342900">
              <a:spcAft>
                <a:spcPts val="400"/>
              </a:spcAft>
              <a:buFont typeface="Arial" panose="020B0604020202020204" pitchFamily="34" charset="0"/>
              <a:buChar char="•"/>
            </a:pPr>
            <a:endParaRPr lang="en-IE" sz="1800" dirty="0"/>
          </a:p>
          <a:p>
            <a:pPr>
              <a:buFont typeface="Arial" panose="020B0604020202020204" pitchFamily="34" charset="0"/>
              <a:buChar char="•"/>
            </a:pPr>
            <a:endParaRPr lang="en-GB" sz="2000" dirty="0"/>
          </a:p>
        </p:txBody>
      </p:sp>
      <p:sp>
        <p:nvSpPr>
          <p:cNvPr id="3" name="Title 2"/>
          <p:cNvSpPr>
            <a:spLocks noGrp="1"/>
          </p:cNvSpPr>
          <p:nvPr>
            <p:ph type="title"/>
          </p:nvPr>
        </p:nvSpPr>
        <p:spPr/>
        <p:txBody>
          <a:bodyPr/>
          <a:lstStyle/>
          <a:p>
            <a:r>
              <a:rPr lang="en-IE" dirty="0"/>
              <a:t>Recommendations</a:t>
            </a:r>
            <a:endParaRPr lang="en-GB" dirty="0"/>
          </a:p>
        </p:txBody>
      </p:sp>
    </p:spTree>
    <p:extLst>
      <p:ext uri="{BB962C8B-B14F-4D97-AF65-F5344CB8AC3E}">
        <p14:creationId xmlns:p14="http://schemas.microsoft.com/office/powerpoint/2010/main" val="1588263237"/>
      </p:ext>
    </p:extLst>
  </p:cSld>
  <p:clrMapOvr>
    <a:masterClrMapping/>
  </p:clrMapOvr>
</p:sld>
</file>

<file path=ppt/theme/theme1.xml><?xml version="1.0" encoding="utf-8"?>
<a:theme xmlns:a="http://schemas.openxmlformats.org/drawingml/2006/main" name="Office Theme">
  <a:themeElements>
    <a:clrScheme name="Custom 32">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093B37"/>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26626BAE47CD439624384DF220C8C1" ma:contentTypeVersion="13" ma:contentTypeDescription="Create a new document." ma:contentTypeScope="" ma:versionID="c80fcf69ffba7463af7145fe743ca018">
  <xsd:schema xmlns:xsd="http://www.w3.org/2001/XMLSchema" xmlns:xs="http://www.w3.org/2001/XMLSchema" xmlns:p="http://schemas.microsoft.com/office/2006/metadata/properties" xmlns:ns2="ea759aec-9602-4cfb-a4d6-76210f1c4c69" xmlns:ns3="0858bc24-9fe5-48cd-8c9b-429408622c91" targetNamespace="http://schemas.microsoft.com/office/2006/metadata/properties" ma:root="true" ma:fieldsID="8c3c98c11837a3b8962ec55de716cfed" ns2:_="" ns3:_="">
    <xsd:import namespace="ea759aec-9602-4cfb-a4d6-76210f1c4c69"/>
    <xsd:import namespace="0858bc24-9fe5-48cd-8c9b-429408622c9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59aec-9602-4cfb-a4d6-76210f1c4c6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5503ba6-c77d-4a47-a49f-513eb447c3e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58bc24-9fe5-48cd-8c9b-429408622c9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3baddc-5ee6-4942-abf3-e3bdcef93071}" ma:internalName="TaxCatchAll" ma:showField="CatchAllData" ma:web="0858bc24-9fe5-48cd-8c9b-429408622c9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B1474-82CA-4102-B878-C19E8418D3B0}"/>
</file>

<file path=customXml/itemProps2.xml><?xml version="1.0" encoding="utf-8"?>
<ds:datastoreItem xmlns:ds="http://schemas.openxmlformats.org/officeDocument/2006/customXml" ds:itemID="{9227B592-8F96-4C8D-8E20-802E7006BF40}"/>
</file>

<file path=docProps/app.xml><?xml version="1.0" encoding="utf-8"?>
<Properties xmlns="http://schemas.openxmlformats.org/officeDocument/2006/extended-properties" xmlns:vt="http://schemas.openxmlformats.org/officeDocument/2006/docPropsVTypes">
  <Template/>
  <TotalTime>0</TotalTime>
  <Words>1358</Words>
  <Application>Microsoft Office PowerPoint</Application>
  <PresentationFormat>Grand écran</PresentationFormat>
  <Paragraphs>142</Paragraphs>
  <Slides>11</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Verdana</vt:lpstr>
      <vt:lpstr>Verdana Standaard</vt:lpstr>
      <vt:lpstr>Wingdings 2</vt:lpstr>
      <vt:lpstr>Office Theme</vt:lpstr>
      <vt:lpstr>Présentation PowerPoint</vt:lpstr>
      <vt:lpstr>JRC cooperation activities with EaP countries in Technology Transfer</vt:lpstr>
      <vt:lpstr>TT in Eastern and Southern neighbourhood</vt:lpstr>
      <vt:lpstr>TT in Eastern and Southern neighbourhood</vt:lpstr>
      <vt:lpstr>Approach and methodology</vt:lpstr>
      <vt:lpstr>Approach and methodology</vt:lpstr>
      <vt:lpstr>Approach and methodology</vt:lpstr>
      <vt:lpstr>Results</vt:lpstr>
      <vt:lpstr>Recommendations</vt:lpstr>
      <vt:lpstr>Future developments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Ludmila Magkaeva</cp:lastModifiedBy>
  <cp:revision>270</cp:revision>
  <dcterms:created xsi:type="dcterms:W3CDTF">2019-08-09T12:06:42Z</dcterms:created>
  <dcterms:modified xsi:type="dcterms:W3CDTF">2022-10-18T13:06:10Z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15</vt:lpwstr>
  </property>
  <property fmtid="{D5CDD505-2E9C-101B-9397-08002B2CF9AE}" pid="3" name="Offisync_ServerID">
    <vt:lpwstr>0d3b22a6-6203-4efc-8e8e-b5279256493b</vt:lpwstr>
  </property>
  <property fmtid="{D5CDD505-2E9C-101B-9397-08002B2CF9AE}" pid="4" name="Jive_VersionGuid">
    <vt:lpwstr>bc17051f-93f8-4e0c-8a61-00dbad5bd7c0</vt:lpwstr>
  </property>
  <property fmtid="{D5CDD505-2E9C-101B-9397-08002B2CF9AE}" pid="5" name="Offisync_UniqueId">
    <vt:lpwstr>216256</vt:lpwstr>
  </property>
  <property fmtid="{D5CDD505-2E9C-101B-9397-08002B2CF9AE}" pid="6" name="Jive_LatestUserAccountName">
    <vt:lpwstr>baltaev</vt:lpwstr>
  </property>
  <property fmtid="{D5CDD505-2E9C-101B-9397-08002B2CF9AE}" pid="7" name="Offisync_ProviderInitializationData">
    <vt:lpwstr>https://webgate.ec.europa.eu/connected</vt:lpwstr>
  </property>
</Properties>
</file>