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31.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rawing5.xml" ContentType="application/vnd.ms-office.drawingml.diagramDrawing+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3.xml" ContentType="application/vnd.openxmlformats-officedocument.drawingml.chart+xml"/>
  <Override PartName="/ppt/charts/colors2.xml" ContentType="application/vnd.ms-office.chartcolorstyl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diagrams/layout4.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olors4.xml" ContentType="application/vnd.ms-office.chartcolorstyle+xml"/>
  <Override PartName="/ppt/charts/style4.xml" ContentType="application/vnd.ms-office.chartstyle+xml"/>
  <Override PartName="/ppt/charts/style5.xml" ContentType="application/vnd.ms-office.chartstyle+xml"/>
  <Override PartName="/ppt/charts/chart5.xml" ContentType="application/vnd.openxmlformats-officedocument.drawingml.chart+xml"/>
  <Override PartName="/ppt/charts/colors5.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2" r:id="rId2"/>
    <p:sldMasterId id="2147483804" r:id="rId3"/>
  </p:sldMasterIdLst>
  <p:notesMasterIdLst>
    <p:notesMasterId r:id="rId54"/>
  </p:notesMasterIdLst>
  <p:sldIdLst>
    <p:sldId id="305" r:id="rId4"/>
    <p:sldId id="286" r:id="rId5"/>
    <p:sldId id="260" r:id="rId6"/>
    <p:sldId id="306" r:id="rId7"/>
    <p:sldId id="278" r:id="rId8"/>
    <p:sldId id="272" r:id="rId9"/>
    <p:sldId id="372" r:id="rId10"/>
    <p:sldId id="271" r:id="rId11"/>
    <p:sldId id="280" r:id="rId12"/>
    <p:sldId id="274" r:id="rId13"/>
    <p:sldId id="275" r:id="rId14"/>
    <p:sldId id="360" r:id="rId15"/>
    <p:sldId id="308" r:id="rId16"/>
    <p:sldId id="363" r:id="rId17"/>
    <p:sldId id="284" r:id="rId18"/>
    <p:sldId id="307" r:id="rId19"/>
    <p:sldId id="374" r:id="rId20"/>
    <p:sldId id="257" r:id="rId21"/>
    <p:sldId id="258" r:id="rId22"/>
    <p:sldId id="375" r:id="rId23"/>
    <p:sldId id="256" r:id="rId24"/>
    <p:sldId id="319" r:id="rId25"/>
    <p:sldId id="320" r:id="rId26"/>
    <p:sldId id="321" r:id="rId27"/>
    <p:sldId id="322" r:id="rId28"/>
    <p:sldId id="323" r:id="rId29"/>
    <p:sldId id="261" r:id="rId30"/>
    <p:sldId id="358" r:id="rId31"/>
    <p:sldId id="263" r:id="rId32"/>
    <p:sldId id="262" r:id="rId33"/>
    <p:sldId id="371" r:id="rId34"/>
    <p:sldId id="337" r:id="rId35"/>
    <p:sldId id="338" r:id="rId36"/>
    <p:sldId id="376" r:id="rId37"/>
    <p:sldId id="377" r:id="rId38"/>
    <p:sldId id="379" r:id="rId39"/>
    <p:sldId id="353" r:id="rId40"/>
    <p:sldId id="354" r:id="rId41"/>
    <p:sldId id="355" r:id="rId42"/>
    <p:sldId id="356" r:id="rId43"/>
    <p:sldId id="264" r:id="rId44"/>
    <p:sldId id="364" r:id="rId45"/>
    <p:sldId id="380" r:id="rId46"/>
    <p:sldId id="365" r:id="rId47"/>
    <p:sldId id="366" r:id="rId48"/>
    <p:sldId id="367" r:id="rId49"/>
    <p:sldId id="368" r:id="rId50"/>
    <p:sldId id="369" r:id="rId51"/>
    <p:sldId id="370" r:id="rId52"/>
    <p:sldId id="28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 Gamkrelidze" initials="TG" lastIdx="3" clrIdx="0">
    <p:extLst>
      <p:ext uri="{19B8F6BF-5375-455C-9EA6-DF929625EA0E}">
        <p15:presenceInfo xmlns:p15="http://schemas.microsoft.com/office/powerpoint/2012/main" userId="Tamar Gamkrelidze" providerId="None"/>
      </p:ext>
    </p:extLst>
  </p:cmAuthor>
  <p:cmAuthor id="2" name="Nino" initials="N" lastIdx="2" clrIdx="1">
    <p:extLst>
      <p:ext uri="{19B8F6BF-5375-455C-9EA6-DF929625EA0E}">
        <p15:presenceInfo xmlns:p15="http://schemas.microsoft.com/office/powerpoint/2012/main" userId="Nino" providerId="None"/>
      </p:ext>
    </p:extLst>
  </p:cmAuthor>
  <p:cmAuthor id="3" name="Nino Inasaridze" initials="NI" lastIdx="2" clrIdx="2">
    <p:extLst>
      <p:ext uri="{19B8F6BF-5375-455C-9EA6-DF929625EA0E}">
        <p15:presenceInfo xmlns:p15="http://schemas.microsoft.com/office/powerpoint/2012/main" userId="Nino Inasaridz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60"/>
  </p:normalViewPr>
  <p:slideViewPr>
    <p:cSldViewPr snapToGrid="0">
      <p:cViewPr varScale="1">
        <p:scale>
          <a:sx n="69" d="100"/>
          <a:sy n="69" d="100"/>
        </p:scale>
        <p:origin x="36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customXml" Target="../customXml/item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sits\Desktop\GITA%20Presentation%20_ER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sits\Desktop\GITA%20Presentation%20_ER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sits\Desktop\Info-day%202022\GITA%20Presentation\GITA%20Presentation%20_ER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sits\Desktop\Info-day%202022\GITA%20Presentation\GITA%20Presentation%20_ERC.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Disciplinary Domains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531-4F40-8EB1-8E5EE19BFAB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531-4F40-8EB1-8E5EE19BFAB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531-4F40-8EB1-8E5EE19BFAB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'[GITA Presentation _ERC.xlsx]Sheet4'!$H$21:$H$23</c:f>
              <c:strCache>
                <c:ptCount val="3"/>
                <c:pt idx="0">
                  <c:v>Social Science and Humanities</c:v>
                </c:pt>
                <c:pt idx="1">
                  <c:v>Physics Science and Engineering</c:v>
                </c:pt>
                <c:pt idx="2">
                  <c:v>Life Science</c:v>
                </c:pt>
              </c:strCache>
            </c:strRef>
          </c:cat>
          <c:val>
            <c:numRef>
              <c:f>'[GITA Presentation _ERC.xlsx]Sheet4'!$I$21:$I$23</c:f>
              <c:numCache>
                <c:formatCode>General</c:formatCode>
                <c:ptCount val="3"/>
                <c:pt idx="0">
                  <c:v>6</c:v>
                </c:pt>
                <c:pt idx="1">
                  <c:v>6</c:v>
                </c:pt>
                <c:pt idx="2">
                  <c:v>1</c:v>
                </c:pt>
              </c:numCache>
            </c:numRef>
          </c:val>
          <c:extLst>
            <c:ext xmlns:c16="http://schemas.microsoft.com/office/drawing/2014/chart" uri="{C3380CC4-5D6E-409C-BE32-E72D297353CC}">
              <c16:uniqueId val="{00000006-2531-4F40-8EB1-8E5EE19BFAB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079973714852261"/>
          <c:y val="0.3492343179202459"/>
          <c:w val="0.28284594367138954"/>
          <c:h val="0.4902815003143043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accent2"/>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Gender Balance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F19-49A2-A8EC-26AD719EA72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F19-49A2-A8EC-26AD719EA72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Sheet4!$H$43:$H$44</c:f>
              <c:strCache>
                <c:ptCount val="2"/>
                <c:pt idx="0">
                  <c:v>Male</c:v>
                </c:pt>
                <c:pt idx="1">
                  <c:v>Female</c:v>
                </c:pt>
              </c:strCache>
            </c:strRef>
          </c:cat>
          <c:val>
            <c:numRef>
              <c:f>Sheet4!$I$43:$I$44</c:f>
              <c:numCache>
                <c:formatCode>General</c:formatCode>
                <c:ptCount val="2"/>
                <c:pt idx="0">
                  <c:v>9</c:v>
                </c:pt>
                <c:pt idx="1">
                  <c:v>5</c:v>
                </c:pt>
              </c:numCache>
            </c:numRef>
          </c:val>
          <c:extLst>
            <c:ext xmlns:c16="http://schemas.microsoft.com/office/drawing/2014/chart" uri="{C3380CC4-5D6E-409C-BE32-E72D297353CC}">
              <c16:uniqueId val="{00000004-7F19-49A2-A8EC-26AD719EA72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9634959246492432"/>
          <c:y val="0.46497524784535799"/>
          <c:w val="0.16851131529495855"/>
          <c:h val="0.283757353760229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accent2"/>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ERC Grant Type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0A4-4A2E-B740-62DD476117E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0A4-4A2E-B740-62DD476117E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'[GITA Presentation _ERC.xlsx]Sheet4'!$H$47:$H$48</c:f>
              <c:strCache>
                <c:ptCount val="2"/>
                <c:pt idx="0">
                  <c:v>Starting grant</c:v>
                </c:pt>
                <c:pt idx="1">
                  <c:v>Synergy Grant</c:v>
                </c:pt>
              </c:strCache>
            </c:strRef>
          </c:cat>
          <c:val>
            <c:numRef>
              <c:f>'[GITA Presentation _ERC.xlsx]Sheet4'!$I$47:$I$48</c:f>
              <c:numCache>
                <c:formatCode>General</c:formatCode>
                <c:ptCount val="2"/>
                <c:pt idx="0">
                  <c:v>3</c:v>
                </c:pt>
                <c:pt idx="1">
                  <c:v>10</c:v>
                </c:pt>
              </c:numCache>
            </c:numRef>
          </c:val>
          <c:extLst>
            <c:ext xmlns:c16="http://schemas.microsoft.com/office/drawing/2014/chart" uri="{C3380CC4-5D6E-409C-BE32-E72D297353CC}">
              <c16:uniqueId val="{00000004-00A4-4A2E-B740-62DD476117E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accent2"/>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r>
              <a:rPr lang="en-US" b="1"/>
              <a:t>Info-day Result</a:t>
            </a:r>
          </a:p>
        </c:rich>
      </c:tx>
      <c:layout>
        <c:manualLayout>
          <c:xMode val="edge"/>
          <c:yMode val="edge"/>
          <c:x val="0.33590884801171716"/>
          <c:y val="7.3177453189203309E-2"/>
        </c:manualLayout>
      </c:layout>
      <c:overlay val="0"/>
      <c:spPr>
        <a:noFill/>
        <a:ln>
          <a:noFill/>
        </a:ln>
        <a:effectLst/>
      </c:spPr>
      <c:txPr>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2.5652655857838953E-2"/>
          <c:y val="0.17465786172620826"/>
          <c:w val="0.93729350790306032"/>
          <c:h val="0.6177836038270792"/>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2"/>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381F-4E68-9180-27A64C4A6B4D}"/>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Sheet4!$H$55:$H$56</c:f>
              <c:strCache>
                <c:ptCount val="2"/>
                <c:pt idx="0">
                  <c:v>Number of applicats before Info-day</c:v>
                </c:pt>
                <c:pt idx="1">
                  <c:v>Number of pplicants after Info-day</c:v>
                </c:pt>
              </c:strCache>
            </c:strRef>
          </c:cat>
          <c:val>
            <c:numRef>
              <c:f>Sheet4!$I$55:$I$56</c:f>
              <c:numCache>
                <c:formatCode>General</c:formatCode>
                <c:ptCount val="2"/>
                <c:pt idx="0">
                  <c:v>2</c:v>
                </c:pt>
                <c:pt idx="1">
                  <c:v>13</c:v>
                </c:pt>
              </c:numCache>
            </c:numRef>
          </c:val>
          <c:extLst>
            <c:ext xmlns:c16="http://schemas.microsoft.com/office/drawing/2014/chart" uri="{C3380CC4-5D6E-409C-BE32-E72D297353CC}">
              <c16:uniqueId val="{00000002-381F-4E68-9180-27A64C4A6B4D}"/>
            </c:ext>
          </c:extLst>
        </c:ser>
        <c:dLbls>
          <c:dLblPos val="inEnd"/>
          <c:showLegendKey val="0"/>
          <c:showVal val="1"/>
          <c:showCatName val="0"/>
          <c:showSerName val="0"/>
          <c:showPercent val="0"/>
          <c:showBubbleSize val="0"/>
        </c:dLbls>
        <c:gapWidth val="41"/>
        <c:axId val="1055053272"/>
        <c:axId val="1055054840"/>
      </c:barChart>
      <c:catAx>
        <c:axId val="1055053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1055054840"/>
        <c:crosses val="autoZero"/>
        <c:auto val="1"/>
        <c:lblAlgn val="ctr"/>
        <c:lblOffset val="100"/>
        <c:noMultiLvlLbl val="0"/>
      </c:catAx>
      <c:valAx>
        <c:axId val="1055054840"/>
        <c:scaling>
          <c:orientation val="minMax"/>
        </c:scaling>
        <c:delete val="1"/>
        <c:axPos val="l"/>
        <c:numFmt formatCode="General" sourceLinked="1"/>
        <c:majorTickMark val="none"/>
        <c:minorTickMark val="none"/>
        <c:tickLblPos val="nextTo"/>
        <c:crossAx val="105505327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19050"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b="1" dirty="0"/>
              <a:t>Number of Applicant by Horizon</a:t>
            </a:r>
            <a:r>
              <a:rPr lang="en-US" b="1" baseline="0" dirty="0"/>
              <a:t> Office Institutions</a:t>
            </a:r>
            <a:endParaRPr lang="en-US" b="1"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2"/>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2D7F-4B49-8B9D-451EE1365D95}"/>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Sheet4!$H$27:$H$28</c:f>
              <c:strCache>
                <c:ptCount val="2"/>
                <c:pt idx="0">
                  <c:v>Number of applicant from Institution without Horizon Office</c:v>
                </c:pt>
                <c:pt idx="1">
                  <c:v>Number of applicant from Institution with Horizon Office</c:v>
                </c:pt>
              </c:strCache>
            </c:strRef>
          </c:cat>
          <c:val>
            <c:numRef>
              <c:f>Sheet4!$I$27:$I$28</c:f>
              <c:numCache>
                <c:formatCode>General</c:formatCode>
                <c:ptCount val="2"/>
                <c:pt idx="0">
                  <c:v>4</c:v>
                </c:pt>
                <c:pt idx="1">
                  <c:v>9</c:v>
                </c:pt>
              </c:numCache>
            </c:numRef>
          </c:val>
          <c:extLst>
            <c:ext xmlns:c16="http://schemas.microsoft.com/office/drawing/2014/chart" uri="{C3380CC4-5D6E-409C-BE32-E72D297353CC}">
              <c16:uniqueId val="{00000002-2D7F-4B49-8B9D-451EE1365D95}"/>
            </c:ext>
          </c:extLst>
        </c:ser>
        <c:dLbls>
          <c:dLblPos val="inEnd"/>
          <c:showLegendKey val="0"/>
          <c:showVal val="1"/>
          <c:showCatName val="0"/>
          <c:showSerName val="0"/>
          <c:showPercent val="0"/>
          <c:showBubbleSize val="0"/>
        </c:dLbls>
        <c:gapWidth val="41"/>
        <c:axId val="1055048176"/>
        <c:axId val="1055048568"/>
      </c:barChart>
      <c:catAx>
        <c:axId val="1055048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effectLst/>
                <a:latin typeface="+mn-lt"/>
                <a:ea typeface="+mn-ea"/>
                <a:cs typeface="+mn-cs"/>
              </a:defRPr>
            </a:pPr>
            <a:endParaRPr lang="en-US"/>
          </a:p>
        </c:txPr>
        <c:crossAx val="1055048568"/>
        <c:crosses val="autoZero"/>
        <c:auto val="1"/>
        <c:lblAlgn val="ctr"/>
        <c:lblOffset val="100"/>
        <c:noMultiLvlLbl val="0"/>
      </c:catAx>
      <c:valAx>
        <c:axId val="1055048568"/>
        <c:scaling>
          <c:orientation val="minMax"/>
        </c:scaling>
        <c:delete val="1"/>
        <c:axPos val="l"/>
        <c:numFmt formatCode="General" sourceLinked="1"/>
        <c:majorTickMark val="none"/>
        <c:minorTickMark val="none"/>
        <c:tickLblPos val="nextTo"/>
        <c:crossAx val="105504817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28575" cap="flat" cmpd="sng" algn="ctr">
      <a:solidFill>
        <a:schemeClr val="tx1">
          <a:alpha val="94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2-10-20T18:31:27.619" idx="2">
    <p:pos x="7390" y="3834"/>
    <p:text>Updated figures  kindly shared by EC (Mrs. Silvia Bojinova</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854F5-71E4-4181-B952-07A023E37D0D}"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9CDF02E1-2A19-42BD-B43C-1398218581F7}">
      <dgm:prSet phldrT="[Text]" custT="1"/>
      <dgm:spPr/>
      <dgm: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Coordinator 1</a:t>
          </a:r>
        </a:p>
      </dgm:t>
    </dgm:pt>
    <dgm:pt modelId="{EC4ABB66-DD49-4A49-9FBB-A87E63A83868}" type="parTrans" cxnId="{68143F7B-7E87-46AC-A679-2EB8A927C68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1F8C090-8F3C-4AC8-8532-63DF1A9E9170}" type="sibTrans" cxnId="{68143F7B-7E87-46AC-A679-2EB8A927C68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62713D6-2049-4B6B-A57D-6892299C5481}">
      <dgm:prSet phldrT="[Text]" custT="1"/>
      <dgm:spPr/>
      <dgm:t>
        <a:bodyPr anchor="ctr"/>
        <a:lstStyle/>
        <a:p>
          <a:pPr algn="ctr"/>
          <a:r>
            <a:rPr lang="en-US" sz="28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Pillar 1</a:t>
          </a:r>
        </a:p>
      </dgm:t>
    </dgm:pt>
    <dgm:pt modelId="{C75FD026-1FDE-4310-8128-3FD6C9F89EAA}" type="parTrans" cxnId="{CA747EAC-871A-45E2-9B12-07E82B2FF98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36DC3D3-864E-4525-A4BF-549568609CD8}" type="sibTrans" cxnId="{CA747EAC-871A-45E2-9B12-07E82B2FF98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AB237BD-4037-4248-861B-851C04713FCA}">
      <dgm:prSet phldrT="[Text]"/>
      <dgm:spPr/>
      <dgm: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Coordinator 2</a:t>
          </a:r>
        </a:p>
      </dgm:t>
    </dgm:pt>
    <dgm:pt modelId="{4952B702-E7C0-46F1-A040-8E1A9615031C}" type="parTrans" cxnId="{8EA122E9-F79A-40C5-BC38-3195EAA9EAF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A588136-709E-4933-9A70-479956A06DBD}" type="sibTrans" cxnId="{8EA122E9-F79A-40C5-BC38-3195EAA9EAF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990A9CB-4129-4832-B0F6-0ED21E131065}">
      <dgm:prSet phldrT="[Text]" custT="1"/>
      <dgm:spPr/>
      <dgm:t>
        <a:bodyPr anchor="ctr"/>
        <a:lstStyle/>
        <a:p>
          <a:pPr algn="ctr"/>
          <a:r>
            <a:rPr lang="en-US" sz="28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Pillar 2</a:t>
          </a:r>
        </a:p>
      </dgm:t>
    </dgm:pt>
    <dgm:pt modelId="{7B72181B-703D-4453-B65C-D7C5BF099D12}" type="parTrans" cxnId="{E934F5D2-0E56-4F5B-A6F8-A50D3BBF42E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55E4EE8-B1A5-4D85-8EA7-37A2032C7F9F}" type="sibTrans" cxnId="{E934F5D2-0E56-4F5B-A6F8-A50D3BBF42E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3CCF63C-AD7D-431C-8F37-9BD60E329C95}">
      <dgm:prSet phldrT="[Text]"/>
      <dgm:spPr/>
      <dgm: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Coordinator 3</a:t>
          </a:r>
        </a:p>
      </dgm:t>
    </dgm:pt>
    <dgm:pt modelId="{F603DD73-49DD-47E6-BA03-65B5BB4BDE49}" type="parTrans" cxnId="{0593D26E-EAE0-4AD3-9A7E-46A766B76F2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D8B51B9-F893-47CA-BFB7-EAA30C36150C}" type="sibTrans" cxnId="{0593D26E-EAE0-4AD3-9A7E-46A766B76F2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B22FED5-3E7D-4FCC-B567-DA1851E33F83}">
      <dgm:prSet phldrT="[Text]" custT="1"/>
      <dgm:spPr/>
      <dgm:t>
        <a:bodyPr anchor="ctr"/>
        <a:lstStyle/>
        <a:p>
          <a:pPr algn="ctr"/>
          <a:r>
            <a:rPr lang="en-US" sz="28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Pillar 3</a:t>
          </a:r>
        </a:p>
      </dgm:t>
    </dgm:pt>
    <dgm:pt modelId="{52B49120-2EF6-47E7-B4F0-3AB56DB2F26E}" type="parTrans" cxnId="{16B58A3C-85C0-44DD-87C0-17903C6FEFC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127BE6C-09DE-4E21-841E-462061A3E57A}" type="sibTrans" cxnId="{16B58A3C-85C0-44DD-87C0-17903C6FEFC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E3BF049-2D85-4B1B-B4EA-6628439EB8E1}">
      <dgm:prSet/>
      <dgm:spPr/>
      <dgm: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Coordinator 4</a:t>
          </a:r>
        </a:p>
      </dgm:t>
    </dgm:pt>
    <dgm:pt modelId="{54EB6C31-7427-4DB6-8A4B-DA54608BF02C}" type="parTrans" cxnId="{6D753544-FF16-499D-8E88-E64067C9D0F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0F43221-DEE4-4E14-ACB4-6D3C3BE5CD14}" type="sibTrans" cxnId="{6D753544-FF16-499D-8E88-E64067C9D0F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4400103-7EF1-4C84-9938-29F0731F242C}">
      <dgm:prSet custT="1"/>
      <dgm:spPr/>
      <dgm:t>
        <a:bodyPr anchor="ctr"/>
        <a:lstStyle/>
        <a:p>
          <a:pPr algn="ct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Widening</a:t>
          </a:r>
        </a:p>
      </dgm:t>
    </dgm:pt>
    <dgm:pt modelId="{8C52B71C-DE71-476C-AEF1-C93C6767DFF8}" type="parTrans" cxnId="{BEF194AC-8B13-4AF8-8DA4-1CEE5D7DC90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79E405B-A774-4417-AFB7-F963A9BBC519}" type="sibTrans" cxnId="{BEF194AC-8B13-4AF8-8DA4-1CEE5D7DC90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A9EBFDA-A0BB-44B8-849F-CC9D35E37D4C}" type="pres">
      <dgm:prSet presAssocID="{AB5854F5-71E4-4181-B952-07A023E37D0D}" presName="Name0" presStyleCnt="0">
        <dgm:presLayoutVars>
          <dgm:dir/>
          <dgm:animLvl val="lvl"/>
          <dgm:resizeHandles val="exact"/>
        </dgm:presLayoutVars>
      </dgm:prSet>
      <dgm:spPr/>
      <dgm:t>
        <a:bodyPr/>
        <a:lstStyle/>
        <a:p>
          <a:endParaRPr lang="en-US"/>
        </a:p>
      </dgm:t>
    </dgm:pt>
    <dgm:pt modelId="{39F546E0-D1BA-48E6-9E86-F90DED574F49}" type="pres">
      <dgm:prSet presAssocID="{9CDF02E1-2A19-42BD-B43C-1398218581F7}" presName="composite" presStyleCnt="0"/>
      <dgm:spPr/>
    </dgm:pt>
    <dgm:pt modelId="{DD8DF791-A21B-4CE9-AA06-F613706F4BC6}" type="pres">
      <dgm:prSet presAssocID="{9CDF02E1-2A19-42BD-B43C-1398218581F7}" presName="parTx" presStyleLbl="alignNode1" presStyleIdx="0" presStyleCnt="4" custScaleX="101031" custScaleY="106822">
        <dgm:presLayoutVars>
          <dgm:chMax val="0"/>
          <dgm:chPref val="0"/>
          <dgm:bulletEnabled val="1"/>
        </dgm:presLayoutVars>
      </dgm:prSet>
      <dgm:spPr/>
      <dgm:t>
        <a:bodyPr/>
        <a:lstStyle/>
        <a:p>
          <a:endParaRPr lang="en-US"/>
        </a:p>
      </dgm:t>
    </dgm:pt>
    <dgm:pt modelId="{B983BCED-B334-4C07-860B-AEBB95B522F9}" type="pres">
      <dgm:prSet presAssocID="{9CDF02E1-2A19-42BD-B43C-1398218581F7}" presName="desTx" presStyleLbl="alignAccFollowNode1" presStyleIdx="0" presStyleCnt="4" custLinFactNeighborX="638" custLinFactNeighborY="9384">
        <dgm:presLayoutVars>
          <dgm:bulletEnabled val="1"/>
        </dgm:presLayoutVars>
      </dgm:prSet>
      <dgm:spPr/>
      <dgm:t>
        <a:bodyPr/>
        <a:lstStyle/>
        <a:p>
          <a:endParaRPr lang="en-US"/>
        </a:p>
      </dgm:t>
    </dgm:pt>
    <dgm:pt modelId="{4D4FA0E1-11DB-49AD-987A-0BFD3000320E}" type="pres">
      <dgm:prSet presAssocID="{D1F8C090-8F3C-4AC8-8532-63DF1A9E9170}" presName="space" presStyleCnt="0"/>
      <dgm:spPr/>
    </dgm:pt>
    <dgm:pt modelId="{C76B2FDD-C761-48BE-A799-3008D3F86DDD}" type="pres">
      <dgm:prSet presAssocID="{7AB237BD-4037-4248-861B-851C04713FCA}" presName="composite" presStyleCnt="0"/>
      <dgm:spPr/>
    </dgm:pt>
    <dgm:pt modelId="{E4DE154F-4D66-4884-9A69-74BDE11F7900}" type="pres">
      <dgm:prSet presAssocID="{7AB237BD-4037-4248-861B-851C04713FCA}" presName="parTx" presStyleLbl="alignNode1" presStyleIdx="1" presStyleCnt="4">
        <dgm:presLayoutVars>
          <dgm:chMax val="0"/>
          <dgm:chPref val="0"/>
          <dgm:bulletEnabled val="1"/>
        </dgm:presLayoutVars>
      </dgm:prSet>
      <dgm:spPr/>
      <dgm:t>
        <a:bodyPr/>
        <a:lstStyle/>
        <a:p>
          <a:endParaRPr lang="en-US"/>
        </a:p>
      </dgm:t>
    </dgm:pt>
    <dgm:pt modelId="{C9F12B26-235C-4F15-A2E0-1388A8F6290F}" type="pres">
      <dgm:prSet presAssocID="{7AB237BD-4037-4248-861B-851C04713FCA}" presName="desTx" presStyleLbl="alignAccFollowNode1" presStyleIdx="1" presStyleCnt="4" custLinFactNeighborX="1177" custLinFactNeighborY="9583">
        <dgm:presLayoutVars>
          <dgm:bulletEnabled val="1"/>
        </dgm:presLayoutVars>
      </dgm:prSet>
      <dgm:spPr/>
      <dgm:t>
        <a:bodyPr/>
        <a:lstStyle/>
        <a:p>
          <a:endParaRPr lang="en-US"/>
        </a:p>
      </dgm:t>
    </dgm:pt>
    <dgm:pt modelId="{5723CA45-ACA5-4D87-A0A5-B64BD4A67A09}" type="pres">
      <dgm:prSet presAssocID="{AA588136-709E-4933-9A70-479956A06DBD}" presName="space" presStyleCnt="0"/>
      <dgm:spPr/>
    </dgm:pt>
    <dgm:pt modelId="{3C6DD465-74B9-48CD-93B7-4A649C3C806D}" type="pres">
      <dgm:prSet presAssocID="{F3CCF63C-AD7D-431C-8F37-9BD60E329C95}" presName="composite" presStyleCnt="0"/>
      <dgm:spPr/>
    </dgm:pt>
    <dgm:pt modelId="{FB0618DB-26FE-4D85-B6A2-39F8EEA91DAB}" type="pres">
      <dgm:prSet presAssocID="{F3CCF63C-AD7D-431C-8F37-9BD60E329C95}" presName="parTx" presStyleLbl="alignNode1" presStyleIdx="2" presStyleCnt="4" custLinFactNeighborX="-2860">
        <dgm:presLayoutVars>
          <dgm:chMax val="0"/>
          <dgm:chPref val="0"/>
          <dgm:bulletEnabled val="1"/>
        </dgm:presLayoutVars>
      </dgm:prSet>
      <dgm:spPr/>
      <dgm:t>
        <a:bodyPr/>
        <a:lstStyle/>
        <a:p>
          <a:endParaRPr lang="en-US"/>
        </a:p>
      </dgm:t>
    </dgm:pt>
    <dgm:pt modelId="{EB053ED1-50C2-4407-A87D-28A98832CF8D}" type="pres">
      <dgm:prSet presAssocID="{F3CCF63C-AD7D-431C-8F37-9BD60E329C95}" presName="desTx" presStyleLbl="alignAccFollowNode1" presStyleIdx="2" presStyleCnt="4" custLinFactNeighborX="-2860" custLinFactNeighborY="11984">
        <dgm:presLayoutVars>
          <dgm:bulletEnabled val="1"/>
        </dgm:presLayoutVars>
      </dgm:prSet>
      <dgm:spPr/>
      <dgm:t>
        <a:bodyPr/>
        <a:lstStyle/>
        <a:p>
          <a:endParaRPr lang="en-US"/>
        </a:p>
      </dgm:t>
    </dgm:pt>
    <dgm:pt modelId="{8B3FDE1B-7061-41EB-865C-66CB72A8A375}" type="pres">
      <dgm:prSet presAssocID="{3D8B51B9-F893-47CA-BFB7-EAA30C36150C}" presName="space" presStyleCnt="0"/>
      <dgm:spPr/>
    </dgm:pt>
    <dgm:pt modelId="{FBF1298C-E293-4AB0-90EA-C36110E7CB4F}" type="pres">
      <dgm:prSet presAssocID="{AE3BF049-2D85-4B1B-B4EA-6628439EB8E1}" presName="composite" presStyleCnt="0"/>
      <dgm:spPr/>
    </dgm:pt>
    <dgm:pt modelId="{08C19D65-40C6-4D9E-9BE4-9410CAF32591}" type="pres">
      <dgm:prSet presAssocID="{AE3BF049-2D85-4B1B-B4EA-6628439EB8E1}" presName="parTx" presStyleLbl="alignNode1" presStyleIdx="3" presStyleCnt="4" custScaleX="122382" custScaleY="94697" custLinFactNeighborX="-2860">
        <dgm:presLayoutVars>
          <dgm:chMax val="0"/>
          <dgm:chPref val="0"/>
          <dgm:bulletEnabled val="1"/>
        </dgm:presLayoutVars>
      </dgm:prSet>
      <dgm:spPr/>
      <dgm:t>
        <a:bodyPr/>
        <a:lstStyle/>
        <a:p>
          <a:endParaRPr lang="en-US"/>
        </a:p>
      </dgm:t>
    </dgm:pt>
    <dgm:pt modelId="{E4BEE889-49CC-4937-BBC1-2467997F2C93}" type="pres">
      <dgm:prSet presAssocID="{AE3BF049-2D85-4B1B-B4EA-6628439EB8E1}" presName="desTx" presStyleLbl="alignAccFollowNode1" presStyleIdx="3" presStyleCnt="4" custScaleX="125222" custScaleY="94008" custLinFactNeighborX="-2860" custLinFactNeighborY="13482">
        <dgm:presLayoutVars>
          <dgm:bulletEnabled val="1"/>
        </dgm:presLayoutVars>
      </dgm:prSet>
      <dgm:spPr/>
      <dgm:t>
        <a:bodyPr/>
        <a:lstStyle/>
        <a:p>
          <a:endParaRPr lang="en-US"/>
        </a:p>
      </dgm:t>
    </dgm:pt>
  </dgm:ptLst>
  <dgm:cxnLst>
    <dgm:cxn modelId="{BEF194AC-8B13-4AF8-8DA4-1CEE5D7DC900}" srcId="{AE3BF049-2D85-4B1B-B4EA-6628439EB8E1}" destId="{C4400103-7EF1-4C84-9938-29F0731F242C}" srcOrd="0" destOrd="0" parTransId="{8C52B71C-DE71-476C-AEF1-C93C6767DFF8}" sibTransId="{179E405B-A774-4417-AFB7-F963A9BBC519}"/>
    <dgm:cxn modelId="{E94182C9-A823-4F0F-A4B3-35B5A82269E0}" type="presOf" srcId="{AB5854F5-71E4-4181-B952-07A023E37D0D}" destId="{CA9EBFDA-A0BB-44B8-849F-CC9D35E37D4C}" srcOrd="0" destOrd="0" presId="urn:microsoft.com/office/officeart/2005/8/layout/hList1"/>
    <dgm:cxn modelId="{A49B719E-200D-4EDE-BF5C-F8CFB4139302}" type="presOf" srcId="{AE3BF049-2D85-4B1B-B4EA-6628439EB8E1}" destId="{08C19D65-40C6-4D9E-9BE4-9410CAF32591}" srcOrd="0" destOrd="0" presId="urn:microsoft.com/office/officeart/2005/8/layout/hList1"/>
    <dgm:cxn modelId="{79D2EA5F-8A65-4C0D-BF22-9758177C073B}" type="presOf" srcId="{7AB237BD-4037-4248-861B-851C04713FCA}" destId="{E4DE154F-4D66-4884-9A69-74BDE11F7900}" srcOrd="0" destOrd="0" presId="urn:microsoft.com/office/officeart/2005/8/layout/hList1"/>
    <dgm:cxn modelId="{CA747EAC-871A-45E2-9B12-07E82B2FF985}" srcId="{9CDF02E1-2A19-42BD-B43C-1398218581F7}" destId="{862713D6-2049-4B6B-A57D-6892299C5481}" srcOrd="0" destOrd="0" parTransId="{C75FD026-1FDE-4310-8128-3FD6C9F89EAA}" sibTransId="{C36DC3D3-864E-4525-A4BF-549568609CD8}"/>
    <dgm:cxn modelId="{8EA122E9-F79A-40C5-BC38-3195EAA9EAF0}" srcId="{AB5854F5-71E4-4181-B952-07A023E37D0D}" destId="{7AB237BD-4037-4248-861B-851C04713FCA}" srcOrd="1" destOrd="0" parTransId="{4952B702-E7C0-46F1-A040-8E1A9615031C}" sibTransId="{AA588136-709E-4933-9A70-479956A06DBD}"/>
    <dgm:cxn modelId="{68143F7B-7E87-46AC-A679-2EB8A927C68F}" srcId="{AB5854F5-71E4-4181-B952-07A023E37D0D}" destId="{9CDF02E1-2A19-42BD-B43C-1398218581F7}" srcOrd="0" destOrd="0" parTransId="{EC4ABB66-DD49-4A49-9FBB-A87E63A83868}" sibTransId="{D1F8C090-8F3C-4AC8-8532-63DF1A9E9170}"/>
    <dgm:cxn modelId="{E7E1EEC7-BA1B-4BA8-AD44-A1806A9674AA}" type="presOf" srcId="{F990A9CB-4129-4832-B0F6-0ED21E131065}" destId="{C9F12B26-235C-4F15-A2E0-1388A8F6290F}" srcOrd="0" destOrd="0" presId="urn:microsoft.com/office/officeart/2005/8/layout/hList1"/>
    <dgm:cxn modelId="{0593D26E-EAE0-4AD3-9A7E-46A766B76F2C}" srcId="{AB5854F5-71E4-4181-B952-07A023E37D0D}" destId="{F3CCF63C-AD7D-431C-8F37-9BD60E329C95}" srcOrd="2" destOrd="0" parTransId="{F603DD73-49DD-47E6-BA03-65B5BB4BDE49}" sibTransId="{3D8B51B9-F893-47CA-BFB7-EAA30C36150C}"/>
    <dgm:cxn modelId="{CBD3DC80-0BF3-42BA-81B1-D1DCFAE0ABF3}" type="presOf" srcId="{862713D6-2049-4B6B-A57D-6892299C5481}" destId="{B983BCED-B334-4C07-860B-AEBB95B522F9}" srcOrd="0" destOrd="0" presId="urn:microsoft.com/office/officeart/2005/8/layout/hList1"/>
    <dgm:cxn modelId="{6D753544-FF16-499D-8E88-E64067C9D0F7}" srcId="{AB5854F5-71E4-4181-B952-07A023E37D0D}" destId="{AE3BF049-2D85-4B1B-B4EA-6628439EB8E1}" srcOrd="3" destOrd="0" parTransId="{54EB6C31-7427-4DB6-8A4B-DA54608BF02C}" sibTransId="{E0F43221-DEE4-4E14-ACB4-6D3C3BE5CD14}"/>
    <dgm:cxn modelId="{81AB7790-CBD8-489C-B9FD-9A2611E26B94}" type="presOf" srcId="{9CDF02E1-2A19-42BD-B43C-1398218581F7}" destId="{DD8DF791-A21B-4CE9-AA06-F613706F4BC6}" srcOrd="0" destOrd="0" presId="urn:microsoft.com/office/officeart/2005/8/layout/hList1"/>
    <dgm:cxn modelId="{16B58A3C-85C0-44DD-87C0-17903C6FEFC9}" srcId="{F3CCF63C-AD7D-431C-8F37-9BD60E329C95}" destId="{AB22FED5-3E7D-4FCC-B567-DA1851E33F83}" srcOrd="0" destOrd="0" parTransId="{52B49120-2EF6-47E7-B4F0-3AB56DB2F26E}" sibTransId="{0127BE6C-09DE-4E21-841E-462061A3E57A}"/>
    <dgm:cxn modelId="{EE0E1BD7-BBFE-4989-93F9-C88E5528C6E4}" type="presOf" srcId="{F3CCF63C-AD7D-431C-8F37-9BD60E329C95}" destId="{FB0618DB-26FE-4D85-B6A2-39F8EEA91DAB}" srcOrd="0" destOrd="0" presId="urn:microsoft.com/office/officeart/2005/8/layout/hList1"/>
    <dgm:cxn modelId="{39B1F9EE-DF1C-40D9-8CE3-21844E43BFC8}" type="presOf" srcId="{AB22FED5-3E7D-4FCC-B567-DA1851E33F83}" destId="{EB053ED1-50C2-4407-A87D-28A98832CF8D}" srcOrd="0" destOrd="0" presId="urn:microsoft.com/office/officeart/2005/8/layout/hList1"/>
    <dgm:cxn modelId="{0EF49A29-762B-4C31-A839-EC56B66AB1C4}" type="presOf" srcId="{C4400103-7EF1-4C84-9938-29F0731F242C}" destId="{E4BEE889-49CC-4937-BBC1-2467997F2C93}" srcOrd="0" destOrd="0" presId="urn:microsoft.com/office/officeart/2005/8/layout/hList1"/>
    <dgm:cxn modelId="{E934F5D2-0E56-4F5B-A6F8-A50D3BBF42EE}" srcId="{7AB237BD-4037-4248-861B-851C04713FCA}" destId="{F990A9CB-4129-4832-B0F6-0ED21E131065}" srcOrd="0" destOrd="0" parTransId="{7B72181B-703D-4453-B65C-D7C5BF099D12}" sibTransId="{B55E4EE8-B1A5-4D85-8EA7-37A2032C7F9F}"/>
    <dgm:cxn modelId="{16CEEAEA-F507-4780-99AF-307AFC2AB31F}" type="presParOf" srcId="{CA9EBFDA-A0BB-44B8-849F-CC9D35E37D4C}" destId="{39F546E0-D1BA-48E6-9E86-F90DED574F49}" srcOrd="0" destOrd="0" presId="urn:microsoft.com/office/officeart/2005/8/layout/hList1"/>
    <dgm:cxn modelId="{6216142F-9189-4EC5-814C-69E56DA38C6D}" type="presParOf" srcId="{39F546E0-D1BA-48E6-9E86-F90DED574F49}" destId="{DD8DF791-A21B-4CE9-AA06-F613706F4BC6}" srcOrd="0" destOrd="0" presId="urn:microsoft.com/office/officeart/2005/8/layout/hList1"/>
    <dgm:cxn modelId="{3FA47907-D259-4D4D-A660-E820EEF6478E}" type="presParOf" srcId="{39F546E0-D1BA-48E6-9E86-F90DED574F49}" destId="{B983BCED-B334-4C07-860B-AEBB95B522F9}" srcOrd="1" destOrd="0" presId="urn:microsoft.com/office/officeart/2005/8/layout/hList1"/>
    <dgm:cxn modelId="{67B0BC93-53D3-4EEC-9357-C1BB1177041C}" type="presParOf" srcId="{CA9EBFDA-A0BB-44B8-849F-CC9D35E37D4C}" destId="{4D4FA0E1-11DB-49AD-987A-0BFD3000320E}" srcOrd="1" destOrd="0" presId="urn:microsoft.com/office/officeart/2005/8/layout/hList1"/>
    <dgm:cxn modelId="{87E37A8D-277D-4254-8AC0-3DEFA9863373}" type="presParOf" srcId="{CA9EBFDA-A0BB-44B8-849F-CC9D35E37D4C}" destId="{C76B2FDD-C761-48BE-A799-3008D3F86DDD}" srcOrd="2" destOrd="0" presId="urn:microsoft.com/office/officeart/2005/8/layout/hList1"/>
    <dgm:cxn modelId="{0CD04A11-5EF5-4EDE-93B0-8C555E5EC3C5}" type="presParOf" srcId="{C76B2FDD-C761-48BE-A799-3008D3F86DDD}" destId="{E4DE154F-4D66-4884-9A69-74BDE11F7900}" srcOrd="0" destOrd="0" presId="urn:microsoft.com/office/officeart/2005/8/layout/hList1"/>
    <dgm:cxn modelId="{7CBE9D64-0F03-472B-B7FD-75B0C1CD9993}" type="presParOf" srcId="{C76B2FDD-C761-48BE-A799-3008D3F86DDD}" destId="{C9F12B26-235C-4F15-A2E0-1388A8F6290F}" srcOrd="1" destOrd="0" presId="urn:microsoft.com/office/officeart/2005/8/layout/hList1"/>
    <dgm:cxn modelId="{B271CEB8-3308-41E1-963C-83A2096E8EE1}" type="presParOf" srcId="{CA9EBFDA-A0BB-44B8-849F-CC9D35E37D4C}" destId="{5723CA45-ACA5-4D87-A0A5-B64BD4A67A09}" srcOrd="3" destOrd="0" presId="urn:microsoft.com/office/officeart/2005/8/layout/hList1"/>
    <dgm:cxn modelId="{AB4B724A-4BDE-4911-938A-48B75A056D82}" type="presParOf" srcId="{CA9EBFDA-A0BB-44B8-849F-CC9D35E37D4C}" destId="{3C6DD465-74B9-48CD-93B7-4A649C3C806D}" srcOrd="4" destOrd="0" presId="urn:microsoft.com/office/officeart/2005/8/layout/hList1"/>
    <dgm:cxn modelId="{787BEF51-67DC-4807-A22D-B5A4672499C9}" type="presParOf" srcId="{3C6DD465-74B9-48CD-93B7-4A649C3C806D}" destId="{FB0618DB-26FE-4D85-B6A2-39F8EEA91DAB}" srcOrd="0" destOrd="0" presId="urn:microsoft.com/office/officeart/2005/8/layout/hList1"/>
    <dgm:cxn modelId="{9703FCCE-D68A-46A9-AA63-0BEBF5258466}" type="presParOf" srcId="{3C6DD465-74B9-48CD-93B7-4A649C3C806D}" destId="{EB053ED1-50C2-4407-A87D-28A98832CF8D}" srcOrd="1" destOrd="0" presId="urn:microsoft.com/office/officeart/2005/8/layout/hList1"/>
    <dgm:cxn modelId="{40F2D79A-97F8-4B57-8C1D-96D17E763894}" type="presParOf" srcId="{CA9EBFDA-A0BB-44B8-849F-CC9D35E37D4C}" destId="{8B3FDE1B-7061-41EB-865C-66CB72A8A375}" srcOrd="5" destOrd="0" presId="urn:microsoft.com/office/officeart/2005/8/layout/hList1"/>
    <dgm:cxn modelId="{C8CE408B-9DA1-4653-A51A-5B7147F74286}" type="presParOf" srcId="{CA9EBFDA-A0BB-44B8-849F-CC9D35E37D4C}" destId="{FBF1298C-E293-4AB0-90EA-C36110E7CB4F}" srcOrd="6" destOrd="0" presId="urn:microsoft.com/office/officeart/2005/8/layout/hList1"/>
    <dgm:cxn modelId="{98DA19D4-3D0E-4D26-8AEC-8ACAED01166F}" type="presParOf" srcId="{FBF1298C-E293-4AB0-90EA-C36110E7CB4F}" destId="{08C19D65-40C6-4D9E-9BE4-9410CAF32591}" srcOrd="0" destOrd="0" presId="urn:microsoft.com/office/officeart/2005/8/layout/hList1"/>
    <dgm:cxn modelId="{4476453C-7966-4221-A7AC-00772EEAF947}" type="presParOf" srcId="{FBF1298C-E293-4AB0-90EA-C36110E7CB4F}" destId="{E4BEE889-49CC-4937-BBC1-2467997F2C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01D74-6B5A-459C-A4C8-476F3F5EAEE5}"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F6C95BB3-9A68-4D99-980B-518758B02E2E}">
      <dgm:prSet phldrT="[Text]"/>
      <dgm:spPr/>
      <dgm:t>
        <a:bodyPr/>
        <a:lstStyle/>
        <a:p>
          <a:r>
            <a:rPr lang="en-US" dirty="0"/>
            <a:t>1. </a:t>
          </a:r>
        </a:p>
      </dgm:t>
    </dgm:pt>
    <dgm:pt modelId="{4D7AECA2-3488-4417-95FA-C808386A953A}" type="parTrans" cxnId="{3720E983-93CB-4226-AAA8-511B80F7D24B}">
      <dgm:prSet/>
      <dgm:spPr/>
      <dgm:t>
        <a:bodyPr/>
        <a:lstStyle/>
        <a:p>
          <a:endParaRPr lang="en-US"/>
        </a:p>
      </dgm:t>
    </dgm:pt>
    <dgm:pt modelId="{B1AEF9F5-33F9-4F76-973C-FA5DCFF800E1}" type="sibTrans" cxnId="{3720E983-93CB-4226-AAA8-511B80F7D24B}">
      <dgm:prSet/>
      <dgm:spPr/>
      <dgm:t>
        <a:bodyPr/>
        <a:lstStyle/>
        <a:p>
          <a:endParaRPr lang="en-US"/>
        </a:p>
      </dgm:t>
    </dgm:pt>
    <dgm:pt modelId="{1C63D542-06F7-4FC2-8C63-BA11DE866A8B}">
      <dgm:prSet phldrT="[Text]"/>
      <dgm:spPr/>
      <dgm:t>
        <a:bodyPr/>
        <a:lstStyle/>
        <a:p>
          <a:r>
            <a:rPr lang="en-US"/>
            <a:t>2</a:t>
          </a:r>
          <a:endParaRPr lang="en-US" dirty="0"/>
        </a:p>
      </dgm:t>
    </dgm:pt>
    <dgm:pt modelId="{0AA94254-5AD7-4A52-9296-3D9A64C7A776}" type="parTrans" cxnId="{A4BB4160-3DA1-4867-9355-9001C3B68F1B}">
      <dgm:prSet/>
      <dgm:spPr/>
      <dgm:t>
        <a:bodyPr/>
        <a:lstStyle/>
        <a:p>
          <a:endParaRPr lang="en-US"/>
        </a:p>
      </dgm:t>
    </dgm:pt>
    <dgm:pt modelId="{5AF69A2B-658F-4B9F-9BF2-87956E6EE766}" type="sibTrans" cxnId="{A4BB4160-3DA1-4867-9355-9001C3B68F1B}">
      <dgm:prSet/>
      <dgm:spPr/>
      <dgm:t>
        <a:bodyPr/>
        <a:lstStyle/>
        <a:p>
          <a:endParaRPr lang="en-US"/>
        </a:p>
      </dgm:t>
    </dgm:pt>
    <dgm:pt modelId="{42356CD0-3149-4719-8796-69E5D7D0243E}">
      <dgm:prSet phldrT="[Text]" custT="1"/>
      <dgm:spPr>
        <a:solidFill>
          <a:schemeClr val="tx2">
            <a:lumMod val="20000"/>
            <a:lumOff val="80000"/>
            <a:alpha val="90000"/>
          </a:schemeClr>
        </a:solidFill>
      </dgm:spPr>
      <dgm:t>
        <a:bodyPr/>
        <a:lstStyle/>
        <a:p>
          <a:r>
            <a:rPr lang="en-US" sz="3200" dirty="0">
              <a:latin typeface="Arial" panose="020B0604020202020204" pitchFamily="34" charset="0"/>
              <a:cs typeface="Arial" panose="020B0604020202020204" pitchFamily="34" charset="0"/>
            </a:rPr>
            <a:t>NCP Volunteer Network</a:t>
          </a:r>
        </a:p>
      </dgm:t>
    </dgm:pt>
    <dgm:pt modelId="{AA701313-A173-463F-ACDF-8060392DF453}" type="parTrans" cxnId="{FC2C732A-915C-4F65-8A58-19E645388B7F}">
      <dgm:prSet/>
      <dgm:spPr/>
      <dgm:t>
        <a:bodyPr/>
        <a:lstStyle/>
        <a:p>
          <a:endParaRPr lang="en-US"/>
        </a:p>
      </dgm:t>
    </dgm:pt>
    <dgm:pt modelId="{9AEB2B65-7535-496B-A48F-BC9D557CB379}" type="sibTrans" cxnId="{FC2C732A-915C-4F65-8A58-19E645388B7F}">
      <dgm:prSet/>
      <dgm:spPr/>
      <dgm:t>
        <a:bodyPr/>
        <a:lstStyle/>
        <a:p>
          <a:endParaRPr lang="en-US"/>
        </a:p>
      </dgm:t>
    </dgm:pt>
    <dgm:pt modelId="{8F280105-3ABC-4F69-9749-7DB95DF13FBE}">
      <dgm:prSet phldrT="[Text]"/>
      <dgm:spPr/>
      <dgm:t>
        <a:bodyPr/>
        <a:lstStyle/>
        <a:p>
          <a:r>
            <a:rPr lang="en-US" dirty="0"/>
            <a:t>3.</a:t>
          </a:r>
        </a:p>
      </dgm:t>
    </dgm:pt>
    <dgm:pt modelId="{029C873E-299E-4816-BB51-66202AF770B1}" type="parTrans" cxnId="{B90AEC34-28CF-4D7D-BA19-5B653F1B165B}">
      <dgm:prSet/>
      <dgm:spPr/>
      <dgm:t>
        <a:bodyPr/>
        <a:lstStyle/>
        <a:p>
          <a:endParaRPr lang="en-US"/>
        </a:p>
      </dgm:t>
    </dgm:pt>
    <dgm:pt modelId="{22CE7C16-0436-4E4B-901D-289E7B86AE02}" type="sibTrans" cxnId="{B90AEC34-28CF-4D7D-BA19-5B653F1B165B}">
      <dgm:prSet/>
      <dgm:spPr/>
      <dgm:t>
        <a:bodyPr/>
        <a:lstStyle/>
        <a:p>
          <a:endParaRPr lang="en-US"/>
        </a:p>
      </dgm:t>
    </dgm:pt>
    <dgm:pt modelId="{BB5A5012-73A1-4E77-B8E5-F425E03E7A2C}">
      <dgm:prSet phldrT="[Text]" custT="1"/>
      <dgm:spPr>
        <a:solidFill>
          <a:schemeClr val="accent2">
            <a:lumMod val="40000"/>
            <a:lumOff val="60000"/>
            <a:alpha val="90000"/>
          </a:schemeClr>
        </a:solidFill>
      </dgm:spPr>
      <dgm:t>
        <a:bodyPr/>
        <a:lstStyle/>
        <a:p>
          <a:r>
            <a:rPr lang="en-US" sz="3200" dirty="0">
              <a:latin typeface="Arial" panose="020B0604020202020204" pitchFamily="34" charset="0"/>
              <a:cs typeface="Arial" panose="020B0604020202020204" pitchFamily="34" charset="0"/>
            </a:rPr>
            <a:t>University Grant Offices</a:t>
          </a:r>
        </a:p>
      </dgm:t>
    </dgm:pt>
    <dgm:pt modelId="{18DB09AF-35D2-45D0-BECA-41691186D06F}" type="parTrans" cxnId="{C39B4B4C-D8C7-4E0A-97BE-FEAA6042D69B}">
      <dgm:prSet/>
      <dgm:spPr/>
      <dgm:t>
        <a:bodyPr/>
        <a:lstStyle/>
        <a:p>
          <a:endParaRPr lang="en-US"/>
        </a:p>
      </dgm:t>
    </dgm:pt>
    <dgm:pt modelId="{1C379144-F519-42F8-81C2-9F32C323A3A4}" type="sibTrans" cxnId="{C39B4B4C-D8C7-4E0A-97BE-FEAA6042D69B}">
      <dgm:prSet/>
      <dgm:spPr/>
      <dgm:t>
        <a:bodyPr/>
        <a:lstStyle/>
        <a:p>
          <a:endParaRPr lang="en-US"/>
        </a:p>
      </dgm:t>
    </dgm:pt>
    <dgm:pt modelId="{9DE6E4CD-C5C8-4544-9865-A978705239E1}">
      <dgm:prSet custT="1"/>
      <dgm:spPr>
        <a:solidFill>
          <a:schemeClr val="accent5">
            <a:lumMod val="60000"/>
            <a:lumOff val="40000"/>
            <a:alpha val="89804"/>
          </a:schemeClr>
        </a:solidFill>
      </dgm:spPr>
      <dgm:t>
        <a:bodyPr/>
        <a:lstStyle/>
        <a:p>
          <a:r>
            <a:rPr lang="en-US" sz="3200" dirty="0">
              <a:solidFill>
                <a:schemeClr val="tx1"/>
              </a:solidFill>
              <a:latin typeface="Arial" panose="020B0604020202020204" pitchFamily="34" charset="0"/>
              <a:cs typeface="Arial" panose="020B0604020202020204" pitchFamily="34" charset="0"/>
            </a:rPr>
            <a:t>Programme Committee Membership </a:t>
          </a:r>
        </a:p>
      </dgm:t>
    </dgm:pt>
    <dgm:pt modelId="{011102FE-BE20-40E7-90ED-CDF439DA95F4}" type="parTrans" cxnId="{5A0DF356-D089-4776-BE6C-FAE490D03274}">
      <dgm:prSet/>
      <dgm:spPr/>
      <dgm:t>
        <a:bodyPr/>
        <a:lstStyle/>
        <a:p>
          <a:endParaRPr lang="en-US"/>
        </a:p>
      </dgm:t>
    </dgm:pt>
    <dgm:pt modelId="{3E8D8609-88F8-4208-92E2-D08C2C29D4EB}" type="sibTrans" cxnId="{5A0DF356-D089-4776-BE6C-FAE490D03274}">
      <dgm:prSet/>
      <dgm:spPr/>
      <dgm:t>
        <a:bodyPr/>
        <a:lstStyle/>
        <a:p>
          <a:endParaRPr lang="en-US"/>
        </a:p>
      </dgm:t>
    </dgm:pt>
    <dgm:pt modelId="{A8956523-9A3D-4FB7-8D1E-24FD42A8CFB4}">
      <dgm:prSet/>
      <dgm:spPr/>
      <dgm:t>
        <a:bodyPr/>
        <a:lstStyle/>
        <a:p>
          <a:r>
            <a:rPr lang="en-US" dirty="0"/>
            <a:t>4. </a:t>
          </a:r>
        </a:p>
      </dgm:t>
    </dgm:pt>
    <dgm:pt modelId="{517C9D1E-D4BD-4985-9785-91086E151A9B}" type="parTrans" cxnId="{8D45537A-96A5-4494-9EB5-41B9D32EEC7E}">
      <dgm:prSet/>
      <dgm:spPr/>
      <dgm:t>
        <a:bodyPr/>
        <a:lstStyle/>
        <a:p>
          <a:endParaRPr lang="en-US"/>
        </a:p>
      </dgm:t>
    </dgm:pt>
    <dgm:pt modelId="{4E13ABB5-8F9B-4946-8D49-6DF9A077BFB5}" type="sibTrans" cxnId="{8D45537A-96A5-4494-9EB5-41B9D32EEC7E}">
      <dgm:prSet/>
      <dgm:spPr/>
      <dgm:t>
        <a:bodyPr/>
        <a:lstStyle/>
        <a:p>
          <a:endParaRPr lang="en-US"/>
        </a:p>
      </dgm:t>
    </dgm:pt>
    <dgm:pt modelId="{A273CE19-5B48-4DFF-8A0F-833BC48F88F1}">
      <dgm:prSet custT="1"/>
      <dgm:spPr>
        <a:solidFill>
          <a:schemeClr val="accent3">
            <a:lumMod val="40000"/>
            <a:lumOff val="60000"/>
            <a:alpha val="90000"/>
          </a:schemeClr>
        </a:solidFill>
      </dgm:spPr>
      <dgm:t>
        <a:bodyPr/>
        <a:lstStyle/>
        <a:p>
          <a:r>
            <a:rPr lang="en-US" sz="3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Thematic Expert Groups </a:t>
          </a:r>
        </a:p>
      </dgm:t>
    </dgm:pt>
    <dgm:pt modelId="{C0DF31BE-C6F2-479A-958D-0C37474F24D3}" type="parTrans" cxnId="{E15FCC1F-43C4-41DC-92D0-53E7C7E19A8D}">
      <dgm:prSet/>
      <dgm:spPr/>
      <dgm:t>
        <a:bodyPr/>
        <a:lstStyle/>
        <a:p>
          <a:endParaRPr lang="en-US"/>
        </a:p>
      </dgm:t>
    </dgm:pt>
    <dgm:pt modelId="{D2EDEC16-BD89-480C-8064-29169D720283}" type="sibTrans" cxnId="{E15FCC1F-43C4-41DC-92D0-53E7C7E19A8D}">
      <dgm:prSet/>
      <dgm:spPr/>
      <dgm:t>
        <a:bodyPr/>
        <a:lstStyle/>
        <a:p>
          <a:endParaRPr lang="en-US"/>
        </a:p>
      </dgm:t>
    </dgm:pt>
    <dgm:pt modelId="{DB2220CE-2CCB-4A35-92EF-A6F10CE602B5}" type="pres">
      <dgm:prSet presAssocID="{91401D74-6B5A-459C-A4C8-476F3F5EAEE5}" presName="linearFlow" presStyleCnt="0">
        <dgm:presLayoutVars>
          <dgm:dir/>
          <dgm:animLvl val="lvl"/>
          <dgm:resizeHandles val="exact"/>
        </dgm:presLayoutVars>
      </dgm:prSet>
      <dgm:spPr/>
      <dgm:t>
        <a:bodyPr/>
        <a:lstStyle/>
        <a:p>
          <a:endParaRPr lang="en-US"/>
        </a:p>
      </dgm:t>
    </dgm:pt>
    <dgm:pt modelId="{E345E65C-9985-4242-8FA1-3151F13AF102}" type="pres">
      <dgm:prSet presAssocID="{F6C95BB3-9A68-4D99-980B-518758B02E2E}" presName="composite" presStyleCnt="0"/>
      <dgm:spPr/>
    </dgm:pt>
    <dgm:pt modelId="{0622B5DE-01EF-421D-BA16-31F22AE7CC26}" type="pres">
      <dgm:prSet presAssocID="{F6C95BB3-9A68-4D99-980B-518758B02E2E}" presName="parentText" presStyleLbl="alignNode1" presStyleIdx="0" presStyleCnt="4" custLinFactNeighborY="0">
        <dgm:presLayoutVars>
          <dgm:chMax val="1"/>
          <dgm:bulletEnabled val="1"/>
        </dgm:presLayoutVars>
      </dgm:prSet>
      <dgm:spPr/>
      <dgm:t>
        <a:bodyPr/>
        <a:lstStyle/>
        <a:p>
          <a:endParaRPr lang="en-US"/>
        </a:p>
      </dgm:t>
    </dgm:pt>
    <dgm:pt modelId="{F364E0E9-04A7-4171-8B8F-F3C08E2105EB}" type="pres">
      <dgm:prSet presAssocID="{F6C95BB3-9A68-4D99-980B-518758B02E2E}" presName="descendantText" presStyleLbl="alignAcc1" presStyleIdx="0" presStyleCnt="4" custLinFactY="116443" custLinFactNeighborX="452" custLinFactNeighborY="200000">
        <dgm:presLayoutVars>
          <dgm:bulletEnabled val="1"/>
        </dgm:presLayoutVars>
      </dgm:prSet>
      <dgm:spPr/>
      <dgm:t>
        <a:bodyPr/>
        <a:lstStyle/>
        <a:p>
          <a:endParaRPr lang="en-US"/>
        </a:p>
      </dgm:t>
    </dgm:pt>
    <dgm:pt modelId="{0E001FC4-20DE-448D-931B-4B29C94716C8}" type="pres">
      <dgm:prSet presAssocID="{B1AEF9F5-33F9-4F76-973C-FA5DCFF800E1}" presName="sp" presStyleCnt="0"/>
      <dgm:spPr/>
    </dgm:pt>
    <dgm:pt modelId="{AA179628-7A24-459C-A7BF-BF169F30D283}" type="pres">
      <dgm:prSet presAssocID="{1C63D542-06F7-4FC2-8C63-BA11DE866A8B}" presName="composite" presStyleCnt="0"/>
      <dgm:spPr/>
    </dgm:pt>
    <dgm:pt modelId="{2341023D-7DFB-4B3F-A2E0-19114BD0A86A}" type="pres">
      <dgm:prSet presAssocID="{1C63D542-06F7-4FC2-8C63-BA11DE866A8B}" presName="parentText" presStyleLbl="alignNode1" presStyleIdx="1" presStyleCnt="4">
        <dgm:presLayoutVars>
          <dgm:chMax val="1"/>
          <dgm:bulletEnabled val="1"/>
        </dgm:presLayoutVars>
      </dgm:prSet>
      <dgm:spPr/>
      <dgm:t>
        <a:bodyPr/>
        <a:lstStyle/>
        <a:p>
          <a:endParaRPr lang="en-US"/>
        </a:p>
      </dgm:t>
    </dgm:pt>
    <dgm:pt modelId="{D591A36A-862E-4033-82CC-C885DF4C1CAF}" type="pres">
      <dgm:prSet presAssocID="{1C63D542-06F7-4FC2-8C63-BA11DE866A8B}" presName="descendantText" presStyleLbl="alignAcc1" presStyleIdx="1" presStyleCnt="4" custLinFactY="-15399" custLinFactNeighborX="2240" custLinFactNeighborY="-100000">
        <dgm:presLayoutVars>
          <dgm:bulletEnabled val="1"/>
        </dgm:presLayoutVars>
      </dgm:prSet>
      <dgm:spPr/>
      <dgm:t>
        <a:bodyPr/>
        <a:lstStyle/>
        <a:p>
          <a:endParaRPr lang="en-US"/>
        </a:p>
      </dgm:t>
    </dgm:pt>
    <dgm:pt modelId="{7E14BEAE-3AFE-4037-900C-2E1017B34179}" type="pres">
      <dgm:prSet presAssocID="{5AF69A2B-658F-4B9F-9BF2-87956E6EE766}" presName="sp" presStyleCnt="0"/>
      <dgm:spPr/>
    </dgm:pt>
    <dgm:pt modelId="{8047B9F7-46DC-47D0-B9C1-4A1227290C1C}" type="pres">
      <dgm:prSet presAssocID="{8F280105-3ABC-4F69-9749-7DB95DF13FBE}" presName="composite" presStyleCnt="0"/>
      <dgm:spPr/>
    </dgm:pt>
    <dgm:pt modelId="{74613BEB-D882-4786-A862-F34E15C95A7E}" type="pres">
      <dgm:prSet presAssocID="{8F280105-3ABC-4F69-9749-7DB95DF13FBE}" presName="parentText" presStyleLbl="alignNode1" presStyleIdx="2" presStyleCnt="4">
        <dgm:presLayoutVars>
          <dgm:chMax val="1"/>
          <dgm:bulletEnabled val="1"/>
        </dgm:presLayoutVars>
      </dgm:prSet>
      <dgm:spPr/>
      <dgm:t>
        <a:bodyPr/>
        <a:lstStyle/>
        <a:p>
          <a:endParaRPr lang="en-US"/>
        </a:p>
      </dgm:t>
    </dgm:pt>
    <dgm:pt modelId="{ECC1A8C6-D7C3-47F3-A7B7-E38E2728918B}" type="pres">
      <dgm:prSet presAssocID="{8F280105-3ABC-4F69-9749-7DB95DF13FBE}" presName="descendantText" presStyleLbl="alignAcc1" presStyleIdx="2" presStyleCnt="4" custLinFactY="-16864" custLinFactNeighborX="1551" custLinFactNeighborY="-100000">
        <dgm:presLayoutVars>
          <dgm:bulletEnabled val="1"/>
        </dgm:presLayoutVars>
      </dgm:prSet>
      <dgm:spPr/>
      <dgm:t>
        <a:bodyPr/>
        <a:lstStyle/>
        <a:p>
          <a:endParaRPr lang="en-US"/>
        </a:p>
      </dgm:t>
    </dgm:pt>
    <dgm:pt modelId="{38CDE88E-9FD2-417A-B316-8AAEB40D77F2}" type="pres">
      <dgm:prSet presAssocID="{22CE7C16-0436-4E4B-901D-289E7B86AE02}" presName="sp" presStyleCnt="0"/>
      <dgm:spPr/>
    </dgm:pt>
    <dgm:pt modelId="{830223CC-81CE-40F4-9AFB-FFFF37259912}" type="pres">
      <dgm:prSet presAssocID="{A8956523-9A3D-4FB7-8D1E-24FD42A8CFB4}" presName="composite" presStyleCnt="0"/>
      <dgm:spPr/>
    </dgm:pt>
    <dgm:pt modelId="{BB0738A1-53DE-44CC-9C33-AE30B468A23E}" type="pres">
      <dgm:prSet presAssocID="{A8956523-9A3D-4FB7-8D1E-24FD42A8CFB4}" presName="parentText" presStyleLbl="alignNode1" presStyleIdx="3" presStyleCnt="4" custLinFactNeighborY="0">
        <dgm:presLayoutVars>
          <dgm:chMax val="1"/>
          <dgm:bulletEnabled val="1"/>
        </dgm:presLayoutVars>
      </dgm:prSet>
      <dgm:spPr/>
      <dgm:t>
        <a:bodyPr/>
        <a:lstStyle/>
        <a:p>
          <a:endParaRPr lang="en-US"/>
        </a:p>
      </dgm:t>
    </dgm:pt>
    <dgm:pt modelId="{90764102-0743-4665-B72F-62099A8EC44B}" type="pres">
      <dgm:prSet presAssocID="{A8956523-9A3D-4FB7-8D1E-24FD42A8CFB4}" presName="descendantText" presStyleLbl="alignAcc1" presStyleIdx="3" presStyleCnt="4" custLinFactNeighborX="301" custLinFactNeighborY="48060">
        <dgm:presLayoutVars>
          <dgm:bulletEnabled val="1"/>
        </dgm:presLayoutVars>
      </dgm:prSet>
      <dgm:spPr/>
      <dgm:t>
        <a:bodyPr/>
        <a:lstStyle/>
        <a:p>
          <a:endParaRPr lang="en-US"/>
        </a:p>
      </dgm:t>
    </dgm:pt>
  </dgm:ptLst>
  <dgm:cxnLst>
    <dgm:cxn modelId="{8D6A90DC-9133-4EE4-ADFB-B5C9B6879BA7}" type="presOf" srcId="{A273CE19-5B48-4DFF-8A0F-833BC48F88F1}" destId="{90764102-0743-4665-B72F-62099A8EC44B}" srcOrd="0" destOrd="0" presId="urn:microsoft.com/office/officeart/2005/8/layout/chevron2"/>
    <dgm:cxn modelId="{A4BB4160-3DA1-4867-9355-9001C3B68F1B}" srcId="{91401D74-6B5A-459C-A4C8-476F3F5EAEE5}" destId="{1C63D542-06F7-4FC2-8C63-BA11DE866A8B}" srcOrd="1" destOrd="0" parTransId="{0AA94254-5AD7-4A52-9296-3D9A64C7A776}" sibTransId="{5AF69A2B-658F-4B9F-9BF2-87956E6EE766}"/>
    <dgm:cxn modelId="{B489B0D9-F801-441E-9DF0-5D6904334D3B}" type="presOf" srcId="{F6C95BB3-9A68-4D99-980B-518758B02E2E}" destId="{0622B5DE-01EF-421D-BA16-31F22AE7CC26}" srcOrd="0" destOrd="0" presId="urn:microsoft.com/office/officeart/2005/8/layout/chevron2"/>
    <dgm:cxn modelId="{5A0DF356-D089-4776-BE6C-FAE490D03274}" srcId="{F6C95BB3-9A68-4D99-980B-518758B02E2E}" destId="{9DE6E4CD-C5C8-4544-9865-A978705239E1}" srcOrd="0" destOrd="0" parTransId="{011102FE-BE20-40E7-90ED-CDF439DA95F4}" sibTransId="{3E8D8609-88F8-4208-92E2-D08C2C29D4EB}"/>
    <dgm:cxn modelId="{8D45537A-96A5-4494-9EB5-41B9D32EEC7E}" srcId="{91401D74-6B5A-459C-A4C8-476F3F5EAEE5}" destId="{A8956523-9A3D-4FB7-8D1E-24FD42A8CFB4}" srcOrd="3" destOrd="0" parTransId="{517C9D1E-D4BD-4985-9785-91086E151A9B}" sibTransId="{4E13ABB5-8F9B-4946-8D49-6DF9A077BFB5}"/>
    <dgm:cxn modelId="{3EAD6AC3-9C29-4B4A-92F9-DECF86B74C00}" type="presOf" srcId="{42356CD0-3149-4719-8796-69E5D7D0243E}" destId="{D591A36A-862E-4033-82CC-C885DF4C1CAF}" srcOrd="0" destOrd="0" presId="urn:microsoft.com/office/officeart/2005/8/layout/chevron2"/>
    <dgm:cxn modelId="{E15FCC1F-43C4-41DC-92D0-53E7C7E19A8D}" srcId="{A8956523-9A3D-4FB7-8D1E-24FD42A8CFB4}" destId="{A273CE19-5B48-4DFF-8A0F-833BC48F88F1}" srcOrd="0" destOrd="0" parTransId="{C0DF31BE-C6F2-479A-958D-0C37474F24D3}" sibTransId="{D2EDEC16-BD89-480C-8064-29169D720283}"/>
    <dgm:cxn modelId="{E76A148D-EB81-4DA4-8321-9BBDEA6AF91D}" type="presOf" srcId="{BB5A5012-73A1-4E77-B8E5-F425E03E7A2C}" destId="{ECC1A8C6-D7C3-47F3-A7B7-E38E2728918B}" srcOrd="0" destOrd="0" presId="urn:microsoft.com/office/officeart/2005/8/layout/chevron2"/>
    <dgm:cxn modelId="{913CEB1D-AD60-4CE4-907D-B82A29C3BCA7}" type="presOf" srcId="{8F280105-3ABC-4F69-9749-7DB95DF13FBE}" destId="{74613BEB-D882-4786-A862-F34E15C95A7E}" srcOrd="0" destOrd="0" presId="urn:microsoft.com/office/officeart/2005/8/layout/chevron2"/>
    <dgm:cxn modelId="{C39B4B4C-D8C7-4E0A-97BE-FEAA6042D69B}" srcId="{8F280105-3ABC-4F69-9749-7DB95DF13FBE}" destId="{BB5A5012-73A1-4E77-B8E5-F425E03E7A2C}" srcOrd="0" destOrd="0" parTransId="{18DB09AF-35D2-45D0-BECA-41691186D06F}" sibTransId="{1C379144-F519-42F8-81C2-9F32C323A3A4}"/>
    <dgm:cxn modelId="{9F92D031-6817-47A1-8E78-5E6C338ECCA0}" type="presOf" srcId="{A8956523-9A3D-4FB7-8D1E-24FD42A8CFB4}" destId="{BB0738A1-53DE-44CC-9C33-AE30B468A23E}" srcOrd="0" destOrd="0" presId="urn:microsoft.com/office/officeart/2005/8/layout/chevron2"/>
    <dgm:cxn modelId="{9205D308-2CDF-46B8-9BC3-E7DA69F87236}" type="presOf" srcId="{9DE6E4CD-C5C8-4544-9865-A978705239E1}" destId="{F364E0E9-04A7-4171-8B8F-F3C08E2105EB}" srcOrd="0" destOrd="0" presId="urn:microsoft.com/office/officeart/2005/8/layout/chevron2"/>
    <dgm:cxn modelId="{4BAF1C1D-170C-4FE2-91EF-4C1597038638}" type="presOf" srcId="{1C63D542-06F7-4FC2-8C63-BA11DE866A8B}" destId="{2341023D-7DFB-4B3F-A2E0-19114BD0A86A}" srcOrd="0" destOrd="0" presId="urn:microsoft.com/office/officeart/2005/8/layout/chevron2"/>
    <dgm:cxn modelId="{B90AEC34-28CF-4D7D-BA19-5B653F1B165B}" srcId="{91401D74-6B5A-459C-A4C8-476F3F5EAEE5}" destId="{8F280105-3ABC-4F69-9749-7DB95DF13FBE}" srcOrd="2" destOrd="0" parTransId="{029C873E-299E-4816-BB51-66202AF770B1}" sibTransId="{22CE7C16-0436-4E4B-901D-289E7B86AE02}"/>
    <dgm:cxn modelId="{7C319638-0EBA-4E01-9009-1E0731D8AD7A}" type="presOf" srcId="{91401D74-6B5A-459C-A4C8-476F3F5EAEE5}" destId="{DB2220CE-2CCB-4A35-92EF-A6F10CE602B5}" srcOrd="0" destOrd="0" presId="urn:microsoft.com/office/officeart/2005/8/layout/chevron2"/>
    <dgm:cxn modelId="{FC2C732A-915C-4F65-8A58-19E645388B7F}" srcId="{1C63D542-06F7-4FC2-8C63-BA11DE866A8B}" destId="{42356CD0-3149-4719-8796-69E5D7D0243E}" srcOrd="0" destOrd="0" parTransId="{AA701313-A173-463F-ACDF-8060392DF453}" sibTransId="{9AEB2B65-7535-496B-A48F-BC9D557CB379}"/>
    <dgm:cxn modelId="{3720E983-93CB-4226-AAA8-511B80F7D24B}" srcId="{91401D74-6B5A-459C-A4C8-476F3F5EAEE5}" destId="{F6C95BB3-9A68-4D99-980B-518758B02E2E}" srcOrd="0" destOrd="0" parTransId="{4D7AECA2-3488-4417-95FA-C808386A953A}" sibTransId="{B1AEF9F5-33F9-4F76-973C-FA5DCFF800E1}"/>
    <dgm:cxn modelId="{087DCD19-F4A2-430A-8E7D-68554BE95504}" type="presParOf" srcId="{DB2220CE-2CCB-4A35-92EF-A6F10CE602B5}" destId="{E345E65C-9985-4242-8FA1-3151F13AF102}" srcOrd="0" destOrd="0" presId="urn:microsoft.com/office/officeart/2005/8/layout/chevron2"/>
    <dgm:cxn modelId="{8B89827F-4861-4406-A4F5-C7DA8D94B165}" type="presParOf" srcId="{E345E65C-9985-4242-8FA1-3151F13AF102}" destId="{0622B5DE-01EF-421D-BA16-31F22AE7CC26}" srcOrd="0" destOrd="0" presId="urn:microsoft.com/office/officeart/2005/8/layout/chevron2"/>
    <dgm:cxn modelId="{2C696844-8BD7-45CD-B106-911A0D5C6D81}" type="presParOf" srcId="{E345E65C-9985-4242-8FA1-3151F13AF102}" destId="{F364E0E9-04A7-4171-8B8F-F3C08E2105EB}" srcOrd="1" destOrd="0" presId="urn:microsoft.com/office/officeart/2005/8/layout/chevron2"/>
    <dgm:cxn modelId="{EA866E0C-0CA1-4721-9C89-47AB4DC48A5E}" type="presParOf" srcId="{DB2220CE-2CCB-4A35-92EF-A6F10CE602B5}" destId="{0E001FC4-20DE-448D-931B-4B29C94716C8}" srcOrd="1" destOrd="0" presId="urn:microsoft.com/office/officeart/2005/8/layout/chevron2"/>
    <dgm:cxn modelId="{C63F4CA0-1371-441D-959A-66D25FB86559}" type="presParOf" srcId="{DB2220CE-2CCB-4A35-92EF-A6F10CE602B5}" destId="{AA179628-7A24-459C-A7BF-BF169F30D283}" srcOrd="2" destOrd="0" presId="urn:microsoft.com/office/officeart/2005/8/layout/chevron2"/>
    <dgm:cxn modelId="{E336AE50-1E9F-40CD-B504-8078DD951FBE}" type="presParOf" srcId="{AA179628-7A24-459C-A7BF-BF169F30D283}" destId="{2341023D-7DFB-4B3F-A2E0-19114BD0A86A}" srcOrd="0" destOrd="0" presId="urn:microsoft.com/office/officeart/2005/8/layout/chevron2"/>
    <dgm:cxn modelId="{82E489FE-F4F2-424F-A91A-6C56DC2C648A}" type="presParOf" srcId="{AA179628-7A24-459C-A7BF-BF169F30D283}" destId="{D591A36A-862E-4033-82CC-C885DF4C1CAF}" srcOrd="1" destOrd="0" presId="urn:microsoft.com/office/officeart/2005/8/layout/chevron2"/>
    <dgm:cxn modelId="{2F1C582B-D848-4457-9F22-F62638B0E6A1}" type="presParOf" srcId="{DB2220CE-2CCB-4A35-92EF-A6F10CE602B5}" destId="{7E14BEAE-3AFE-4037-900C-2E1017B34179}" srcOrd="3" destOrd="0" presId="urn:microsoft.com/office/officeart/2005/8/layout/chevron2"/>
    <dgm:cxn modelId="{010A28A7-7288-4ADE-9D1F-FD257CEFDCC1}" type="presParOf" srcId="{DB2220CE-2CCB-4A35-92EF-A6F10CE602B5}" destId="{8047B9F7-46DC-47D0-B9C1-4A1227290C1C}" srcOrd="4" destOrd="0" presId="urn:microsoft.com/office/officeart/2005/8/layout/chevron2"/>
    <dgm:cxn modelId="{85658F85-F19A-41D0-ABE5-203595E62343}" type="presParOf" srcId="{8047B9F7-46DC-47D0-B9C1-4A1227290C1C}" destId="{74613BEB-D882-4786-A862-F34E15C95A7E}" srcOrd="0" destOrd="0" presId="urn:microsoft.com/office/officeart/2005/8/layout/chevron2"/>
    <dgm:cxn modelId="{B236FC80-439A-456A-9FAB-690C116CCF03}" type="presParOf" srcId="{8047B9F7-46DC-47D0-B9C1-4A1227290C1C}" destId="{ECC1A8C6-D7C3-47F3-A7B7-E38E2728918B}" srcOrd="1" destOrd="0" presId="urn:microsoft.com/office/officeart/2005/8/layout/chevron2"/>
    <dgm:cxn modelId="{99B6031A-5B18-43C1-87E5-11E43B1098CD}" type="presParOf" srcId="{DB2220CE-2CCB-4A35-92EF-A6F10CE602B5}" destId="{38CDE88E-9FD2-417A-B316-8AAEB40D77F2}" srcOrd="5" destOrd="0" presId="urn:microsoft.com/office/officeart/2005/8/layout/chevron2"/>
    <dgm:cxn modelId="{C0A40471-69C0-40C9-8884-BE24B2C58A46}" type="presParOf" srcId="{DB2220CE-2CCB-4A35-92EF-A6F10CE602B5}" destId="{830223CC-81CE-40F4-9AFB-FFFF37259912}" srcOrd="6" destOrd="0" presId="urn:microsoft.com/office/officeart/2005/8/layout/chevron2"/>
    <dgm:cxn modelId="{4334515C-17D2-408B-8AD0-83D1D41D30A8}" type="presParOf" srcId="{830223CC-81CE-40F4-9AFB-FFFF37259912}" destId="{BB0738A1-53DE-44CC-9C33-AE30B468A23E}" srcOrd="0" destOrd="0" presId="urn:microsoft.com/office/officeart/2005/8/layout/chevron2"/>
    <dgm:cxn modelId="{B201FDCE-1573-41F6-B66F-A27A5AFD179E}" type="presParOf" srcId="{830223CC-81CE-40F4-9AFB-FFFF37259912}" destId="{90764102-0743-4665-B72F-62099A8EC44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401D74-6B5A-459C-A4C8-476F3F5EAEE5}"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F6C95BB3-9A68-4D99-980B-518758B02E2E}">
      <dgm:prSet phldrT="[Text]" custT="1"/>
      <dgm:spPr/>
      <dgm:t>
        <a:bodyPr/>
        <a:lstStyle/>
        <a:p>
          <a:r>
            <a:rPr lang="en-US" sz="1600" dirty="0"/>
            <a:t>1. </a:t>
          </a:r>
        </a:p>
      </dgm:t>
    </dgm:pt>
    <dgm:pt modelId="{4D7AECA2-3488-4417-95FA-C808386A953A}" type="parTrans" cxnId="{3720E983-93CB-4226-AAA8-511B80F7D24B}">
      <dgm:prSet/>
      <dgm:spPr/>
      <dgm:t>
        <a:bodyPr/>
        <a:lstStyle/>
        <a:p>
          <a:endParaRPr lang="en-US" sz="1600"/>
        </a:p>
      </dgm:t>
    </dgm:pt>
    <dgm:pt modelId="{B1AEF9F5-33F9-4F76-973C-FA5DCFF800E1}" type="sibTrans" cxnId="{3720E983-93CB-4226-AAA8-511B80F7D24B}">
      <dgm:prSet/>
      <dgm:spPr/>
      <dgm:t>
        <a:bodyPr/>
        <a:lstStyle/>
        <a:p>
          <a:endParaRPr lang="en-US" sz="1600"/>
        </a:p>
      </dgm:t>
    </dgm:pt>
    <dgm:pt modelId="{1C63D542-06F7-4FC2-8C63-BA11DE866A8B}">
      <dgm:prSet phldrT="[Text]" custT="1"/>
      <dgm:spPr/>
      <dgm:t>
        <a:bodyPr/>
        <a:lstStyle/>
        <a:p>
          <a:r>
            <a:rPr lang="en-US" sz="1600"/>
            <a:t>2</a:t>
          </a:r>
          <a:endParaRPr lang="en-US" sz="1600" dirty="0"/>
        </a:p>
      </dgm:t>
    </dgm:pt>
    <dgm:pt modelId="{0AA94254-5AD7-4A52-9296-3D9A64C7A776}" type="parTrans" cxnId="{A4BB4160-3DA1-4867-9355-9001C3B68F1B}">
      <dgm:prSet/>
      <dgm:spPr/>
      <dgm:t>
        <a:bodyPr/>
        <a:lstStyle/>
        <a:p>
          <a:endParaRPr lang="en-US" sz="1600"/>
        </a:p>
      </dgm:t>
    </dgm:pt>
    <dgm:pt modelId="{5AF69A2B-658F-4B9F-9BF2-87956E6EE766}" type="sibTrans" cxnId="{A4BB4160-3DA1-4867-9355-9001C3B68F1B}">
      <dgm:prSet/>
      <dgm:spPr/>
      <dgm:t>
        <a:bodyPr/>
        <a:lstStyle/>
        <a:p>
          <a:endParaRPr lang="en-US" sz="1600"/>
        </a:p>
      </dgm:t>
    </dgm:pt>
    <dgm:pt modelId="{42356CD0-3149-4719-8796-69E5D7D0243E}">
      <dgm:prSet phldrT="[Text]" custT="1"/>
      <dgm:spPr>
        <a:solidFill>
          <a:schemeClr val="accent1">
            <a:lumMod val="40000"/>
            <a:lumOff val="60000"/>
            <a:alpha val="90000"/>
          </a:schemeClr>
        </a:solidFill>
      </dgm:spPr>
      <dgm:t>
        <a:bodyPr/>
        <a:lstStyle/>
        <a:p>
          <a:r>
            <a:rPr lang="en-US" sz="1600" b="0" dirty="0">
              <a:latin typeface="Arial" panose="020B0604020202020204" pitchFamily="34" charset="0"/>
              <a:cs typeface="Arial" panose="020B0604020202020204" pitchFamily="34" charset="0"/>
            </a:rPr>
            <a:t>Identification of external sources of research funding</a:t>
          </a:r>
        </a:p>
      </dgm:t>
    </dgm:pt>
    <dgm:pt modelId="{AA701313-A173-463F-ACDF-8060392DF453}" type="parTrans" cxnId="{FC2C732A-915C-4F65-8A58-19E645388B7F}">
      <dgm:prSet/>
      <dgm:spPr/>
      <dgm:t>
        <a:bodyPr/>
        <a:lstStyle/>
        <a:p>
          <a:endParaRPr lang="en-US" sz="1600"/>
        </a:p>
      </dgm:t>
    </dgm:pt>
    <dgm:pt modelId="{9AEB2B65-7535-496B-A48F-BC9D557CB379}" type="sibTrans" cxnId="{FC2C732A-915C-4F65-8A58-19E645388B7F}">
      <dgm:prSet/>
      <dgm:spPr/>
      <dgm:t>
        <a:bodyPr/>
        <a:lstStyle/>
        <a:p>
          <a:endParaRPr lang="en-US" sz="1600"/>
        </a:p>
      </dgm:t>
    </dgm:pt>
    <dgm:pt modelId="{8F280105-3ABC-4F69-9749-7DB95DF13FBE}">
      <dgm:prSet phldrT="[Text]" custT="1"/>
      <dgm:spPr/>
      <dgm:t>
        <a:bodyPr/>
        <a:lstStyle/>
        <a:p>
          <a:r>
            <a:rPr lang="en-US" sz="1600" dirty="0"/>
            <a:t>3.</a:t>
          </a:r>
        </a:p>
      </dgm:t>
    </dgm:pt>
    <dgm:pt modelId="{029C873E-299E-4816-BB51-66202AF770B1}" type="parTrans" cxnId="{B90AEC34-28CF-4D7D-BA19-5B653F1B165B}">
      <dgm:prSet/>
      <dgm:spPr/>
      <dgm:t>
        <a:bodyPr/>
        <a:lstStyle/>
        <a:p>
          <a:endParaRPr lang="en-US" sz="1600"/>
        </a:p>
      </dgm:t>
    </dgm:pt>
    <dgm:pt modelId="{22CE7C16-0436-4E4B-901D-289E7B86AE02}" type="sibTrans" cxnId="{B90AEC34-28CF-4D7D-BA19-5B653F1B165B}">
      <dgm:prSet/>
      <dgm:spPr/>
      <dgm:t>
        <a:bodyPr/>
        <a:lstStyle/>
        <a:p>
          <a:endParaRPr lang="en-US" sz="1600"/>
        </a:p>
      </dgm:t>
    </dgm:pt>
    <dgm:pt modelId="{BB5A5012-73A1-4E77-B8E5-F425E03E7A2C}">
      <dgm:prSet phldrT="[Text]" custT="1"/>
      <dgm:spPr>
        <a:solidFill>
          <a:schemeClr val="accent5">
            <a:lumMod val="40000"/>
            <a:lumOff val="60000"/>
            <a:alpha val="90000"/>
          </a:schemeClr>
        </a:solidFill>
      </dgm:spPr>
      <dgm:t>
        <a:bodyPr/>
        <a:lstStyle/>
        <a:p>
          <a:r>
            <a:rPr lang="en-US" sz="1600" dirty="0">
              <a:latin typeface="Arial" panose="020B0604020202020204" pitchFamily="34" charset="0"/>
              <a:cs typeface="Arial" panose="020B0604020202020204" pitchFamily="34" charset="0"/>
            </a:rPr>
            <a:t>Facilitating in partner search and consortium building</a:t>
          </a:r>
        </a:p>
      </dgm:t>
    </dgm:pt>
    <dgm:pt modelId="{18DB09AF-35D2-45D0-BECA-41691186D06F}" type="parTrans" cxnId="{C39B4B4C-D8C7-4E0A-97BE-FEAA6042D69B}">
      <dgm:prSet/>
      <dgm:spPr/>
      <dgm:t>
        <a:bodyPr/>
        <a:lstStyle/>
        <a:p>
          <a:endParaRPr lang="en-US" sz="1600"/>
        </a:p>
      </dgm:t>
    </dgm:pt>
    <dgm:pt modelId="{1C379144-F519-42F8-81C2-9F32C323A3A4}" type="sibTrans" cxnId="{C39B4B4C-D8C7-4E0A-97BE-FEAA6042D69B}">
      <dgm:prSet/>
      <dgm:spPr/>
      <dgm:t>
        <a:bodyPr/>
        <a:lstStyle/>
        <a:p>
          <a:endParaRPr lang="en-US" sz="1600"/>
        </a:p>
      </dgm:t>
    </dgm:pt>
    <dgm:pt modelId="{9DE6E4CD-C5C8-4544-9865-A978705239E1}">
      <dgm:prSet custT="1"/>
      <dgm:spPr>
        <a:solidFill>
          <a:schemeClr val="bg2">
            <a:alpha val="90000"/>
          </a:schemeClr>
        </a:solidFill>
      </dgm:spPr>
      <dgm:t>
        <a:bodyPr/>
        <a:lstStyle/>
        <a:p>
          <a:r>
            <a:rPr lang="en-US" sz="1600" dirty="0">
              <a:solidFill>
                <a:schemeClr val="tx1"/>
              </a:solidFill>
              <a:latin typeface="Arial" panose="020B0604020202020204" pitchFamily="34" charset="0"/>
              <a:cs typeface="Arial" panose="020B0604020202020204" pitchFamily="34" charset="0"/>
            </a:rPr>
            <a:t>Identification</a:t>
          </a:r>
          <a:r>
            <a:rPr lang="en-US" sz="1600" baseline="0" dirty="0">
              <a:solidFill>
                <a:schemeClr val="tx1"/>
              </a:solidFill>
              <a:latin typeface="Arial" panose="020B0604020202020204" pitchFamily="34" charset="0"/>
              <a:cs typeface="Arial" panose="020B0604020202020204" pitchFamily="34" charset="0"/>
            </a:rPr>
            <a:t> of institutional and regional priorities</a:t>
          </a:r>
          <a:endParaRPr lang="en-US" sz="1600" dirty="0">
            <a:solidFill>
              <a:schemeClr val="tx1"/>
            </a:solidFill>
            <a:latin typeface="Arial" panose="020B0604020202020204" pitchFamily="34" charset="0"/>
            <a:cs typeface="Arial" panose="020B0604020202020204" pitchFamily="34" charset="0"/>
          </a:endParaRPr>
        </a:p>
      </dgm:t>
    </dgm:pt>
    <dgm:pt modelId="{011102FE-BE20-40E7-90ED-CDF439DA95F4}" type="parTrans" cxnId="{5A0DF356-D089-4776-BE6C-FAE490D03274}">
      <dgm:prSet/>
      <dgm:spPr/>
      <dgm:t>
        <a:bodyPr/>
        <a:lstStyle/>
        <a:p>
          <a:endParaRPr lang="en-US" sz="1600"/>
        </a:p>
      </dgm:t>
    </dgm:pt>
    <dgm:pt modelId="{3E8D8609-88F8-4208-92E2-D08C2C29D4EB}" type="sibTrans" cxnId="{5A0DF356-D089-4776-BE6C-FAE490D03274}">
      <dgm:prSet/>
      <dgm:spPr/>
      <dgm:t>
        <a:bodyPr/>
        <a:lstStyle/>
        <a:p>
          <a:endParaRPr lang="en-US" sz="1600"/>
        </a:p>
      </dgm:t>
    </dgm:pt>
    <dgm:pt modelId="{A8956523-9A3D-4FB7-8D1E-24FD42A8CFB4}">
      <dgm:prSet custT="1"/>
      <dgm:spPr/>
      <dgm:t>
        <a:bodyPr/>
        <a:lstStyle/>
        <a:p>
          <a:r>
            <a:rPr lang="en-US" sz="1600" dirty="0"/>
            <a:t>4. </a:t>
          </a:r>
        </a:p>
      </dgm:t>
    </dgm:pt>
    <dgm:pt modelId="{517C9D1E-D4BD-4985-9785-91086E151A9B}" type="parTrans" cxnId="{8D45537A-96A5-4494-9EB5-41B9D32EEC7E}">
      <dgm:prSet/>
      <dgm:spPr/>
      <dgm:t>
        <a:bodyPr/>
        <a:lstStyle/>
        <a:p>
          <a:endParaRPr lang="en-US" sz="1600"/>
        </a:p>
      </dgm:t>
    </dgm:pt>
    <dgm:pt modelId="{4E13ABB5-8F9B-4946-8D49-6DF9A077BFB5}" type="sibTrans" cxnId="{8D45537A-96A5-4494-9EB5-41B9D32EEC7E}">
      <dgm:prSet/>
      <dgm:spPr/>
      <dgm:t>
        <a:bodyPr/>
        <a:lstStyle/>
        <a:p>
          <a:endParaRPr lang="en-US" sz="1600"/>
        </a:p>
      </dgm:t>
    </dgm:pt>
    <dgm:pt modelId="{A273CE19-5B48-4DFF-8A0F-833BC48F88F1}">
      <dgm:prSet custT="1"/>
      <dgm:spPr>
        <a:solidFill>
          <a:schemeClr val="accent6">
            <a:lumMod val="40000"/>
            <a:lumOff val="60000"/>
            <a:alpha val="90000"/>
          </a:schemeClr>
        </a:solidFill>
      </dgm:spPr>
      <dgm:t>
        <a:bodyPr/>
        <a:lstStyle/>
        <a:p>
          <a:r>
            <a:rPr lang="en-US" sz="1600" dirty="0">
              <a:latin typeface="Arial" panose="020B0604020202020204" pitchFamily="34" charset="0"/>
              <a:cs typeface="Arial" panose="020B0604020202020204" pitchFamily="34" charset="0"/>
            </a:rPr>
            <a:t>Assisting researchers in the preparation and implementation of projects</a:t>
          </a:r>
        </a:p>
      </dgm:t>
    </dgm:pt>
    <dgm:pt modelId="{C0DF31BE-C6F2-479A-958D-0C37474F24D3}" type="parTrans" cxnId="{E15FCC1F-43C4-41DC-92D0-53E7C7E19A8D}">
      <dgm:prSet/>
      <dgm:spPr/>
      <dgm:t>
        <a:bodyPr/>
        <a:lstStyle/>
        <a:p>
          <a:endParaRPr lang="en-US" sz="1600"/>
        </a:p>
      </dgm:t>
    </dgm:pt>
    <dgm:pt modelId="{D2EDEC16-BD89-480C-8064-29169D720283}" type="sibTrans" cxnId="{E15FCC1F-43C4-41DC-92D0-53E7C7E19A8D}">
      <dgm:prSet/>
      <dgm:spPr/>
      <dgm:t>
        <a:bodyPr/>
        <a:lstStyle/>
        <a:p>
          <a:endParaRPr lang="en-US" sz="1600"/>
        </a:p>
      </dgm:t>
    </dgm:pt>
    <dgm:pt modelId="{F88A18E5-3060-417E-95DF-7A84F4C59EFF}">
      <dgm:prSet custT="1"/>
      <dgm:spPr/>
      <dgm:t>
        <a:bodyPr/>
        <a:lstStyle/>
        <a:p>
          <a:r>
            <a:rPr lang="en-US" sz="1600" dirty="0"/>
            <a:t>5</a:t>
          </a:r>
        </a:p>
      </dgm:t>
    </dgm:pt>
    <dgm:pt modelId="{82F7F66B-2BEA-4AC4-AE7F-14261A267F60}" type="parTrans" cxnId="{35E31FE2-FB85-4C80-8C04-D1D5F18752FA}">
      <dgm:prSet/>
      <dgm:spPr/>
      <dgm:t>
        <a:bodyPr/>
        <a:lstStyle/>
        <a:p>
          <a:endParaRPr lang="en-US" sz="1600"/>
        </a:p>
      </dgm:t>
    </dgm:pt>
    <dgm:pt modelId="{1AD29C11-B6F0-479B-A8F5-F537F778838C}" type="sibTrans" cxnId="{35E31FE2-FB85-4C80-8C04-D1D5F18752FA}">
      <dgm:prSet/>
      <dgm:spPr/>
      <dgm:t>
        <a:bodyPr/>
        <a:lstStyle/>
        <a:p>
          <a:endParaRPr lang="en-US" sz="1600"/>
        </a:p>
      </dgm:t>
    </dgm:pt>
    <dgm:pt modelId="{295F3A44-89F1-44F1-BF93-35B622714E9E}">
      <dgm:prSet custT="1"/>
      <dgm:spPr>
        <a:solidFill>
          <a:schemeClr val="accent3">
            <a:lumMod val="60000"/>
            <a:lumOff val="40000"/>
            <a:alpha val="90000"/>
          </a:schemeClr>
        </a:solidFill>
      </dgm:spPr>
      <dgm:t>
        <a:bodyPr/>
        <a:lstStyle/>
        <a:p>
          <a:r>
            <a:rPr lang="en-US" sz="1600" dirty="0">
              <a:latin typeface="Arial" panose="020B0604020202020204" pitchFamily="34" charset="0"/>
              <a:cs typeface="Arial" panose="020B0604020202020204" pitchFamily="34" charset="0"/>
            </a:rPr>
            <a:t>Cooperation with NCP Network and National Office “Horizon Europe”</a:t>
          </a:r>
        </a:p>
      </dgm:t>
    </dgm:pt>
    <dgm:pt modelId="{CFAAA7E1-E6C3-4A1E-8E3C-D1BBFBC67B33}" type="parTrans" cxnId="{DD325055-CDC5-49EE-B2B2-FD7964C73440}">
      <dgm:prSet/>
      <dgm:spPr/>
      <dgm:t>
        <a:bodyPr/>
        <a:lstStyle/>
        <a:p>
          <a:endParaRPr lang="ka-GE" sz="1600"/>
        </a:p>
      </dgm:t>
    </dgm:pt>
    <dgm:pt modelId="{A787F977-5155-4B2C-AD46-2E879D7E6BC9}" type="sibTrans" cxnId="{DD325055-CDC5-49EE-B2B2-FD7964C73440}">
      <dgm:prSet/>
      <dgm:spPr/>
      <dgm:t>
        <a:bodyPr/>
        <a:lstStyle/>
        <a:p>
          <a:endParaRPr lang="ka-GE" sz="1600"/>
        </a:p>
      </dgm:t>
    </dgm:pt>
    <dgm:pt modelId="{DB2220CE-2CCB-4A35-92EF-A6F10CE602B5}" type="pres">
      <dgm:prSet presAssocID="{91401D74-6B5A-459C-A4C8-476F3F5EAEE5}" presName="linearFlow" presStyleCnt="0">
        <dgm:presLayoutVars>
          <dgm:dir/>
          <dgm:animLvl val="lvl"/>
          <dgm:resizeHandles val="exact"/>
        </dgm:presLayoutVars>
      </dgm:prSet>
      <dgm:spPr/>
      <dgm:t>
        <a:bodyPr/>
        <a:lstStyle/>
        <a:p>
          <a:endParaRPr lang="en-US"/>
        </a:p>
      </dgm:t>
    </dgm:pt>
    <dgm:pt modelId="{E345E65C-9985-4242-8FA1-3151F13AF102}" type="pres">
      <dgm:prSet presAssocID="{F6C95BB3-9A68-4D99-980B-518758B02E2E}" presName="composite" presStyleCnt="0"/>
      <dgm:spPr/>
    </dgm:pt>
    <dgm:pt modelId="{0622B5DE-01EF-421D-BA16-31F22AE7CC26}" type="pres">
      <dgm:prSet presAssocID="{F6C95BB3-9A68-4D99-980B-518758B02E2E}" presName="parentText" presStyleLbl="alignNode1" presStyleIdx="0" presStyleCnt="5">
        <dgm:presLayoutVars>
          <dgm:chMax val="1"/>
          <dgm:bulletEnabled val="1"/>
        </dgm:presLayoutVars>
      </dgm:prSet>
      <dgm:spPr/>
      <dgm:t>
        <a:bodyPr/>
        <a:lstStyle/>
        <a:p>
          <a:endParaRPr lang="en-US"/>
        </a:p>
      </dgm:t>
    </dgm:pt>
    <dgm:pt modelId="{F364E0E9-04A7-4171-8B8F-F3C08E2105EB}" type="pres">
      <dgm:prSet presAssocID="{F6C95BB3-9A68-4D99-980B-518758B02E2E}" presName="descendantText" presStyleLbl="alignAcc1" presStyleIdx="0" presStyleCnt="5" custLinFactNeighborX="-530" custLinFactNeighborY="-321">
        <dgm:presLayoutVars>
          <dgm:bulletEnabled val="1"/>
        </dgm:presLayoutVars>
      </dgm:prSet>
      <dgm:spPr/>
      <dgm:t>
        <a:bodyPr/>
        <a:lstStyle/>
        <a:p>
          <a:endParaRPr lang="en-US"/>
        </a:p>
      </dgm:t>
    </dgm:pt>
    <dgm:pt modelId="{0E001FC4-20DE-448D-931B-4B29C94716C8}" type="pres">
      <dgm:prSet presAssocID="{B1AEF9F5-33F9-4F76-973C-FA5DCFF800E1}" presName="sp" presStyleCnt="0"/>
      <dgm:spPr/>
    </dgm:pt>
    <dgm:pt modelId="{AA179628-7A24-459C-A7BF-BF169F30D283}" type="pres">
      <dgm:prSet presAssocID="{1C63D542-06F7-4FC2-8C63-BA11DE866A8B}" presName="composite" presStyleCnt="0"/>
      <dgm:spPr/>
    </dgm:pt>
    <dgm:pt modelId="{2341023D-7DFB-4B3F-A2E0-19114BD0A86A}" type="pres">
      <dgm:prSet presAssocID="{1C63D542-06F7-4FC2-8C63-BA11DE866A8B}" presName="parentText" presStyleLbl="alignNode1" presStyleIdx="1" presStyleCnt="5">
        <dgm:presLayoutVars>
          <dgm:chMax val="1"/>
          <dgm:bulletEnabled val="1"/>
        </dgm:presLayoutVars>
      </dgm:prSet>
      <dgm:spPr/>
      <dgm:t>
        <a:bodyPr/>
        <a:lstStyle/>
        <a:p>
          <a:endParaRPr lang="en-US"/>
        </a:p>
      </dgm:t>
    </dgm:pt>
    <dgm:pt modelId="{D591A36A-862E-4033-82CC-C885DF4C1CAF}" type="pres">
      <dgm:prSet presAssocID="{1C63D542-06F7-4FC2-8C63-BA11DE866A8B}" presName="descendantText" presStyleLbl="alignAcc1" presStyleIdx="1" presStyleCnt="5">
        <dgm:presLayoutVars>
          <dgm:bulletEnabled val="1"/>
        </dgm:presLayoutVars>
      </dgm:prSet>
      <dgm:spPr/>
      <dgm:t>
        <a:bodyPr/>
        <a:lstStyle/>
        <a:p>
          <a:endParaRPr lang="en-US"/>
        </a:p>
      </dgm:t>
    </dgm:pt>
    <dgm:pt modelId="{7E14BEAE-3AFE-4037-900C-2E1017B34179}" type="pres">
      <dgm:prSet presAssocID="{5AF69A2B-658F-4B9F-9BF2-87956E6EE766}" presName="sp" presStyleCnt="0"/>
      <dgm:spPr/>
    </dgm:pt>
    <dgm:pt modelId="{8047B9F7-46DC-47D0-B9C1-4A1227290C1C}" type="pres">
      <dgm:prSet presAssocID="{8F280105-3ABC-4F69-9749-7DB95DF13FBE}" presName="composite" presStyleCnt="0"/>
      <dgm:spPr/>
    </dgm:pt>
    <dgm:pt modelId="{74613BEB-D882-4786-A862-F34E15C95A7E}" type="pres">
      <dgm:prSet presAssocID="{8F280105-3ABC-4F69-9749-7DB95DF13FBE}" presName="parentText" presStyleLbl="alignNode1" presStyleIdx="2" presStyleCnt="5">
        <dgm:presLayoutVars>
          <dgm:chMax val="1"/>
          <dgm:bulletEnabled val="1"/>
        </dgm:presLayoutVars>
      </dgm:prSet>
      <dgm:spPr/>
      <dgm:t>
        <a:bodyPr/>
        <a:lstStyle/>
        <a:p>
          <a:endParaRPr lang="en-US"/>
        </a:p>
      </dgm:t>
    </dgm:pt>
    <dgm:pt modelId="{ECC1A8C6-D7C3-47F3-A7B7-E38E2728918B}" type="pres">
      <dgm:prSet presAssocID="{8F280105-3ABC-4F69-9749-7DB95DF13FBE}" presName="descendantText" presStyleLbl="alignAcc1" presStyleIdx="2" presStyleCnt="5">
        <dgm:presLayoutVars>
          <dgm:bulletEnabled val="1"/>
        </dgm:presLayoutVars>
      </dgm:prSet>
      <dgm:spPr/>
      <dgm:t>
        <a:bodyPr/>
        <a:lstStyle/>
        <a:p>
          <a:endParaRPr lang="en-US"/>
        </a:p>
      </dgm:t>
    </dgm:pt>
    <dgm:pt modelId="{38CDE88E-9FD2-417A-B316-8AAEB40D77F2}" type="pres">
      <dgm:prSet presAssocID="{22CE7C16-0436-4E4B-901D-289E7B86AE02}" presName="sp" presStyleCnt="0"/>
      <dgm:spPr/>
    </dgm:pt>
    <dgm:pt modelId="{830223CC-81CE-40F4-9AFB-FFFF37259912}" type="pres">
      <dgm:prSet presAssocID="{A8956523-9A3D-4FB7-8D1E-24FD42A8CFB4}" presName="composite" presStyleCnt="0"/>
      <dgm:spPr/>
    </dgm:pt>
    <dgm:pt modelId="{BB0738A1-53DE-44CC-9C33-AE30B468A23E}" type="pres">
      <dgm:prSet presAssocID="{A8956523-9A3D-4FB7-8D1E-24FD42A8CFB4}" presName="parentText" presStyleLbl="alignNode1" presStyleIdx="3" presStyleCnt="5">
        <dgm:presLayoutVars>
          <dgm:chMax val="1"/>
          <dgm:bulletEnabled val="1"/>
        </dgm:presLayoutVars>
      </dgm:prSet>
      <dgm:spPr/>
      <dgm:t>
        <a:bodyPr/>
        <a:lstStyle/>
        <a:p>
          <a:endParaRPr lang="en-US"/>
        </a:p>
      </dgm:t>
    </dgm:pt>
    <dgm:pt modelId="{90764102-0743-4665-B72F-62099A8EC44B}" type="pres">
      <dgm:prSet presAssocID="{A8956523-9A3D-4FB7-8D1E-24FD42A8CFB4}" presName="descendantText" presStyleLbl="alignAcc1" presStyleIdx="3" presStyleCnt="5">
        <dgm:presLayoutVars>
          <dgm:bulletEnabled val="1"/>
        </dgm:presLayoutVars>
      </dgm:prSet>
      <dgm:spPr/>
      <dgm:t>
        <a:bodyPr/>
        <a:lstStyle/>
        <a:p>
          <a:endParaRPr lang="en-US"/>
        </a:p>
      </dgm:t>
    </dgm:pt>
    <dgm:pt modelId="{E77C20C1-493D-431D-8DEE-2B1C7B4A38ED}" type="pres">
      <dgm:prSet presAssocID="{4E13ABB5-8F9B-4946-8D49-6DF9A077BFB5}" presName="sp" presStyleCnt="0"/>
      <dgm:spPr/>
    </dgm:pt>
    <dgm:pt modelId="{AF025129-2292-4131-9EC6-EDA237AF4B73}" type="pres">
      <dgm:prSet presAssocID="{F88A18E5-3060-417E-95DF-7A84F4C59EFF}" presName="composite" presStyleCnt="0"/>
      <dgm:spPr/>
    </dgm:pt>
    <dgm:pt modelId="{21335135-6C4F-45CB-84AA-7CABD2D9E808}" type="pres">
      <dgm:prSet presAssocID="{F88A18E5-3060-417E-95DF-7A84F4C59EFF}" presName="parentText" presStyleLbl="alignNode1" presStyleIdx="4" presStyleCnt="5">
        <dgm:presLayoutVars>
          <dgm:chMax val="1"/>
          <dgm:bulletEnabled val="1"/>
        </dgm:presLayoutVars>
      </dgm:prSet>
      <dgm:spPr/>
      <dgm:t>
        <a:bodyPr/>
        <a:lstStyle/>
        <a:p>
          <a:endParaRPr lang="en-US"/>
        </a:p>
      </dgm:t>
    </dgm:pt>
    <dgm:pt modelId="{B7D50931-669E-49DF-88A7-AAD5BDFCCAAC}" type="pres">
      <dgm:prSet presAssocID="{F88A18E5-3060-417E-95DF-7A84F4C59EFF}" presName="descendantText" presStyleLbl="alignAcc1" presStyleIdx="4" presStyleCnt="5">
        <dgm:presLayoutVars>
          <dgm:bulletEnabled val="1"/>
        </dgm:presLayoutVars>
      </dgm:prSet>
      <dgm:spPr/>
      <dgm:t>
        <a:bodyPr/>
        <a:lstStyle/>
        <a:p>
          <a:endParaRPr lang="en-US"/>
        </a:p>
      </dgm:t>
    </dgm:pt>
  </dgm:ptLst>
  <dgm:cxnLst>
    <dgm:cxn modelId="{35E31FE2-FB85-4C80-8C04-D1D5F18752FA}" srcId="{91401D74-6B5A-459C-A4C8-476F3F5EAEE5}" destId="{F88A18E5-3060-417E-95DF-7A84F4C59EFF}" srcOrd="4" destOrd="0" parTransId="{82F7F66B-2BEA-4AC4-AE7F-14261A267F60}" sibTransId="{1AD29C11-B6F0-479B-A8F5-F537F778838C}"/>
    <dgm:cxn modelId="{A4BB4160-3DA1-4867-9355-9001C3B68F1B}" srcId="{91401D74-6B5A-459C-A4C8-476F3F5EAEE5}" destId="{1C63D542-06F7-4FC2-8C63-BA11DE866A8B}" srcOrd="1" destOrd="0" parTransId="{0AA94254-5AD7-4A52-9296-3D9A64C7A776}" sibTransId="{5AF69A2B-658F-4B9F-9BF2-87956E6EE766}"/>
    <dgm:cxn modelId="{5A0DF356-D089-4776-BE6C-FAE490D03274}" srcId="{F6C95BB3-9A68-4D99-980B-518758B02E2E}" destId="{9DE6E4CD-C5C8-4544-9865-A978705239E1}" srcOrd="0" destOrd="0" parTransId="{011102FE-BE20-40E7-90ED-CDF439DA95F4}" sibTransId="{3E8D8609-88F8-4208-92E2-D08C2C29D4EB}"/>
    <dgm:cxn modelId="{8D45537A-96A5-4494-9EB5-41B9D32EEC7E}" srcId="{91401D74-6B5A-459C-A4C8-476F3F5EAEE5}" destId="{A8956523-9A3D-4FB7-8D1E-24FD42A8CFB4}" srcOrd="3" destOrd="0" parTransId="{517C9D1E-D4BD-4985-9785-91086E151A9B}" sibTransId="{4E13ABB5-8F9B-4946-8D49-6DF9A077BFB5}"/>
    <dgm:cxn modelId="{F1EEBF21-BFF1-44A6-909D-0CD88C061F56}" type="presOf" srcId="{1C63D542-06F7-4FC2-8C63-BA11DE866A8B}" destId="{2341023D-7DFB-4B3F-A2E0-19114BD0A86A}" srcOrd="0" destOrd="0" presId="urn:microsoft.com/office/officeart/2005/8/layout/chevron2"/>
    <dgm:cxn modelId="{E15FCC1F-43C4-41DC-92D0-53E7C7E19A8D}" srcId="{A8956523-9A3D-4FB7-8D1E-24FD42A8CFB4}" destId="{A273CE19-5B48-4DFF-8A0F-833BC48F88F1}" srcOrd="0" destOrd="0" parTransId="{C0DF31BE-C6F2-479A-958D-0C37474F24D3}" sibTransId="{D2EDEC16-BD89-480C-8064-29169D720283}"/>
    <dgm:cxn modelId="{46F7E426-517A-4E6D-B0EB-8CF9048BD7EA}" type="presOf" srcId="{91401D74-6B5A-459C-A4C8-476F3F5EAEE5}" destId="{DB2220CE-2CCB-4A35-92EF-A6F10CE602B5}" srcOrd="0" destOrd="0" presId="urn:microsoft.com/office/officeart/2005/8/layout/chevron2"/>
    <dgm:cxn modelId="{5A57E1E9-31CB-45A4-ABAC-67DEE3EDA7FD}" type="presOf" srcId="{9DE6E4CD-C5C8-4544-9865-A978705239E1}" destId="{F364E0E9-04A7-4171-8B8F-F3C08E2105EB}" srcOrd="0" destOrd="0" presId="urn:microsoft.com/office/officeart/2005/8/layout/chevron2"/>
    <dgm:cxn modelId="{4E341F97-88E5-4EC2-80C8-ED1B7B87B06A}" type="presOf" srcId="{F6C95BB3-9A68-4D99-980B-518758B02E2E}" destId="{0622B5DE-01EF-421D-BA16-31F22AE7CC26}" srcOrd="0" destOrd="0" presId="urn:microsoft.com/office/officeart/2005/8/layout/chevron2"/>
    <dgm:cxn modelId="{C39B4B4C-D8C7-4E0A-97BE-FEAA6042D69B}" srcId="{8F280105-3ABC-4F69-9749-7DB95DF13FBE}" destId="{BB5A5012-73A1-4E77-B8E5-F425E03E7A2C}" srcOrd="0" destOrd="0" parTransId="{18DB09AF-35D2-45D0-BECA-41691186D06F}" sibTransId="{1C379144-F519-42F8-81C2-9F32C323A3A4}"/>
    <dgm:cxn modelId="{531F81D8-C097-4607-9F20-326A8220E4A4}" type="presOf" srcId="{BB5A5012-73A1-4E77-B8E5-F425E03E7A2C}" destId="{ECC1A8C6-D7C3-47F3-A7B7-E38E2728918B}" srcOrd="0" destOrd="0" presId="urn:microsoft.com/office/officeart/2005/8/layout/chevron2"/>
    <dgm:cxn modelId="{A7A7E6CD-24F9-4BCE-90E5-32D44A22AE8D}" type="presOf" srcId="{295F3A44-89F1-44F1-BF93-35B622714E9E}" destId="{B7D50931-669E-49DF-88A7-AAD5BDFCCAAC}" srcOrd="0" destOrd="0" presId="urn:microsoft.com/office/officeart/2005/8/layout/chevron2"/>
    <dgm:cxn modelId="{396901EB-4CBB-4871-BE40-A1C202813136}" type="presOf" srcId="{F88A18E5-3060-417E-95DF-7A84F4C59EFF}" destId="{21335135-6C4F-45CB-84AA-7CABD2D9E808}" srcOrd="0" destOrd="0" presId="urn:microsoft.com/office/officeart/2005/8/layout/chevron2"/>
    <dgm:cxn modelId="{B90AEC34-28CF-4D7D-BA19-5B653F1B165B}" srcId="{91401D74-6B5A-459C-A4C8-476F3F5EAEE5}" destId="{8F280105-3ABC-4F69-9749-7DB95DF13FBE}" srcOrd="2" destOrd="0" parTransId="{029C873E-299E-4816-BB51-66202AF770B1}" sibTransId="{22CE7C16-0436-4E4B-901D-289E7B86AE02}"/>
    <dgm:cxn modelId="{57FAA694-6653-4763-95E6-4D34C6E7B979}" type="presOf" srcId="{A273CE19-5B48-4DFF-8A0F-833BC48F88F1}" destId="{90764102-0743-4665-B72F-62099A8EC44B}" srcOrd="0" destOrd="0" presId="urn:microsoft.com/office/officeart/2005/8/layout/chevron2"/>
    <dgm:cxn modelId="{4C519A99-0BE6-4425-BDE1-34B9A62DE963}" type="presOf" srcId="{A8956523-9A3D-4FB7-8D1E-24FD42A8CFB4}" destId="{BB0738A1-53DE-44CC-9C33-AE30B468A23E}" srcOrd="0" destOrd="0" presId="urn:microsoft.com/office/officeart/2005/8/layout/chevron2"/>
    <dgm:cxn modelId="{DD325055-CDC5-49EE-B2B2-FD7964C73440}" srcId="{F88A18E5-3060-417E-95DF-7A84F4C59EFF}" destId="{295F3A44-89F1-44F1-BF93-35B622714E9E}" srcOrd="0" destOrd="0" parTransId="{CFAAA7E1-E6C3-4A1E-8E3C-D1BBFBC67B33}" sibTransId="{A787F977-5155-4B2C-AD46-2E879D7E6BC9}"/>
    <dgm:cxn modelId="{1D66BA0F-0D83-40C4-9D55-C4A85272FCF6}" type="presOf" srcId="{8F280105-3ABC-4F69-9749-7DB95DF13FBE}" destId="{74613BEB-D882-4786-A862-F34E15C95A7E}" srcOrd="0" destOrd="0" presId="urn:microsoft.com/office/officeart/2005/8/layout/chevron2"/>
    <dgm:cxn modelId="{92B45839-CE1B-46A6-BE15-7A723941E129}" type="presOf" srcId="{42356CD0-3149-4719-8796-69E5D7D0243E}" destId="{D591A36A-862E-4033-82CC-C885DF4C1CAF}" srcOrd="0" destOrd="0" presId="urn:microsoft.com/office/officeart/2005/8/layout/chevron2"/>
    <dgm:cxn modelId="{FC2C732A-915C-4F65-8A58-19E645388B7F}" srcId="{1C63D542-06F7-4FC2-8C63-BA11DE866A8B}" destId="{42356CD0-3149-4719-8796-69E5D7D0243E}" srcOrd="0" destOrd="0" parTransId="{AA701313-A173-463F-ACDF-8060392DF453}" sibTransId="{9AEB2B65-7535-496B-A48F-BC9D557CB379}"/>
    <dgm:cxn modelId="{3720E983-93CB-4226-AAA8-511B80F7D24B}" srcId="{91401D74-6B5A-459C-A4C8-476F3F5EAEE5}" destId="{F6C95BB3-9A68-4D99-980B-518758B02E2E}" srcOrd="0" destOrd="0" parTransId="{4D7AECA2-3488-4417-95FA-C808386A953A}" sibTransId="{B1AEF9F5-33F9-4F76-973C-FA5DCFF800E1}"/>
    <dgm:cxn modelId="{29BD4E2B-4FAF-4D0B-A03A-1A9B4B96F273}" type="presParOf" srcId="{DB2220CE-2CCB-4A35-92EF-A6F10CE602B5}" destId="{E345E65C-9985-4242-8FA1-3151F13AF102}" srcOrd="0" destOrd="0" presId="urn:microsoft.com/office/officeart/2005/8/layout/chevron2"/>
    <dgm:cxn modelId="{921632DF-3723-4ABD-ADD7-99F30507B636}" type="presParOf" srcId="{E345E65C-9985-4242-8FA1-3151F13AF102}" destId="{0622B5DE-01EF-421D-BA16-31F22AE7CC26}" srcOrd="0" destOrd="0" presId="urn:microsoft.com/office/officeart/2005/8/layout/chevron2"/>
    <dgm:cxn modelId="{2FB26466-E973-47A1-965D-0E4264815533}" type="presParOf" srcId="{E345E65C-9985-4242-8FA1-3151F13AF102}" destId="{F364E0E9-04A7-4171-8B8F-F3C08E2105EB}" srcOrd="1" destOrd="0" presId="urn:microsoft.com/office/officeart/2005/8/layout/chevron2"/>
    <dgm:cxn modelId="{BD20108D-40A2-4651-B531-9407102DC6AC}" type="presParOf" srcId="{DB2220CE-2CCB-4A35-92EF-A6F10CE602B5}" destId="{0E001FC4-20DE-448D-931B-4B29C94716C8}" srcOrd="1" destOrd="0" presId="urn:microsoft.com/office/officeart/2005/8/layout/chevron2"/>
    <dgm:cxn modelId="{97B75FDC-1096-4C0C-925C-25667C98730A}" type="presParOf" srcId="{DB2220CE-2CCB-4A35-92EF-A6F10CE602B5}" destId="{AA179628-7A24-459C-A7BF-BF169F30D283}" srcOrd="2" destOrd="0" presId="urn:microsoft.com/office/officeart/2005/8/layout/chevron2"/>
    <dgm:cxn modelId="{9CB5C594-E937-470E-8693-1246870F3DB9}" type="presParOf" srcId="{AA179628-7A24-459C-A7BF-BF169F30D283}" destId="{2341023D-7DFB-4B3F-A2E0-19114BD0A86A}" srcOrd="0" destOrd="0" presId="urn:microsoft.com/office/officeart/2005/8/layout/chevron2"/>
    <dgm:cxn modelId="{E9B33038-E30F-406F-ACD7-43B30C14727C}" type="presParOf" srcId="{AA179628-7A24-459C-A7BF-BF169F30D283}" destId="{D591A36A-862E-4033-82CC-C885DF4C1CAF}" srcOrd="1" destOrd="0" presId="urn:microsoft.com/office/officeart/2005/8/layout/chevron2"/>
    <dgm:cxn modelId="{76B1B420-B4A9-4336-94B3-12E78C5BEDE5}" type="presParOf" srcId="{DB2220CE-2CCB-4A35-92EF-A6F10CE602B5}" destId="{7E14BEAE-3AFE-4037-900C-2E1017B34179}" srcOrd="3" destOrd="0" presId="urn:microsoft.com/office/officeart/2005/8/layout/chevron2"/>
    <dgm:cxn modelId="{7541FD53-453E-46BF-8F10-3329C8FE9320}" type="presParOf" srcId="{DB2220CE-2CCB-4A35-92EF-A6F10CE602B5}" destId="{8047B9F7-46DC-47D0-B9C1-4A1227290C1C}" srcOrd="4" destOrd="0" presId="urn:microsoft.com/office/officeart/2005/8/layout/chevron2"/>
    <dgm:cxn modelId="{8200F2FA-5E06-4E2B-83B5-1C08A333771D}" type="presParOf" srcId="{8047B9F7-46DC-47D0-B9C1-4A1227290C1C}" destId="{74613BEB-D882-4786-A862-F34E15C95A7E}" srcOrd="0" destOrd="0" presId="urn:microsoft.com/office/officeart/2005/8/layout/chevron2"/>
    <dgm:cxn modelId="{7B492F45-9284-4F1F-ABE1-A592D49ADA24}" type="presParOf" srcId="{8047B9F7-46DC-47D0-B9C1-4A1227290C1C}" destId="{ECC1A8C6-D7C3-47F3-A7B7-E38E2728918B}" srcOrd="1" destOrd="0" presId="urn:microsoft.com/office/officeart/2005/8/layout/chevron2"/>
    <dgm:cxn modelId="{6C458B8F-67B7-4717-9B94-9A052CF99ACA}" type="presParOf" srcId="{DB2220CE-2CCB-4A35-92EF-A6F10CE602B5}" destId="{38CDE88E-9FD2-417A-B316-8AAEB40D77F2}" srcOrd="5" destOrd="0" presId="urn:microsoft.com/office/officeart/2005/8/layout/chevron2"/>
    <dgm:cxn modelId="{FCDFE210-D873-49EE-AB6B-8635B9F02248}" type="presParOf" srcId="{DB2220CE-2CCB-4A35-92EF-A6F10CE602B5}" destId="{830223CC-81CE-40F4-9AFB-FFFF37259912}" srcOrd="6" destOrd="0" presId="urn:microsoft.com/office/officeart/2005/8/layout/chevron2"/>
    <dgm:cxn modelId="{E5BEABFE-3342-4EB0-9164-B8FE97C1B3DD}" type="presParOf" srcId="{830223CC-81CE-40F4-9AFB-FFFF37259912}" destId="{BB0738A1-53DE-44CC-9C33-AE30B468A23E}" srcOrd="0" destOrd="0" presId="urn:microsoft.com/office/officeart/2005/8/layout/chevron2"/>
    <dgm:cxn modelId="{1F7492F3-D894-4B1B-A34E-689435F5CEC3}" type="presParOf" srcId="{830223CC-81CE-40F4-9AFB-FFFF37259912}" destId="{90764102-0743-4665-B72F-62099A8EC44B}" srcOrd="1" destOrd="0" presId="urn:microsoft.com/office/officeart/2005/8/layout/chevron2"/>
    <dgm:cxn modelId="{31CEFD56-08E8-49EF-A183-C934B2B7AC1B}" type="presParOf" srcId="{DB2220CE-2CCB-4A35-92EF-A6F10CE602B5}" destId="{E77C20C1-493D-431D-8DEE-2B1C7B4A38ED}" srcOrd="7" destOrd="0" presId="urn:microsoft.com/office/officeart/2005/8/layout/chevron2"/>
    <dgm:cxn modelId="{9C171383-A1B8-44E3-A4D3-77621F8E9B48}" type="presParOf" srcId="{DB2220CE-2CCB-4A35-92EF-A6F10CE602B5}" destId="{AF025129-2292-4131-9EC6-EDA237AF4B73}" srcOrd="8" destOrd="0" presId="urn:microsoft.com/office/officeart/2005/8/layout/chevron2"/>
    <dgm:cxn modelId="{A87734AB-05B0-40A9-8DDC-06E8C643B527}" type="presParOf" srcId="{AF025129-2292-4131-9EC6-EDA237AF4B73}" destId="{21335135-6C4F-45CB-84AA-7CABD2D9E808}" srcOrd="0" destOrd="0" presId="urn:microsoft.com/office/officeart/2005/8/layout/chevron2"/>
    <dgm:cxn modelId="{D01DDE4C-EE4F-45D6-8C4F-DE10D5346F63}" type="presParOf" srcId="{AF025129-2292-4131-9EC6-EDA237AF4B73}" destId="{B7D50931-669E-49DF-88A7-AAD5BDFCCAA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84516A-2C71-4A2F-9D39-0716D0C9ACB5}" type="doc">
      <dgm:prSet loTypeId="urn:microsoft.com/office/officeart/2005/8/layout/radial3" loCatId="relationship" qsTypeId="urn:microsoft.com/office/officeart/2005/8/quickstyle/simple5" qsCatId="simple" csTypeId="urn:microsoft.com/office/officeart/2005/8/colors/accent1_2" csCatId="accent1" phldr="1"/>
      <dgm:spPr/>
      <dgm:t>
        <a:bodyPr/>
        <a:lstStyle/>
        <a:p>
          <a:endParaRPr lang="en-US"/>
        </a:p>
      </dgm:t>
    </dgm:pt>
    <dgm:pt modelId="{BD399ACF-CE31-469F-8CB9-BD75C8FB9799}" type="pres">
      <dgm:prSet presAssocID="{6884516A-2C71-4A2F-9D39-0716D0C9ACB5}" presName="composite" presStyleCnt="0">
        <dgm:presLayoutVars>
          <dgm:chMax val="1"/>
          <dgm:dir/>
          <dgm:resizeHandles val="exact"/>
        </dgm:presLayoutVars>
      </dgm:prSet>
      <dgm:spPr/>
      <dgm:t>
        <a:bodyPr/>
        <a:lstStyle/>
        <a:p>
          <a:endParaRPr lang="en-US"/>
        </a:p>
      </dgm:t>
    </dgm:pt>
    <dgm:pt modelId="{6316AD32-FEF4-4C02-B4F2-116194DE4F8B}" type="pres">
      <dgm:prSet presAssocID="{6884516A-2C71-4A2F-9D39-0716D0C9ACB5}" presName="radial" presStyleCnt="0">
        <dgm:presLayoutVars>
          <dgm:animLvl val="ctr"/>
        </dgm:presLayoutVars>
      </dgm:prSet>
      <dgm:spPr/>
    </dgm:pt>
  </dgm:ptLst>
  <dgm:cxnLst>
    <dgm:cxn modelId="{60BAAAC8-462C-40F3-BCB3-E4C27B099CAA}" type="presOf" srcId="{6884516A-2C71-4A2F-9D39-0716D0C9ACB5}" destId="{BD399ACF-CE31-469F-8CB9-BD75C8FB9799}" srcOrd="0" destOrd="0" presId="urn:microsoft.com/office/officeart/2005/8/layout/radial3"/>
    <dgm:cxn modelId="{20C94650-36C6-4D9E-B3F6-7D94AF2D9AE2}" type="presParOf" srcId="{BD399ACF-CE31-469F-8CB9-BD75C8FB9799}" destId="{6316AD32-FEF4-4C02-B4F2-116194DE4F8B}"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FBD930-BD9A-47F0-8918-1CB500A0873C}"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C5F92684-2021-4EDA-9E5C-0B3E3F83AAFC}">
      <dgm:prSet phldrT="[Text]" custT="1"/>
      <dgm:spPr/>
      <dgm:t>
        <a:bodyPr/>
        <a:lstStyle/>
        <a:p>
          <a:r>
            <a:rPr lang="en-US" sz="3600" dirty="0"/>
            <a:t>HE office </a:t>
          </a:r>
        </a:p>
      </dgm:t>
    </dgm:pt>
    <dgm:pt modelId="{0B0BE1D9-BE9C-46DB-B3CB-F649006A1A39}" type="parTrans" cxnId="{5E4C86B9-BC09-4E72-B586-FCDDAC051F68}">
      <dgm:prSet/>
      <dgm:spPr/>
      <dgm:t>
        <a:bodyPr/>
        <a:lstStyle/>
        <a:p>
          <a:endParaRPr lang="en-US"/>
        </a:p>
      </dgm:t>
    </dgm:pt>
    <dgm:pt modelId="{1F57043D-8EBE-40B7-AF79-94D8F488608C}" type="sibTrans" cxnId="{5E4C86B9-BC09-4E72-B586-FCDDAC051F68}">
      <dgm:prSet/>
      <dgm:spPr/>
      <dgm:t>
        <a:bodyPr/>
        <a:lstStyle/>
        <a:p>
          <a:endParaRPr lang="en-US"/>
        </a:p>
      </dgm:t>
    </dgm:pt>
    <dgm:pt modelId="{3FE9E755-C07D-484C-80B0-9DBAA6ACBA4C}">
      <dgm:prSet phldrT="[Text]" custT="1"/>
      <dgm:spPr/>
      <dgm:t>
        <a:bodyPr/>
        <a:lstStyle/>
        <a:p>
          <a:r>
            <a:rPr lang="en-US" sz="2800" dirty="0"/>
            <a:t>NCPs</a:t>
          </a:r>
        </a:p>
      </dgm:t>
    </dgm:pt>
    <dgm:pt modelId="{BDB3CB6F-D472-4415-9AAD-020887627B96}" type="parTrans" cxnId="{FD13AFEE-A094-4A27-AF9A-61E698BA4CFA}">
      <dgm:prSet/>
      <dgm:spPr/>
      <dgm:t>
        <a:bodyPr/>
        <a:lstStyle/>
        <a:p>
          <a:endParaRPr lang="en-US"/>
        </a:p>
      </dgm:t>
    </dgm:pt>
    <dgm:pt modelId="{7835A359-0AD5-460F-BA67-4F30C4148C00}" type="sibTrans" cxnId="{FD13AFEE-A094-4A27-AF9A-61E698BA4CFA}">
      <dgm:prSet/>
      <dgm:spPr/>
      <dgm:t>
        <a:bodyPr/>
        <a:lstStyle/>
        <a:p>
          <a:endParaRPr lang="en-US"/>
        </a:p>
      </dgm:t>
    </dgm:pt>
    <dgm:pt modelId="{B0A99BF9-2894-4981-8707-EEC8CE0D829D}">
      <dgm:prSet phldrT="[Text]" custT="1"/>
      <dgm:spPr/>
      <dgm:t>
        <a:bodyPr/>
        <a:lstStyle/>
        <a:p>
          <a:r>
            <a:rPr lang="en-US" sz="2400" dirty="0"/>
            <a:t>PC M</a:t>
          </a:r>
        </a:p>
      </dgm:t>
    </dgm:pt>
    <dgm:pt modelId="{AA88A18C-F7A4-42D7-8659-9A933F5B312E}" type="parTrans" cxnId="{D801C52E-1715-4C8B-BF2F-F94A293D4F21}">
      <dgm:prSet/>
      <dgm:spPr/>
      <dgm:t>
        <a:bodyPr/>
        <a:lstStyle/>
        <a:p>
          <a:endParaRPr lang="en-US"/>
        </a:p>
      </dgm:t>
    </dgm:pt>
    <dgm:pt modelId="{1FA2D39C-1420-4113-8219-E0FECBD1C7E9}" type="sibTrans" cxnId="{D801C52E-1715-4C8B-BF2F-F94A293D4F21}">
      <dgm:prSet/>
      <dgm:spPr/>
      <dgm:t>
        <a:bodyPr/>
        <a:lstStyle/>
        <a:p>
          <a:endParaRPr lang="en-US"/>
        </a:p>
      </dgm:t>
    </dgm:pt>
    <dgm:pt modelId="{D0E584BD-1D41-4408-B9E8-68B36ED84330}">
      <dgm:prSet phldrT="[Text]" custT="1"/>
      <dgm:spPr/>
      <dgm:t>
        <a:bodyPr/>
        <a:lstStyle/>
        <a:p>
          <a:r>
            <a:rPr lang="en-US" sz="2400" dirty="0"/>
            <a:t>Experts  Groups </a:t>
          </a:r>
        </a:p>
      </dgm:t>
    </dgm:pt>
    <dgm:pt modelId="{CA10850F-F8FC-46DB-B4B6-9CB3A222E8FB}" type="parTrans" cxnId="{44204644-8D5C-4C83-B199-D4B453026A87}">
      <dgm:prSet/>
      <dgm:spPr/>
      <dgm:t>
        <a:bodyPr/>
        <a:lstStyle/>
        <a:p>
          <a:endParaRPr lang="en-US"/>
        </a:p>
      </dgm:t>
    </dgm:pt>
    <dgm:pt modelId="{6774BD29-F429-4D18-9805-E70C4CF36551}" type="sibTrans" cxnId="{44204644-8D5C-4C83-B199-D4B453026A87}">
      <dgm:prSet/>
      <dgm:spPr/>
      <dgm:t>
        <a:bodyPr/>
        <a:lstStyle/>
        <a:p>
          <a:endParaRPr lang="en-US"/>
        </a:p>
      </dgm:t>
    </dgm:pt>
    <dgm:pt modelId="{D1ED0A28-CB0D-49D5-AEA9-5E8D3B6DFB12}">
      <dgm:prSet phldrT="[Text]" custT="1"/>
      <dgm:spPr/>
      <dgm:t>
        <a:bodyPr/>
        <a:lstStyle/>
        <a:p>
          <a:r>
            <a:rPr lang="en-US" sz="2400" dirty="0"/>
            <a:t>Grant </a:t>
          </a:r>
          <a:r>
            <a:rPr lang="en-US" sz="2400" dirty="0" err="1"/>
            <a:t>Offices+HEIs</a:t>
          </a:r>
          <a:r>
            <a:rPr lang="en-US" sz="2400" dirty="0"/>
            <a:t> Research Institutio</a:t>
          </a:r>
          <a:r>
            <a:rPr lang="en-US" sz="2800" dirty="0"/>
            <a:t>n  </a:t>
          </a:r>
        </a:p>
      </dgm:t>
    </dgm:pt>
    <dgm:pt modelId="{9DBA43FD-2E8B-401D-BD0D-B77FED211A50}" type="parTrans" cxnId="{E597AAFF-EAEB-43B5-B583-188D156356D3}">
      <dgm:prSet/>
      <dgm:spPr/>
      <dgm:t>
        <a:bodyPr/>
        <a:lstStyle/>
        <a:p>
          <a:endParaRPr lang="en-US"/>
        </a:p>
      </dgm:t>
    </dgm:pt>
    <dgm:pt modelId="{00B992FA-D6AC-4031-AF8A-1F0D10765EED}" type="sibTrans" cxnId="{E597AAFF-EAEB-43B5-B583-188D156356D3}">
      <dgm:prSet/>
      <dgm:spPr/>
      <dgm:t>
        <a:bodyPr/>
        <a:lstStyle/>
        <a:p>
          <a:endParaRPr lang="en-US"/>
        </a:p>
      </dgm:t>
    </dgm:pt>
    <dgm:pt modelId="{35512686-8C8C-4AD7-A231-D4D92209993B}" type="pres">
      <dgm:prSet presAssocID="{A8FBD930-BD9A-47F0-8918-1CB500A0873C}" presName="composite" presStyleCnt="0">
        <dgm:presLayoutVars>
          <dgm:chMax val="1"/>
          <dgm:dir/>
          <dgm:resizeHandles val="exact"/>
        </dgm:presLayoutVars>
      </dgm:prSet>
      <dgm:spPr/>
      <dgm:t>
        <a:bodyPr/>
        <a:lstStyle/>
        <a:p>
          <a:endParaRPr lang="en-US"/>
        </a:p>
      </dgm:t>
    </dgm:pt>
    <dgm:pt modelId="{B3BE819E-7587-4B5A-A063-59BABA42E319}" type="pres">
      <dgm:prSet presAssocID="{A8FBD930-BD9A-47F0-8918-1CB500A0873C}" presName="radial" presStyleCnt="0">
        <dgm:presLayoutVars>
          <dgm:animLvl val="ctr"/>
        </dgm:presLayoutVars>
      </dgm:prSet>
      <dgm:spPr/>
    </dgm:pt>
    <dgm:pt modelId="{07CC1FF3-4C97-4A3E-8FC5-F2C691AF46C0}" type="pres">
      <dgm:prSet presAssocID="{C5F92684-2021-4EDA-9E5C-0B3E3F83AAFC}" presName="centerShape" presStyleLbl="vennNode1" presStyleIdx="0" presStyleCnt="5" custScaleX="102114" custScaleY="86755" custLinFactNeighborX="6842" custLinFactNeighborY="-5473"/>
      <dgm:spPr/>
      <dgm:t>
        <a:bodyPr/>
        <a:lstStyle/>
        <a:p>
          <a:endParaRPr lang="en-US"/>
        </a:p>
      </dgm:t>
    </dgm:pt>
    <dgm:pt modelId="{2E501CD6-04FD-4FE6-BF90-2FED3DA47EE8}" type="pres">
      <dgm:prSet presAssocID="{3FE9E755-C07D-484C-80B0-9DBAA6ACBA4C}" presName="node" presStyleLbl="vennNode1" presStyleIdx="1" presStyleCnt="5" custScaleX="161129" custScaleY="157026" custRadScaleRad="91672" custRadScaleInc="5913">
        <dgm:presLayoutVars>
          <dgm:bulletEnabled val="1"/>
        </dgm:presLayoutVars>
      </dgm:prSet>
      <dgm:spPr/>
      <dgm:t>
        <a:bodyPr/>
        <a:lstStyle/>
        <a:p>
          <a:endParaRPr lang="en-US"/>
        </a:p>
      </dgm:t>
    </dgm:pt>
    <dgm:pt modelId="{9FF799B3-CA09-40C6-A77B-183458FD5921}" type="pres">
      <dgm:prSet presAssocID="{B0A99BF9-2894-4981-8707-EEC8CE0D829D}" presName="node" presStyleLbl="vennNode1" presStyleIdx="2" presStyleCnt="5" custScaleX="158161" custScaleY="143535" custRadScaleRad="123061" custRadScaleInc="-11332">
        <dgm:presLayoutVars>
          <dgm:bulletEnabled val="1"/>
        </dgm:presLayoutVars>
      </dgm:prSet>
      <dgm:spPr/>
      <dgm:t>
        <a:bodyPr/>
        <a:lstStyle/>
        <a:p>
          <a:endParaRPr lang="en-US"/>
        </a:p>
      </dgm:t>
    </dgm:pt>
    <dgm:pt modelId="{7867C6B4-5D72-48F7-905E-0E96DDED4FD5}" type="pres">
      <dgm:prSet presAssocID="{D0E584BD-1D41-4408-B9E8-68B36ED84330}" presName="node" presStyleLbl="vennNode1" presStyleIdx="3" presStyleCnt="5" custScaleX="152238" custScaleY="143925" custRadScaleRad="55441" custRadScaleInc="-8931">
        <dgm:presLayoutVars>
          <dgm:bulletEnabled val="1"/>
        </dgm:presLayoutVars>
      </dgm:prSet>
      <dgm:spPr/>
      <dgm:t>
        <a:bodyPr/>
        <a:lstStyle/>
        <a:p>
          <a:endParaRPr lang="en-US"/>
        </a:p>
      </dgm:t>
    </dgm:pt>
    <dgm:pt modelId="{F54110F4-96DA-4A91-98CA-9888A7E3BF65}" type="pres">
      <dgm:prSet presAssocID="{D1ED0A28-CB0D-49D5-AEA9-5E8D3B6DFB12}" presName="node" presStyleLbl="vennNode1" presStyleIdx="4" presStyleCnt="5" custScaleX="181345" custScaleY="162130" custRadScaleRad="100644" custRadScaleInc="7366">
        <dgm:presLayoutVars>
          <dgm:bulletEnabled val="1"/>
        </dgm:presLayoutVars>
      </dgm:prSet>
      <dgm:spPr/>
      <dgm:t>
        <a:bodyPr/>
        <a:lstStyle/>
        <a:p>
          <a:endParaRPr lang="en-US"/>
        </a:p>
      </dgm:t>
    </dgm:pt>
  </dgm:ptLst>
  <dgm:cxnLst>
    <dgm:cxn modelId="{855A2026-A69E-4EE9-9A27-2BB04FB2BAFD}" type="presOf" srcId="{D0E584BD-1D41-4408-B9E8-68B36ED84330}" destId="{7867C6B4-5D72-48F7-905E-0E96DDED4FD5}" srcOrd="0" destOrd="0" presId="urn:microsoft.com/office/officeart/2005/8/layout/radial3"/>
    <dgm:cxn modelId="{FD13AFEE-A094-4A27-AF9A-61E698BA4CFA}" srcId="{C5F92684-2021-4EDA-9E5C-0B3E3F83AAFC}" destId="{3FE9E755-C07D-484C-80B0-9DBAA6ACBA4C}" srcOrd="0" destOrd="0" parTransId="{BDB3CB6F-D472-4415-9AAD-020887627B96}" sibTransId="{7835A359-0AD5-460F-BA67-4F30C4148C00}"/>
    <dgm:cxn modelId="{AC5C5F2D-28D0-4C84-947F-E9EB277F737D}" type="presOf" srcId="{C5F92684-2021-4EDA-9E5C-0B3E3F83AAFC}" destId="{07CC1FF3-4C97-4A3E-8FC5-F2C691AF46C0}" srcOrd="0" destOrd="0" presId="urn:microsoft.com/office/officeart/2005/8/layout/radial3"/>
    <dgm:cxn modelId="{676B2ABC-7F8A-41C3-9DD7-7FD147061A11}" type="presOf" srcId="{A8FBD930-BD9A-47F0-8918-1CB500A0873C}" destId="{35512686-8C8C-4AD7-A231-D4D92209993B}" srcOrd="0" destOrd="0" presId="urn:microsoft.com/office/officeart/2005/8/layout/radial3"/>
    <dgm:cxn modelId="{CC791277-92E4-4FE8-AC0B-4C108E78E21D}" type="presOf" srcId="{3FE9E755-C07D-484C-80B0-9DBAA6ACBA4C}" destId="{2E501CD6-04FD-4FE6-BF90-2FED3DA47EE8}" srcOrd="0" destOrd="0" presId="urn:microsoft.com/office/officeart/2005/8/layout/radial3"/>
    <dgm:cxn modelId="{E597AAFF-EAEB-43B5-B583-188D156356D3}" srcId="{C5F92684-2021-4EDA-9E5C-0B3E3F83AAFC}" destId="{D1ED0A28-CB0D-49D5-AEA9-5E8D3B6DFB12}" srcOrd="3" destOrd="0" parTransId="{9DBA43FD-2E8B-401D-BD0D-B77FED211A50}" sibTransId="{00B992FA-D6AC-4031-AF8A-1F0D10765EED}"/>
    <dgm:cxn modelId="{2AFC92C8-4014-4549-8F86-99E3F8C14A4E}" type="presOf" srcId="{B0A99BF9-2894-4981-8707-EEC8CE0D829D}" destId="{9FF799B3-CA09-40C6-A77B-183458FD5921}" srcOrd="0" destOrd="0" presId="urn:microsoft.com/office/officeart/2005/8/layout/radial3"/>
    <dgm:cxn modelId="{5E4C86B9-BC09-4E72-B586-FCDDAC051F68}" srcId="{A8FBD930-BD9A-47F0-8918-1CB500A0873C}" destId="{C5F92684-2021-4EDA-9E5C-0B3E3F83AAFC}" srcOrd="0" destOrd="0" parTransId="{0B0BE1D9-BE9C-46DB-B3CB-F649006A1A39}" sibTransId="{1F57043D-8EBE-40B7-AF79-94D8F488608C}"/>
    <dgm:cxn modelId="{44204644-8D5C-4C83-B199-D4B453026A87}" srcId="{C5F92684-2021-4EDA-9E5C-0B3E3F83AAFC}" destId="{D0E584BD-1D41-4408-B9E8-68B36ED84330}" srcOrd="2" destOrd="0" parTransId="{CA10850F-F8FC-46DB-B4B6-9CB3A222E8FB}" sibTransId="{6774BD29-F429-4D18-9805-E70C4CF36551}"/>
    <dgm:cxn modelId="{D801C52E-1715-4C8B-BF2F-F94A293D4F21}" srcId="{C5F92684-2021-4EDA-9E5C-0B3E3F83AAFC}" destId="{B0A99BF9-2894-4981-8707-EEC8CE0D829D}" srcOrd="1" destOrd="0" parTransId="{AA88A18C-F7A4-42D7-8659-9A933F5B312E}" sibTransId="{1FA2D39C-1420-4113-8219-E0FECBD1C7E9}"/>
    <dgm:cxn modelId="{666FB3FB-D729-450B-A77E-94EE552DD942}" type="presOf" srcId="{D1ED0A28-CB0D-49D5-AEA9-5E8D3B6DFB12}" destId="{F54110F4-96DA-4A91-98CA-9888A7E3BF65}" srcOrd="0" destOrd="0" presId="urn:microsoft.com/office/officeart/2005/8/layout/radial3"/>
    <dgm:cxn modelId="{93F619F5-6FBD-4CCB-BABC-8DCBA2E30439}" type="presParOf" srcId="{35512686-8C8C-4AD7-A231-D4D92209993B}" destId="{B3BE819E-7587-4B5A-A063-59BABA42E319}" srcOrd="0" destOrd="0" presId="urn:microsoft.com/office/officeart/2005/8/layout/radial3"/>
    <dgm:cxn modelId="{E1E30053-307E-49D6-9726-13308B73884C}" type="presParOf" srcId="{B3BE819E-7587-4B5A-A063-59BABA42E319}" destId="{07CC1FF3-4C97-4A3E-8FC5-F2C691AF46C0}" srcOrd="0" destOrd="0" presId="urn:microsoft.com/office/officeart/2005/8/layout/radial3"/>
    <dgm:cxn modelId="{2A873428-8D31-4E84-B108-B359A9D21D52}" type="presParOf" srcId="{B3BE819E-7587-4B5A-A063-59BABA42E319}" destId="{2E501CD6-04FD-4FE6-BF90-2FED3DA47EE8}" srcOrd="1" destOrd="0" presId="urn:microsoft.com/office/officeart/2005/8/layout/radial3"/>
    <dgm:cxn modelId="{5EF60B65-E140-43E7-837D-8C42F191E60A}" type="presParOf" srcId="{B3BE819E-7587-4B5A-A063-59BABA42E319}" destId="{9FF799B3-CA09-40C6-A77B-183458FD5921}" srcOrd="2" destOrd="0" presId="urn:microsoft.com/office/officeart/2005/8/layout/radial3"/>
    <dgm:cxn modelId="{0C3CC0A2-AC58-48E9-AC53-61116B2E075B}" type="presParOf" srcId="{B3BE819E-7587-4B5A-A063-59BABA42E319}" destId="{7867C6B4-5D72-48F7-905E-0E96DDED4FD5}" srcOrd="3" destOrd="0" presId="urn:microsoft.com/office/officeart/2005/8/layout/radial3"/>
    <dgm:cxn modelId="{C2D8211A-D8F7-4DB4-8156-3C7BE2EA9230}" type="presParOf" srcId="{B3BE819E-7587-4B5A-A063-59BABA42E319}" destId="{F54110F4-96DA-4A91-98CA-9888A7E3BF65}"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DF791-A21B-4CE9-AA06-F613706F4BC6}">
      <dsp:nvSpPr>
        <dsp:cNvPr id="0" name=""/>
        <dsp:cNvSpPr/>
      </dsp:nvSpPr>
      <dsp:spPr>
        <a:xfrm>
          <a:off x="3462" y="717613"/>
          <a:ext cx="1762942" cy="615294"/>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Coordinator 1</a:t>
          </a:r>
        </a:p>
      </dsp:txBody>
      <dsp:txXfrm>
        <a:off x="3462" y="717613"/>
        <a:ext cx="1762942" cy="615294"/>
      </dsp:txXfrm>
    </dsp:sp>
    <dsp:sp modelId="{B983BCED-B334-4C07-860B-AEBB95B522F9}">
      <dsp:nvSpPr>
        <dsp:cNvPr id="0" name=""/>
        <dsp:cNvSpPr/>
      </dsp:nvSpPr>
      <dsp:spPr>
        <a:xfrm>
          <a:off x="23590" y="1395689"/>
          <a:ext cx="1744951" cy="878400"/>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ctr" anchorCtr="0">
          <a:noAutofit/>
        </a:bodyPr>
        <a:lstStyle/>
        <a:p>
          <a:pPr marL="285750" lvl="1" indent="-285750" algn="ctr" defTabSz="1244600">
            <a:lnSpc>
              <a:spcPct val="90000"/>
            </a:lnSpc>
            <a:spcBef>
              <a:spcPct val="0"/>
            </a:spcBef>
            <a:spcAft>
              <a:spcPct val="15000"/>
            </a:spcAft>
            <a:buChar char="••"/>
          </a:pPr>
          <a:r>
            <a:rPr lang="en-US" sz="2800" kern="12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Pillar 1</a:t>
          </a:r>
        </a:p>
      </dsp:txBody>
      <dsp:txXfrm>
        <a:off x="23590" y="1395689"/>
        <a:ext cx="1744951" cy="878400"/>
      </dsp:txXfrm>
    </dsp:sp>
    <dsp:sp modelId="{E4DE154F-4D66-4884-9A69-74BDE11F7900}">
      <dsp:nvSpPr>
        <dsp:cNvPr id="0" name=""/>
        <dsp:cNvSpPr/>
      </dsp:nvSpPr>
      <dsp:spPr>
        <a:xfrm>
          <a:off x="2010698" y="727436"/>
          <a:ext cx="1744951" cy="576000"/>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Coordinator 2</a:t>
          </a:r>
        </a:p>
      </dsp:txBody>
      <dsp:txXfrm>
        <a:off x="2010698" y="727436"/>
        <a:ext cx="1744951" cy="576000"/>
      </dsp:txXfrm>
    </dsp:sp>
    <dsp:sp modelId="{C9F12B26-235C-4F15-A2E0-1388A8F6290F}">
      <dsp:nvSpPr>
        <dsp:cNvPr id="0" name=""/>
        <dsp:cNvSpPr/>
      </dsp:nvSpPr>
      <dsp:spPr>
        <a:xfrm>
          <a:off x="2031236" y="1387614"/>
          <a:ext cx="1744951" cy="878400"/>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ctr" anchorCtr="0">
          <a:noAutofit/>
        </a:bodyPr>
        <a:lstStyle/>
        <a:p>
          <a:pPr marL="285750" lvl="1" indent="-285750" algn="ctr" defTabSz="1244600">
            <a:lnSpc>
              <a:spcPct val="90000"/>
            </a:lnSpc>
            <a:spcBef>
              <a:spcPct val="0"/>
            </a:spcBef>
            <a:spcAft>
              <a:spcPct val="15000"/>
            </a:spcAft>
            <a:buChar char="••"/>
          </a:pPr>
          <a:r>
            <a:rPr lang="en-US" sz="2800" kern="12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Pillar 2</a:t>
          </a:r>
        </a:p>
      </dsp:txBody>
      <dsp:txXfrm>
        <a:off x="2031236" y="1387614"/>
        <a:ext cx="1744951" cy="878400"/>
      </dsp:txXfrm>
    </dsp:sp>
    <dsp:sp modelId="{FB0618DB-26FE-4D85-B6A2-39F8EEA91DAB}">
      <dsp:nvSpPr>
        <dsp:cNvPr id="0" name=""/>
        <dsp:cNvSpPr/>
      </dsp:nvSpPr>
      <dsp:spPr>
        <a:xfrm>
          <a:off x="3950037" y="727436"/>
          <a:ext cx="1744951" cy="576000"/>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Coordinator 3</a:t>
          </a:r>
        </a:p>
      </dsp:txBody>
      <dsp:txXfrm>
        <a:off x="3950037" y="727436"/>
        <a:ext cx="1744951" cy="576000"/>
      </dsp:txXfrm>
    </dsp:sp>
    <dsp:sp modelId="{EB053ED1-50C2-4407-A87D-28A98832CF8D}">
      <dsp:nvSpPr>
        <dsp:cNvPr id="0" name=""/>
        <dsp:cNvSpPr/>
      </dsp:nvSpPr>
      <dsp:spPr>
        <a:xfrm>
          <a:off x="3950037" y="1408704"/>
          <a:ext cx="1744951" cy="878400"/>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ctr" anchorCtr="0">
          <a:noAutofit/>
        </a:bodyPr>
        <a:lstStyle/>
        <a:p>
          <a:pPr marL="285750" lvl="1" indent="-285750" algn="ctr" defTabSz="1244600">
            <a:lnSpc>
              <a:spcPct val="90000"/>
            </a:lnSpc>
            <a:spcBef>
              <a:spcPct val="0"/>
            </a:spcBef>
            <a:spcAft>
              <a:spcPct val="15000"/>
            </a:spcAft>
            <a:buChar char="••"/>
          </a:pPr>
          <a:r>
            <a:rPr lang="en-US" sz="2800" kern="12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Pillar 3</a:t>
          </a:r>
        </a:p>
      </dsp:txBody>
      <dsp:txXfrm>
        <a:off x="3950037" y="1408704"/>
        <a:ext cx="1744951" cy="878400"/>
      </dsp:txXfrm>
    </dsp:sp>
    <dsp:sp modelId="{08C19D65-40C6-4D9E-9BE4-9410CAF32591}">
      <dsp:nvSpPr>
        <dsp:cNvPr id="0" name=""/>
        <dsp:cNvSpPr/>
      </dsp:nvSpPr>
      <dsp:spPr>
        <a:xfrm>
          <a:off x="5964061" y="763504"/>
          <a:ext cx="2135507" cy="545454"/>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Coordinator 4</a:t>
          </a:r>
        </a:p>
      </dsp:txBody>
      <dsp:txXfrm>
        <a:off x="5964061" y="763504"/>
        <a:ext cx="2135507" cy="545454"/>
      </dsp:txXfrm>
    </dsp:sp>
    <dsp:sp modelId="{E4BEE889-49CC-4937-BBC1-2467997F2C93}">
      <dsp:nvSpPr>
        <dsp:cNvPr id="0" name=""/>
        <dsp:cNvSpPr/>
      </dsp:nvSpPr>
      <dsp:spPr>
        <a:xfrm>
          <a:off x="5939282" y="1438429"/>
          <a:ext cx="2185063" cy="825766"/>
        </a:xfrm>
        <a:prstGeom prst="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ctr" anchorCtr="0">
          <a:noAutofit/>
        </a:bodyPr>
        <a:lstStyle/>
        <a:p>
          <a:pPr marL="228600" lvl="1" indent="-228600" algn="ctr" defTabSz="1066800">
            <a:lnSpc>
              <a:spcPct val="90000"/>
            </a:lnSpc>
            <a:spcBef>
              <a:spcPct val="0"/>
            </a:spcBef>
            <a:spcAft>
              <a:spcPct val="15000"/>
            </a:spcAft>
            <a:buChar char="••"/>
          </a:pPr>
          <a:r>
            <a:rPr lang="en-US" sz="2400" kern="12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Widening</a:t>
          </a:r>
        </a:p>
      </dsp:txBody>
      <dsp:txXfrm>
        <a:off x="5939282" y="1438429"/>
        <a:ext cx="2185063" cy="825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2B5DE-01EF-421D-BA16-31F22AE7CC26}">
      <dsp:nvSpPr>
        <dsp:cNvPr id="0" name=""/>
        <dsp:cNvSpPr/>
      </dsp:nvSpPr>
      <dsp:spPr>
        <a:xfrm rot="5400000">
          <a:off x="-217225" y="221863"/>
          <a:ext cx="1448168" cy="1013717"/>
        </a:xfrm>
        <a:prstGeom prst="chevron">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1. </a:t>
          </a:r>
        </a:p>
      </dsp:txBody>
      <dsp:txXfrm rot="-5400000">
        <a:off x="1" y="511497"/>
        <a:ext cx="1013717" cy="434451"/>
      </dsp:txXfrm>
    </dsp:sp>
    <dsp:sp modelId="{F364E0E9-04A7-4171-8B8F-F3C08E2105EB}">
      <dsp:nvSpPr>
        <dsp:cNvPr id="0" name=""/>
        <dsp:cNvSpPr/>
      </dsp:nvSpPr>
      <dsp:spPr>
        <a:xfrm rot="5400000">
          <a:off x="3739925" y="257138"/>
          <a:ext cx="941309" cy="6393724"/>
        </a:xfrm>
        <a:prstGeom prst="round2SameRect">
          <a:avLst/>
        </a:prstGeom>
        <a:solidFill>
          <a:schemeClr val="accent5">
            <a:lumMod val="60000"/>
            <a:lumOff val="40000"/>
            <a:alpha val="89804"/>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solidFill>
                <a:schemeClr val="tx1"/>
              </a:solidFill>
              <a:latin typeface="Arial" panose="020B0604020202020204" pitchFamily="34" charset="0"/>
              <a:cs typeface="Arial" panose="020B0604020202020204" pitchFamily="34" charset="0"/>
            </a:rPr>
            <a:t>Programme Committee Membership </a:t>
          </a:r>
        </a:p>
      </dsp:txBody>
      <dsp:txXfrm rot="-5400000">
        <a:off x="1013718" y="3029297"/>
        <a:ext cx="6347773" cy="849407"/>
      </dsp:txXfrm>
    </dsp:sp>
    <dsp:sp modelId="{2341023D-7DFB-4B3F-A2E0-19114BD0A86A}">
      <dsp:nvSpPr>
        <dsp:cNvPr id="0" name=""/>
        <dsp:cNvSpPr/>
      </dsp:nvSpPr>
      <dsp:spPr>
        <a:xfrm rot="5400000">
          <a:off x="-217225" y="1525528"/>
          <a:ext cx="1448168" cy="1013717"/>
        </a:xfrm>
        <a:prstGeom prst="chevron">
          <a:avLst/>
        </a:prstGeom>
        <a:solidFill>
          <a:schemeClr val="accent2">
            <a:hueOff val="37813"/>
            <a:satOff val="4346"/>
            <a:lumOff val="-3464"/>
            <a:alphaOff val="0"/>
          </a:schemeClr>
        </a:solidFill>
        <a:ln w="10795" cap="flat" cmpd="sng" algn="ctr">
          <a:solidFill>
            <a:schemeClr val="accent2">
              <a:hueOff val="37813"/>
              <a:satOff val="4346"/>
              <a:lumOff val="-34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a:t>2</a:t>
          </a:r>
          <a:endParaRPr lang="en-US" sz="2800" kern="1200" dirty="0"/>
        </a:p>
      </dsp:txBody>
      <dsp:txXfrm rot="-5400000">
        <a:off x="1" y="1815162"/>
        <a:ext cx="1013717" cy="434451"/>
      </dsp:txXfrm>
    </dsp:sp>
    <dsp:sp modelId="{D591A36A-862E-4033-82CC-C885DF4C1CAF}">
      <dsp:nvSpPr>
        <dsp:cNvPr id="0" name=""/>
        <dsp:cNvSpPr/>
      </dsp:nvSpPr>
      <dsp:spPr>
        <a:xfrm rot="5400000">
          <a:off x="3739925" y="-2504165"/>
          <a:ext cx="941309" cy="6393724"/>
        </a:xfrm>
        <a:prstGeom prst="round2SameRect">
          <a:avLst/>
        </a:prstGeom>
        <a:solidFill>
          <a:schemeClr val="tx2">
            <a:lumMod val="20000"/>
            <a:lumOff val="80000"/>
            <a:alpha val="90000"/>
          </a:schemeClr>
        </a:solidFill>
        <a:ln w="10795" cap="flat" cmpd="sng" algn="ctr">
          <a:solidFill>
            <a:schemeClr val="accent2">
              <a:hueOff val="37813"/>
              <a:satOff val="4346"/>
              <a:lumOff val="-3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Arial" panose="020B0604020202020204" pitchFamily="34" charset="0"/>
              <a:cs typeface="Arial" panose="020B0604020202020204" pitchFamily="34" charset="0"/>
            </a:rPr>
            <a:t>NCP Volunteer Network</a:t>
          </a:r>
        </a:p>
      </dsp:txBody>
      <dsp:txXfrm rot="-5400000">
        <a:off x="1013718" y="267993"/>
        <a:ext cx="6347773" cy="849407"/>
      </dsp:txXfrm>
    </dsp:sp>
    <dsp:sp modelId="{74613BEB-D882-4786-A862-F34E15C95A7E}">
      <dsp:nvSpPr>
        <dsp:cNvPr id="0" name=""/>
        <dsp:cNvSpPr/>
      </dsp:nvSpPr>
      <dsp:spPr>
        <a:xfrm rot="5400000">
          <a:off x="-217225" y="2829194"/>
          <a:ext cx="1448168" cy="1013717"/>
        </a:xfrm>
        <a:prstGeom prst="chevron">
          <a:avLst/>
        </a:prstGeom>
        <a:solidFill>
          <a:schemeClr val="accent2">
            <a:hueOff val="75626"/>
            <a:satOff val="8693"/>
            <a:lumOff val="-6929"/>
            <a:alphaOff val="0"/>
          </a:schemeClr>
        </a:solidFill>
        <a:ln w="10795" cap="flat" cmpd="sng" algn="ctr">
          <a:solidFill>
            <a:schemeClr val="accent2">
              <a:hueOff val="75626"/>
              <a:satOff val="8693"/>
              <a:lumOff val="-69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3.</a:t>
          </a:r>
        </a:p>
      </dsp:txBody>
      <dsp:txXfrm rot="-5400000">
        <a:off x="1" y="3118828"/>
        <a:ext cx="1013717" cy="434451"/>
      </dsp:txXfrm>
    </dsp:sp>
    <dsp:sp modelId="{ECC1A8C6-D7C3-47F3-A7B7-E38E2728918B}">
      <dsp:nvSpPr>
        <dsp:cNvPr id="0" name=""/>
        <dsp:cNvSpPr/>
      </dsp:nvSpPr>
      <dsp:spPr>
        <a:xfrm rot="5400000">
          <a:off x="3739925" y="-1214290"/>
          <a:ext cx="941309" cy="6393724"/>
        </a:xfrm>
        <a:prstGeom prst="round2SameRect">
          <a:avLst/>
        </a:prstGeom>
        <a:solidFill>
          <a:schemeClr val="accent2">
            <a:lumMod val="40000"/>
            <a:lumOff val="60000"/>
            <a:alpha val="90000"/>
          </a:schemeClr>
        </a:solidFill>
        <a:ln w="10795" cap="flat" cmpd="sng" algn="ctr">
          <a:solidFill>
            <a:schemeClr val="accent2">
              <a:hueOff val="75626"/>
              <a:satOff val="8693"/>
              <a:lumOff val="-69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Arial" panose="020B0604020202020204" pitchFamily="34" charset="0"/>
              <a:cs typeface="Arial" panose="020B0604020202020204" pitchFamily="34" charset="0"/>
            </a:rPr>
            <a:t>University Grant Offices</a:t>
          </a:r>
        </a:p>
      </dsp:txBody>
      <dsp:txXfrm rot="-5400000">
        <a:off x="1013718" y="1557868"/>
        <a:ext cx="6347773" cy="849407"/>
      </dsp:txXfrm>
    </dsp:sp>
    <dsp:sp modelId="{BB0738A1-53DE-44CC-9C33-AE30B468A23E}">
      <dsp:nvSpPr>
        <dsp:cNvPr id="0" name=""/>
        <dsp:cNvSpPr/>
      </dsp:nvSpPr>
      <dsp:spPr>
        <a:xfrm rot="5400000">
          <a:off x="-217225" y="4132859"/>
          <a:ext cx="1448168" cy="1013717"/>
        </a:xfrm>
        <a:prstGeom prst="chevron">
          <a:avLst/>
        </a:prstGeom>
        <a:solidFill>
          <a:schemeClr val="accent2">
            <a:hueOff val="113439"/>
            <a:satOff val="13039"/>
            <a:lumOff val="-10393"/>
            <a:alphaOff val="0"/>
          </a:schemeClr>
        </a:solidFill>
        <a:ln w="1079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4. </a:t>
          </a:r>
        </a:p>
      </dsp:txBody>
      <dsp:txXfrm rot="-5400000">
        <a:off x="1" y="4422493"/>
        <a:ext cx="1013717" cy="434451"/>
      </dsp:txXfrm>
    </dsp:sp>
    <dsp:sp modelId="{90764102-0743-4665-B72F-62099A8EC44B}">
      <dsp:nvSpPr>
        <dsp:cNvPr id="0" name=""/>
        <dsp:cNvSpPr/>
      </dsp:nvSpPr>
      <dsp:spPr>
        <a:xfrm rot="5400000">
          <a:off x="3739925" y="1641820"/>
          <a:ext cx="941309" cy="6393724"/>
        </a:xfrm>
        <a:prstGeom prst="round2SameRect">
          <a:avLst/>
        </a:prstGeom>
        <a:solidFill>
          <a:schemeClr val="accent3">
            <a:lumMod val="40000"/>
            <a:lumOff val="60000"/>
            <a:alpha val="90000"/>
          </a:schemeClr>
        </a:solidFill>
        <a:ln w="1079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Thematic Expert Groups </a:t>
          </a:r>
        </a:p>
      </dsp:txBody>
      <dsp:txXfrm rot="-5400000">
        <a:off x="1013718" y="4413979"/>
        <a:ext cx="6347773" cy="849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2B5DE-01EF-421D-BA16-31F22AE7CC26}">
      <dsp:nvSpPr>
        <dsp:cNvPr id="0" name=""/>
        <dsp:cNvSpPr/>
      </dsp:nvSpPr>
      <dsp:spPr>
        <a:xfrm rot="5400000">
          <a:off x="-132728" y="134760"/>
          <a:ext cx="884859" cy="619401"/>
        </a:xfrm>
        <a:prstGeom prst="chevron">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1. </a:t>
          </a:r>
        </a:p>
      </dsp:txBody>
      <dsp:txXfrm rot="-5400000">
        <a:off x="2" y="311732"/>
        <a:ext cx="619401" cy="265458"/>
      </dsp:txXfrm>
    </dsp:sp>
    <dsp:sp modelId="{F364E0E9-04A7-4171-8B8F-F3C08E2105EB}">
      <dsp:nvSpPr>
        <dsp:cNvPr id="0" name=""/>
        <dsp:cNvSpPr/>
      </dsp:nvSpPr>
      <dsp:spPr>
        <a:xfrm rot="5400000">
          <a:off x="3841686" y="-3259703"/>
          <a:ext cx="575158" cy="7094935"/>
        </a:xfrm>
        <a:prstGeom prst="round2SameRect">
          <a:avLst/>
        </a:prstGeom>
        <a:solidFill>
          <a:schemeClr val="bg2">
            <a:alpha val="9000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Arial" panose="020B0604020202020204" pitchFamily="34" charset="0"/>
              <a:cs typeface="Arial" panose="020B0604020202020204" pitchFamily="34" charset="0"/>
            </a:rPr>
            <a:t>Identification</a:t>
          </a:r>
          <a:r>
            <a:rPr lang="en-US" sz="1600" kern="1200" baseline="0" dirty="0">
              <a:solidFill>
                <a:schemeClr val="tx1"/>
              </a:solidFill>
              <a:latin typeface="Arial" panose="020B0604020202020204" pitchFamily="34" charset="0"/>
              <a:cs typeface="Arial" panose="020B0604020202020204" pitchFamily="34" charset="0"/>
            </a:rPr>
            <a:t> of institutional and regional priorities</a:t>
          </a:r>
          <a:endParaRPr lang="en-US" sz="1600" kern="1200" dirty="0">
            <a:solidFill>
              <a:schemeClr val="tx1"/>
            </a:solidFill>
            <a:latin typeface="Arial" panose="020B0604020202020204" pitchFamily="34" charset="0"/>
            <a:cs typeface="Arial" panose="020B0604020202020204" pitchFamily="34" charset="0"/>
          </a:endParaRPr>
        </a:p>
      </dsp:txBody>
      <dsp:txXfrm rot="-5400000">
        <a:off x="581798" y="28262"/>
        <a:ext cx="7066858" cy="519004"/>
      </dsp:txXfrm>
    </dsp:sp>
    <dsp:sp modelId="{2341023D-7DFB-4B3F-A2E0-19114BD0A86A}">
      <dsp:nvSpPr>
        <dsp:cNvPr id="0" name=""/>
        <dsp:cNvSpPr/>
      </dsp:nvSpPr>
      <dsp:spPr>
        <a:xfrm rot="5400000">
          <a:off x="-132728" y="899562"/>
          <a:ext cx="884859" cy="619401"/>
        </a:xfrm>
        <a:prstGeom prst="chevron">
          <a:avLst/>
        </a:prstGeom>
        <a:solidFill>
          <a:schemeClr val="accent2">
            <a:hueOff val="28360"/>
            <a:satOff val="3260"/>
            <a:lumOff val="-2598"/>
            <a:alphaOff val="0"/>
          </a:schemeClr>
        </a:solidFill>
        <a:ln w="10795" cap="flat" cmpd="sng" algn="ctr">
          <a:solidFill>
            <a:schemeClr val="accent2">
              <a:hueOff val="28360"/>
              <a:satOff val="3260"/>
              <a:lumOff val="-25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2</a:t>
          </a:r>
          <a:endParaRPr lang="en-US" sz="1600" kern="1200" dirty="0"/>
        </a:p>
      </dsp:txBody>
      <dsp:txXfrm rot="-5400000">
        <a:off x="2" y="1076534"/>
        <a:ext cx="619401" cy="265458"/>
      </dsp:txXfrm>
    </dsp:sp>
    <dsp:sp modelId="{D591A36A-862E-4033-82CC-C885DF4C1CAF}">
      <dsp:nvSpPr>
        <dsp:cNvPr id="0" name=""/>
        <dsp:cNvSpPr/>
      </dsp:nvSpPr>
      <dsp:spPr>
        <a:xfrm rot="5400000">
          <a:off x="3879289" y="-2493054"/>
          <a:ext cx="575158" cy="7094935"/>
        </a:xfrm>
        <a:prstGeom prst="round2SameRect">
          <a:avLst/>
        </a:prstGeom>
        <a:solidFill>
          <a:schemeClr val="accent1">
            <a:lumMod val="40000"/>
            <a:lumOff val="60000"/>
            <a:alpha val="90000"/>
          </a:schemeClr>
        </a:solidFill>
        <a:ln w="10795" cap="flat" cmpd="sng" algn="ctr">
          <a:solidFill>
            <a:schemeClr val="accent2">
              <a:hueOff val="28360"/>
              <a:satOff val="3260"/>
              <a:lumOff val="-25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latin typeface="Arial" panose="020B0604020202020204" pitchFamily="34" charset="0"/>
              <a:cs typeface="Arial" panose="020B0604020202020204" pitchFamily="34" charset="0"/>
            </a:rPr>
            <a:t>Identification of external sources of research funding</a:t>
          </a:r>
        </a:p>
      </dsp:txBody>
      <dsp:txXfrm rot="-5400000">
        <a:off x="619401" y="794911"/>
        <a:ext cx="7066858" cy="519004"/>
      </dsp:txXfrm>
    </dsp:sp>
    <dsp:sp modelId="{74613BEB-D882-4786-A862-F34E15C95A7E}">
      <dsp:nvSpPr>
        <dsp:cNvPr id="0" name=""/>
        <dsp:cNvSpPr/>
      </dsp:nvSpPr>
      <dsp:spPr>
        <a:xfrm rot="5400000">
          <a:off x="-132728" y="1664364"/>
          <a:ext cx="884859" cy="619401"/>
        </a:xfrm>
        <a:prstGeom prst="chevron">
          <a:avLst/>
        </a:prstGeom>
        <a:solidFill>
          <a:schemeClr val="accent2">
            <a:hueOff val="56720"/>
            <a:satOff val="6519"/>
            <a:lumOff val="-5196"/>
            <a:alphaOff val="0"/>
          </a:schemeClr>
        </a:solidFill>
        <a:ln w="10795"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3.</a:t>
          </a:r>
        </a:p>
      </dsp:txBody>
      <dsp:txXfrm rot="-5400000">
        <a:off x="2" y="1841336"/>
        <a:ext cx="619401" cy="265458"/>
      </dsp:txXfrm>
    </dsp:sp>
    <dsp:sp modelId="{ECC1A8C6-D7C3-47F3-A7B7-E38E2728918B}">
      <dsp:nvSpPr>
        <dsp:cNvPr id="0" name=""/>
        <dsp:cNvSpPr/>
      </dsp:nvSpPr>
      <dsp:spPr>
        <a:xfrm rot="5400000">
          <a:off x="3879289" y="-1728252"/>
          <a:ext cx="575158" cy="7094935"/>
        </a:xfrm>
        <a:prstGeom prst="round2SameRect">
          <a:avLst/>
        </a:prstGeom>
        <a:solidFill>
          <a:schemeClr val="accent5">
            <a:lumMod val="40000"/>
            <a:lumOff val="60000"/>
            <a:alpha val="90000"/>
          </a:schemeClr>
        </a:solidFill>
        <a:ln w="10795"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Facilitating in partner search and consortium building</a:t>
          </a:r>
        </a:p>
      </dsp:txBody>
      <dsp:txXfrm rot="-5400000">
        <a:off x="619401" y="1559713"/>
        <a:ext cx="7066858" cy="519004"/>
      </dsp:txXfrm>
    </dsp:sp>
    <dsp:sp modelId="{BB0738A1-53DE-44CC-9C33-AE30B468A23E}">
      <dsp:nvSpPr>
        <dsp:cNvPr id="0" name=""/>
        <dsp:cNvSpPr/>
      </dsp:nvSpPr>
      <dsp:spPr>
        <a:xfrm rot="5400000">
          <a:off x="-132728" y="2429166"/>
          <a:ext cx="884859" cy="619401"/>
        </a:xfrm>
        <a:prstGeom prst="chevron">
          <a:avLst/>
        </a:prstGeom>
        <a:solidFill>
          <a:schemeClr val="accent2">
            <a:hueOff val="85079"/>
            <a:satOff val="9779"/>
            <a:lumOff val="-7795"/>
            <a:alphaOff val="0"/>
          </a:schemeClr>
        </a:solidFill>
        <a:ln w="10795" cap="flat" cmpd="sng" algn="ctr">
          <a:solidFill>
            <a:schemeClr val="accent2">
              <a:hueOff val="85079"/>
              <a:satOff val="9779"/>
              <a:lumOff val="-77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4. </a:t>
          </a:r>
        </a:p>
      </dsp:txBody>
      <dsp:txXfrm rot="-5400000">
        <a:off x="2" y="2606138"/>
        <a:ext cx="619401" cy="265458"/>
      </dsp:txXfrm>
    </dsp:sp>
    <dsp:sp modelId="{90764102-0743-4665-B72F-62099A8EC44B}">
      <dsp:nvSpPr>
        <dsp:cNvPr id="0" name=""/>
        <dsp:cNvSpPr/>
      </dsp:nvSpPr>
      <dsp:spPr>
        <a:xfrm rot="5400000">
          <a:off x="3879289" y="-963450"/>
          <a:ext cx="575158" cy="7094935"/>
        </a:xfrm>
        <a:prstGeom prst="round2SameRect">
          <a:avLst/>
        </a:prstGeom>
        <a:solidFill>
          <a:schemeClr val="accent6">
            <a:lumMod val="40000"/>
            <a:lumOff val="60000"/>
            <a:alpha val="90000"/>
          </a:schemeClr>
        </a:solidFill>
        <a:ln w="10795" cap="flat" cmpd="sng" algn="ctr">
          <a:solidFill>
            <a:schemeClr val="accent2">
              <a:hueOff val="85079"/>
              <a:satOff val="9779"/>
              <a:lumOff val="-77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Assisting researchers in the preparation and implementation of projects</a:t>
          </a:r>
        </a:p>
      </dsp:txBody>
      <dsp:txXfrm rot="-5400000">
        <a:off x="619401" y="2324515"/>
        <a:ext cx="7066858" cy="519004"/>
      </dsp:txXfrm>
    </dsp:sp>
    <dsp:sp modelId="{21335135-6C4F-45CB-84AA-7CABD2D9E808}">
      <dsp:nvSpPr>
        <dsp:cNvPr id="0" name=""/>
        <dsp:cNvSpPr/>
      </dsp:nvSpPr>
      <dsp:spPr>
        <a:xfrm rot="5400000">
          <a:off x="-132728" y="3193969"/>
          <a:ext cx="884859" cy="619401"/>
        </a:xfrm>
        <a:prstGeom prst="chevron">
          <a:avLst/>
        </a:prstGeom>
        <a:solidFill>
          <a:schemeClr val="accent2">
            <a:hueOff val="113439"/>
            <a:satOff val="13039"/>
            <a:lumOff val="-10393"/>
            <a:alphaOff val="0"/>
          </a:schemeClr>
        </a:solidFill>
        <a:ln w="1079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5</a:t>
          </a:r>
        </a:p>
      </dsp:txBody>
      <dsp:txXfrm rot="-5400000">
        <a:off x="2" y="3370941"/>
        <a:ext cx="619401" cy="265458"/>
      </dsp:txXfrm>
    </dsp:sp>
    <dsp:sp modelId="{B7D50931-669E-49DF-88A7-AAD5BDFCCAAC}">
      <dsp:nvSpPr>
        <dsp:cNvPr id="0" name=""/>
        <dsp:cNvSpPr/>
      </dsp:nvSpPr>
      <dsp:spPr>
        <a:xfrm rot="5400000">
          <a:off x="3879289" y="-198648"/>
          <a:ext cx="575158" cy="7094935"/>
        </a:xfrm>
        <a:prstGeom prst="round2SameRect">
          <a:avLst/>
        </a:prstGeom>
        <a:solidFill>
          <a:schemeClr val="accent3">
            <a:lumMod val="60000"/>
            <a:lumOff val="40000"/>
            <a:alpha val="90000"/>
          </a:schemeClr>
        </a:solidFill>
        <a:ln w="1079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Cooperation with NCP Network and National Office “Horizon Europe”</a:t>
          </a:r>
        </a:p>
      </dsp:txBody>
      <dsp:txXfrm rot="-5400000">
        <a:off x="619401" y="3089317"/>
        <a:ext cx="7066858" cy="519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C1FF3-4C97-4A3E-8FC5-F2C691AF46C0}">
      <dsp:nvSpPr>
        <dsp:cNvPr id="0" name=""/>
        <dsp:cNvSpPr/>
      </dsp:nvSpPr>
      <dsp:spPr>
        <a:xfrm>
          <a:off x="2884348" y="1240517"/>
          <a:ext cx="3069206" cy="2607566"/>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HE office </a:t>
          </a:r>
        </a:p>
      </dsp:txBody>
      <dsp:txXfrm>
        <a:off x="3333823" y="1622386"/>
        <a:ext cx="2170256" cy="1843828"/>
      </dsp:txXfrm>
    </dsp:sp>
    <dsp:sp modelId="{2E501CD6-04FD-4FE6-BF90-2FED3DA47EE8}">
      <dsp:nvSpPr>
        <dsp:cNvPr id="0" name=""/>
        <dsp:cNvSpPr/>
      </dsp:nvSpPr>
      <dsp:spPr>
        <a:xfrm>
          <a:off x="3106777" y="-207999"/>
          <a:ext cx="2421500" cy="2359839"/>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NCPs</a:t>
          </a:r>
        </a:p>
      </dsp:txBody>
      <dsp:txXfrm>
        <a:off x="3461397" y="137591"/>
        <a:ext cx="1712260" cy="1668659"/>
      </dsp:txXfrm>
    </dsp:sp>
    <dsp:sp modelId="{9FF799B3-CA09-40C6-A77B-183458FD5921}">
      <dsp:nvSpPr>
        <dsp:cNvPr id="0" name=""/>
        <dsp:cNvSpPr/>
      </dsp:nvSpPr>
      <dsp:spPr>
        <a:xfrm>
          <a:off x="5333367" y="1253502"/>
          <a:ext cx="2376896" cy="2157091"/>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PC M</a:t>
          </a:r>
        </a:p>
      </dsp:txBody>
      <dsp:txXfrm>
        <a:off x="5681455" y="1569401"/>
        <a:ext cx="1680720" cy="1525293"/>
      </dsp:txXfrm>
    </dsp:sp>
    <dsp:sp modelId="{7867C6B4-5D72-48F7-905E-0E96DDED4FD5}">
      <dsp:nvSpPr>
        <dsp:cNvPr id="0" name=""/>
        <dsp:cNvSpPr/>
      </dsp:nvSpPr>
      <dsp:spPr>
        <a:xfrm>
          <a:off x="3158902" y="2751608"/>
          <a:ext cx="2287883" cy="216295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Experts  Groups </a:t>
          </a:r>
        </a:p>
      </dsp:txBody>
      <dsp:txXfrm>
        <a:off x="3493955" y="3068365"/>
        <a:ext cx="1617777" cy="1529439"/>
      </dsp:txXfrm>
    </dsp:sp>
    <dsp:sp modelId="{F54110F4-96DA-4A91-98CA-9888A7E3BF65}">
      <dsp:nvSpPr>
        <dsp:cNvPr id="0" name=""/>
        <dsp:cNvSpPr/>
      </dsp:nvSpPr>
      <dsp:spPr>
        <a:xfrm>
          <a:off x="831633" y="1312854"/>
          <a:ext cx="2725313" cy="243654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Grant </a:t>
          </a:r>
          <a:r>
            <a:rPr lang="en-US" sz="2400" kern="1200" dirty="0" err="1"/>
            <a:t>Offices+HEIs</a:t>
          </a:r>
          <a:r>
            <a:rPr lang="en-US" sz="2400" kern="1200" dirty="0"/>
            <a:t> Research Institutio</a:t>
          </a:r>
          <a:r>
            <a:rPr lang="en-US" sz="2800" kern="1200" dirty="0"/>
            <a:t>n  </a:t>
          </a:r>
        </a:p>
      </dsp:txBody>
      <dsp:txXfrm>
        <a:off x="1230746" y="1669677"/>
        <a:ext cx="1927087" cy="172289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7760A-21B3-4CFD-BC12-EE22D6E58F7C}" type="datetimeFigureOut">
              <a:rPr lang="en-US" smtClean="0"/>
              <a:pPr/>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83DE8-D112-42CA-8BAA-407B5A45A28E}" type="slidenum">
              <a:rPr lang="en-US" smtClean="0"/>
              <a:pPr/>
              <a:t>‹#›</a:t>
            </a:fld>
            <a:endParaRPr lang="en-US"/>
          </a:p>
        </p:txBody>
      </p:sp>
    </p:spTree>
    <p:extLst>
      <p:ext uri="{BB962C8B-B14F-4D97-AF65-F5344CB8AC3E}">
        <p14:creationId xmlns:p14="http://schemas.microsoft.com/office/powerpoint/2010/main" val="97748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d6306bbc2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d6306bbc2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95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83DE8-D112-42CA-8BAA-407B5A45A28E}" type="slidenum">
              <a:rPr lang="en-US" smtClean="0"/>
              <a:pPr/>
              <a:t>6</a:t>
            </a:fld>
            <a:endParaRPr lang="en-US"/>
          </a:p>
        </p:txBody>
      </p:sp>
    </p:spTree>
    <p:extLst>
      <p:ext uri="{BB962C8B-B14F-4D97-AF65-F5344CB8AC3E}">
        <p14:creationId xmlns:p14="http://schemas.microsoft.com/office/powerpoint/2010/main" val="110452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5D0D4-3AF4-4B87-92E9-D87C1ED777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69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3ff24796c8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3ff24796c8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68716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412737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162992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4481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453472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734467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4156889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2856051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3735216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3847736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234674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259020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262867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162131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375368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E3BCA-5194-4D4F-9C3B-D41AC3B33981}"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5CC54-893C-4CE8-9532-7C924FF21240}" type="slidenum">
              <a:rPr lang="en-US" smtClean="0"/>
              <a:pPr/>
              <a:t>‹#›</a:t>
            </a:fld>
            <a:endParaRPr lang="en-US"/>
          </a:p>
        </p:txBody>
      </p:sp>
    </p:spTree>
    <p:extLst>
      <p:ext uri="{BB962C8B-B14F-4D97-AF65-F5344CB8AC3E}">
        <p14:creationId xmlns:p14="http://schemas.microsoft.com/office/powerpoint/2010/main" val="604545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4AAE-2BD7-BE09-CFF0-DA8D7E523B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999619-89A7-A72F-EF75-82F43FC031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2F1BA4-56AE-2C4A-67BD-2A265C76A45B}"/>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5" name="Footer Placeholder 4">
            <a:extLst>
              <a:ext uri="{FF2B5EF4-FFF2-40B4-BE49-F238E27FC236}">
                <a16:creationId xmlns:a16="http://schemas.microsoft.com/office/drawing/2014/main" id="{70F43E7C-D9B7-D39E-3EB2-AAD591E7F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DB7C8-2AA1-D020-D794-F213F4A15747}"/>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1246853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C470-BCB8-ED2E-5B91-10368065F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2AE34-3185-EC80-408A-35C60BED1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E07D1-ACF6-F773-6385-FB8B2AD624BA}"/>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5" name="Footer Placeholder 4">
            <a:extLst>
              <a:ext uri="{FF2B5EF4-FFF2-40B4-BE49-F238E27FC236}">
                <a16:creationId xmlns:a16="http://schemas.microsoft.com/office/drawing/2014/main" id="{75E7DC45-1A1F-50F5-6F41-16FF833B4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F4309-78DC-815B-758D-19AB732F56A8}"/>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514299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FAB2-C287-F9E3-C548-F7F92881C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6693B4-A10F-83EC-DE42-36847DBF6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4CD25-E616-3C51-88C0-8A789B43D0D3}"/>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5" name="Footer Placeholder 4">
            <a:extLst>
              <a:ext uri="{FF2B5EF4-FFF2-40B4-BE49-F238E27FC236}">
                <a16:creationId xmlns:a16="http://schemas.microsoft.com/office/drawing/2014/main" id="{E574F12C-E529-ACC3-DA26-6B69DF700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49913-B4B0-13B4-1B69-777D44FB50C5}"/>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546299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83EF-7511-329C-F011-1E66E12F8C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A09EA-A048-198B-A7BA-96802DB538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0EE4D-7612-F084-9DDD-FBD9492785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D19E86-A8E4-AB00-DF46-7ACDF796645F}"/>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6" name="Footer Placeholder 5">
            <a:extLst>
              <a:ext uri="{FF2B5EF4-FFF2-40B4-BE49-F238E27FC236}">
                <a16:creationId xmlns:a16="http://schemas.microsoft.com/office/drawing/2014/main" id="{4FDC76B4-3781-CD5A-2736-29F252BF7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B1B0C3-06BA-7966-42B5-DC63EA52165D}"/>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612437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8FAB-CE6A-68DD-E35A-3FD7E68306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5A96C0-34B4-5F80-ACA5-70F9DAD19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5C6CEA-DC4D-9D33-B85B-A37EDE0D60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1F178E-8312-4B18-8D97-9F2B4E37F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B96206-54F4-AF7F-37AA-FD1CF696F6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2B8231-55FF-E657-6E4F-BD6860A93B19}"/>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8" name="Footer Placeholder 7">
            <a:extLst>
              <a:ext uri="{FF2B5EF4-FFF2-40B4-BE49-F238E27FC236}">
                <a16:creationId xmlns:a16="http://schemas.microsoft.com/office/drawing/2014/main" id="{24D02FB0-E5FA-D1C3-4E6E-0848486AF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81923D-1907-2E1B-A743-6803EBA98916}"/>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4293618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F89C-612F-5714-24C9-B7180B12E2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420B4C-C1E8-015E-3FAD-64C92981FE55}"/>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4" name="Footer Placeholder 3">
            <a:extLst>
              <a:ext uri="{FF2B5EF4-FFF2-40B4-BE49-F238E27FC236}">
                <a16:creationId xmlns:a16="http://schemas.microsoft.com/office/drawing/2014/main" id="{E34EA343-CFAC-179A-8E7D-7069D47A83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1E46A8-8C02-6A72-A9A5-AC4019836853}"/>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166280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1804970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D61EC-BAD4-C2F5-35F5-C085BC999747}"/>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3" name="Footer Placeholder 2">
            <a:extLst>
              <a:ext uri="{FF2B5EF4-FFF2-40B4-BE49-F238E27FC236}">
                <a16:creationId xmlns:a16="http://schemas.microsoft.com/office/drawing/2014/main" id="{6172D283-62A9-5854-F2C4-38AF82306C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2ABB3A-B2DE-25F9-55A5-0EE07074F6FF}"/>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2765483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7DD2-17AF-8683-0D7B-9054E70D5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26688C-6BED-1B7D-259D-8AFEB0DC8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CA98-8A61-610E-0881-A8543CD63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28B4B-8337-B153-CFCC-7D532EAFEA33}"/>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6" name="Footer Placeholder 5">
            <a:extLst>
              <a:ext uri="{FF2B5EF4-FFF2-40B4-BE49-F238E27FC236}">
                <a16:creationId xmlns:a16="http://schemas.microsoft.com/office/drawing/2014/main" id="{8FE3E2B6-94B4-A01C-5980-69A8824AE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448D3-55F7-50F2-3C22-D9DFCD44D037}"/>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795631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1864-4095-BA92-C8B5-D3B815C75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BA76CA-2A97-3B69-2AA4-852CAD804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40B6AD-108C-0DFF-A183-2D139E250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0517C-5787-56CD-974E-2ED794B9E7F5}"/>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6" name="Footer Placeholder 5">
            <a:extLst>
              <a:ext uri="{FF2B5EF4-FFF2-40B4-BE49-F238E27FC236}">
                <a16:creationId xmlns:a16="http://schemas.microsoft.com/office/drawing/2014/main" id="{E0AF54EC-3BB1-AAB9-4A4D-F431C4999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1A208-B324-5407-505B-1D2B20C4A4BB}"/>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4235384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5819-BCBA-38A6-2782-5C44AAD2F1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4E0A6A-2FF5-495E-9D94-E42AB3E269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A4441-6D36-E775-B7A8-86DA8AF0D2A5}"/>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5" name="Footer Placeholder 4">
            <a:extLst>
              <a:ext uri="{FF2B5EF4-FFF2-40B4-BE49-F238E27FC236}">
                <a16:creationId xmlns:a16="http://schemas.microsoft.com/office/drawing/2014/main" id="{29222E09-6F73-9FAE-10D3-A9454EC61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C3797-B9CE-4586-22F1-170E6231F97E}"/>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2204983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0DFD7-5DF3-0AAE-6DCB-0532B12421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2340C8-0A87-9CE4-0964-BB53279EEF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DF748-D2B4-9EFE-CABE-79D8C710475E}"/>
              </a:ext>
            </a:extLst>
          </p:cNvPr>
          <p:cNvSpPr>
            <a:spLocks noGrp="1"/>
          </p:cNvSpPr>
          <p:nvPr>
            <p:ph type="dt" sz="half" idx="10"/>
          </p:nvPr>
        </p:nvSpPr>
        <p:spPr/>
        <p:txBody>
          <a:bodyPr/>
          <a:lstStyle/>
          <a:p>
            <a:fld id="{B55E98AE-A72A-4967-8891-D65D1538BB78}" type="datetimeFigureOut">
              <a:rPr lang="en-US" smtClean="0"/>
              <a:pPr/>
              <a:t>10/24/2022</a:t>
            </a:fld>
            <a:endParaRPr lang="en-US"/>
          </a:p>
        </p:txBody>
      </p:sp>
      <p:sp>
        <p:nvSpPr>
          <p:cNvPr id="5" name="Footer Placeholder 4">
            <a:extLst>
              <a:ext uri="{FF2B5EF4-FFF2-40B4-BE49-F238E27FC236}">
                <a16:creationId xmlns:a16="http://schemas.microsoft.com/office/drawing/2014/main" id="{922CBCE0-9FBD-91E6-E5A5-2EF0F654F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D6B04-DF71-F1AD-A81B-7CA32D826B17}"/>
              </a:ext>
            </a:extLst>
          </p:cNvPr>
          <p:cNvSpPr>
            <a:spLocks noGrp="1"/>
          </p:cNvSpPr>
          <p:nvPr>
            <p:ph type="sldNum" sz="quarter" idx="12"/>
          </p:nvPr>
        </p:nvSpPr>
        <p:spPr/>
        <p:txBody>
          <a:bodyPr/>
          <a:lstStyle/>
          <a:p>
            <a:fld id="{617FEDFD-CF6E-4904-9802-E95B084EED7D}" type="slidenum">
              <a:rPr lang="en-US" smtClean="0"/>
              <a:pPr/>
              <a:t>‹#›</a:t>
            </a:fld>
            <a:endParaRPr lang="en-US"/>
          </a:p>
        </p:txBody>
      </p:sp>
    </p:spTree>
    <p:extLst>
      <p:ext uri="{BB962C8B-B14F-4D97-AF65-F5344CB8AC3E}">
        <p14:creationId xmlns:p14="http://schemas.microsoft.com/office/powerpoint/2010/main" val="246306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290461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20701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6344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376752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418627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9C6DC92-ACED-4447-8646-E3D1A169F76D}" type="datetimeFigureOut">
              <a:rPr lang="en-US" smtClean="0"/>
              <a:pPr/>
              <a:t>10/24/2022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E401CA2-7CEE-4C37-A2AB-72DBDA197A6F}" type="slidenum">
              <a:rPr lang="en-US" smtClean="0"/>
              <a:pPr/>
              <a:t>‹#›</a:t>
            </a:fld>
            <a:endParaRPr lang="en-US"/>
          </a:p>
        </p:txBody>
      </p:sp>
    </p:spTree>
    <p:extLst>
      <p:ext uri="{BB962C8B-B14F-4D97-AF65-F5344CB8AC3E}">
        <p14:creationId xmlns:p14="http://schemas.microsoft.com/office/powerpoint/2010/main" val="290157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9C6DC92-ACED-4447-8646-E3D1A169F76D}" type="datetimeFigureOut">
              <a:rPr lang="en-US" smtClean="0"/>
              <a:pPr/>
              <a:t>10/24/2022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E401CA2-7CEE-4C37-A2AB-72DBDA197A6F}" type="slidenum">
              <a:rPr lang="en-US" smtClean="0"/>
              <a:pPr/>
              <a:t>‹#›</a:t>
            </a:fld>
            <a:endParaRPr lang="en-US"/>
          </a:p>
        </p:txBody>
      </p:sp>
    </p:spTree>
    <p:extLst>
      <p:ext uri="{BB962C8B-B14F-4D97-AF65-F5344CB8AC3E}">
        <p14:creationId xmlns:p14="http://schemas.microsoft.com/office/powerpoint/2010/main" val="372689122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E3BCA-5194-4D4F-9C3B-D41AC3B33981}" type="datetimeFigureOut">
              <a:rPr lang="en-US" smtClean="0"/>
              <a:pPr/>
              <a:t>10/24/2022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5CC54-893C-4CE8-9532-7C924FF21240}" type="slidenum">
              <a:rPr lang="en-US" smtClean="0"/>
              <a:pPr/>
              <a:t>‹#›</a:t>
            </a:fld>
            <a:endParaRPr lang="en-US"/>
          </a:p>
        </p:txBody>
      </p:sp>
    </p:spTree>
    <p:extLst>
      <p:ext uri="{BB962C8B-B14F-4D97-AF65-F5344CB8AC3E}">
        <p14:creationId xmlns:p14="http://schemas.microsoft.com/office/powerpoint/2010/main" val="31908448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869AE-8193-C0F9-3C2A-99EB1BCA3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14BD-3A23-FE07-522B-EB691147F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AE16D-C989-A93A-41AD-B37438667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E98AE-A72A-4967-8891-D65D1538BB78}" type="datetimeFigureOut">
              <a:rPr lang="en-US" smtClean="0"/>
              <a:pPr/>
              <a:t>10/24/2022</a:t>
            </a:fld>
            <a:endParaRPr lang="en-US"/>
          </a:p>
        </p:txBody>
      </p:sp>
      <p:sp>
        <p:nvSpPr>
          <p:cNvPr id="5" name="Footer Placeholder 4">
            <a:extLst>
              <a:ext uri="{FF2B5EF4-FFF2-40B4-BE49-F238E27FC236}">
                <a16:creationId xmlns:a16="http://schemas.microsoft.com/office/drawing/2014/main" id="{5144BB3C-A6E3-C0C9-9809-997C99845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15AA03-F95A-4019-5795-80C2D5A94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FEDFD-CF6E-4904-9802-E95B084EED7D}" type="slidenum">
              <a:rPr lang="en-US" smtClean="0"/>
              <a:pPr/>
              <a:t>‹#›</a:t>
            </a:fld>
            <a:endParaRPr lang="en-US"/>
          </a:p>
        </p:txBody>
      </p:sp>
    </p:spTree>
    <p:extLst>
      <p:ext uri="{BB962C8B-B14F-4D97-AF65-F5344CB8AC3E}">
        <p14:creationId xmlns:p14="http://schemas.microsoft.com/office/powerpoint/2010/main" val="4432362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hyperlink" Target="http://horizoneurope.org.ge/ka" TargetMode="External"/><Relationship Id="rId2" Type="http://schemas.openxmlformats.org/officeDocument/2006/relationships/hyperlink" Target="https://www.facebook.com/HorizonEuropeGeorgi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mrazmadze@rustaveli.org.ge"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emf"/><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2.emf"/><Relationship Id="rId16" Type="http://schemas.openxmlformats.org/officeDocument/2006/relationships/image" Target="../media/image56.png"/><Relationship Id="rId1" Type="http://schemas.openxmlformats.org/officeDocument/2006/relationships/slideLayout" Target="../slideLayouts/slideLayout2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5.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gcfund.ge/" TargetMode="External"/><Relationship Id="rId3" Type="http://schemas.openxmlformats.org/officeDocument/2006/relationships/hyperlink" Target="http://nasp.gov.ge/page/acarmoe/?lang=en" TargetMode="External"/><Relationship Id="rId7" Type="http://schemas.openxmlformats.org/officeDocument/2006/relationships/hyperlink" Target="https://www.ifc.org/wps/wcm/connect/corp_ext_content/ifc_external_corporate_site/home" TargetMode="External"/><Relationship Id="rId2" Type="http://schemas.openxmlformats.org/officeDocument/2006/relationships/hyperlink" Target="https://gita.gov.ge/en" TargetMode="External"/><Relationship Id="rId1" Type="http://schemas.openxmlformats.org/officeDocument/2006/relationships/slideLayout" Target="../slideLayouts/slideLayout2.xml"/><Relationship Id="rId6" Type="http://schemas.openxmlformats.org/officeDocument/2006/relationships/hyperlink" Target="https://www.fund.ge/" TargetMode="External"/><Relationship Id="rId11" Type="http://schemas.openxmlformats.org/officeDocument/2006/relationships/hyperlink" Target="https://www.smeda.ge/1.html" TargetMode="External"/><Relationship Id="rId5" Type="http://schemas.openxmlformats.org/officeDocument/2006/relationships/hyperlink" Target="http://www.gsmea.ge/?lng=eng" TargetMode="External"/><Relationship Id="rId10" Type="http://schemas.openxmlformats.org/officeDocument/2006/relationships/hyperlink" Target="https://gfa.org.ge/en/" TargetMode="External"/><Relationship Id="rId4" Type="http://schemas.openxmlformats.org/officeDocument/2006/relationships/hyperlink" Target="https://gcci.ge/en" TargetMode="External"/><Relationship Id="rId9" Type="http://schemas.openxmlformats.org/officeDocument/2006/relationships/hyperlink" Target="https://bag.ge/en/home"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69.gif"/><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jpeg"/><Relationship Id="rId12" Type="http://schemas.openxmlformats.org/officeDocument/2006/relationships/image" Target="../media/image73.png"/><Relationship Id="rId2" Type="http://schemas.openxmlformats.org/officeDocument/2006/relationships/image" Target="../media/image63.jpeg"/><Relationship Id="rId1" Type="http://schemas.openxmlformats.org/officeDocument/2006/relationships/slideLayout" Target="../slideLayouts/slideLayout25.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pn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Info@Horizoneurope.org.g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26763" y="2313774"/>
            <a:ext cx="11241642" cy="1511035"/>
          </a:xfrm>
          <a:prstGeom prst="rect">
            <a:avLst/>
          </a:prstGeom>
          <a:solidFill>
            <a:srgbClr val="163488"/>
          </a:solidFill>
          <a:ln w="28575">
            <a:solidFill>
              <a:schemeClr val="accent5">
                <a:lumMod val="60000"/>
                <a:lumOff val="40000"/>
              </a:schemeClr>
            </a:solidFill>
          </a:ln>
          <a:effectLst>
            <a:outerShdw blurRad="50800" dist="38100" dir="2700000" algn="tl" rotWithShape="0">
              <a:prstClr val="black">
                <a:alpha val="40000"/>
              </a:prstClr>
            </a:outerShdw>
            <a:softEdge rad="31750"/>
          </a:effectLst>
        </p:spPr>
        <p:txBody>
          <a:bodyPr spcFirstLastPara="1" vert="horz" wrap="square" lIns="121900" tIns="121900" rIns="121900" bIns="121900" rtlCol="0" anchor="ctr" anchorCtr="0">
            <a:normAutofit/>
          </a:bodyPr>
          <a:lstStyle/>
          <a:p>
            <a:pPr algn="ctr">
              <a:spcBef>
                <a:spcPts val="0"/>
              </a:spcBef>
            </a:pPr>
            <a:r>
              <a:rPr lang="en-US" sz="4000" b="1" dirty="0">
                <a:solidFill>
                  <a:schemeClr val="bg1"/>
                </a:solidFill>
                <a:cs typeface="Arial" pitchFamily="34" charset="0"/>
              </a:rPr>
              <a:t>Horizon Europe National Office of Georgia </a:t>
            </a:r>
            <a:br>
              <a:rPr lang="en-US" sz="4000" b="1" dirty="0">
                <a:solidFill>
                  <a:schemeClr val="bg1"/>
                </a:solidFill>
                <a:cs typeface="Arial" pitchFamily="34" charset="0"/>
              </a:rPr>
            </a:br>
            <a:endParaRPr sz="2400" dirty="0">
              <a:solidFill>
                <a:schemeClr val="bg1"/>
              </a:solidFill>
              <a:cs typeface="Arial" pitchFamily="34" charset="0"/>
            </a:endParaRPr>
          </a:p>
        </p:txBody>
      </p:sp>
      <p:pic>
        <p:nvPicPr>
          <p:cNvPr id="5" name="Picture 4">
            <a:extLst>
              <a:ext uri="{FF2B5EF4-FFF2-40B4-BE49-F238E27FC236}">
                <a16:creationId xmlns:a16="http://schemas.microsoft.com/office/drawing/2014/main" id="{824C3258-1044-80A3-32EB-07268A524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2036872"/>
          </a:xfrm>
          <a:prstGeom prst="rect">
            <a:avLst/>
          </a:prstGeom>
          <a:effectLst>
            <a:outerShdw blurRad="50800" dist="38100" dir="2700000" algn="tl" rotWithShape="0">
              <a:prstClr val="black">
                <a:alpha val="40000"/>
              </a:prstClr>
            </a:outerShdw>
          </a:effectLst>
        </p:spPr>
      </p:pic>
      <p:sp>
        <p:nvSpPr>
          <p:cNvPr id="4" name="Google Shape;54;p13"/>
          <p:cNvSpPr txBox="1">
            <a:spLocks/>
          </p:cNvSpPr>
          <p:nvPr/>
        </p:nvSpPr>
        <p:spPr>
          <a:xfrm>
            <a:off x="526763" y="4229885"/>
            <a:ext cx="11241642" cy="2036872"/>
          </a:xfrm>
          <a:prstGeom prst="rect">
            <a:avLst/>
          </a:prstGeom>
          <a:solidFill>
            <a:schemeClr val="accent2">
              <a:lumMod val="75000"/>
            </a:schemeClr>
          </a:solidFill>
          <a:ln w="28575">
            <a:solidFill>
              <a:schemeClr val="bg1"/>
            </a:solidFill>
          </a:ln>
          <a:effectLst>
            <a:outerShdw blurRad="50800" dist="38100" dir="2700000" algn="tl" rotWithShape="0">
              <a:prstClr val="black">
                <a:alpha val="40000"/>
              </a:prstClr>
            </a:outerShdw>
            <a:softEdge rad="31750"/>
          </a:effectLst>
        </p:spPr>
        <p:txBody>
          <a:bodyPr spcFirstLastPara="1" vert="horz" wrap="square" lIns="121900" tIns="121900" rIns="121900" bIns="12190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2300" b="1" dirty="0">
                <a:solidFill>
                  <a:schemeClr val="bg1"/>
                </a:solidFill>
                <a:latin typeface="+mn-lt"/>
                <a:cs typeface="Arial" panose="020B0604020202020204" pitchFamily="34" charset="0"/>
              </a:rPr>
              <a:t>4</a:t>
            </a:r>
            <a:r>
              <a:rPr lang="en-US" sz="2300" b="1" baseline="30000" dirty="0">
                <a:solidFill>
                  <a:schemeClr val="bg1"/>
                </a:solidFill>
                <a:latin typeface="+mn-lt"/>
                <a:cs typeface="Arial" panose="020B0604020202020204" pitchFamily="34" charset="0"/>
              </a:rPr>
              <a:t>th </a:t>
            </a:r>
            <a:r>
              <a:rPr lang="en-US" sz="2300" b="1" dirty="0">
                <a:solidFill>
                  <a:schemeClr val="bg1"/>
                </a:solidFill>
                <a:latin typeface="+mn-lt"/>
                <a:cs typeface="Arial" panose="020B0604020202020204" pitchFamily="34" charset="0"/>
              </a:rPr>
              <a:t>Informal Working Group Meeting on Research and Innovation </a:t>
            </a:r>
          </a:p>
          <a:p>
            <a:pPr>
              <a:spcBef>
                <a:spcPts val="0"/>
              </a:spcBef>
            </a:pPr>
            <a:r>
              <a:rPr lang="en-US" sz="2300" b="1" dirty="0">
                <a:solidFill>
                  <a:schemeClr val="bg1"/>
                </a:solidFill>
                <a:latin typeface="+mn-lt"/>
                <a:cs typeface="Arial" panose="020B0604020202020204" pitchFamily="34" charset="0"/>
              </a:rPr>
              <a:t>20-21, October 2022</a:t>
            </a:r>
          </a:p>
          <a:p>
            <a:pPr>
              <a:spcBef>
                <a:spcPts val="0"/>
              </a:spcBef>
            </a:pPr>
            <a:endParaRPr lang="en-US" sz="2300" b="1" dirty="0">
              <a:solidFill>
                <a:schemeClr val="bg1"/>
              </a:solidFill>
              <a:latin typeface="+mn-lt"/>
              <a:cs typeface="Arial" panose="020B0604020202020204" pitchFamily="34" charset="0"/>
            </a:endParaRPr>
          </a:p>
          <a:p>
            <a:pPr>
              <a:spcBef>
                <a:spcPts val="0"/>
              </a:spcBef>
            </a:pPr>
            <a:r>
              <a:rPr lang="en-US" sz="2300" b="1" dirty="0">
                <a:solidFill>
                  <a:schemeClr val="bg1"/>
                </a:solidFill>
                <a:latin typeface="+mn-lt"/>
                <a:cs typeface="Arial" panose="020B0604020202020204" pitchFamily="34" charset="0"/>
              </a:rPr>
              <a:t>Tbilisi, </a:t>
            </a:r>
            <a:r>
              <a:rPr lang="en-US" sz="2300" b="1" dirty="0" smtClean="0">
                <a:solidFill>
                  <a:schemeClr val="bg1"/>
                </a:solidFill>
                <a:latin typeface="+mn-lt"/>
                <a:cs typeface="Arial" panose="020B0604020202020204" pitchFamily="34" charset="0"/>
              </a:rPr>
              <a:t>Georgia</a:t>
            </a:r>
          </a:p>
        </p:txBody>
      </p:sp>
      <p:sp>
        <p:nvSpPr>
          <p:cNvPr id="7" name="Rectangle 6"/>
          <p:cNvSpPr/>
          <p:nvPr/>
        </p:nvSpPr>
        <p:spPr>
          <a:xfrm>
            <a:off x="7804727" y="6266757"/>
            <a:ext cx="4284604" cy="646331"/>
          </a:xfrm>
          <a:prstGeom prst="rect">
            <a:avLst/>
          </a:prstGeom>
        </p:spPr>
        <p:txBody>
          <a:bodyPr wrap="square">
            <a:spAutoFit/>
          </a:bodyPr>
          <a:lstStyle/>
          <a:p>
            <a:r>
              <a:rPr lang="en-US" dirty="0"/>
              <a:t>Nino Inasaridze, NCP coordinator, Georgia </a:t>
            </a:r>
          </a:p>
          <a:p>
            <a:r>
              <a:rPr lang="en-US" dirty="0" smtClean="0"/>
              <a:t>n.inasaridze@rustaveli.org.ge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52E34E-FB92-6E5E-380B-0389A303D839}"/>
              </a:ext>
            </a:extLst>
          </p:cNvPr>
          <p:cNvSpPr>
            <a:spLocks noGrp="1"/>
          </p:cNvSpPr>
          <p:nvPr>
            <p:ph type="title"/>
          </p:nvPr>
        </p:nvSpPr>
        <p:spPr>
          <a:xfrm>
            <a:off x="153607" y="1361913"/>
            <a:ext cx="2964581" cy="4072836"/>
          </a:xfrm>
        </p:spPr>
        <p:txBody>
          <a:bodyPr>
            <a:normAutofit/>
          </a:bodyPr>
          <a:lstStyle/>
          <a:p>
            <a:pPr algn="ctr"/>
            <a:r>
              <a:rPr lang="en-US" sz="3800" dirty="0">
                <a:latin typeface="Calibri" panose="020F0502020204030204" pitchFamily="34" charset="0"/>
                <a:ea typeface="Calibri" panose="020F0502020204030204" pitchFamily="34" charset="0"/>
                <a:cs typeface="Calibri" panose="020F0502020204030204" pitchFamily="34" charset="0"/>
              </a:rPr>
              <a:t>PROGRAMME COMMITTEE MEMBERS – GEORGIA </a:t>
            </a:r>
          </a:p>
        </p:txBody>
      </p:sp>
      <p:sp>
        <p:nvSpPr>
          <p:cNvPr id="3" name="Content Placeholder 2"/>
          <p:cNvSpPr>
            <a:spLocks noGrp="1"/>
          </p:cNvSpPr>
          <p:nvPr>
            <p:ph idx="1"/>
          </p:nvPr>
        </p:nvSpPr>
        <p:spPr>
          <a:xfrm>
            <a:off x="3657600" y="704088"/>
            <a:ext cx="7402287" cy="5388486"/>
          </a:xfrm>
          <a:noFill/>
          <a:effectLst>
            <a:outerShdw blurRad="50800" dist="38100" dir="2700000" algn="tl" rotWithShape="0">
              <a:prstClr val="black">
                <a:alpha val="40000"/>
              </a:prstClr>
            </a:outerShdw>
          </a:effectLst>
        </p:spPr>
        <p:txBody>
          <a:bodyPr>
            <a:normAutofit/>
          </a:bodyPr>
          <a:lstStyle/>
          <a:p>
            <a:pPr marL="0" indent="0">
              <a:buNone/>
              <a:tabLst>
                <a:tab pos="10058400" algn="l"/>
              </a:tabLst>
            </a:pPr>
            <a:r>
              <a:rPr lang="en-US" sz="2800" dirty="0">
                <a:latin typeface="Calibri" panose="020F0502020204030204" pitchFamily="34" charset="0"/>
                <a:ea typeface="Calibri" panose="020F0502020204030204" pitchFamily="34" charset="0"/>
                <a:cs typeface="Calibri" panose="020F0502020204030204" pitchFamily="34" charset="0"/>
              </a:rPr>
              <a:t>Process lead by the Georgian Ministry of Education and Science</a:t>
            </a:r>
          </a:p>
          <a:p>
            <a:pPr>
              <a:tabLst>
                <a:tab pos="10058400"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a:tabLst>
                <a:tab pos="10058400" algn="l"/>
              </a:tabLst>
            </a:pPr>
            <a:r>
              <a:rPr lang="en-US" sz="2800" dirty="0">
                <a:latin typeface="Calibri" panose="020F0502020204030204" pitchFamily="34" charset="0"/>
                <a:ea typeface="Calibri" panose="020F0502020204030204" pitchFamily="34" charset="0"/>
                <a:cs typeface="Calibri" panose="020F0502020204030204" pitchFamily="34" charset="0"/>
              </a:rPr>
              <a:t>PC members are selected on the basis of consultations with the relevant ministries, universities and research institutions </a:t>
            </a:r>
          </a:p>
          <a:p>
            <a:pPr>
              <a:tabLst>
                <a:tab pos="10058400"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a:tabLst>
                <a:tab pos="10058400" algn="l"/>
              </a:tabLst>
            </a:pPr>
            <a:r>
              <a:rPr lang="en-US" sz="2800" dirty="0">
                <a:latin typeface="Calibri" panose="020F0502020204030204" pitchFamily="34" charset="0"/>
                <a:ea typeface="Calibri" panose="020F0502020204030204" pitchFamily="34" charset="0"/>
                <a:cs typeface="Calibri" panose="020F0502020204030204" pitchFamily="34" charset="0"/>
              </a:rPr>
              <a:t>Number of PM varied based on complexity of topics per cluster/pillar </a:t>
            </a:r>
          </a:p>
        </p:txBody>
      </p:sp>
    </p:spTree>
    <p:extLst>
      <p:ext uri="{BB962C8B-B14F-4D97-AF65-F5344CB8AC3E}">
        <p14:creationId xmlns:p14="http://schemas.microsoft.com/office/powerpoint/2010/main" val="263934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655" y="27708"/>
            <a:ext cx="7726190" cy="628181"/>
          </a:xfrm>
          <a:solidFill>
            <a:schemeClr val="accent4">
              <a:lumMod val="20000"/>
              <a:lumOff val="80000"/>
            </a:schemeClr>
          </a:solidFill>
        </p:spPr>
        <p:txBody>
          <a:bodyPr anchor="t">
            <a:normAutofit fontScale="90000"/>
          </a:bodyPr>
          <a:lstStyle/>
          <a:p>
            <a:pPr algn="ctr"/>
            <a:r>
              <a:rPr lang="en-US" sz="4000" b="1" dirty="0">
                <a:solidFill>
                  <a:srgbClr val="0606A2"/>
                </a:solidFill>
                <a:latin typeface="Calibri" panose="020F0502020204030204" pitchFamily="34" charset="0"/>
                <a:ea typeface="Calibri" panose="020F0502020204030204" pitchFamily="34" charset="0"/>
                <a:cs typeface="Calibri" panose="020F0502020204030204" pitchFamily="34" charset="0"/>
              </a:rPr>
              <a:t>University Grant </a:t>
            </a:r>
            <a:r>
              <a:rPr lang="en-US" sz="4000" b="1" dirty="0" smtClean="0">
                <a:solidFill>
                  <a:srgbClr val="0606A2"/>
                </a:solidFill>
                <a:latin typeface="Calibri" panose="020F0502020204030204" pitchFamily="34" charset="0"/>
                <a:ea typeface="Calibri" panose="020F0502020204030204" pitchFamily="34" charset="0"/>
                <a:cs typeface="Calibri" panose="020F0502020204030204" pitchFamily="34" charset="0"/>
              </a:rPr>
              <a:t>Offices </a:t>
            </a:r>
            <a:r>
              <a:rPr lang="en-US" sz="4000" i="1" dirty="0" smtClean="0">
                <a:solidFill>
                  <a:srgbClr val="0606A2"/>
                </a:solidFill>
                <a:latin typeface="Calibri" panose="020F0502020204030204" pitchFamily="34" charset="0"/>
                <a:ea typeface="Calibri" panose="020F0502020204030204" pitchFamily="34" charset="0"/>
                <a:cs typeface="Calibri" panose="020F0502020204030204" pitchFamily="34" charset="0"/>
              </a:rPr>
              <a:t>(self funded)</a:t>
            </a:r>
            <a:endParaRPr lang="en-US" sz="4000" i="1" dirty="0">
              <a:solidFill>
                <a:srgbClr val="0606A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64432" y="2338937"/>
            <a:ext cx="2809774" cy="3378401"/>
          </a:xfrm>
        </p:spPr>
        <p:txBody>
          <a:bodyPr/>
          <a:lstStyle/>
          <a:p>
            <a:pPr marL="0" indent="0" algn="ctr">
              <a:buNone/>
            </a:pPr>
            <a:r>
              <a:rPr lang="en-US" sz="2400" b="1" dirty="0">
                <a:solidFill>
                  <a:schemeClr val="bg1"/>
                </a:solidFill>
                <a:latin typeface="+mj-lt"/>
              </a:rPr>
              <a:t>STRATEGIC GOAL – INCREASED PARTICIPATION IN RESEARCH PROJECTS</a:t>
            </a:r>
            <a:endParaRPr lang="en-US" sz="2400" dirty="0">
              <a:solidFill>
                <a:schemeClr val="bg1"/>
              </a:solidFill>
              <a:latin typeface="+mj-lt"/>
            </a:endParaRPr>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53489045"/>
              </p:ext>
            </p:extLst>
          </p:nvPr>
        </p:nvGraphicFramePr>
        <p:xfrm>
          <a:off x="3869654" y="2108010"/>
          <a:ext cx="7714337" cy="3948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a:extLst>
              <a:ext uri="{FF2B5EF4-FFF2-40B4-BE49-F238E27FC236}">
                <a16:creationId xmlns:a16="http://schemas.microsoft.com/office/drawing/2014/main" id="{9C99767B-9D5E-A466-6F4A-B9DDAE4945C4}"/>
              </a:ext>
            </a:extLst>
          </p:cNvPr>
          <p:cNvGraphicFramePr>
            <a:graphicFrameLocks noGrp="1"/>
          </p:cNvGraphicFramePr>
          <p:nvPr>
            <p:extLst>
              <p:ext uri="{D42A27DB-BD31-4B8C-83A1-F6EECF244321}">
                <p14:modId xmlns:p14="http://schemas.microsoft.com/office/powerpoint/2010/main" val="226855933"/>
              </p:ext>
            </p:extLst>
          </p:nvPr>
        </p:nvGraphicFramePr>
        <p:xfrm>
          <a:off x="3869655" y="801859"/>
          <a:ext cx="7714338" cy="1160181"/>
        </p:xfrm>
        <a:graphic>
          <a:graphicData uri="http://schemas.openxmlformats.org/drawingml/2006/table">
            <a:tbl>
              <a:tblPr>
                <a:tableStyleId>{5C22544A-7EE6-4342-B048-85BDC9FD1C3A}</a:tableStyleId>
              </a:tblPr>
              <a:tblGrid>
                <a:gridCol w="7714338">
                  <a:extLst>
                    <a:ext uri="{9D8B030D-6E8A-4147-A177-3AD203B41FA5}">
                      <a16:colId xmlns:a16="http://schemas.microsoft.com/office/drawing/2014/main" val="2732558303"/>
                    </a:ext>
                  </a:extLst>
                </a:gridCol>
              </a:tblGrid>
              <a:tr h="1160181">
                <a:tc>
                  <a:txBody>
                    <a:bodyPr/>
                    <a:lstStyle/>
                    <a:p>
                      <a:pPr marL="0" marR="0" algn="l">
                        <a:lnSpc>
                          <a:spcPct val="115000"/>
                        </a:lnSpc>
                        <a:spcBef>
                          <a:spcPts val="0"/>
                        </a:spcBef>
                        <a:spcAft>
                          <a:spcPts val="0"/>
                        </a:spcAft>
                      </a:pPr>
                      <a:r>
                        <a:rPr lang="en-US" sz="28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a:t>
                      </a:r>
                      <a:r>
                        <a:rPr lang="en-GB" sz="28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stablished in 14 State and Private universities</a:t>
                      </a:r>
                      <a:endParaRPr lang="en-US" sz="28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nchor="ctr"/>
                </a:tc>
                <a:extLst>
                  <a:ext uri="{0D108BD9-81ED-4DB2-BD59-A6C34878D82A}">
                    <a16:rowId xmlns:a16="http://schemas.microsoft.com/office/drawing/2014/main" val="3919120455"/>
                  </a:ext>
                </a:extLst>
              </a:tr>
            </a:tbl>
          </a:graphicData>
        </a:graphic>
      </p:graphicFrame>
      <p:pic>
        <p:nvPicPr>
          <p:cNvPr id="6" name="Picture 5">
            <a:extLst>
              <a:ext uri="{FF2B5EF4-FFF2-40B4-BE49-F238E27FC236}">
                <a16:creationId xmlns:a16="http://schemas.microsoft.com/office/drawing/2014/main" id="{BB36626D-E33E-D8B8-4A03-5B687F70DF2A}"/>
              </a:ext>
            </a:extLst>
          </p:cNvPr>
          <p:cNvPicPr>
            <a:picLocks noChangeAspect="1"/>
          </p:cNvPicPr>
          <p:nvPr/>
        </p:nvPicPr>
        <p:blipFill rotWithShape="1">
          <a:blip r:embed="rId7" cstate="print"/>
          <a:srcRect l="-13748" r="13748"/>
          <a:stretch/>
        </p:blipFill>
        <p:spPr>
          <a:xfrm>
            <a:off x="-565697" y="0"/>
            <a:ext cx="4021166" cy="1974438"/>
          </a:xfrm>
          <a:prstGeom prst="rect">
            <a:avLst/>
          </a:prstGeom>
        </p:spPr>
      </p:pic>
    </p:spTree>
    <p:extLst>
      <p:ext uri="{BB962C8B-B14F-4D97-AF65-F5344CB8AC3E}">
        <p14:creationId xmlns:p14="http://schemas.microsoft.com/office/powerpoint/2010/main" val="4290115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1618487"/>
            <a:ext cx="3194478" cy="4026471"/>
          </a:xfrm>
        </p:spPr>
        <p:txBody>
          <a:bodyPr>
            <a:norm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Communication  flows </a:t>
            </a:r>
          </a:p>
        </p:txBody>
      </p:sp>
      <p:graphicFrame>
        <p:nvGraphicFramePr>
          <p:cNvPr id="4" name="Content Placeholder 3"/>
          <p:cNvGraphicFramePr>
            <a:graphicFrameLocks noGrp="1"/>
          </p:cNvGraphicFramePr>
          <p:nvPr>
            <p:ph idx="1"/>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903266518"/>
              </p:ext>
            </p:extLst>
          </p:nvPr>
        </p:nvGraphicFramePr>
        <p:xfrm>
          <a:off x="3223491" y="22629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3490047" y="4989177"/>
            <a:ext cx="7693891" cy="974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Calibri" panose="020F0502020204030204" pitchFamily="34" charset="0"/>
              </a:rPr>
              <a:t>Government, Private Sector,/Industry,  local  Authorities, NGOs etc. </a:t>
            </a:r>
          </a:p>
        </p:txBody>
      </p:sp>
      <p:sp>
        <p:nvSpPr>
          <p:cNvPr id="12" name="Rectangle 11"/>
          <p:cNvSpPr/>
          <p:nvPr/>
        </p:nvSpPr>
        <p:spPr>
          <a:xfrm>
            <a:off x="3557016" y="5963613"/>
            <a:ext cx="7626922" cy="5964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Wider Public</a:t>
            </a:r>
          </a:p>
        </p:txBody>
      </p:sp>
      <p:cxnSp>
        <p:nvCxnSpPr>
          <p:cNvPr id="5" name="Straight Arrow Connector 4">
            <a:extLst>
              <a:ext uri="{FF2B5EF4-FFF2-40B4-BE49-F238E27FC236}">
                <a16:creationId xmlns:a16="http://schemas.microsoft.com/office/drawing/2014/main" id="{E6C4B994-8C55-4D61-DC86-D3EFC37B1C27}"/>
              </a:ext>
            </a:extLst>
          </p:cNvPr>
          <p:cNvCxnSpPr>
            <a:cxnSpLocks/>
          </p:cNvCxnSpPr>
          <p:nvPr/>
        </p:nvCxnSpPr>
        <p:spPr>
          <a:xfrm>
            <a:off x="8512792" y="1055409"/>
            <a:ext cx="914400" cy="1126156"/>
          </a:xfrm>
          <a:prstGeom prst="straightConnector1">
            <a:avLst/>
          </a:prstGeom>
          <a:ln w="28575">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31FD99F-FCB4-3D53-D97A-7689E3537CE0}"/>
              </a:ext>
            </a:extLst>
          </p:cNvPr>
          <p:cNvCxnSpPr>
            <a:cxnSpLocks/>
          </p:cNvCxnSpPr>
          <p:nvPr/>
        </p:nvCxnSpPr>
        <p:spPr>
          <a:xfrm flipH="1">
            <a:off x="5754766" y="1055409"/>
            <a:ext cx="1210289" cy="89515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1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8C44-DBAE-174A-C5E0-A5B28CFA9045}"/>
              </a:ext>
            </a:extLst>
          </p:cNvPr>
          <p:cNvSpPr>
            <a:spLocks noGrp="1"/>
          </p:cNvSpPr>
          <p:nvPr>
            <p:ph type="title"/>
          </p:nvPr>
        </p:nvSpPr>
        <p:spPr>
          <a:xfrm>
            <a:off x="64264" y="803559"/>
            <a:ext cx="2844800" cy="2302495"/>
          </a:xfrm>
        </p:spPr>
        <p:txBody>
          <a:bodyPr>
            <a:normAutofit/>
          </a:body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Outreach strategy </a:t>
            </a:r>
          </a:p>
        </p:txBody>
      </p:sp>
      <p:sp>
        <p:nvSpPr>
          <p:cNvPr id="4" name="Content Placeholder 3">
            <a:extLst>
              <a:ext uri="{FF2B5EF4-FFF2-40B4-BE49-F238E27FC236}">
                <a16:creationId xmlns:a16="http://schemas.microsoft.com/office/drawing/2014/main" id="{1433D645-FDF6-B2FB-40E1-57B3EA672469}"/>
              </a:ext>
            </a:extLst>
          </p:cNvPr>
          <p:cNvSpPr>
            <a:spLocks noGrp="1"/>
          </p:cNvSpPr>
          <p:nvPr>
            <p:ph idx="1"/>
          </p:nvPr>
        </p:nvSpPr>
        <p:spPr>
          <a:xfrm>
            <a:off x="3515470" y="754741"/>
            <a:ext cx="5207616" cy="5268687"/>
          </a:xfrm>
          <a:solidFill>
            <a:schemeClr val="accent3">
              <a:lumMod val="40000"/>
              <a:lumOff val="60000"/>
            </a:schemeClr>
          </a:solidFill>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Participation in national research and innovation support events </a:t>
            </a:r>
          </a:p>
          <a:p>
            <a:r>
              <a:rPr lang="en-US" sz="2000" dirty="0">
                <a:latin typeface="Calibri" panose="020F0502020204030204" pitchFamily="34" charset="0"/>
                <a:ea typeface="Calibri" panose="020F0502020204030204" pitchFamily="34" charset="0"/>
                <a:cs typeface="Calibri" panose="020F0502020204030204" pitchFamily="34" charset="0"/>
              </a:rPr>
              <a:t>Direct partnership meetings with key stakeholders</a:t>
            </a:r>
          </a:p>
          <a:p>
            <a:r>
              <a:rPr lang="en-US" sz="2000" dirty="0">
                <a:latin typeface="Calibri" panose="020F0502020204030204" pitchFamily="34" charset="0"/>
                <a:ea typeface="Calibri" panose="020F0502020204030204" pitchFamily="34" charset="0"/>
                <a:cs typeface="Calibri" panose="020F0502020204030204" pitchFamily="34" charset="0"/>
              </a:rPr>
              <a:t>Info Days </a:t>
            </a:r>
          </a:p>
          <a:p>
            <a:r>
              <a:rPr lang="en-US" sz="2000" dirty="0">
                <a:latin typeface="Calibri" panose="020F0502020204030204" pitchFamily="34" charset="0"/>
                <a:ea typeface="Calibri" panose="020F0502020204030204" pitchFamily="34" charset="0"/>
                <a:cs typeface="Calibri" panose="020F0502020204030204" pitchFamily="34" charset="0"/>
              </a:rPr>
              <a:t>Individual meetings/round tables </a:t>
            </a:r>
          </a:p>
          <a:p>
            <a:r>
              <a:rPr lang="en-US" sz="2000" dirty="0">
                <a:latin typeface="Calibri" panose="020F0502020204030204" pitchFamily="34" charset="0"/>
                <a:ea typeface="Calibri" panose="020F0502020204030204" pitchFamily="34" charset="0"/>
                <a:cs typeface="Calibri" panose="020F0502020204030204" pitchFamily="34" charset="0"/>
              </a:rPr>
              <a:t>FB Page – </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err="1">
                <a:latin typeface="Calibri" panose="020F0502020204030204" pitchFamily="34" charset="0"/>
                <a:ea typeface="Calibri" panose="020F0502020204030204" pitchFamily="34" charset="0"/>
                <a:cs typeface="Calibri" panose="020F0502020204030204" pitchFamily="34" charset="0"/>
                <a:hlinkClick r:id="rId2"/>
              </a:rPr>
              <a:t>HorizonEuropeGeorgia</a:t>
            </a:r>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Web Site  – launched, </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hlinkClick r:id="rId3"/>
              </a:rPr>
              <a:t>H</a:t>
            </a:r>
            <a:r>
              <a:rPr lang="en-US" sz="2000" b="1" dirty="0">
                <a:latin typeface="Calibri" panose="020F0502020204030204" pitchFamily="34" charset="0"/>
                <a:ea typeface="Calibri" panose="020F0502020204030204" pitchFamily="34" charset="0"/>
                <a:cs typeface="Calibri" panose="020F0502020204030204" pitchFamily="34" charset="0"/>
                <a:hlinkClick r:id="rId3"/>
              </a:rPr>
              <a:t>orizoneurope.org.ge</a:t>
            </a:r>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Planned Activities: </a:t>
            </a:r>
          </a:p>
          <a:p>
            <a:r>
              <a:rPr lang="en-US" dirty="0">
                <a:latin typeface="Calibri" panose="020F0502020204030204" pitchFamily="34" charset="0"/>
                <a:ea typeface="Calibri" panose="020F0502020204030204" pitchFamily="34" charset="0"/>
                <a:cs typeface="Calibri" panose="020F0502020204030204" pitchFamily="34" charset="0"/>
              </a:rPr>
              <a:t>Mass media - Radio, TV, Social Media (Linked In, Twitter, etc.) </a:t>
            </a:r>
          </a:p>
        </p:txBody>
      </p:sp>
      <p:pic>
        <p:nvPicPr>
          <p:cNvPr id="7" name="Picture 6">
            <a:extLst>
              <a:ext uri="{FF2B5EF4-FFF2-40B4-BE49-F238E27FC236}">
                <a16:creationId xmlns:a16="http://schemas.microsoft.com/office/drawing/2014/main" id="{4F1475EE-1C16-4462-3B7F-3A7E61BAB08F}"/>
              </a:ext>
            </a:extLst>
          </p:cNvPr>
          <p:cNvPicPr>
            <a:picLocks noChangeAspect="1"/>
          </p:cNvPicPr>
          <p:nvPr/>
        </p:nvPicPr>
        <p:blipFill rotWithShape="1">
          <a:blip r:embed="rId4" cstate="print"/>
          <a:srcRect t="9684" r="1316" b="8211"/>
          <a:stretch/>
        </p:blipFill>
        <p:spPr>
          <a:xfrm>
            <a:off x="8723086" y="3389084"/>
            <a:ext cx="3445164" cy="2697684"/>
          </a:xfrm>
          <a:prstGeom prst="rect">
            <a:avLst/>
          </a:prstGeom>
        </p:spPr>
      </p:pic>
      <p:pic>
        <p:nvPicPr>
          <p:cNvPr id="9" name="Picture 8">
            <a:extLst>
              <a:ext uri="{FF2B5EF4-FFF2-40B4-BE49-F238E27FC236}">
                <a16:creationId xmlns:a16="http://schemas.microsoft.com/office/drawing/2014/main" id="{F25D8B51-7E08-0E9E-4F29-8C1EC8E9B87A}"/>
              </a:ext>
            </a:extLst>
          </p:cNvPr>
          <p:cNvPicPr>
            <a:picLocks noChangeAspect="1"/>
          </p:cNvPicPr>
          <p:nvPr/>
        </p:nvPicPr>
        <p:blipFill rotWithShape="1">
          <a:blip r:embed="rId5" cstate="print"/>
          <a:srcRect l="12158" t="16982" r="14342" b="8632"/>
          <a:stretch/>
        </p:blipFill>
        <p:spPr>
          <a:xfrm>
            <a:off x="8793392" y="733402"/>
            <a:ext cx="3398608" cy="2372652"/>
          </a:xfrm>
          <a:prstGeom prst="rect">
            <a:avLst/>
          </a:prstGeom>
        </p:spPr>
      </p:pic>
    </p:spTree>
    <p:extLst>
      <p:ext uri="{BB962C8B-B14F-4D97-AF65-F5344CB8AC3E}">
        <p14:creationId xmlns:p14="http://schemas.microsoft.com/office/powerpoint/2010/main" val="1773572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3123-5590-E54E-3A23-F9DD5F99AD94}"/>
              </a:ext>
            </a:extLst>
          </p:cNvPr>
          <p:cNvSpPr>
            <a:spLocks noGrp="1"/>
          </p:cNvSpPr>
          <p:nvPr>
            <p:ph type="title"/>
          </p:nvPr>
        </p:nvSpPr>
        <p:spPr>
          <a:xfrm>
            <a:off x="0" y="1123837"/>
            <a:ext cx="3359217" cy="4601183"/>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Target Audience</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Sylfaen" panose="010A0502050306030303" pitchFamily="18" charset="0"/>
                <a:ea typeface="Calibri" panose="020F0502020204030204" pitchFamily="34"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17B85396-FCAF-D7BF-9406-8BA85B410372}"/>
              </a:ext>
            </a:extLst>
          </p:cNvPr>
          <p:cNvSpPr>
            <a:spLocks noGrp="1"/>
          </p:cNvSpPr>
          <p:nvPr>
            <p:ph idx="1"/>
          </p:nvPr>
        </p:nvSpPr>
        <p:spPr>
          <a:xfrm>
            <a:off x="3795377" y="794327"/>
            <a:ext cx="7823968" cy="5320146"/>
          </a:xfrm>
        </p:spPr>
        <p:txBody>
          <a:bodyPr>
            <a:normAutofit lnSpcReduction="10000"/>
          </a:bodyPr>
          <a:lstStyle/>
          <a:p>
            <a:pPr marL="0" marR="0" indent="0">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Calibri" panose="020F0502020204030204" pitchFamily="34" charset="0"/>
              </a:rPr>
              <a:t>Target Audience  (currently direct recipients  of </a:t>
            </a:r>
            <a:r>
              <a:rPr lang="en-US" sz="2200" b="1" dirty="0">
                <a:latin typeface="Calibri" panose="020F0502020204030204" pitchFamily="34" charset="0"/>
                <a:ea typeface="Calibri" panose="020F0502020204030204" pitchFamily="34" charset="0"/>
                <a:cs typeface="Calibri" panose="020F0502020204030204" pitchFamily="34" charset="0"/>
              </a:rPr>
              <a:t>HE info) </a:t>
            </a:r>
            <a:endParaRPr lang="en-US" sz="2200" b="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47 </a:t>
            </a:r>
            <a:r>
              <a:rPr lang="en-US" sz="2200" dirty="0">
                <a:effectLst/>
                <a:latin typeface="Calibri" panose="020F0502020204030204" pitchFamily="34" charset="0"/>
                <a:ea typeface="Calibri" panose="020F0502020204030204" pitchFamily="34" charset="0"/>
                <a:cs typeface="Calibri" panose="020F0502020204030204" pitchFamily="34" charset="0"/>
              </a:rPr>
              <a:t>Higher Education Institution and Research Institutions: </a:t>
            </a:r>
          </a:p>
          <a:p>
            <a:pPr marL="0" marR="0">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14</a:t>
            </a:r>
            <a:r>
              <a:rPr lang="en-US" sz="2200" dirty="0">
                <a:effectLst/>
                <a:latin typeface="Calibri" panose="020F0502020204030204" pitchFamily="34" charset="0"/>
                <a:ea typeface="Calibri" panose="020F0502020204030204" pitchFamily="34" charset="0"/>
                <a:cs typeface="Calibri" panose="020F0502020204030204" pitchFamily="34" charset="0"/>
              </a:rPr>
              <a:t> University Grant Offices; </a:t>
            </a:r>
          </a:p>
          <a:p>
            <a:pPr marL="0" marR="0">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20</a:t>
            </a:r>
            <a:r>
              <a:rPr lang="en-US" sz="2200" dirty="0">
                <a:effectLst/>
                <a:latin typeface="Calibri" panose="020F0502020204030204" pitchFamily="34" charset="0"/>
                <a:ea typeface="Calibri" panose="020F0502020204030204" pitchFamily="34" charset="0"/>
                <a:cs typeface="Calibri" panose="020F0502020204030204" pitchFamily="34" charset="0"/>
              </a:rPr>
              <a:t> Universities where there are no Grant Offices (Among them: Academy of Arts, Tbilisi Medical Academy, National Defense Academy, etc.);</a:t>
            </a:r>
          </a:p>
          <a:p>
            <a:pPr marL="0" marR="0">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13</a:t>
            </a:r>
            <a:r>
              <a:rPr lang="en-US" sz="2200" dirty="0">
                <a:effectLst/>
                <a:latin typeface="Calibri" panose="020F0502020204030204" pitchFamily="34" charset="0"/>
                <a:ea typeface="Calibri" panose="020F0502020204030204" pitchFamily="34" charset="0"/>
                <a:cs typeface="Calibri" panose="020F0502020204030204" pitchFamily="34" charset="0"/>
              </a:rPr>
              <a:t> LSE Research Institutions (Including Delta Institutes, State Silk Museum, Agricultural Scientific Research Center, National Center of Georgian Manuscripts, Georgian Art History and Monument Protection National Research Center, </a:t>
            </a:r>
            <a:r>
              <a:rPr lang="en-US" sz="2200" dirty="0" err="1">
                <a:effectLst/>
                <a:latin typeface="Calibri" panose="020F0502020204030204" pitchFamily="34" charset="0"/>
                <a:ea typeface="Calibri" panose="020F0502020204030204" pitchFamily="34" charset="0"/>
                <a:cs typeface="Calibri" panose="020F0502020204030204" pitchFamily="34" charset="0"/>
              </a:rPr>
              <a:t>Ivane</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dirty="0" err="1">
                <a:effectLst/>
                <a:latin typeface="Calibri" panose="020F0502020204030204" pitchFamily="34" charset="0"/>
                <a:ea typeface="Calibri" panose="020F0502020204030204" pitchFamily="34" charset="0"/>
                <a:cs typeface="Calibri" panose="020F0502020204030204" pitchFamily="34" charset="0"/>
              </a:rPr>
              <a:t>Beritashvili</a:t>
            </a:r>
            <a:r>
              <a:rPr lang="en-US" sz="2200" dirty="0">
                <a:effectLst/>
                <a:latin typeface="Calibri" panose="020F0502020204030204" pitchFamily="34" charset="0"/>
                <a:ea typeface="Calibri" panose="020F0502020204030204" pitchFamily="34" charset="0"/>
                <a:cs typeface="Calibri" panose="020F0502020204030204" pitchFamily="34" charset="0"/>
              </a:rPr>
              <a:t> Center for Experimental Biomedicine, G. </a:t>
            </a:r>
            <a:r>
              <a:rPr lang="en-US" sz="2200" dirty="0" err="1">
                <a:effectLst/>
                <a:latin typeface="Calibri" panose="020F0502020204030204" pitchFamily="34" charset="0"/>
                <a:ea typeface="Calibri" panose="020F0502020204030204" pitchFamily="34" charset="0"/>
                <a:cs typeface="Calibri" panose="020F0502020204030204" pitchFamily="34" charset="0"/>
              </a:rPr>
              <a:t>Eliava</a:t>
            </a:r>
            <a:r>
              <a:rPr lang="en-US" sz="2200" dirty="0">
                <a:effectLst/>
                <a:latin typeface="Calibri" panose="020F0502020204030204" pitchFamily="34" charset="0"/>
                <a:ea typeface="Calibri" panose="020F0502020204030204" pitchFamily="34" charset="0"/>
                <a:cs typeface="Calibri" panose="020F0502020204030204" pitchFamily="34" charset="0"/>
              </a:rPr>
              <a:t> Institute of Bacteriophages, Microbiology, and Virology).</a:t>
            </a:r>
          </a:p>
          <a:p>
            <a:pPr marL="0" marR="0">
              <a:lnSpc>
                <a:spcPct val="107000"/>
              </a:lnSpc>
              <a:spcBef>
                <a:spcPts val="0"/>
              </a:spcBef>
              <a:spcAft>
                <a:spcPts val="800"/>
              </a:spcAft>
            </a:pPr>
            <a:r>
              <a:rPr lang="en-US" sz="2200" dirty="0">
                <a:solidFill>
                  <a:srgbClr val="002B4C"/>
                </a:solidFill>
                <a:latin typeface="Calibri" panose="020F0502020204030204" pitchFamily="34" charset="0"/>
                <a:ea typeface="Calibri" panose="020F0502020204030204" pitchFamily="34" charset="0"/>
                <a:cs typeface="Calibri" panose="020F0502020204030204" pitchFamily="34" charset="0"/>
              </a:rPr>
              <a:t>Ministries    (Partnership scheme):   with the help of  MES </a:t>
            </a:r>
            <a:endParaRPr lang="en-US" sz="2200" dirty="0">
              <a:solidFill>
                <a:srgbClr val="002B4C"/>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200" b="1" i="1" dirty="0">
                <a:latin typeface="Calibri" panose="020F0502020204030204" pitchFamily="34" charset="0"/>
                <a:ea typeface="Calibri" panose="020F0502020204030204" pitchFamily="34" charset="0"/>
                <a:cs typeface="Calibri" panose="020F0502020204030204" pitchFamily="34" charset="0"/>
              </a:rPr>
              <a:t>Planned -  Private Sector, NGOs, and Local Government </a:t>
            </a:r>
            <a:endParaRPr lang="en-US" sz="2200" b="1"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021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8C44-DBAE-174A-C5E0-A5B28CFA9045}"/>
              </a:ext>
            </a:extLst>
          </p:cNvPr>
          <p:cNvSpPr>
            <a:spLocks noGrp="1"/>
          </p:cNvSpPr>
          <p:nvPr>
            <p:ph type="title"/>
          </p:nvPr>
        </p:nvSpPr>
        <p:spPr>
          <a:xfrm>
            <a:off x="158337" y="1589530"/>
            <a:ext cx="2986887" cy="3436219"/>
          </a:xfrm>
        </p:spPr>
        <p:txBody>
          <a:bodyPr>
            <a:norm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Forerunner Horizon 2020 –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AA signed in 2016  </a:t>
            </a:r>
          </a:p>
        </p:txBody>
      </p:sp>
      <p:pic>
        <p:nvPicPr>
          <p:cNvPr id="5" name="Content Placeholder 4">
            <a:extLst>
              <a:ext uri="{FF2B5EF4-FFF2-40B4-BE49-F238E27FC236}">
                <a16:creationId xmlns:a16="http://schemas.microsoft.com/office/drawing/2014/main" id="{7E8896B2-883C-87D4-71AD-9AC57E62168E}"/>
              </a:ext>
            </a:extLst>
          </p:cNvPr>
          <p:cNvPicPr>
            <a:picLocks noGrp="1" noChangeAspect="1"/>
          </p:cNvPicPr>
          <p:nvPr>
            <p:ph idx="1"/>
          </p:nvPr>
        </p:nvPicPr>
        <p:blipFill>
          <a:blip r:embed="rId2" cstate="print"/>
          <a:stretch>
            <a:fillRect/>
          </a:stretch>
        </p:blipFill>
        <p:spPr>
          <a:xfrm>
            <a:off x="3542817" y="534286"/>
            <a:ext cx="8020499" cy="4360987"/>
          </a:xfrm>
        </p:spPr>
      </p:pic>
    </p:spTree>
    <p:extLst>
      <p:ext uri="{BB962C8B-B14F-4D97-AF65-F5344CB8AC3E}">
        <p14:creationId xmlns:p14="http://schemas.microsoft.com/office/powerpoint/2010/main" val="144253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8C44-DBAE-174A-C5E0-A5B28CFA9045}"/>
              </a:ext>
            </a:extLst>
          </p:cNvPr>
          <p:cNvSpPr>
            <a:spLocks noGrp="1"/>
          </p:cNvSpPr>
          <p:nvPr>
            <p:ph type="title"/>
          </p:nvPr>
        </p:nvSpPr>
        <p:spPr>
          <a:xfrm>
            <a:off x="166254" y="1330714"/>
            <a:ext cx="2951261" cy="3065598"/>
          </a:xfrm>
        </p:spPr>
        <p:txBody>
          <a:bodyPr>
            <a:norm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Horizon Europe Participation</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2021-2027 </a:t>
            </a:r>
          </a:p>
        </p:txBody>
      </p:sp>
      <p:graphicFrame>
        <p:nvGraphicFramePr>
          <p:cNvPr id="10" name="Content Placeholder 9">
            <a:extLst>
              <a:ext uri="{FF2B5EF4-FFF2-40B4-BE49-F238E27FC236}">
                <a16:creationId xmlns:a16="http://schemas.microsoft.com/office/drawing/2014/main" id="{25112861-D2DD-40C3-D6DC-253EBB4AAD99}"/>
              </a:ext>
            </a:extLst>
          </p:cNvPr>
          <p:cNvGraphicFramePr>
            <a:graphicFrameLocks noGrp="1"/>
          </p:cNvGraphicFramePr>
          <p:nvPr>
            <p:ph idx="1"/>
            <p:extLst>
              <p:ext uri="{D42A27DB-BD31-4B8C-83A1-F6EECF244321}">
                <p14:modId xmlns:p14="http://schemas.microsoft.com/office/powerpoint/2010/main" val="453331060"/>
              </p:ext>
            </p:extLst>
          </p:nvPr>
        </p:nvGraphicFramePr>
        <p:xfrm>
          <a:off x="3643985" y="83286"/>
          <a:ext cx="7956887" cy="1344108"/>
        </p:xfrm>
        <a:graphic>
          <a:graphicData uri="http://schemas.openxmlformats.org/drawingml/2006/table">
            <a:tbl>
              <a:tblPr>
                <a:tableStyleId>{5C22544A-7EE6-4342-B048-85BDC9FD1C3A}</a:tableStyleId>
              </a:tblPr>
              <a:tblGrid>
                <a:gridCol w="7956887">
                  <a:extLst>
                    <a:ext uri="{9D8B030D-6E8A-4147-A177-3AD203B41FA5}">
                      <a16:colId xmlns:a16="http://schemas.microsoft.com/office/drawing/2014/main" val="406874789"/>
                    </a:ext>
                  </a:extLst>
                </a:gridCol>
              </a:tblGrid>
              <a:tr h="1344108">
                <a:tc>
                  <a:txBody>
                    <a:bodyPr/>
                    <a:lstStyle/>
                    <a:p>
                      <a:pPr marL="0" marR="0" indent="0" algn="just">
                        <a:lnSpc>
                          <a:spcPct val="115000"/>
                        </a:lnSpc>
                        <a:spcBef>
                          <a:spcPts val="0"/>
                        </a:spcBef>
                        <a:spcAft>
                          <a:spcPts val="0"/>
                        </a:spcAft>
                        <a:buNone/>
                      </a:pPr>
                      <a:r>
                        <a:rPr lang="en-GB" sz="1800" baseline="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14 projects with Geo participations have been awarded so far </a:t>
                      </a:r>
                      <a:r>
                        <a:rPr lang="en-GB" sz="180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European Union grant amounts to 2295540.30 million. </a:t>
                      </a:r>
                      <a:r>
                        <a:rPr lang="en-GB" sz="1800" baseline="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 I</a:t>
                      </a:r>
                      <a:endParaRPr lang="en-GB" sz="180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nchor="ctr">
                    <a:solidFill>
                      <a:schemeClr val="accent5">
                        <a:lumMod val="20000"/>
                        <a:lumOff val="80000"/>
                      </a:schemeClr>
                    </a:solidFill>
                  </a:tcPr>
                </a:tc>
                <a:extLst>
                  <a:ext uri="{0D108BD9-81ED-4DB2-BD59-A6C34878D82A}">
                    <a16:rowId xmlns:a16="http://schemas.microsoft.com/office/drawing/2014/main" val="1794289583"/>
                  </a:ext>
                </a:extLst>
              </a:tr>
            </a:tbl>
          </a:graphicData>
        </a:graphic>
      </p:graphicFrame>
      <p:sp>
        <p:nvSpPr>
          <p:cNvPr id="11" name="Rectangle 3">
            <a:extLst>
              <a:ext uri="{FF2B5EF4-FFF2-40B4-BE49-F238E27FC236}">
                <a16:creationId xmlns:a16="http://schemas.microsoft.com/office/drawing/2014/main" id="{D572AD3E-198E-EA13-6EC6-27DD5B42B230}"/>
              </a:ext>
            </a:extLst>
          </p:cNvPr>
          <p:cNvSpPr>
            <a:spLocks noChangeArrowheads="1"/>
          </p:cNvSpPr>
          <p:nvPr/>
        </p:nvSpPr>
        <p:spPr bwMode="auto">
          <a:xfrm>
            <a:off x="3643985" y="1537419"/>
            <a:ext cx="7956887" cy="3600986"/>
          </a:xfrm>
          <a:prstGeom prst="rect">
            <a:avLst/>
          </a:prstGeom>
          <a:solidFill>
            <a:schemeClr val="tx2">
              <a:lumMod val="20000"/>
              <a:lumOff val="80000"/>
            </a:schemeClr>
          </a:solidFill>
          <a:ln>
            <a:noFill/>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Culture, creativity and inclusive society</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Digital, Industry and Space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Food, Bioeconomy Natural Resources, Agriculture and Environment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Health</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Marie </a:t>
            </a:r>
            <a:r>
              <a:rPr kumimoji="0" lang="en-GB" altLang="en-US" b="0" i="0" u="none" strike="noStrike" cap="none" normalizeH="0" baseline="0" dirty="0" err="1">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Skłodowska</a:t>
            </a:r>
            <a:r>
              <a:rPr kumimoji="0" lang="en-GB" altLang="en-US" b="0" i="0" u="none" strike="noStrike" cap="none" normalizeH="0" baseline="0" dirty="0">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-Curie Actions (MSCA)</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Reforming and enhancing the European R&amp;I System</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Research infrastructures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b="0" i="0" u="none" strike="noStrike" cap="none" normalizeH="0" baseline="0" dirty="0">
                <a:ln>
                  <a:noFill/>
                </a:ln>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Widening participation and spreading excellence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37E9E1A3-1D64-222C-ADE1-1B43A7260C27}"/>
              </a:ext>
            </a:extLst>
          </p:cNvPr>
          <p:cNvGraphicFramePr>
            <a:graphicFrameLocks noGrp="1"/>
          </p:cNvGraphicFramePr>
          <p:nvPr>
            <p:extLst>
              <p:ext uri="{D42A27DB-BD31-4B8C-83A1-F6EECF244321}">
                <p14:modId xmlns:p14="http://schemas.microsoft.com/office/powerpoint/2010/main" val="2559295906"/>
              </p:ext>
            </p:extLst>
          </p:nvPr>
        </p:nvGraphicFramePr>
        <p:xfrm>
          <a:off x="3643986" y="5248431"/>
          <a:ext cx="7956887" cy="1081860"/>
        </p:xfrm>
        <a:graphic>
          <a:graphicData uri="http://schemas.openxmlformats.org/drawingml/2006/table">
            <a:tbl>
              <a:tblPr>
                <a:tableStyleId>{5C22544A-7EE6-4342-B048-85BDC9FD1C3A}</a:tableStyleId>
              </a:tblPr>
              <a:tblGrid>
                <a:gridCol w="7956887">
                  <a:extLst>
                    <a:ext uri="{9D8B030D-6E8A-4147-A177-3AD203B41FA5}">
                      <a16:colId xmlns:a16="http://schemas.microsoft.com/office/drawing/2014/main" val="1982750486"/>
                    </a:ext>
                  </a:extLst>
                </a:gridCol>
              </a:tblGrid>
              <a:tr h="1081860">
                <a:tc>
                  <a:txBody>
                    <a:bodyPr/>
                    <a:lstStyle/>
                    <a:p>
                      <a:pPr marL="0" marR="0" algn="l">
                        <a:lnSpc>
                          <a:spcPct val="115000"/>
                        </a:lnSpc>
                        <a:spcBef>
                          <a:spcPts val="0"/>
                        </a:spcBef>
                        <a:spcAft>
                          <a:spcPts val="0"/>
                        </a:spcAft>
                      </a:pPr>
                      <a:r>
                        <a:rPr lang="en-GB" sz="1800" dirty="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In addition, 93 proposals have been submitted by 70 different legal entities. The success rate for submitted applications is 14.16%. </a:t>
                      </a:r>
                    </a:p>
                  </a:txBody>
                  <a:tcPr marL="114300" marR="114300" marT="0" marB="0" anchor="ctr">
                    <a:solidFill>
                      <a:srgbClr val="F2C772"/>
                    </a:solidFill>
                  </a:tcPr>
                </a:tc>
                <a:extLst>
                  <a:ext uri="{0D108BD9-81ED-4DB2-BD59-A6C34878D82A}">
                    <a16:rowId xmlns:a16="http://schemas.microsoft.com/office/drawing/2014/main" val="4237871301"/>
                  </a:ext>
                </a:extLst>
              </a:tr>
            </a:tbl>
          </a:graphicData>
        </a:graphic>
      </p:graphicFrame>
    </p:spTree>
    <p:extLst>
      <p:ext uri="{BB962C8B-B14F-4D97-AF65-F5344CB8AC3E}">
        <p14:creationId xmlns:p14="http://schemas.microsoft.com/office/powerpoint/2010/main" val="1377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938918" y="262549"/>
            <a:ext cx="5927403" cy="567463"/>
          </a:xfrm>
          <a:prstGeom prst="rect">
            <a:avLst/>
          </a:prstGeom>
        </p:spPr>
        <p:txBody>
          <a:bodyPr vert="horz" wrap="square" lIns="0" tIns="13335" rIns="0" bIns="0" rtlCol="0">
            <a:spAutoFit/>
          </a:bodyPr>
          <a:lstStyle/>
          <a:p>
            <a:pPr marL="12700">
              <a:lnSpc>
                <a:spcPct val="100000"/>
              </a:lnSpc>
              <a:spcBef>
                <a:spcPts val="105"/>
              </a:spcBef>
            </a:pPr>
            <a:r>
              <a:rPr lang="en-001" sz="2000" b="1" dirty="0">
                <a:solidFill>
                  <a:srgbClr val="034EA1"/>
                </a:solidFill>
                <a:latin typeface="Arial"/>
                <a:cs typeface="Arial"/>
              </a:rPr>
              <a:t>GEORGIA</a:t>
            </a:r>
            <a:r>
              <a:rPr sz="2000" b="1" dirty="0">
                <a:solidFill>
                  <a:srgbClr val="034EA1"/>
                </a:solidFill>
                <a:latin typeface="Arial"/>
                <a:cs typeface="Arial"/>
              </a:rPr>
              <a:t>: Areas of application and </a:t>
            </a:r>
            <a:r>
              <a:rPr sz="2000" b="1" dirty="0" smtClean="0">
                <a:solidFill>
                  <a:srgbClr val="034EA1"/>
                </a:solidFill>
                <a:latin typeface="Arial"/>
                <a:cs typeface="Arial"/>
              </a:rPr>
              <a:t>success</a:t>
            </a:r>
            <a:r>
              <a:rPr lang="en-US" sz="1600" dirty="0" smtClean="0">
                <a:solidFill>
                  <a:srgbClr val="034EA1"/>
                </a:solidFill>
                <a:latin typeface="Arial"/>
                <a:cs typeface="Arial"/>
              </a:rPr>
              <a:t>/</a:t>
            </a:r>
            <a:r>
              <a:rPr lang="en-US" sz="1600" dirty="0">
                <a:solidFill>
                  <a:srgbClr val="034EA1"/>
                </a:solidFill>
                <a:latin typeface="Arial"/>
                <a:cs typeface="Arial"/>
              </a:rPr>
              <a:t> </a:t>
            </a:r>
            <a:r>
              <a:rPr lang="en-US" sz="1600" dirty="0" smtClean="0">
                <a:solidFill>
                  <a:srgbClr val="034EA1"/>
                </a:solidFill>
                <a:latin typeface="Arial"/>
                <a:cs typeface="Arial"/>
              </a:rPr>
              <a:t>source: Silvia </a:t>
            </a:r>
            <a:r>
              <a:rPr lang="en-US" sz="1600" dirty="0" err="1" smtClean="0">
                <a:solidFill>
                  <a:srgbClr val="034EA1"/>
                </a:solidFill>
                <a:latin typeface="Arial"/>
                <a:cs typeface="Arial"/>
              </a:rPr>
              <a:t>Bojinova</a:t>
            </a:r>
            <a:r>
              <a:rPr lang="en-US" sz="1600" dirty="0" smtClean="0">
                <a:solidFill>
                  <a:srgbClr val="034EA1"/>
                </a:solidFill>
                <a:latin typeface="Arial"/>
                <a:cs typeface="Arial"/>
              </a:rPr>
              <a:t>  presentation</a:t>
            </a:r>
            <a:endParaRPr sz="1600" dirty="0">
              <a:latin typeface="Arial"/>
              <a:cs typeface="Arial"/>
            </a:endParaRPr>
          </a:p>
        </p:txBody>
      </p:sp>
      <p:sp>
        <p:nvSpPr>
          <p:cNvPr id="9" name="object 9"/>
          <p:cNvSpPr/>
          <p:nvPr/>
        </p:nvSpPr>
        <p:spPr>
          <a:xfrm>
            <a:off x="664463" y="4354067"/>
            <a:ext cx="1277620" cy="1188720"/>
          </a:xfrm>
          <a:custGeom>
            <a:avLst/>
            <a:gdLst/>
            <a:ahLst/>
            <a:cxnLst/>
            <a:rect l="l" t="t" r="r" b="b"/>
            <a:pathLst>
              <a:path w="1277620" h="1188720">
                <a:moveTo>
                  <a:pt x="1277112" y="0"/>
                </a:moveTo>
                <a:lnTo>
                  <a:pt x="0" y="0"/>
                </a:lnTo>
                <a:lnTo>
                  <a:pt x="0" y="1188719"/>
                </a:lnTo>
                <a:lnTo>
                  <a:pt x="1277112" y="1188719"/>
                </a:lnTo>
                <a:lnTo>
                  <a:pt x="1277112" y="0"/>
                </a:lnTo>
                <a:close/>
              </a:path>
            </a:pathLst>
          </a:custGeom>
          <a:solidFill>
            <a:srgbClr val="FFFFFF"/>
          </a:solidFill>
        </p:spPr>
        <p:txBody>
          <a:bodyPr wrap="square" lIns="0" tIns="0" rIns="0" bIns="0" rtlCol="0"/>
          <a:lstStyle/>
          <a:p>
            <a:endParaRPr/>
          </a:p>
        </p:txBody>
      </p:sp>
      <p:sp>
        <p:nvSpPr>
          <p:cNvPr id="12" name="object 12"/>
          <p:cNvSpPr/>
          <p:nvPr/>
        </p:nvSpPr>
        <p:spPr>
          <a:xfrm>
            <a:off x="1541779" y="913029"/>
            <a:ext cx="9506585" cy="0"/>
          </a:xfrm>
          <a:custGeom>
            <a:avLst/>
            <a:gdLst/>
            <a:ahLst/>
            <a:cxnLst/>
            <a:rect l="l" t="t" r="r" b="b"/>
            <a:pathLst>
              <a:path w="9506585">
                <a:moveTo>
                  <a:pt x="0" y="0"/>
                </a:moveTo>
                <a:lnTo>
                  <a:pt x="9506204" y="0"/>
                </a:lnTo>
              </a:path>
            </a:pathLst>
          </a:custGeom>
          <a:ln w="76200">
            <a:solidFill>
              <a:srgbClr val="034EA1"/>
            </a:solidFill>
          </a:ln>
        </p:spPr>
        <p:txBody>
          <a:bodyPr wrap="square" lIns="0" tIns="0" rIns="0" bIns="0" rtlCol="0"/>
          <a:lstStyle/>
          <a:p>
            <a:endParaRPr/>
          </a:p>
        </p:txBody>
      </p:sp>
      <p:sp>
        <p:nvSpPr>
          <p:cNvPr id="18" name="object 18"/>
          <p:cNvSpPr/>
          <p:nvPr/>
        </p:nvSpPr>
        <p:spPr>
          <a:xfrm>
            <a:off x="10296143" y="4251959"/>
            <a:ext cx="1260475" cy="1297305"/>
          </a:xfrm>
          <a:custGeom>
            <a:avLst/>
            <a:gdLst/>
            <a:ahLst/>
            <a:cxnLst/>
            <a:rect l="l" t="t" r="r" b="b"/>
            <a:pathLst>
              <a:path w="1260475" h="1297304">
                <a:moveTo>
                  <a:pt x="1260348" y="0"/>
                </a:moveTo>
                <a:lnTo>
                  <a:pt x="0" y="0"/>
                </a:lnTo>
                <a:lnTo>
                  <a:pt x="0" y="1296923"/>
                </a:lnTo>
                <a:lnTo>
                  <a:pt x="1260348" y="1296923"/>
                </a:lnTo>
                <a:lnTo>
                  <a:pt x="1260348" y="0"/>
                </a:lnTo>
                <a:close/>
              </a:path>
            </a:pathLst>
          </a:custGeom>
          <a:solidFill>
            <a:srgbClr val="FFFFFF"/>
          </a:solidFill>
        </p:spPr>
        <p:txBody>
          <a:bodyPr wrap="square" lIns="0" tIns="0" rIns="0" bIns="0" rtlCol="0"/>
          <a:lstStyle/>
          <a:p>
            <a:endParaRPr/>
          </a:p>
        </p:txBody>
      </p:sp>
      <p:pic>
        <p:nvPicPr>
          <p:cNvPr id="22" name="object 22"/>
          <p:cNvPicPr/>
          <p:nvPr/>
        </p:nvPicPr>
        <p:blipFill>
          <a:blip r:embed="rId2" cstate="print"/>
          <a:stretch>
            <a:fillRect/>
          </a:stretch>
        </p:blipFill>
        <p:spPr>
          <a:xfrm>
            <a:off x="412443" y="1002733"/>
            <a:ext cx="11318726" cy="4963892"/>
          </a:xfrm>
          <a:prstGeom prst="rect">
            <a:avLst/>
          </a:prstGeom>
        </p:spPr>
      </p:pic>
      <p:sp>
        <p:nvSpPr>
          <p:cNvPr id="25" name="object 25"/>
          <p:cNvSpPr txBox="1"/>
          <p:nvPr/>
        </p:nvSpPr>
        <p:spPr>
          <a:xfrm>
            <a:off x="2582164" y="5143000"/>
            <a:ext cx="6979284" cy="488950"/>
          </a:xfrm>
          <a:prstGeom prst="rect">
            <a:avLst/>
          </a:prstGeom>
        </p:spPr>
        <p:txBody>
          <a:bodyPr vert="horz" wrap="square" lIns="0" tIns="12700" rIns="0" bIns="0" rtlCol="0">
            <a:spAutoFit/>
          </a:bodyPr>
          <a:lstStyle/>
          <a:p>
            <a:pPr marL="12700" algn="ctr">
              <a:lnSpc>
                <a:spcPct val="100000"/>
              </a:lnSpc>
              <a:spcBef>
                <a:spcPts val="100"/>
              </a:spcBef>
            </a:pPr>
            <a:r>
              <a:rPr sz="1100" b="1" spc="-5" dirty="0">
                <a:solidFill>
                  <a:srgbClr val="034EA1"/>
                </a:solidFill>
                <a:latin typeface="Arial"/>
                <a:cs typeface="Arial"/>
              </a:rPr>
              <a:t>WIDENING</a:t>
            </a:r>
            <a:r>
              <a:rPr sz="1100" b="1" spc="-15" dirty="0">
                <a:solidFill>
                  <a:srgbClr val="034EA1"/>
                </a:solidFill>
                <a:latin typeface="Arial"/>
                <a:cs typeface="Arial"/>
              </a:rPr>
              <a:t> </a:t>
            </a:r>
            <a:r>
              <a:rPr sz="1100" b="1" spc="-5" dirty="0">
                <a:solidFill>
                  <a:srgbClr val="034EA1"/>
                </a:solidFill>
                <a:latin typeface="Arial"/>
                <a:cs typeface="Arial"/>
              </a:rPr>
              <a:t>PARTICIPATION</a:t>
            </a:r>
            <a:r>
              <a:rPr sz="1100" b="1" spc="20" dirty="0">
                <a:solidFill>
                  <a:srgbClr val="034EA1"/>
                </a:solidFill>
                <a:latin typeface="Arial"/>
                <a:cs typeface="Arial"/>
              </a:rPr>
              <a:t> </a:t>
            </a:r>
            <a:r>
              <a:rPr sz="1100" b="1" spc="-20" dirty="0">
                <a:solidFill>
                  <a:srgbClr val="034EA1"/>
                </a:solidFill>
                <a:latin typeface="Arial"/>
                <a:cs typeface="Arial"/>
              </a:rPr>
              <a:t>AND</a:t>
            </a:r>
            <a:r>
              <a:rPr sz="1100" b="1" spc="45" dirty="0">
                <a:solidFill>
                  <a:srgbClr val="034EA1"/>
                </a:solidFill>
                <a:latin typeface="Arial"/>
                <a:cs typeface="Arial"/>
              </a:rPr>
              <a:t> </a:t>
            </a:r>
            <a:r>
              <a:rPr sz="1100" b="1" spc="-5" dirty="0">
                <a:solidFill>
                  <a:srgbClr val="034EA1"/>
                </a:solidFill>
                <a:latin typeface="Arial"/>
                <a:cs typeface="Arial"/>
              </a:rPr>
              <a:t>STRENGTHENING</a:t>
            </a:r>
            <a:r>
              <a:rPr sz="1100" b="1" spc="35" dirty="0">
                <a:solidFill>
                  <a:srgbClr val="034EA1"/>
                </a:solidFill>
                <a:latin typeface="Arial"/>
                <a:cs typeface="Arial"/>
              </a:rPr>
              <a:t> </a:t>
            </a:r>
            <a:r>
              <a:rPr sz="1100" b="1" spc="-10" dirty="0">
                <a:solidFill>
                  <a:srgbClr val="034EA1"/>
                </a:solidFill>
                <a:latin typeface="Arial"/>
                <a:cs typeface="Arial"/>
              </a:rPr>
              <a:t>THE</a:t>
            </a:r>
            <a:r>
              <a:rPr sz="1100" b="1" spc="20" dirty="0">
                <a:solidFill>
                  <a:srgbClr val="034EA1"/>
                </a:solidFill>
                <a:latin typeface="Arial"/>
                <a:cs typeface="Arial"/>
              </a:rPr>
              <a:t> </a:t>
            </a:r>
            <a:r>
              <a:rPr sz="1100" b="1" spc="-10" dirty="0">
                <a:solidFill>
                  <a:srgbClr val="034EA1"/>
                </a:solidFill>
                <a:latin typeface="Arial"/>
                <a:cs typeface="Arial"/>
              </a:rPr>
              <a:t>EUROPEAN</a:t>
            </a:r>
            <a:r>
              <a:rPr sz="1100" b="1" spc="75" dirty="0">
                <a:solidFill>
                  <a:srgbClr val="034EA1"/>
                </a:solidFill>
                <a:latin typeface="Arial"/>
                <a:cs typeface="Arial"/>
              </a:rPr>
              <a:t> </a:t>
            </a:r>
            <a:r>
              <a:rPr sz="1100" b="1" spc="-5" dirty="0">
                <a:solidFill>
                  <a:srgbClr val="034EA1"/>
                </a:solidFill>
                <a:latin typeface="Arial"/>
                <a:cs typeface="Arial"/>
              </a:rPr>
              <a:t>RESEARCH</a:t>
            </a:r>
            <a:r>
              <a:rPr sz="1100" b="1" spc="50" dirty="0">
                <a:solidFill>
                  <a:srgbClr val="034EA1"/>
                </a:solidFill>
                <a:latin typeface="Arial"/>
                <a:cs typeface="Arial"/>
              </a:rPr>
              <a:t> </a:t>
            </a:r>
            <a:r>
              <a:rPr sz="1100" b="1" spc="-10" dirty="0">
                <a:solidFill>
                  <a:srgbClr val="034EA1"/>
                </a:solidFill>
                <a:latin typeface="Arial"/>
                <a:cs typeface="Arial"/>
              </a:rPr>
              <a:t>AREA</a:t>
            </a:r>
            <a:endParaRPr sz="1100" dirty="0">
              <a:latin typeface="Arial"/>
              <a:cs typeface="Arial"/>
            </a:endParaRPr>
          </a:p>
          <a:p>
            <a:pPr algn="ctr">
              <a:lnSpc>
                <a:spcPct val="100000"/>
              </a:lnSpc>
              <a:spcBef>
                <a:spcPts val="1005"/>
              </a:spcBef>
              <a:tabLst>
                <a:tab pos="3631565" algn="l"/>
              </a:tabLst>
            </a:pPr>
            <a:r>
              <a:rPr sz="1650" b="1" baseline="2525" dirty="0">
                <a:solidFill>
                  <a:srgbClr val="034EA1"/>
                </a:solidFill>
                <a:latin typeface="Arial"/>
                <a:cs typeface="Arial"/>
              </a:rPr>
              <a:t>Widening</a:t>
            </a:r>
            <a:r>
              <a:rPr sz="1650" b="1" spc="-44" baseline="2525" dirty="0">
                <a:solidFill>
                  <a:srgbClr val="034EA1"/>
                </a:solidFill>
                <a:latin typeface="Arial"/>
                <a:cs typeface="Arial"/>
              </a:rPr>
              <a:t> </a:t>
            </a:r>
            <a:r>
              <a:rPr sz="1650" b="1" baseline="2525" dirty="0">
                <a:solidFill>
                  <a:srgbClr val="034EA1"/>
                </a:solidFill>
                <a:latin typeface="Arial"/>
                <a:cs typeface="Arial"/>
              </a:rPr>
              <a:t>participation</a:t>
            </a:r>
            <a:r>
              <a:rPr sz="1650" b="1" spc="-52" baseline="2525" dirty="0">
                <a:solidFill>
                  <a:srgbClr val="034EA1"/>
                </a:solidFill>
                <a:latin typeface="Arial"/>
                <a:cs typeface="Arial"/>
              </a:rPr>
              <a:t> </a:t>
            </a:r>
            <a:r>
              <a:rPr sz="1650" b="1" baseline="2525" dirty="0">
                <a:solidFill>
                  <a:srgbClr val="034EA1"/>
                </a:solidFill>
                <a:latin typeface="Arial"/>
                <a:cs typeface="Arial"/>
              </a:rPr>
              <a:t>&amp;</a:t>
            </a:r>
            <a:r>
              <a:rPr sz="1650" b="1" spc="15" baseline="2525" dirty="0">
                <a:solidFill>
                  <a:srgbClr val="034EA1"/>
                </a:solidFill>
                <a:latin typeface="Arial"/>
                <a:cs typeface="Arial"/>
              </a:rPr>
              <a:t> </a:t>
            </a:r>
            <a:r>
              <a:rPr sz="1650" b="1" baseline="2525" dirty="0">
                <a:solidFill>
                  <a:srgbClr val="034EA1"/>
                </a:solidFill>
                <a:latin typeface="Arial"/>
                <a:cs typeface="Arial"/>
              </a:rPr>
              <a:t>spreading</a:t>
            </a:r>
            <a:r>
              <a:rPr sz="1650" b="1" spc="-15" baseline="2525" dirty="0">
                <a:solidFill>
                  <a:srgbClr val="034EA1"/>
                </a:solidFill>
                <a:latin typeface="Arial"/>
                <a:cs typeface="Arial"/>
              </a:rPr>
              <a:t> </a:t>
            </a:r>
            <a:r>
              <a:rPr sz="1650" b="1" baseline="2525" dirty="0">
                <a:solidFill>
                  <a:srgbClr val="034EA1"/>
                </a:solidFill>
                <a:latin typeface="Arial"/>
                <a:cs typeface="Arial"/>
              </a:rPr>
              <a:t>excellence	</a:t>
            </a:r>
            <a:r>
              <a:rPr sz="1100" b="1" dirty="0">
                <a:solidFill>
                  <a:srgbClr val="034EA1"/>
                </a:solidFill>
                <a:latin typeface="Arial"/>
                <a:cs typeface="Arial"/>
              </a:rPr>
              <a:t>Reforming</a:t>
            </a:r>
            <a:r>
              <a:rPr sz="1100" b="1" spc="-35" dirty="0">
                <a:solidFill>
                  <a:srgbClr val="034EA1"/>
                </a:solidFill>
                <a:latin typeface="Arial"/>
                <a:cs typeface="Arial"/>
              </a:rPr>
              <a:t> </a:t>
            </a:r>
            <a:r>
              <a:rPr sz="1100" b="1" dirty="0">
                <a:solidFill>
                  <a:srgbClr val="034EA1"/>
                </a:solidFill>
                <a:latin typeface="Arial"/>
                <a:cs typeface="Arial"/>
              </a:rPr>
              <a:t>&amp; Enhancing</a:t>
            </a:r>
            <a:r>
              <a:rPr sz="1100" b="1" spc="-5" dirty="0">
                <a:solidFill>
                  <a:srgbClr val="034EA1"/>
                </a:solidFill>
                <a:latin typeface="Arial"/>
                <a:cs typeface="Arial"/>
              </a:rPr>
              <a:t> </a:t>
            </a:r>
            <a:r>
              <a:rPr sz="1100" b="1" dirty="0">
                <a:solidFill>
                  <a:srgbClr val="034EA1"/>
                </a:solidFill>
                <a:latin typeface="Arial"/>
                <a:cs typeface="Arial"/>
              </a:rPr>
              <a:t>the</a:t>
            </a:r>
            <a:r>
              <a:rPr sz="1100" b="1" spc="-25" dirty="0">
                <a:solidFill>
                  <a:srgbClr val="034EA1"/>
                </a:solidFill>
                <a:latin typeface="Arial"/>
                <a:cs typeface="Arial"/>
              </a:rPr>
              <a:t> </a:t>
            </a:r>
            <a:r>
              <a:rPr sz="1100" b="1" spc="-5" dirty="0">
                <a:solidFill>
                  <a:srgbClr val="034EA1"/>
                </a:solidFill>
                <a:latin typeface="Arial"/>
                <a:cs typeface="Arial"/>
              </a:rPr>
              <a:t>European</a:t>
            </a:r>
            <a:r>
              <a:rPr sz="1100" b="1" dirty="0">
                <a:solidFill>
                  <a:srgbClr val="034EA1"/>
                </a:solidFill>
                <a:latin typeface="Arial"/>
                <a:cs typeface="Arial"/>
              </a:rPr>
              <a:t> </a:t>
            </a:r>
            <a:r>
              <a:rPr sz="1100" b="1" spc="-5" dirty="0">
                <a:solidFill>
                  <a:srgbClr val="034EA1"/>
                </a:solidFill>
                <a:latin typeface="Arial"/>
                <a:cs typeface="Arial"/>
              </a:rPr>
              <a:t>R&amp;I</a:t>
            </a:r>
            <a:r>
              <a:rPr sz="1100" b="1" spc="5" dirty="0">
                <a:solidFill>
                  <a:srgbClr val="034EA1"/>
                </a:solidFill>
                <a:latin typeface="Arial"/>
                <a:cs typeface="Arial"/>
              </a:rPr>
              <a:t> </a:t>
            </a:r>
            <a:r>
              <a:rPr sz="1100" b="1" spc="-5" dirty="0">
                <a:solidFill>
                  <a:srgbClr val="034EA1"/>
                </a:solidFill>
                <a:latin typeface="Arial"/>
                <a:cs typeface="Arial"/>
              </a:rPr>
              <a:t>system</a:t>
            </a:r>
            <a:endParaRPr sz="1100" dirty="0">
              <a:latin typeface="Arial"/>
              <a:cs typeface="Arial"/>
            </a:endParaRPr>
          </a:p>
        </p:txBody>
      </p:sp>
      <p:sp>
        <p:nvSpPr>
          <p:cNvPr id="30" name="object 30"/>
          <p:cNvSpPr txBox="1"/>
          <p:nvPr/>
        </p:nvSpPr>
        <p:spPr>
          <a:xfrm>
            <a:off x="1532062" y="1386391"/>
            <a:ext cx="1518920" cy="37655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921680"/>
                </a:solidFill>
                <a:latin typeface="Arial"/>
                <a:cs typeface="Arial"/>
              </a:rPr>
              <a:t>Pillar</a:t>
            </a:r>
            <a:r>
              <a:rPr sz="1200" b="1" spc="-55" dirty="0">
                <a:solidFill>
                  <a:srgbClr val="921680"/>
                </a:solidFill>
                <a:latin typeface="Arial"/>
                <a:cs typeface="Arial"/>
              </a:rPr>
              <a:t> </a:t>
            </a:r>
            <a:r>
              <a:rPr sz="1200" b="1" dirty="0">
                <a:solidFill>
                  <a:srgbClr val="921680"/>
                </a:solidFill>
                <a:latin typeface="Arial"/>
                <a:cs typeface="Arial"/>
              </a:rPr>
              <a:t>I</a:t>
            </a:r>
            <a:endParaRPr sz="1200" dirty="0">
              <a:latin typeface="Arial"/>
              <a:cs typeface="Arial"/>
            </a:endParaRPr>
          </a:p>
          <a:p>
            <a:pPr marL="12700">
              <a:lnSpc>
                <a:spcPct val="100000"/>
              </a:lnSpc>
              <a:spcBef>
                <a:spcPts val="5"/>
              </a:spcBef>
            </a:pPr>
            <a:r>
              <a:rPr sz="1100" b="1" spc="-5" dirty="0">
                <a:solidFill>
                  <a:srgbClr val="034EA1"/>
                </a:solidFill>
                <a:latin typeface="Arial"/>
                <a:cs typeface="Arial"/>
              </a:rPr>
              <a:t>EXCELLENT</a:t>
            </a:r>
            <a:r>
              <a:rPr sz="1100" b="1" spc="-15" dirty="0">
                <a:solidFill>
                  <a:srgbClr val="034EA1"/>
                </a:solidFill>
                <a:latin typeface="Arial"/>
                <a:cs typeface="Arial"/>
              </a:rPr>
              <a:t> </a:t>
            </a:r>
            <a:r>
              <a:rPr sz="1100" b="1" spc="-5" dirty="0">
                <a:solidFill>
                  <a:srgbClr val="034EA1"/>
                </a:solidFill>
                <a:latin typeface="Arial"/>
                <a:cs typeface="Arial"/>
              </a:rPr>
              <a:t>SCIENCE</a:t>
            </a:r>
            <a:endParaRPr sz="1100" dirty="0">
              <a:latin typeface="Arial"/>
              <a:cs typeface="Arial"/>
            </a:endParaRPr>
          </a:p>
        </p:txBody>
      </p:sp>
      <p:sp>
        <p:nvSpPr>
          <p:cNvPr id="31" name="object 31"/>
          <p:cNvSpPr txBox="1"/>
          <p:nvPr/>
        </p:nvSpPr>
        <p:spPr>
          <a:xfrm>
            <a:off x="1479824" y="2050900"/>
            <a:ext cx="189039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034EA1"/>
                </a:solidFill>
                <a:latin typeface="Arial"/>
                <a:cs typeface="Arial"/>
              </a:rPr>
              <a:t>European</a:t>
            </a:r>
            <a:r>
              <a:rPr sz="1100" b="1" spc="-15" dirty="0">
                <a:solidFill>
                  <a:srgbClr val="034EA1"/>
                </a:solidFill>
                <a:latin typeface="Arial"/>
                <a:cs typeface="Arial"/>
              </a:rPr>
              <a:t> </a:t>
            </a:r>
            <a:r>
              <a:rPr sz="1100" b="1" dirty="0">
                <a:solidFill>
                  <a:srgbClr val="034EA1"/>
                </a:solidFill>
                <a:latin typeface="Arial"/>
                <a:cs typeface="Arial"/>
              </a:rPr>
              <a:t>Research</a:t>
            </a:r>
            <a:r>
              <a:rPr sz="1100" b="1" spc="-20" dirty="0">
                <a:solidFill>
                  <a:srgbClr val="034EA1"/>
                </a:solidFill>
                <a:latin typeface="Arial"/>
                <a:cs typeface="Arial"/>
              </a:rPr>
              <a:t> </a:t>
            </a:r>
            <a:r>
              <a:rPr sz="1100" b="1" spc="-5" dirty="0">
                <a:solidFill>
                  <a:srgbClr val="034EA1"/>
                </a:solidFill>
                <a:latin typeface="Arial"/>
                <a:cs typeface="Arial"/>
              </a:rPr>
              <a:t>Council</a:t>
            </a:r>
            <a:endParaRPr sz="1100" dirty="0">
              <a:latin typeface="Arial"/>
              <a:cs typeface="Arial"/>
            </a:endParaRPr>
          </a:p>
        </p:txBody>
      </p:sp>
      <p:sp>
        <p:nvSpPr>
          <p:cNvPr id="33" name="object 33"/>
          <p:cNvSpPr txBox="1"/>
          <p:nvPr/>
        </p:nvSpPr>
        <p:spPr>
          <a:xfrm>
            <a:off x="1501979" y="3102436"/>
            <a:ext cx="1642745"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034EA1"/>
                </a:solidFill>
                <a:latin typeface="Arial"/>
                <a:cs typeface="Arial"/>
              </a:rPr>
              <a:t>Marie</a:t>
            </a:r>
            <a:r>
              <a:rPr sz="1100" b="1" spc="-45" dirty="0">
                <a:solidFill>
                  <a:srgbClr val="034EA1"/>
                </a:solidFill>
                <a:latin typeface="Arial"/>
                <a:cs typeface="Arial"/>
              </a:rPr>
              <a:t> </a:t>
            </a:r>
            <a:r>
              <a:rPr sz="1100" b="1" spc="-5" dirty="0">
                <a:solidFill>
                  <a:srgbClr val="034EA1"/>
                </a:solidFill>
                <a:latin typeface="Arial"/>
                <a:cs typeface="Arial"/>
              </a:rPr>
              <a:t>Skłodowska-Curie</a:t>
            </a:r>
            <a:endParaRPr sz="1100" dirty="0">
              <a:latin typeface="Arial"/>
              <a:cs typeface="Arial"/>
            </a:endParaRPr>
          </a:p>
        </p:txBody>
      </p:sp>
      <p:sp>
        <p:nvSpPr>
          <p:cNvPr id="35" name="object 35"/>
          <p:cNvSpPr txBox="1"/>
          <p:nvPr/>
        </p:nvSpPr>
        <p:spPr>
          <a:xfrm>
            <a:off x="1482295" y="4109557"/>
            <a:ext cx="1682114"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034EA1"/>
                </a:solidFill>
                <a:latin typeface="Arial"/>
                <a:cs typeface="Arial"/>
              </a:rPr>
              <a:t>Research</a:t>
            </a:r>
            <a:r>
              <a:rPr sz="1100" b="1" spc="5" dirty="0">
                <a:solidFill>
                  <a:srgbClr val="034EA1"/>
                </a:solidFill>
                <a:latin typeface="Arial"/>
                <a:cs typeface="Arial"/>
              </a:rPr>
              <a:t> </a:t>
            </a:r>
            <a:r>
              <a:rPr sz="1100" b="1" spc="-5" dirty="0">
                <a:solidFill>
                  <a:srgbClr val="034EA1"/>
                </a:solidFill>
                <a:latin typeface="Arial"/>
                <a:cs typeface="Arial"/>
              </a:rPr>
              <a:t>Infrastructures</a:t>
            </a:r>
            <a:endParaRPr sz="1100" dirty="0">
              <a:latin typeface="Arial"/>
              <a:cs typeface="Arial"/>
            </a:endParaRPr>
          </a:p>
        </p:txBody>
      </p:sp>
      <p:pic>
        <p:nvPicPr>
          <p:cNvPr id="36" name="object 36"/>
          <p:cNvPicPr/>
          <p:nvPr/>
        </p:nvPicPr>
        <p:blipFill>
          <a:blip r:embed="rId3" cstate="print"/>
          <a:stretch>
            <a:fillRect/>
          </a:stretch>
        </p:blipFill>
        <p:spPr>
          <a:xfrm>
            <a:off x="830501" y="1234589"/>
            <a:ext cx="477012" cy="477012"/>
          </a:xfrm>
          <a:prstGeom prst="rect">
            <a:avLst/>
          </a:prstGeom>
        </p:spPr>
      </p:pic>
      <p:sp>
        <p:nvSpPr>
          <p:cNvPr id="37" name="object 37"/>
          <p:cNvSpPr txBox="1"/>
          <p:nvPr/>
        </p:nvSpPr>
        <p:spPr>
          <a:xfrm>
            <a:off x="8779057" y="1339411"/>
            <a:ext cx="1509395" cy="37655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921680"/>
                </a:solidFill>
                <a:latin typeface="Arial"/>
                <a:cs typeface="Arial"/>
              </a:rPr>
              <a:t>Pillar</a:t>
            </a:r>
            <a:r>
              <a:rPr sz="1200" b="1" spc="-55" dirty="0">
                <a:solidFill>
                  <a:srgbClr val="921680"/>
                </a:solidFill>
                <a:latin typeface="Arial"/>
                <a:cs typeface="Arial"/>
              </a:rPr>
              <a:t> </a:t>
            </a:r>
            <a:r>
              <a:rPr sz="1200" b="1" dirty="0">
                <a:solidFill>
                  <a:srgbClr val="921680"/>
                </a:solidFill>
                <a:latin typeface="Arial"/>
                <a:cs typeface="Arial"/>
              </a:rPr>
              <a:t>III</a:t>
            </a:r>
            <a:endParaRPr sz="1200" dirty="0">
              <a:latin typeface="Arial"/>
              <a:cs typeface="Arial"/>
            </a:endParaRPr>
          </a:p>
          <a:p>
            <a:pPr marL="12700">
              <a:lnSpc>
                <a:spcPct val="100000"/>
              </a:lnSpc>
              <a:spcBef>
                <a:spcPts val="5"/>
              </a:spcBef>
            </a:pPr>
            <a:r>
              <a:rPr sz="1100" b="1" spc="-10" dirty="0">
                <a:solidFill>
                  <a:srgbClr val="034EA1"/>
                </a:solidFill>
                <a:latin typeface="Arial"/>
                <a:cs typeface="Arial"/>
              </a:rPr>
              <a:t>INNOVATIVE</a:t>
            </a:r>
            <a:r>
              <a:rPr sz="1100" b="1" spc="5" dirty="0">
                <a:solidFill>
                  <a:srgbClr val="034EA1"/>
                </a:solidFill>
                <a:latin typeface="Arial"/>
                <a:cs typeface="Arial"/>
              </a:rPr>
              <a:t> </a:t>
            </a:r>
            <a:r>
              <a:rPr sz="1100" b="1" spc="-5" dirty="0">
                <a:solidFill>
                  <a:srgbClr val="034EA1"/>
                </a:solidFill>
                <a:latin typeface="Arial"/>
                <a:cs typeface="Arial"/>
              </a:rPr>
              <a:t>EUROPE</a:t>
            </a:r>
            <a:endParaRPr sz="1100" dirty="0">
              <a:latin typeface="Arial"/>
              <a:cs typeface="Arial"/>
            </a:endParaRPr>
          </a:p>
        </p:txBody>
      </p:sp>
      <p:sp>
        <p:nvSpPr>
          <p:cNvPr id="39" name="object 39"/>
          <p:cNvSpPr txBox="1"/>
          <p:nvPr/>
        </p:nvSpPr>
        <p:spPr>
          <a:xfrm>
            <a:off x="8578977" y="2052708"/>
            <a:ext cx="1417320" cy="361315"/>
          </a:xfrm>
          <a:prstGeom prst="rect">
            <a:avLst/>
          </a:prstGeom>
        </p:spPr>
        <p:txBody>
          <a:bodyPr vert="horz" wrap="square" lIns="0" tIns="13335" rIns="0" bIns="0" rtlCol="0">
            <a:spAutoFit/>
          </a:bodyPr>
          <a:lstStyle/>
          <a:p>
            <a:pPr marL="451484" marR="5080" indent="-439420">
              <a:lnSpc>
                <a:spcPct val="100000"/>
              </a:lnSpc>
              <a:spcBef>
                <a:spcPts val="105"/>
              </a:spcBef>
            </a:pPr>
            <a:r>
              <a:rPr sz="1100" b="1" spc="-5" dirty="0">
                <a:solidFill>
                  <a:srgbClr val="034EA1"/>
                </a:solidFill>
                <a:latin typeface="Arial"/>
                <a:cs typeface="Arial"/>
              </a:rPr>
              <a:t>European</a:t>
            </a:r>
            <a:r>
              <a:rPr sz="1100" b="1" spc="-55" dirty="0">
                <a:solidFill>
                  <a:srgbClr val="034EA1"/>
                </a:solidFill>
                <a:latin typeface="Arial"/>
                <a:cs typeface="Arial"/>
              </a:rPr>
              <a:t> </a:t>
            </a:r>
            <a:r>
              <a:rPr sz="1100" b="1" dirty="0">
                <a:solidFill>
                  <a:srgbClr val="034EA1"/>
                </a:solidFill>
                <a:latin typeface="Arial"/>
                <a:cs typeface="Arial"/>
              </a:rPr>
              <a:t>Innovation </a:t>
            </a:r>
            <a:r>
              <a:rPr sz="1100" b="1" spc="-290" dirty="0">
                <a:solidFill>
                  <a:srgbClr val="034EA1"/>
                </a:solidFill>
                <a:latin typeface="Arial"/>
                <a:cs typeface="Arial"/>
              </a:rPr>
              <a:t> </a:t>
            </a:r>
            <a:r>
              <a:rPr sz="1100" b="1" spc="-5" dirty="0">
                <a:solidFill>
                  <a:srgbClr val="034EA1"/>
                </a:solidFill>
                <a:latin typeface="Arial"/>
                <a:cs typeface="Arial"/>
              </a:rPr>
              <a:t>Council</a:t>
            </a:r>
            <a:endParaRPr sz="1100" dirty="0">
              <a:latin typeface="Arial"/>
              <a:cs typeface="Arial"/>
            </a:endParaRPr>
          </a:p>
        </p:txBody>
      </p:sp>
      <p:sp>
        <p:nvSpPr>
          <p:cNvPr id="41" name="object 41"/>
          <p:cNvSpPr txBox="1"/>
          <p:nvPr/>
        </p:nvSpPr>
        <p:spPr>
          <a:xfrm>
            <a:off x="8601770" y="2890381"/>
            <a:ext cx="1417955" cy="361315"/>
          </a:xfrm>
          <a:prstGeom prst="rect">
            <a:avLst/>
          </a:prstGeom>
        </p:spPr>
        <p:txBody>
          <a:bodyPr vert="horz" wrap="square" lIns="0" tIns="13335" rIns="0" bIns="0" rtlCol="0">
            <a:spAutoFit/>
          </a:bodyPr>
          <a:lstStyle/>
          <a:p>
            <a:pPr marL="301625" marR="5080" indent="-289560">
              <a:lnSpc>
                <a:spcPct val="100000"/>
              </a:lnSpc>
              <a:spcBef>
                <a:spcPts val="105"/>
              </a:spcBef>
            </a:pPr>
            <a:r>
              <a:rPr sz="1100" b="1" spc="-5" dirty="0">
                <a:solidFill>
                  <a:srgbClr val="034EA1"/>
                </a:solidFill>
                <a:latin typeface="Arial"/>
                <a:cs typeface="Arial"/>
              </a:rPr>
              <a:t>European Innovation </a:t>
            </a:r>
            <a:r>
              <a:rPr sz="1100" b="1" spc="-295" dirty="0">
                <a:solidFill>
                  <a:srgbClr val="034EA1"/>
                </a:solidFill>
                <a:latin typeface="Arial"/>
                <a:cs typeface="Arial"/>
              </a:rPr>
              <a:t> </a:t>
            </a:r>
            <a:r>
              <a:rPr sz="1100" b="1" spc="-5" dirty="0">
                <a:solidFill>
                  <a:srgbClr val="034EA1"/>
                </a:solidFill>
                <a:latin typeface="Arial"/>
                <a:cs typeface="Arial"/>
              </a:rPr>
              <a:t>Ecosystems</a:t>
            </a:r>
            <a:endParaRPr sz="1100" dirty="0">
              <a:latin typeface="Arial"/>
              <a:cs typeface="Arial"/>
            </a:endParaRPr>
          </a:p>
        </p:txBody>
      </p:sp>
      <p:sp>
        <p:nvSpPr>
          <p:cNvPr id="46" name="object 46"/>
          <p:cNvSpPr txBox="1"/>
          <p:nvPr/>
        </p:nvSpPr>
        <p:spPr>
          <a:xfrm>
            <a:off x="4381420" y="1217063"/>
            <a:ext cx="3336664" cy="3359894"/>
          </a:xfrm>
          <a:prstGeom prst="rect">
            <a:avLst/>
          </a:prstGeom>
        </p:spPr>
        <p:txBody>
          <a:bodyPr vert="horz" wrap="square" lIns="0" tIns="12700" rIns="0" bIns="0" rtlCol="0">
            <a:spAutoFit/>
          </a:bodyPr>
          <a:lstStyle/>
          <a:p>
            <a:pPr marL="294005">
              <a:lnSpc>
                <a:spcPct val="100000"/>
              </a:lnSpc>
              <a:spcBef>
                <a:spcPts val="100"/>
              </a:spcBef>
            </a:pPr>
            <a:r>
              <a:rPr sz="1200" b="1" dirty="0">
                <a:solidFill>
                  <a:srgbClr val="921680"/>
                </a:solidFill>
                <a:latin typeface="Arial"/>
                <a:cs typeface="Arial"/>
              </a:rPr>
              <a:t>Pillar</a:t>
            </a:r>
            <a:r>
              <a:rPr sz="1200" b="1" spc="-55" dirty="0">
                <a:solidFill>
                  <a:srgbClr val="921680"/>
                </a:solidFill>
                <a:latin typeface="Arial"/>
                <a:cs typeface="Arial"/>
              </a:rPr>
              <a:t> </a:t>
            </a:r>
            <a:r>
              <a:rPr sz="1200" b="1" dirty="0">
                <a:solidFill>
                  <a:srgbClr val="921680"/>
                </a:solidFill>
                <a:latin typeface="Arial"/>
                <a:cs typeface="Arial"/>
              </a:rPr>
              <a:t>II</a:t>
            </a:r>
            <a:endParaRPr sz="1200" dirty="0">
              <a:latin typeface="Arial"/>
              <a:cs typeface="Arial"/>
            </a:endParaRPr>
          </a:p>
          <a:p>
            <a:pPr marL="294005" marR="5080">
              <a:lnSpc>
                <a:spcPct val="100000"/>
              </a:lnSpc>
              <a:spcBef>
                <a:spcPts val="5"/>
              </a:spcBef>
            </a:pPr>
            <a:r>
              <a:rPr sz="1100" b="1" spc="-5" dirty="0">
                <a:solidFill>
                  <a:srgbClr val="034EA1"/>
                </a:solidFill>
                <a:latin typeface="Arial"/>
                <a:cs typeface="Arial"/>
              </a:rPr>
              <a:t>GLOBAL CHALLENGES </a:t>
            </a:r>
            <a:r>
              <a:rPr sz="1100" b="1" dirty="0">
                <a:solidFill>
                  <a:srgbClr val="034EA1"/>
                </a:solidFill>
                <a:latin typeface="Arial"/>
                <a:cs typeface="Arial"/>
              </a:rPr>
              <a:t>&amp; </a:t>
            </a:r>
            <a:r>
              <a:rPr sz="1100" b="1" spc="-295" dirty="0">
                <a:solidFill>
                  <a:srgbClr val="034EA1"/>
                </a:solidFill>
                <a:latin typeface="Arial"/>
                <a:cs typeface="Arial"/>
              </a:rPr>
              <a:t> </a:t>
            </a:r>
            <a:r>
              <a:rPr sz="1100" b="1" spc="-10" dirty="0">
                <a:solidFill>
                  <a:srgbClr val="034EA1"/>
                </a:solidFill>
                <a:latin typeface="Arial"/>
                <a:cs typeface="Arial"/>
              </a:rPr>
              <a:t>EUROPEAN</a:t>
            </a:r>
            <a:r>
              <a:rPr sz="1100" b="1" spc="30" dirty="0">
                <a:solidFill>
                  <a:srgbClr val="034EA1"/>
                </a:solidFill>
                <a:latin typeface="Arial"/>
                <a:cs typeface="Arial"/>
              </a:rPr>
              <a:t> </a:t>
            </a:r>
            <a:r>
              <a:rPr sz="1100" b="1" spc="-10" dirty="0">
                <a:solidFill>
                  <a:srgbClr val="034EA1"/>
                </a:solidFill>
                <a:latin typeface="Arial"/>
                <a:cs typeface="Arial"/>
              </a:rPr>
              <a:t>INDUSTRIAL </a:t>
            </a:r>
            <a:r>
              <a:rPr sz="1100" b="1" spc="-5" dirty="0">
                <a:solidFill>
                  <a:srgbClr val="034EA1"/>
                </a:solidFill>
                <a:latin typeface="Arial"/>
                <a:cs typeface="Arial"/>
              </a:rPr>
              <a:t> COMPETITIVENESS</a:t>
            </a:r>
            <a:endParaRPr sz="1100" dirty="0">
              <a:latin typeface="Arial"/>
              <a:cs typeface="Arial"/>
            </a:endParaRPr>
          </a:p>
          <a:p>
            <a:pPr marL="120650" indent="-108585">
              <a:lnSpc>
                <a:spcPct val="100000"/>
              </a:lnSpc>
              <a:spcBef>
                <a:spcPts val="865"/>
              </a:spcBef>
              <a:buFont typeface="Arial MT"/>
              <a:buChar char="•"/>
              <a:tabLst>
                <a:tab pos="121285" algn="l"/>
              </a:tabLst>
            </a:pPr>
            <a:r>
              <a:rPr sz="1100" b="1" spc="-5" dirty="0">
                <a:solidFill>
                  <a:srgbClr val="034EA1"/>
                </a:solidFill>
                <a:latin typeface="Arial"/>
                <a:cs typeface="Arial"/>
              </a:rPr>
              <a:t>Health</a:t>
            </a:r>
          </a:p>
          <a:p>
            <a:pPr marL="120650" indent="-108585">
              <a:lnSpc>
                <a:spcPct val="200000"/>
              </a:lnSpc>
              <a:buFont typeface="Arial MT"/>
              <a:buChar char="•"/>
              <a:tabLst>
                <a:tab pos="121285" algn="l"/>
              </a:tabLst>
            </a:pPr>
            <a:endParaRPr sz="1100" dirty="0">
              <a:latin typeface="Arial"/>
              <a:cs typeface="Arial"/>
            </a:endParaRPr>
          </a:p>
          <a:p>
            <a:pPr marL="120650" marR="574675" indent="-108585">
              <a:lnSpc>
                <a:spcPct val="100000"/>
              </a:lnSpc>
              <a:buFont typeface="Arial MT"/>
              <a:buChar char="•"/>
              <a:tabLst>
                <a:tab pos="121285" algn="l"/>
              </a:tabLst>
            </a:pPr>
            <a:r>
              <a:rPr sz="1100" b="1" dirty="0">
                <a:solidFill>
                  <a:srgbClr val="034EA1"/>
                </a:solidFill>
                <a:latin typeface="Arial"/>
                <a:cs typeface="Arial"/>
              </a:rPr>
              <a:t>Culture,</a:t>
            </a:r>
            <a:r>
              <a:rPr sz="1100" b="1" spc="-50" dirty="0">
                <a:solidFill>
                  <a:srgbClr val="034EA1"/>
                </a:solidFill>
                <a:latin typeface="Arial"/>
                <a:cs typeface="Arial"/>
              </a:rPr>
              <a:t> </a:t>
            </a:r>
            <a:r>
              <a:rPr sz="1100" b="1" spc="-5" dirty="0">
                <a:solidFill>
                  <a:srgbClr val="034EA1"/>
                </a:solidFill>
                <a:latin typeface="Arial"/>
                <a:cs typeface="Arial"/>
              </a:rPr>
              <a:t>Creativity</a:t>
            </a:r>
            <a:r>
              <a:rPr sz="1100" b="1" spc="-60" dirty="0">
                <a:solidFill>
                  <a:srgbClr val="034EA1"/>
                </a:solidFill>
                <a:latin typeface="Arial"/>
                <a:cs typeface="Arial"/>
              </a:rPr>
              <a:t> </a:t>
            </a:r>
            <a:r>
              <a:rPr sz="1100" b="1" dirty="0">
                <a:solidFill>
                  <a:srgbClr val="034EA1"/>
                </a:solidFill>
                <a:latin typeface="Arial"/>
                <a:cs typeface="Arial"/>
              </a:rPr>
              <a:t>&amp; </a:t>
            </a:r>
            <a:r>
              <a:rPr sz="1100" b="1" spc="-290" dirty="0">
                <a:solidFill>
                  <a:srgbClr val="034EA1"/>
                </a:solidFill>
                <a:latin typeface="Arial"/>
                <a:cs typeface="Arial"/>
              </a:rPr>
              <a:t> </a:t>
            </a:r>
            <a:r>
              <a:rPr sz="1100" b="1" spc="-5" dirty="0">
                <a:solidFill>
                  <a:srgbClr val="034EA1"/>
                </a:solidFill>
                <a:latin typeface="Arial"/>
                <a:cs typeface="Arial"/>
              </a:rPr>
              <a:t>Inclusive</a:t>
            </a:r>
            <a:r>
              <a:rPr sz="1100" b="1" spc="-30" dirty="0">
                <a:solidFill>
                  <a:srgbClr val="034EA1"/>
                </a:solidFill>
                <a:latin typeface="Arial"/>
                <a:cs typeface="Arial"/>
              </a:rPr>
              <a:t> </a:t>
            </a:r>
            <a:r>
              <a:rPr sz="1100" b="1" dirty="0">
                <a:solidFill>
                  <a:srgbClr val="034EA1"/>
                </a:solidFill>
                <a:latin typeface="Arial"/>
                <a:cs typeface="Arial"/>
              </a:rPr>
              <a:t>Society</a:t>
            </a:r>
          </a:p>
          <a:p>
            <a:pPr marL="120650" marR="574675" indent="-108585">
              <a:lnSpc>
                <a:spcPct val="200000"/>
              </a:lnSpc>
              <a:buFont typeface="Arial MT"/>
              <a:buChar char="•"/>
              <a:tabLst>
                <a:tab pos="121285" algn="l"/>
              </a:tabLst>
            </a:pPr>
            <a:endParaRPr sz="1100" dirty="0">
              <a:latin typeface="Arial"/>
              <a:cs typeface="Arial"/>
            </a:endParaRPr>
          </a:p>
          <a:p>
            <a:pPr marL="120650" indent="-108585">
              <a:lnSpc>
                <a:spcPct val="100000"/>
              </a:lnSpc>
              <a:buFont typeface="Arial MT"/>
              <a:buChar char="•"/>
              <a:tabLst>
                <a:tab pos="121285" algn="l"/>
              </a:tabLst>
            </a:pPr>
            <a:r>
              <a:rPr sz="1100" b="1" spc="-5" dirty="0">
                <a:solidFill>
                  <a:srgbClr val="034EA1"/>
                </a:solidFill>
                <a:latin typeface="Arial"/>
                <a:cs typeface="Arial"/>
              </a:rPr>
              <a:t>Civil</a:t>
            </a:r>
            <a:r>
              <a:rPr sz="1100" b="1" spc="-45" dirty="0">
                <a:solidFill>
                  <a:srgbClr val="034EA1"/>
                </a:solidFill>
                <a:latin typeface="Arial"/>
                <a:cs typeface="Arial"/>
              </a:rPr>
              <a:t> </a:t>
            </a:r>
            <a:r>
              <a:rPr sz="1100" b="1" dirty="0">
                <a:solidFill>
                  <a:srgbClr val="034EA1"/>
                </a:solidFill>
                <a:latin typeface="Arial"/>
                <a:cs typeface="Arial"/>
              </a:rPr>
              <a:t>Security</a:t>
            </a:r>
            <a:r>
              <a:rPr sz="1100" b="1" spc="-60" dirty="0">
                <a:solidFill>
                  <a:srgbClr val="034EA1"/>
                </a:solidFill>
                <a:latin typeface="Arial"/>
                <a:cs typeface="Arial"/>
              </a:rPr>
              <a:t> </a:t>
            </a:r>
            <a:r>
              <a:rPr sz="1100" b="1" dirty="0">
                <a:solidFill>
                  <a:srgbClr val="034EA1"/>
                </a:solidFill>
                <a:latin typeface="Arial"/>
                <a:cs typeface="Arial"/>
              </a:rPr>
              <a:t>for</a:t>
            </a:r>
            <a:r>
              <a:rPr sz="1100" b="1" spc="-40" dirty="0">
                <a:solidFill>
                  <a:srgbClr val="034EA1"/>
                </a:solidFill>
                <a:latin typeface="Arial"/>
                <a:cs typeface="Arial"/>
              </a:rPr>
              <a:t> </a:t>
            </a:r>
            <a:r>
              <a:rPr sz="1100" b="1" dirty="0">
                <a:solidFill>
                  <a:srgbClr val="034EA1"/>
                </a:solidFill>
                <a:latin typeface="Arial"/>
                <a:cs typeface="Arial"/>
              </a:rPr>
              <a:t>Society</a:t>
            </a:r>
          </a:p>
          <a:p>
            <a:pPr marL="120650" indent="-108585">
              <a:lnSpc>
                <a:spcPct val="150000"/>
              </a:lnSpc>
              <a:buFont typeface="Arial MT"/>
              <a:buChar char="•"/>
              <a:tabLst>
                <a:tab pos="121285" algn="l"/>
              </a:tabLst>
            </a:pPr>
            <a:endParaRPr sz="1100" dirty="0">
              <a:latin typeface="Arial"/>
              <a:cs typeface="Arial"/>
            </a:endParaRPr>
          </a:p>
          <a:p>
            <a:pPr marL="120650" indent="-108585">
              <a:lnSpc>
                <a:spcPct val="100000"/>
              </a:lnSpc>
              <a:buFont typeface="Arial MT"/>
              <a:buChar char="•"/>
              <a:tabLst>
                <a:tab pos="121285" algn="l"/>
              </a:tabLst>
            </a:pPr>
            <a:r>
              <a:rPr sz="1100" b="1" dirty="0">
                <a:solidFill>
                  <a:srgbClr val="034EA1"/>
                </a:solidFill>
                <a:latin typeface="Arial"/>
                <a:cs typeface="Arial"/>
              </a:rPr>
              <a:t>Digital,</a:t>
            </a:r>
            <a:r>
              <a:rPr sz="1100" b="1" spc="-80" dirty="0">
                <a:solidFill>
                  <a:srgbClr val="034EA1"/>
                </a:solidFill>
                <a:latin typeface="Arial"/>
                <a:cs typeface="Arial"/>
              </a:rPr>
              <a:t> </a:t>
            </a:r>
            <a:r>
              <a:rPr sz="1100" b="1" dirty="0">
                <a:solidFill>
                  <a:srgbClr val="034EA1"/>
                </a:solidFill>
                <a:latin typeface="Arial"/>
                <a:cs typeface="Arial"/>
              </a:rPr>
              <a:t>Industry</a:t>
            </a:r>
            <a:r>
              <a:rPr sz="1100" b="1" spc="-50" dirty="0">
                <a:solidFill>
                  <a:srgbClr val="034EA1"/>
                </a:solidFill>
                <a:latin typeface="Arial"/>
                <a:cs typeface="Arial"/>
              </a:rPr>
              <a:t> </a:t>
            </a:r>
            <a:r>
              <a:rPr sz="1100" b="1" dirty="0">
                <a:solidFill>
                  <a:srgbClr val="034EA1"/>
                </a:solidFill>
                <a:latin typeface="Arial"/>
                <a:cs typeface="Arial"/>
              </a:rPr>
              <a:t>&amp;</a:t>
            </a:r>
            <a:r>
              <a:rPr sz="1100" b="1" spc="-45" dirty="0">
                <a:solidFill>
                  <a:srgbClr val="034EA1"/>
                </a:solidFill>
                <a:latin typeface="Arial"/>
                <a:cs typeface="Arial"/>
              </a:rPr>
              <a:t> </a:t>
            </a:r>
            <a:r>
              <a:rPr sz="1100" b="1" dirty="0">
                <a:solidFill>
                  <a:srgbClr val="034EA1"/>
                </a:solidFill>
                <a:latin typeface="Arial"/>
                <a:cs typeface="Arial"/>
              </a:rPr>
              <a:t>Space</a:t>
            </a:r>
          </a:p>
          <a:p>
            <a:pPr marL="120650" indent="-108585">
              <a:lnSpc>
                <a:spcPct val="150000"/>
              </a:lnSpc>
              <a:buFont typeface="Arial MT"/>
              <a:buChar char="•"/>
              <a:tabLst>
                <a:tab pos="121285" algn="l"/>
              </a:tabLst>
            </a:pPr>
            <a:endParaRPr sz="1100" dirty="0">
              <a:latin typeface="Arial"/>
              <a:cs typeface="Arial"/>
            </a:endParaRPr>
          </a:p>
          <a:p>
            <a:pPr marL="120650" indent="-108585">
              <a:lnSpc>
                <a:spcPct val="150000"/>
              </a:lnSpc>
              <a:buFont typeface="Arial MT"/>
              <a:buChar char="•"/>
              <a:tabLst>
                <a:tab pos="121285" algn="l"/>
              </a:tabLst>
            </a:pPr>
            <a:r>
              <a:rPr sz="1100" b="1" dirty="0">
                <a:solidFill>
                  <a:srgbClr val="034EA1"/>
                </a:solidFill>
                <a:latin typeface="Arial"/>
                <a:cs typeface="Arial"/>
              </a:rPr>
              <a:t>Climate,</a:t>
            </a:r>
            <a:r>
              <a:rPr sz="1100" b="1" spc="-70" dirty="0">
                <a:solidFill>
                  <a:srgbClr val="034EA1"/>
                </a:solidFill>
                <a:latin typeface="Arial"/>
                <a:cs typeface="Arial"/>
              </a:rPr>
              <a:t> </a:t>
            </a:r>
            <a:r>
              <a:rPr sz="1100" b="1" dirty="0">
                <a:solidFill>
                  <a:srgbClr val="034EA1"/>
                </a:solidFill>
                <a:latin typeface="Arial"/>
                <a:cs typeface="Arial"/>
              </a:rPr>
              <a:t>Energy</a:t>
            </a:r>
            <a:r>
              <a:rPr sz="1100" b="1" spc="-5" dirty="0">
                <a:solidFill>
                  <a:srgbClr val="034EA1"/>
                </a:solidFill>
                <a:latin typeface="Arial"/>
                <a:cs typeface="Arial"/>
              </a:rPr>
              <a:t> </a:t>
            </a:r>
            <a:r>
              <a:rPr sz="1100" b="1" dirty="0">
                <a:solidFill>
                  <a:srgbClr val="034EA1"/>
                </a:solidFill>
                <a:latin typeface="Arial"/>
                <a:cs typeface="Arial"/>
              </a:rPr>
              <a:t>&amp;</a:t>
            </a:r>
            <a:r>
              <a:rPr sz="1100" b="1" spc="-30" dirty="0">
                <a:solidFill>
                  <a:srgbClr val="034EA1"/>
                </a:solidFill>
                <a:latin typeface="Arial"/>
                <a:cs typeface="Arial"/>
              </a:rPr>
              <a:t> </a:t>
            </a:r>
            <a:r>
              <a:rPr sz="1100" b="1" spc="-5" dirty="0">
                <a:solidFill>
                  <a:srgbClr val="034EA1"/>
                </a:solidFill>
                <a:latin typeface="Arial"/>
                <a:cs typeface="Arial"/>
              </a:rPr>
              <a:t>Mobility</a:t>
            </a:r>
          </a:p>
          <a:p>
            <a:pPr marL="120650" indent="-108585">
              <a:lnSpc>
                <a:spcPct val="150000"/>
              </a:lnSpc>
              <a:buFont typeface="Arial MT"/>
              <a:buChar char="•"/>
              <a:tabLst>
                <a:tab pos="121285" algn="l"/>
              </a:tabLst>
            </a:pPr>
            <a:endParaRPr sz="1100" dirty="0">
              <a:latin typeface="Arial"/>
              <a:cs typeface="Arial"/>
            </a:endParaRPr>
          </a:p>
          <a:p>
            <a:pPr marL="120650" marR="95885" indent="-108585">
              <a:lnSpc>
                <a:spcPct val="100000"/>
              </a:lnSpc>
              <a:buFont typeface="Arial MT"/>
              <a:buChar char="•"/>
              <a:tabLst>
                <a:tab pos="121285" algn="l"/>
              </a:tabLst>
            </a:pPr>
            <a:r>
              <a:rPr sz="1100" b="1" spc="-5" dirty="0">
                <a:solidFill>
                  <a:srgbClr val="034EA1"/>
                </a:solidFill>
                <a:latin typeface="Arial"/>
                <a:cs typeface="Arial"/>
              </a:rPr>
              <a:t>Food, Bioeconomy, </a:t>
            </a:r>
            <a:r>
              <a:rPr sz="1100" b="1" dirty="0">
                <a:solidFill>
                  <a:srgbClr val="034EA1"/>
                </a:solidFill>
                <a:latin typeface="Arial"/>
                <a:cs typeface="Arial"/>
              </a:rPr>
              <a:t>Natural </a:t>
            </a:r>
            <a:r>
              <a:rPr sz="1100" b="1" spc="-295" dirty="0">
                <a:solidFill>
                  <a:srgbClr val="034EA1"/>
                </a:solidFill>
                <a:latin typeface="Arial"/>
                <a:cs typeface="Arial"/>
              </a:rPr>
              <a:t> </a:t>
            </a:r>
            <a:r>
              <a:rPr sz="1100" b="1" spc="-5" dirty="0">
                <a:solidFill>
                  <a:srgbClr val="034EA1"/>
                </a:solidFill>
                <a:latin typeface="Arial"/>
                <a:cs typeface="Arial"/>
              </a:rPr>
              <a:t>Resources, Agriculture </a:t>
            </a:r>
            <a:r>
              <a:rPr sz="1100" b="1" dirty="0">
                <a:solidFill>
                  <a:srgbClr val="034EA1"/>
                </a:solidFill>
                <a:latin typeface="Arial"/>
                <a:cs typeface="Arial"/>
              </a:rPr>
              <a:t>&amp; </a:t>
            </a:r>
            <a:r>
              <a:rPr sz="1100" b="1" spc="5" dirty="0">
                <a:solidFill>
                  <a:srgbClr val="034EA1"/>
                </a:solidFill>
                <a:latin typeface="Arial"/>
                <a:cs typeface="Arial"/>
              </a:rPr>
              <a:t> </a:t>
            </a:r>
            <a:r>
              <a:rPr sz="1100" b="1" spc="-5" dirty="0">
                <a:solidFill>
                  <a:srgbClr val="034EA1"/>
                </a:solidFill>
                <a:latin typeface="Arial"/>
                <a:cs typeface="Arial"/>
              </a:rPr>
              <a:t>Environment</a:t>
            </a:r>
            <a:endParaRPr sz="1100" dirty="0">
              <a:latin typeface="Arial"/>
              <a:cs typeface="Arial"/>
            </a:endParaRPr>
          </a:p>
        </p:txBody>
      </p:sp>
      <p:sp>
        <p:nvSpPr>
          <p:cNvPr id="48" name="object 48"/>
          <p:cNvSpPr txBox="1"/>
          <p:nvPr/>
        </p:nvSpPr>
        <p:spPr>
          <a:xfrm>
            <a:off x="3992614" y="2860712"/>
            <a:ext cx="196215" cy="635635"/>
          </a:xfrm>
          <a:prstGeom prst="rect">
            <a:avLst/>
          </a:prstGeom>
        </p:spPr>
        <p:txBody>
          <a:bodyPr vert="vert270" wrap="square" lIns="0" tIns="0" rIns="0" bIns="0" rtlCol="0">
            <a:spAutoFit/>
          </a:bodyPr>
          <a:lstStyle/>
          <a:p>
            <a:pPr marL="12700">
              <a:lnSpc>
                <a:spcPts val="1425"/>
              </a:lnSpc>
            </a:pPr>
            <a:r>
              <a:rPr sz="1200" b="1" spc="-5" dirty="0">
                <a:solidFill>
                  <a:srgbClr val="034EA1"/>
                </a:solidFill>
                <a:latin typeface="Arial"/>
                <a:cs typeface="Arial"/>
              </a:rPr>
              <a:t>Clusters</a:t>
            </a:r>
            <a:endParaRPr sz="1200" dirty="0">
              <a:latin typeface="Arial"/>
              <a:cs typeface="Arial"/>
            </a:endParaRPr>
          </a:p>
        </p:txBody>
      </p:sp>
      <p:pic>
        <p:nvPicPr>
          <p:cNvPr id="51" name="object 51"/>
          <p:cNvPicPr/>
          <p:nvPr/>
        </p:nvPicPr>
        <p:blipFill>
          <a:blip r:embed="rId4" cstate="print"/>
          <a:stretch>
            <a:fillRect/>
          </a:stretch>
        </p:blipFill>
        <p:spPr>
          <a:xfrm>
            <a:off x="3986239" y="1221353"/>
            <a:ext cx="487679" cy="487679"/>
          </a:xfrm>
          <a:prstGeom prst="rect">
            <a:avLst/>
          </a:prstGeom>
        </p:spPr>
      </p:pic>
      <p:sp>
        <p:nvSpPr>
          <p:cNvPr id="52" name="object 41"/>
          <p:cNvSpPr txBox="1"/>
          <p:nvPr/>
        </p:nvSpPr>
        <p:spPr>
          <a:xfrm>
            <a:off x="8601770" y="3817508"/>
            <a:ext cx="1753235" cy="364843"/>
          </a:xfrm>
          <a:prstGeom prst="rect">
            <a:avLst/>
          </a:prstGeom>
        </p:spPr>
        <p:txBody>
          <a:bodyPr vert="horz" wrap="square" lIns="0" tIns="13335" rIns="0" bIns="0" rtlCol="0">
            <a:spAutoFit/>
          </a:bodyPr>
          <a:lstStyle/>
          <a:p>
            <a:pPr marL="301625" marR="5080" indent="-289560">
              <a:lnSpc>
                <a:spcPct val="100000"/>
              </a:lnSpc>
              <a:spcBef>
                <a:spcPts val="105"/>
              </a:spcBef>
            </a:pPr>
            <a:r>
              <a:rPr sz="1100" b="1" spc="-5" dirty="0">
                <a:solidFill>
                  <a:srgbClr val="034EA1"/>
                </a:solidFill>
                <a:latin typeface="Arial"/>
                <a:cs typeface="Arial"/>
              </a:rPr>
              <a:t>European Institute of </a:t>
            </a:r>
          </a:p>
          <a:p>
            <a:pPr marL="301625" marR="5080" indent="-289560">
              <a:lnSpc>
                <a:spcPct val="100000"/>
              </a:lnSpc>
              <a:spcBef>
                <a:spcPts val="105"/>
              </a:spcBef>
            </a:pPr>
            <a:r>
              <a:rPr lang="x-none" sz="1100" b="1" spc="-5" dirty="0">
                <a:solidFill>
                  <a:srgbClr val="034EA1"/>
                </a:solidFill>
                <a:latin typeface="Arial"/>
                <a:cs typeface="Arial"/>
              </a:rPr>
              <a:t>Innovation &amp; Technology</a:t>
            </a:r>
            <a:endParaRPr sz="1100" dirty="0">
              <a:latin typeface="Arial"/>
              <a:cs typeface="Arial"/>
            </a:endParaRPr>
          </a:p>
        </p:txBody>
      </p:sp>
      <p:pic>
        <p:nvPicPr>
          <p:cNvPr id="53" name="object 44"/>
          <p:cNvPicPr/>
          <p:nvPr/>
        </p:nvPicPr>
        <p:blipFill>
          <a:blip r:embed="rId5" cstate="print"/>
          <a:stretch>
            <a:fillRect/>
          </a:stretch>
        </p:blipFill>
        <p:spPr>
          <a:xfrm>
            <a:off x="8051674" y="1237167"/>
            <a:ext cx="527303" cy="525779"/>
          </a:xfrm>
          <a:prstGeom prst="rect">
            <a:avLst/>
          </a:prstGeom>
        </p:spPr>
      </p:pic>
      <p:cxnSp>
        <p:nvCxnSpPr>
          <p:cNvPr id="55" name="Straight Connector 54"/>
          <p:cNvCxnSpPr/>
          <p:nvPr/>
        </p:nvCxnSpPr>
        <p:spPr>
          <a:xfrm>
            <a:off x="3747928" y="1349815"/>
            <a:ext cx="52095" cy="3279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774573" y="1349815"/>
            <a:ext cx="52095" cy="327975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53456" y="3444758"/>
            <a:ext cx="1845999" cy="276999"/>
          </a:xfrm>
          <a:prstGeom prst="rect">
            <a:avLst/>
          </a:prstGeom>
          <a:noFill/>
        </p:spPr>
        <p:txBody>
          <a:bodyPr wrap="square" rtlCol="0">
            <a:spAutoFit/>
          </a:bodyPr>
          <a:lstStyle/>
          <a:p>
            <a:r>
              <a:rPr lang="en-001" sz="1200" dirty="0">
                <a:solidFill>
                  <a:srgbClr val="7030A0"/>
                </a:solidFill>
              </a:rPr>
              <a:t>21 Proposals / 2 Grants</a:t>
            </a:r>
            <a:endParaRPr lang="en-IE" sz="1200" dirty="0">
              <a:solidFill>
                <a:srgbClr val="7030A0"/>
              </a:solidFill>
            </a:endParaRPr>
          </a:p>
        </p:txBody>
      </p:sp>
      <p:sp>
        <p:nvSpPr>
          <p:cNvPr id="24" name="TextBox 23"/>
          <p:cNvSpPr txBox="1"/>
          <p:nvPr/>
        </p:nvSpPr>
        <p:spPr>
          <a:xfrm>
            <a:off x="4434494" y="2049334"/>
            <a:ext cx="1845999" cy="276999"/>
          </a:xfrm>
          <a:prstGeom prst="rect">
            <a:avLst/>
          </a:prstGeom>
          <a:noFill/>
        </p:spPr>
        <p:txBody>
          <a:bodyPr wrap="square" rtlCol="0">
            <a:spAutoFit/>
          </a:bodyPr>
          <a:lstStyle/>
          <a:p>
            <a:r>
              <a:rPr lang="en-001" sz="1200" dirty="0">
                <a:solidFill>
                  <a:srgbClr val="7030A0"/>
                </a:solidFill>
              </a:rPr>
              <a:t>8 Proposals / 2 Grants</a:t>
            </a:r>
            <a:endParaRPr lang="en-IE" sz="1200" dirty="0">
              <a:solidFill>
                <a:srgbClr val="7030A0"/>
              </a:solidFill>
            </a:endParaRPr>
          </a:p>
        </p:txBody>
      </p:sp>
      <p:sp>
        <p:nvSpPr>
          <p:cNvPr id="26" name="TextBox 25"/>
          <p:cNvSpPr txBox="1"/>
          <p:nvPr/>
        </p:nvSpPr>
        <p:spPr>
          <a:xfrm>
            <a:off x="4434022" y="4558679"/>
            <a:ext cx="1845999" cy="276999"/>
          </a:xfrm>
          <a:prstGeom prst="rect">
            <a:avLst/>
          </a:prstGeom>
          <a:noFill/>
        </p:spPr>
        <p:txBody>
          <a:bodyPr wrap="square" rtlCol="0">
            <a:spAutoFit/>
          </a:bodyPr>
          <a:lstStyle/>
          <a:p>
            <a:r>
              <a:rPr lang="en-001" sz="1200" dirty="0">
                <a:solidFill>
                  <a:srgbClr val="7030A0"/>
                </a:solidFill>
              </a:rPr>
              <a:t>11 Proposals / 2 Grants</a:t>
            </a:r>
            <a:endParaRPr lang="en-IE" sz="1200" dirty="0">
              <a:solidFill>
                <a:srgbClr val="7030A0"/>
              </a:solidFill>
            </a:endParaRPr>
          </a:p>
        </p:txBody>
      </p:sp>
      <p:sp>
        <p:nvSpPr>
          <p:cNvPr id="27" name="TextBox 26"/>
          <p:cNvSpPr txBox="1"/>
          <p:nvPr/>
        </p:nvSpPr>
        <p:spPr>
          <a:xfrm>
            <a:off x="4434494" y="2524706"/>
            <a:ext cx="1845999" cy="276999"/>
          </a:xfrm>
          <a:prstGeom prst="rect">
            <a:avLst/>
          </a:prstGeom>
          <a:noFill/>
        </p:spPr>
        <p:txBody>
          <a:bodyPr wrap="square" rtlCol="0">
            <a:spAutoFit/>
          </a:bodyPr>
          <a:lstStyle/>
          <a:p>
            <a:r>
              <a:rPr lang="en-001" sz="1200" dirty="0">
                <a:solidFill>
                  <a:srgbClr val="7030A0"/>
                </a:solidFill>
              </a:rPr>
              <a:t>31 Proposals / 4 Grants</a:t>
            </a:r>
            <a:endParaRPr lang="en-IE" sz="1200" dirty="0">
              <a:solidFill>
                <a:srgbClr val="7030A0"/>
              </a:solidFill>
            </a:endParaRPr>
          </a:p>
        </p:txBody>
      </p:sp>
      <p:sp>
        <p:nvSpPr>
          <p:cNvPr id="28" name="TextBox 27"/>
          <p:cNvSpPr txBox="1"/>
          <p:nvPr/>
        </p:nvSpPr>
        <p:spPr>
          <a:xfrm>
            <a:off x="4434023" y="3455291"/>
            <a:ext cx="1845999" cy="276999"/>
          </a:xfrm>
          <a:prstGeom prst="rect">
            <a:avLst/>
          </a:prstGeom>
          <a:noFill/>
        </p:spPr>
        <p:txBody>
          <a:bodyPr wrap="square" rtlCol="0">
            <a:spAutoFit/>
          </a:bodyPr>
          <a:lstStyle/>
          <a:p>
            <a:r>
              <a:rPr lang="en-001" sz="1200" dirty="0">
                <a:solidFill>
                  <a:srgbClr val="7030A0"/>
                </a:solidFill>
              </a:rPr>
              <a:t>7 Proposals / 2 Grants</a:t>
            </a:r>
            <a:endParaRPr lang="en-IE" sz="1200" dirty="0">
              <a:solidFill>
                <a:srgbClr val="7030A0"/>
              </a:solidFill>
            </a:endParaRPr>
          </a:p>
        </p:txBody>
      </p:sp>
      <p:sp>
        <p:nvSpPr>
          <p:cNvPr id="29" name="TextBox 28"/>
          <p:cNvSpPr txBox="1"/>
          <p:nvPr/>
        </p:nvSpPr>
        <p:spPr>
          <a:xfrm>
            <a:off x="1453697" y="2326333"/>
            <a:ext cx="1845999" cy="276999"/>
          </a:xfrm>
          <a:prstGeom prst="rect">
            <a:avLst/>
          </a:prstGeom>
          <a:noFill/>
        </p:spPr>
        <p:txBody>
          <a:bodyPr wrap="square" rtlCol="0">
            <a:spAutoFit/>
          </a:bodyPr>
          <a:lstStyle/>
          <a:p>
            <a:pPr algn="ctr"/>
            <a:r>
              <a:rPr lang="en-001" sz="1200" dirty="0">
                <a:solidFill>
                  <a:srgbClr val="7030A0"/>
                </a:solidFill>
              </a:rPr>
              <a:t>11 Proposals / 0 Grants</a:t>
            </a:r>
            <a:endParaRPr lang="en-IE" sz="1200" dirty="0">
              <a:solidFill>
                <a:srgbClr val="7030A0"/>
              </a:solidFill>
            </a:endParaRPr>
          </a:p>
        </p:txBody>
      </p:sp>
      <p:sp>
        <p:nvSpPr>
          <p:cNvPr id="32" name="TextBox 31"/>
          <p:cNvSpPr txBox="1"/>
          <p:nvPr/>
        </p:nvSpPr>
        <p:spPr>
          <a:xfrm>
            <a:off x="1553456" y="4368433"/>
            <a:ext cx="1845999" cy="276999"/>
          </a:xfrm>
          <a:prstGeom prst="rect">
            <a:avLst/>
          </a:prstGeom>
          <a:noFill/>
        </p:spPr>
        <p:txBody>
          <a:bodyPr wrap="square" rtlCol="0">
            <a:spAutoFit/>
          </a:bodyPr>
          <a:lstStyle/>
          <a:p>
            <a:r>
              <a:rPr lang="en-001" sz="1200" dirty="0">
                <a:solidFill>
                  <a:srgbClr val="7030A0"/>
                </a:solidFill>
              </a:rPr>
              <a:t>3 Proposals / 1 Grants</a:t>
            </a:r>
            <a:endParaRPr lang="en-IE" sz="1200" dirty="0">
              <a:solidFill>
                <a:srgbClr val="7030A0"/>
              </a:solidFill>
            </a:endParaRPr>
          </a:p>
        </p:txBody>
      </p:sp>
      <p:sp>
        <p:nvSpPr>
          <p:cNvPr id="34" name="TextBox 33"/>
          <p:cNvSpPr txBox="1"/>
          <p:nvPr/>
        </p:nvSpPr>
        <p:spPr>
          <a:xfrm>
            <a:off x="8509006" y="2419929"/>
            <a:ext cx="1845999" cy="276999"/>
          </a:xfrm>
          <a:prstGeom prst="rect">
            <a:avLst/>
          </a:prstGeom>
          <a:noFill/>
        </p:spPr>
        <p:txBody>
          <a:bodyPr wrap="square" rtlCol="0">
            <a:spAutoFit/>
          </a:bodyPr>
          <a:lstStyle/>
          <a:p>
            <a:pPr algn="ctr"/>
            <a:r>
              <a:rPr lang="en-001" sz="1200" dirty="0">
                <a:solidFill>
                  <a:srgbClr val="7030A0"/>
                </a:solidFill>
              </a:rPr>
              <a:t>1 Proposal / 0 Grants </a:t>
            </a:r>
            <a:endParaRPr lang="en-IE" sz="1200" dirty="0">
              <a:solidFill>
                <a:srgbClr val="7030A0"/>
              </a:solidFill>
            </a:endParaRPr>
          </a:p>
        </p:txBody>
      </p:sp>
      <p:sp>
        <p:nvSpPr>
          <p:cNvPr id="40" name="TextBox 39"/>
          <p:cNvSpPr txBox="1"/>
          <p:nvPr/>
        </p:nvSpPr>
        <p:spPr>
          <a:xfrm>
            <a:off x="8555387" y="3335944"/>
            <a:ext cx="1845999" cy="276999"/>
          </a:xfrm>
          <a:prstGeom prst="rect">
            <a:avLst/>
          </a:prstGeom>
          <a:noFill/>
        </p:spPr>
        <p:txBody>
          <a:bodyPr wrap="square" rtlCol="0">
            <a:spAutoFit/>
          </a:bodyPr>
          <a:lstStyle/>
          <a:p>
            <a:pPr algn="ctr"/>
            <a:r>
              <a:rPr lang="en-001" sz="1200" dirty="0">
                <a:solidFill>
                  <a:srgbClr val="7030A0"/>
                </a:solidFill>
              </a:rPr>
              <a:t>2 Proposals / 0 Grants</a:t>
            </a:r>
            <a:endParaRPr lang="en-IE" sz="1200" dirty="0">
              <a:solidFill>
                <a:srgbClr val="7030A0"/>
              </a:solidFill>
            </a:endParaRPr>
          </a:p>
        </p:txBody>
      </p:sp>
      <p:sp>
        <p:nvSpPr>
          <p:cNvPr id="42" name="TextBox 41"/>
          <p:cNvSpPr txBox="1"/>
          <p:nvPr/>
        </p:nvSpPr>
        <p:spPr>
          <a:xfrm>
            <a:off x="8509005" y="4239472"/>
            <a:ext cx="1845999" cy="276999"/>
          </a:xfrm>
          <a:prstGeom prst="rect">
            <a:avLst/>
          </a:prstGeom>
          <a:noFill/>
        </p:spPr>
        <p:txBody>
          <a:bodyPr wrap="square" rtlCol="0">
            <a:spAutoFit/>
          </a:bodyPr>
          <a:lstStyle/>
          <a:p>
            <a:pPr algn="ctr"/>
            <a:r>
              <a:rPr lang="en-001" sz="1200" dirty="0">
                <a:solidFill>
                  <a:srgbClr val="7030A0"/>
                </a:solidFill>
              </a:rPr>
              <a:t>/</a:t>
            </a:r>
            <a:endParaRPr lang="en-IE" sz="1200" dirty="0">
              <a:solidFill>
                <a:srgbClr val="7030A0"/>
              </a:solidFill>
            </a:endParaRPr>
          </a:p>
        </p:txBody>
      </p:sp>
      <p:sp>
        <p:nvSpPr>
          <p:cNvPr id="43" name="TextBox 42"/>
          <p:cNvSpPr txBox="1"/>
          <p:nvPr/>
        </p:nvSpPr>
        <p:spPr>
          <a:xfrm>
            <a:off x="4434022" y="3941378"/>
            <a:ext cx="1845999" cy="276999"/>
          </a:xfrm>
          <a:prstGeom prst="rect">
            <a:avLst/>
          </a:prstGeom>
          <a:noFill/>
        </p:spPr>
        <p:txBody>
          <a:bodyPr wrap="square" rtlCol="0">
            <a:spAutoFit/>
          </a:bodyPr>
          <a:lstStyle/>
          <a:p>
            <a:r>
              <a:rPr lang="en-001" sz="1200" dirty="0">
                <a:solidFill>
                  <a:srgbClr val="7030A0"/>
                </a:solidFill>
              </a:rPr>
              <a:t>1 </a:t>
            </a:r>
            <a:r>
              <a:rPr lang="en-IE" sz="1200" dirty="0">
                <a:solidFill>
                  <a:srgbClr val="7030A0"/>
                </a:solidFill>
              </a:rPr>
              <a:t>Proposal</a:t>
            </a:r>
            <a:r>
              <a:rPr lang="en-001" sz="1200" dirty="0">
                <a:solidFill>
                  <a:srgbClr val="7030A0"/>
                </a:solidFill>
              </a:rPr>
              <a:t> / 0 Grants</a:t>
            </a:r>
            <a:endParaRPr lang="en-IE" sz="1200" dirty="0">
              <a:solidFill>
                <a:srgbClr val="7030A0"/>
              </a:solidFill>
            </a:endParaRPr>
          </a:p>
        </p:txBody>
      </p:sp>
      <p:sp>
        <p:nvSpPr>
          <p:cNvPr id="44" name="TextBox 43"/>
          <p:cNvSpPr txBox="1"/>
          <p:nvPr/>
        </p:nvSpPr>
        <p:spPr>
          <a:xfrm>
            <a:off x="4434023" y="3016035"/>
            <a:ext cx="1845999" cy="276999"/>
          </a:xfrm>
          <a:prstGeom prst="rect">
            <a:avLst/>
          </a:prstGeom>
          <a:noFill/>
        </p:spPr>
        <p:txBody>
          <a:bodyPr wrap="square" rtlCol="0">
            <a:spAutoFit/>
          </a:bodyPr>
          <a:lstStyle/>
          <a:p>
            <a:r>
              <a:rPr lang="en-001" sz="1200" dirty="0">
                <a:solidFill>
                  <a:srgbClr val="7030A0"/>
                </a:solidFill>
              </a:rPr>
              <a:t>5 Proposals / 0 Grants </a:t>
            </a:r>
            <a:endParaRPr lang="en-IE" sz="1200" dirty="0">
              <a:solidFill>
                <a:srgbClr val="7030A0"/>
              </a:solidFill>
            </a:endParaRPr>
          </a:p>
        </p:txBody>
      </p:sp>
      <p:sp>
        <p:nvSpPr>
          <p:cNvPr id="45" name="TextBox 44"/>
          <p:cNvSpPr txBox="1"/>
          <p:nvPr/>
        </p:nvSpPr>
        <p:spPr>
          <a:xfrm>
            <a:off x="3217998" y="5624629"/>
            <a:ext cx="1845999" cy="276999"/>
          </a:xfrm>
          <a:prstGeom prst="rect">
            <a:avLst/>
          </a:prstGeom>
          <a:noFill/>
        </p:spPr>
        <p:txBody>
          <a:bodyPr wrap="square" rtlCol="0">
            <a:spAutoFit/>
          </a:bodyPr>
          <a:lstStyle/>
          <a:p>
            <a:pPr algn="ctr"/>
            <a:r>
              <a:rPr lang="en-001" sz="1200" dirty="0">
                <a:solidFill>
                  <a:srgbClr val="7030A0"/>
                </a:solidFill>
              </a:rPr>
              <a:t>9 Proposals / 1 Grant</a:t>
            </a:r>
            <a:endParaRPr lang="en-IE" sz="1200" dirty="0">
              <a:solidFill>
                <a:srgbClr val="7030A0"/>
              </a:solidFill>
            </a:endParaRPr>
          </a:p>
        </p:txBody>
      </p:sp>
      <p:sp>
        <p:nvSpPr>
          <p:cNvPr id="47" name="TextBox 46"/>
          <p:cNvSpPr txBox="1"/>
          <p:nvPr/>
        </p:nvSpPr>
        <p:spPr>
          <a:xfrm>
            <a:off x="7020323" y="5631950"/>
            <a:ext cx="1845999" cy="276999"/>
          </a:xfrm>
          <a:prstGeom prst="rect">
            <a:avLst/>
          </a:prstGeom>
          <a:noFill/>
        </p:spPr>
        <p:txBody>
          <a:bodyPr wrap="square" rtlCol="0">
            <a:spAutoFit/>
          </a:bodyPr>
          <a:lstStyle/>
          <a:p>
            <a:pPr algn="ctr"/>
            <a:r>
              <a:rPr lang="en-001" sz="1200" dirty="0">
                <a:solidFill>
                  <a:srgbClr val="7030A0"/>
                </a:solidFill>
              </a:rPr>
              <a:t>3 Proposals / 2 Grants</a:t>
            </a:r>
            <a:endParaRPr lang="en-IE" sz="1200" dirty="0">
              <a:solidFill>
                <a:srgbClr val="7030A0"/>
              </a:solidFill>
            </a:endParaRPr>
          </a:p>
        </p:txBody>
      </p:sp>
      <p:sp>
        <p:nvSpPr>
          <p:cNvPr id="38" name="TextBox 37"/>
          <p:cNvSpPr txBox="1"/>
          <p:nvPr/>
        </p:nvSpPr>
        <p:spPr>
          <a:xfrm>
            <a:off x="412443" y="6086995"/>
            <a:ext cx="11318726" cy="738664"/>
          </a:xfrm>
          <a:prstGeom prst="rect">
            <a:avLst/>
          </a:prstGeom>
          <a:noFill/>
        </p:spPr>
        <p:txBody>
          <a:bodyPr wrap="square" rtlCol="0">
            <a:spAutoFit/>
          </a:bodyPr>
          <a:lstStyle/>
          <a:p>
            <a:pPr marL="285750" indent="-285750">
              <a:buFont typeface="Arial" panose="020B0604020202020204" pitchFamily="34" charset="0"/>
              <a:buChar char="•"/>
            </a:pPr>
            <a:r>
              <a:rPr lang="en-001" sz="1400" dirty="0">
                <a:solidFill>
                  <a:srgbClr val="002060"/>
                </a:solidFill>
              </a:rPr>
              <a:t>Total applications: 113; Retained applications: 16; Success Rate: 14,16%%.</a:t>
            </a:r>
          </a:p>
          <a:p>
            <a:pPr marL="285750" indent="-285750">
              <a:buFont typeface="Arial" panose="020B0604020202020204" pitchFamily="34" charset="0"/>
              <a:buChar char="•"/>
            </a:pPr>
            <a:r>
              <a:rPr lang="en-001" sz="1400" dirty="0">
                <a:solidFill>
                  <a:srgbClr val="002060"/>
                </a:solidFill>
              </a:rPr>
              <a:t>Scarce participation in Pillar III;</a:t>
            </a:r>
          </a:p>
          <a:p>
            <a:pPr marL="285750" indent="-285750">
              <a:buFont typeface="Arial" panose="020B0604020202020204" pitchFamily="34" charset="0"/>
              <a:buChar char="•"/>
            </a:pPr>
            <a:r>
              <a:rPr lang="en-001" sz="1400" dirty="0">
                <a:solidFill>
                  <a:srgbClr val="002060"/>
                </a:solidFill>
              </a:rPr>
              <a:t>Active participation in Pillar II.</a:t>
            </a:r>
            <a:endParaRPr lang="en-IE" sz="1400" dirty="0">
              <a:solidFill>
                <a:srgbClr val="002060"/>
              </a:solidFill>
            </a:endParaRPr>
          </a:p>
        </p:txBody>
      </p:sp>
    </p:spTree>
    <p:extLst>
      <p:ext uri="{BB962C8B-B14F-4D97-AF65-F5344CB8AC3E}">
        <p14:creationId xmlns:p14="http://schemas.microsoft.com/office/powerpoint/2010/main" val="327634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BE54-EF3D-27EB-029D-394844570842}"/>
              </a:ext>
            </a:extLst>
          </p:cNvPr>
          <p:cNvSpPr>
            <a:spLocks noGrp="1"/>
          </p:cNvSpPr>
          <p:nvPr>
            <p:ph type="ctrTitle"/>
          </p:nvPr>
        </p:nvSpPr>
        <p:spPr>
          <a:xfrm>
            <a:off x="1069848" y="956703"/>
            <a:ext cx="7315200" cy="3255264"/>
          </a:xfrm>
        </p:spPr>
        <p:txBody>
          <a:bodyPr>
            <a:norm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Pillar I </a:t>
            </a:r>
            <a:br>
              <a:rPr lang="en-US" sz="4800" dirty="0">
                <a:latin typeface="Calibri" panose="020F0502020204030204" pitchFamily="34" charset="0"/>
                <a:ea typeface="Calibri" panose="020F0502020204030204" pitchFamily="34" charset="0"/>
                <a:cs typeface="Calibri" panose="020F0502020204030204" pitchFamily="34" charset="0"/>
              </a:rPr>
            </a:br>
            <a:r>
              <a:rPr lang="en-US" sz="4800" dirty="0">
                <a:latin typeface="Calibri" panose="020F0502020204030204" pitchFamily="34" charset="0"/>
                <a:ea typeface="Calibri" panose="020F0502020204030204" pitchFamily="34" charset="0"/>
                <a:cs typeface="Calibri" panose="020F0502020204030204" pitchFamily="34" charset="0"/>
              </a:rPr>
              <a:t>Excellent Science</a:t>
            </a:r>
            <a:br>
              <a:rPr lang="en-US" sz="4800" dirty="0">
                <a:latin typeface="Calibri" panose="020F0502020204030204" pitchFamily="34" charset="0"/>
                <a:ea typeface="Calibri" panose="020F0502020204030204" pitchFamily="34" charset="0"/>
                <a:cs typeface="Calibri" panose="020F0502020204030204" pitchFamily="34" charset="0"/>
              </a:rPr>
            </a:br>
            <a:r>
              <a:rPr lang="en-US" sz="4800" dirty="0">
                <a:latin typeface="Calibri" panose="020F0502020204030204" pitchFamily="34" charset="0"/>
                <a:ea typeface="Calibri" panose="020F0502020204030204" pitchFamily="34" charset="0"/>
                <a:cs typeface="Calibri" panose="020F0502020204030204" pitchFamily="34" charset="0"/>
              </a:rPr>
              <a:t>European Research Council </a:t>
            </a:r>
            <a:br>
              <a:rPr lang="en-US" sz="4800" dirty="0">
                <a:latin typeface="Calibri" panose="020F0502020204030204" pitchFamily="34" charset="0"/>
                <a:ea typeface="Calibri" panose="020F0502020204030204" pitchFamily="34" charset="0"/>
                <a:cs typeface="Calibri" panose="020F0502020204030204" pitchFamily="34" charset="0"/>
              </a:rPr>
            </a:br>
            <a:r>
              <a:rPr lang="en-US" sz="4800" dirty="0">
                <a:latin typeface="Calibri" panose="020F0502020204030204" pitchFamily="34" charset="0"/>
                <a:ea typeface="Calibri" panose="020F0502020204030204" pitchFamily="34" charset="0"/>
                <a:cs typeface="Calibri" panose="020F0502020204030204" pitchFamily="34" charset="0"/>
              </a:rPr>
              <a:t>National Contact Point </a:t>
            </a:r>
          </a:p>
        </p:txBody>
      </p:sp>
      <p:sp>
        <p:nvSpPr>
          <p:cNvPr id="3" name="Subtitle 2">
            <a:extLst>
              <a:ext uri="{FF2B5EF4-FFF2-40B4-BE49-F238E27FC236}">
                <a16:creationId xmlns:a16="http://schemas.microsoft.com/office/drawing/2014/main" id="{09AE8F0C-F27C-49CD-65A3-DCE1D66AF177}"/>
              </a:ext>
            </a:extLst>
          </p:cNvPr>
          <p:cNvSpPr>
            <a:spLocks noGrp="1"/>
          </p:cNvSpPr>
          <p:nvPr>
            <p:ph type="subTitle" idx="1"/>
          </p:nvPr>
        </p:nvSpPr>
        <p:spPr>
          <a:xfrm>
            <a:off x="1199157" y="4377297"/>
            <a:ext cx="7315200" cy="9144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Dr. </a:t>
            </a:r>
            <a:r>
              <a:rPr lang="en-US" dirty="0" err="1">
                <a:latin typeface="Calibri" panose="020F0502020204030204" pitchFamily="34" charset="0"/>
                <a:ea typeface="Calibri" panose="020F0502020204030204" pitchFamily="34" charset="0"/>
                <a:cs typeface="Calibri" panose="020F0502020204030204" pitchFamily="34" charset="0"/>
              </a:rPr>
              <a:t>Ekaterine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Sanaia</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E-mail: esanaia@gmail.com</a:t>
            </a:r>
          </a:p>
        </p:txBody>
      </p:sp>
      <p:pic>
        <p:nvPicPr>
          <p:cNvPr id="2050" name="Picture 2" descr="ERC Information Day">
            <a:extLst>
              <a:ext uri="{FF2B5EF4-FFF2-40B4-BE49-F238E27FC236}">
                <a16:creationId xmlns:a16="http://schemas.microsoft.com/office/drawing/2014/main" id="{EA6B248F-50F8-4EEE-AC20-B8B7A23947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7127" y="789270"/>
            <a:ext cx="2964873" cy="133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51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89B838-CEE2-48FB-A12E-7E65F8A0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 y="5051665"/>
            <a:ext cx="2246987" cy="1498247"/>
          </a:xfrm>
          <a:prstGeom prst="rect">
            <a:avLst/>
          </a:prstGeom>
        </p:spPr>
      </p:pic>
      <p:sp>
        <p:nvSpPr>
          <p:cNvPr id="2" name="Title 1">
            <a:extLst>
              <a:ext uri="{FF2B5EF4-FFF2-40B4-BE49-F238E27FC236}">
                <a16:creationId xmlns:a16="http://schemas.microsoft.com/office/drawing/2014/main" id="{C8913439-AC64-C3D0-26DA-A136FF044224}"/>
              </a:ext>
            </a:extLst>
          </p:cNvPr>
          <p:cNvSpPr>
            <a:spLocks noGrp="1"/>
          </p:cNvSpPr>
          <p:nvPr>
            <p:ph type="title"/>
          </p:nvPr>
        </p:nvSpPr>
        <p:spPr>
          <a:xfrm>
            <a:off x="6794657" y="328658"/>
            <a:ext cx="4182491" cy="622401"/>
          </a:xfrm>
        </p:spPr>
        <p:txBody>
          <a:bodyPr>
            <a:normAutofit fontScale="90000"/>
          </a:bodyPr>
          <a:lstStyle/>
          <a:p>
            <a:pPr algn="ctr"/>
            <a:r>
              <a:rPr lang="en-US" b="1" dirty="0"/>
              <a:t>Stakeholders</a:t>
            </a:r>
          </a:p>
        </p:txBody>
      </p:sp>
      <p:sp>
        <p:nvSpPr>
          <p:cNvPr id="3" name="Content Placeholder 2">
            <a:extLst>
              <a:ext uri="{FF2B5EF4-FFF2-40B4-BE49-F238E27FC236}">
                <a16:creationId xmlns:a16="http://schemas.microsoft.com/office/drawing/2014/main" id="{D0215575-35A2-A6C8-CF7B-4B8009DF9A1D}"/>
              </a:ext>
            </a:extLst>
          </p:cNvPr>
          <p:cNvSpPr>
            <a:spLocks noGrp="1"/>
          </p:cNvSpPr>
          <p:nvPr>
            <p:ph idx="1"/>
          </p:nvPr>
        </p:nvSpPr>
        <p:spPr>
          <a:xfrm>
            <a:off x="6025009" y="1099453"/>
            <a:ext cx="5906516" cy="3253431"/>
          </a:xfrm>
        </p:spPr>
        <p:txBody>
          <a:bodyPr>
            <a:normAutofit/>
          </a:bodyPr>
          <a:lstStyle/>
          <a:p>
            <a:pPr>
              <a:buFont typeface="Wingdings" panose="05000000000000000000" pitchFamily="2" charset="2"/>
              <a:buChar char="ü"/>
            </a:pPr>
            <a:r>
              <a:rPr lang="en-US" dirty="0"/>
              <a:t>On September 16, 2022 Info day for ERC Starting and Synergy Grants with participation about 130 individuals from 30 Institution</a:t>
            </a:r>
          </a:p>
          <a:p>
            <a:pPr>
              <a:buFont typeface="Wingdings" panose="05000000000000000000" pitchFamily="2" charset="2"/>
              <a:buChar char="ü"/>
            </a:pPr>
            <a:r>
              <a:rPr lang="en-US" dirty="0"/>
              <a:t> Individual consultations /regularly </a:t>
            </a:r>
          </a:p>
          <a:p>
            <a:pPr>
              <a:buFont typeface="Wingdings" panose="05000000000000000000" pitchFamily="2" charset="2"/>
              <a:buChar char="ü"/>
            </a:pPr>
            <a:r>
              <a:rPr lang="en-US" dirty="0"/>
              <a:t> ERC Starting and Synergy</a:t>
            </a:r>
            <a:r>
              <a:rPr lang="ka-GE" dirty="0"/>
              <a:t> </a:t>
            </a:r>
            <a:r>
              <a:rPr lang="en-US" dirty="0"/>
              <a:t>Grant potential applicant -13</a:t>
            </a:r>
            <a:endParaRPr lang="en-US" b="1" dirty="0"/>
          </a:p>
          <a:p>
            <a:pPr marL="0" indent="0">
              <a:buNone/>
            </a:pPr>
            <a:endParaRPr lang="en-US" dirty="0"/>
          </a:p>
          <a:p>
            <a:pPr marL="0" indent="0">
              <a:buNone/>
            </a:pPr>
            <a:endParaRPr lang="en-US" dirty="0"/>
          </a:p>
        </p:txBody>
      </p:sp>
      <p:pic>
        <p:nvPicPr>
          <p:cNvPr id="1032" name="Picture 8" descr="https://scontent.ftbs3-1.fna.fbcdn.net/v/t39.30808-6/306788178_180444554483240_4027110998607053584_n.jpg?stp=dst-jpg_p480x480&amp;_nc_cat=106&amp;ccb=1-7&amp;_nc_sid=730e14&amp;_nc_ohc=d2h5v2MZ67cAX-gxDje&amp;_nc_ht=scontent.ftbs3-1.fna&amp;oh=00_AT-azWN0OC3Xzi9tS9JSKr_JJ0sH-uIP98E2rdMcy6UhAg&amp;oe=634AB80E">
            <a:extLst>
              <a:ext uri="{FF2B5EF4-FFF2-40B4-BE49-F238E27FC236}">
                <a16:creationId xmlns:a16="http://schemas.microsoft.com/office/drawing/2014/main" id="{09B2D2ED-AA0F-4DC8-8E24-BD3D0343A6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9997" y="5051668"/>
            <a:ext cx="3003089" cy="15449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s://mail.google.com/mail/u/0?ui=2&amp;ik=59376d6c8f&amp;attid=0.1.1&amp;permmsgid=msg-f:1746652474066614644&amp;th=183d5b2bc6cc3974&amp;view=fimg&amp;fur=ip&amp;sz=s0-l75-ft&amp;attbid=ANGjdJ8qc1jYO07Aip0NEiZ_VHKt4CDTEUsDOWWFTC5aGdNPpfohwIxYYE02IHx4I8MzRuCsmB2LmpUyohxhO_BmsB0CHa1TapnV0PhYADdizMDD3HTW1GgTwaolXUA&amp;disp=emb"/>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4" cstate="print"/>
          <a:stretch>
            <a:fillRect/>
          </a:stretch>
        </p:blipFill>
        <p:spPr>
          <a:xfrm>
            <a:off x="6718496" y="5051666"/>
            <a:ext cx="1928406" cy="144630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19361646"/>
              </p:ext>
            </p:extLst>
          </p:nvPr>
        </p:nvGraphicFramePr>
        <p:xfrm>
          <a:off x="307975" y="261336"/>
          <a:ext cx="5612209" cy="4578775"/>
        </p:xfrm>
        <a:graphic>
          <a:graphicData uri="http://schemas.openxmlformats.org/drawingml/2006/table">
            <a:tbl>
              <a:tblPr firstRow="1" bandRow="1">
                <a:tableStyleId>{5C22544A-7EE6-4342-B048-85BDC9FD1C3A}</a:tableStyleId>
              </a:tblPr>
              <a:tblGrid>
                <a:gridCol w="2667497">
                  <a:extLst>
                    <a:ext uri="{9D8B030D-6E8A-4147-A177-3AD203B41FA5}">
                      <a16:colId xmlns:a16="http://schemas.microsoft.com/office/drawing/2014/main" val="20000"/>
                    </a:ext>
                  </a:extLst>
                </a:gridCol>
                <a:gridCol w="2944712">
                  <a:extLst>
                    <a:ext uri="{9D8B030D-6E8A-4147-A177-3AD203B41FA5}">
                      <a16:colId xmlns:a16="http://schemas.microsoft.com/office/drawing/2014/main" val="20001"/>
                    </a:ext>
                  </a:extLst>
                </a:gridCol>
              </a:tblGrid>
              <a:tr h="1310640">
                <a:tc>
                  <a:txBody>
                    <a:bodyPr/>
                    <a:lstStyle/>
                    <a:p>
                      <a:r>
                        <a:rPr lang="en-US" sz="1600" dirty="0">
                          <a:solidFill>
                            <a:schemeClr val="tx1"/>
                          </a:solidFill>
                        </a:rPr>
                        <a:t>Applicants</a:t>
                      </a:r>
                      <a:r>
                        <a:rPr lang="en-US" sz="1600" baseline="0" dirty="0">
                          <a:solidFill>
                            <a:schemeClr val="tx1"/>
                          </a:solidFill>
                        </a:rPr>
                        <a:t> from </a:t>
                      </a:r>
                      <a:r>
                        <a:rPr lang="en-US" sz="1600" dirty="0">
                          <a:solidFill>
                            <a:schemeClr val="tx1"/>
                          </a:solidFill>
                        </a:rPr>
                        <a:t>Governmental</a:t>
                      </a:r>
                      <a:r>
                        <a:rPr lang="en-US" sz="1600" baseline="0" dirty="0">
                          <a:solidFill>
                            <a:schemeClr val="tx1"/>
                          </a:solidFill>
                        </a:rPr>
                        <a:t> Universities (including research Institutions) with Horizon  Grant Office</a:t>
                      </a:r>
                      <a:endParaRPr lang="en-US" sz="1600" dirty="0">
                        <a:solidFill>
                          <a:schemeClr val="tx1"/>
                        </a:solidFill>
                      </a:endParaRPr>
                    </a:p>
                  </a:txBody>
                  <a:tcPr>
                    <a:solidFill>
                      <a:schemeClr val="bg2">
                        <a:lumMod val="75000"/>
                      </a:schemeClr>
                    </a:solidFill>
                  </a:tcPr>
                </a:tc>
                <a:tc>
                  <a:txBody>
                    <a:bodyPr/>
                    <a:lstStyle/>
                    <a:p>
                      <a:r>
                        <a:rPr lang="en-US" sz="1600" dirty="0">
                          <a:solidFill>
                            <a:schemeClr val="tx1"/>
                          </a:solidFill>
                        </a:rPr>
                        <a:t>Applicants</a:t>
                      </a:r>
                      <a:r>
                        <a:rPr lang="en-US" sz="1600" baseline="0" dirty="0">
                          <a:solidFill>
                            <a:schemeClr val="tx1"/>
                          </a:solidFill>
                        </a:rPr>
                        <a:t> from </a:t>
                      </a:r>
                      <a:r>
                        <a:rPr lang="en-US" sz="1600" dirty="0">
                          <a:solidFill>
                            <a:schemeClr val="tx1"/>
                          </a:solidFill>
                        </a:rPr>
                        <a:t>Private Universities</a:t>
                      </a:r>
                      <a:r>
                        <a:rPr lang="en-US" sz="1600" baseline="0" dirty="0">
                          <a:solidFill>
                            <a:schemeClr val="tx1"/>
                          </a:solidFill>
                        </a:rPr>
                        <a:t> </a:t>
                      </a:r>
                      <a:r>
                        <a:rPr lang="en-US" sz="1600" dirty="0">
                          <a:solidFill>
                            <a:schemeClr val="tx1"/>
                          </a:solidFill>
                        </a:rPr>
                        <a:t>without Horizon Grant office</a:t>
                      </a:r>
                    </a:p>
                  </a:txBody>
                  <a:tcPr>
                    <a:solidFill>
                      <a:schemeClr val="bg2">
                        <a:lumMod val="75000"/>
                      </a:schemeClr>
                    </a:solidFill>
                  </a:tcPr>
                </a:tc>
                <a:extLst>
                  <a:ext uri="{0D108BD9-81ED-4DB2-BD59-A6C34878D82A}">
                    <a16:rowId xmlns:a16="http://schemas.microsoft.com/office/drawing/2014/main" val="10000"/>
                  </a:ext>
                </a:extLst>
              </a:tr>
              <a:tr h="337000">
                <a:tc>
                  <a:txBody>
                    <a:bodyPr/>
                    <a:lstStyle/>
                    <a:p>
                      <a:r>
                        <a:rPr lang="en-US" sz="1600" dirty="0"/>
                        <a:t>TSU- 1 applicant</a:t>
                      </a:r>
                    </a:p>
                  </a:txBody>
                  <a:tcPr>
                    <a:solidFill>
                      <a:srgbClr val="0070C0"/>
                    </a:solidFill>
                  </a:tcPr>
                </a:tc>
                <a:tc>
                  <a:txBody>
                    <a:bodyPr/>
                    <a:lstStyle/>
                    <a:p>
                      <a:r>
                        <a:rPr lang="en-US" sz="1600" dirty="0"/>
                        <a:t>Black</a:t>
                      </a:r>
                      <a:r>
                        <a:rPr lang="en-US" sz="1600" baseline="0" dirty="0"/>
                        <a:t> Sea University -3 applicant</a:t>
                      </a:r>
                      <a:endParaRPr lang="en-US" sz="1600" dirty="0"/>
                    </a:p>
                  </a:txBody>
                  <a:tcPr>
                    <a:solidFill>
                      <a:schemeClr val="accent2"/>
                    </a:solidFill>
                  </a:tcPr>
                </a:tc>
                <a:extLst>
                  <a:ext uri="{0D108BD9-81ED-4DB2-BD59-A6C34878D82A}">
                    <a16:rowId xmlns:a16="http://schemas.microsoft.com/office/drawing/2014/main" val="10001"/>
                  </a:ext>
                </a:extLst>
              </a:tr>
              <a:tr h="579120">
                <a:tc>
                  <a:txBody>
                    <a:bodyPr/>
                    <a:lstStyle/>
                    <a:p>
                      <a:r>
                        <a:rPr lang="en-US" sz="1600" dirty="0"/>
                        <a:t>GTU- 4 applicant (1 from Research Institution)</a:t>
                      </a:r>
                    </a:p>
                  </a:txBody>
                  <a:tcPr>
                    <a:solidFill>
                      <a:srgbClr val="0070C0"/>
                    </a:solidFill>
                  </a:tcPr>
                </a:tc>
                <a:tc>
                  <a:txBody>
                    <a:bodyPr/>
                    <a:lstStyle/>
                    <a:p>
                      <a:r>
                        <a:rPr lang="en-US" sz="1600" dirty="0"/>
                        <a:t>SEU </a:t>
                      </a:r>
                      <a:r>
                        <a:rPr lang="en-US" sz="1600" baseline="0" dirty="0"/>
                        <a:t>-1 applicant</a:t>
                      </a:r>
                      <a:endParaRPr lang="en-US" sz="1600" dirty="0"/>
                    </a:p>
                  </a:txBody>
                  <a:tcPr>
                    <a:solidFill>
                      <a:schemeClr val="accent2"/>
                    </a:solidFill>
                  </a:tcPr>
                </a:tc>
                <a:extLst>
                  <a:ext uri="{0D108BD9-81ED-4DB2-BD59-A6C34878D82A}">
                    <a16:rowId xmlns:a16="http://schemas.microsoft.com/office/drawing/2014/main" val="10002"/>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ISU -2 applicant (1 from Research Institution)</a:t>
                      </a:r>
                    </a:p>
                  </a:txBody>
                  <a:tcPr>
                    <a:solidFill>
                      <a:srgbClr val="0070C0"/>
                    </a:solidFill>
                  </a:tcPr>
                </a:tc>
                <a:tc>
                  <a:txBody>
                    <a:bodyPr/>
                    <a:lstStyle/>
                    <a:p>
                      <a:endParaRPr lang="en-US" sz="1600" dirty="0"/>
                    </a:p>
                  </a:txBody>
                  <a:tcPr>
                    <a:solidFill>
                      <a:schemeClr val="accent2"/>
                    </a:solidFill>
                  </a:tcPr>
                </a:tc>
                <a:extLst>
                  <a:ext uri="{0D108BD9-81ED-4DB2-BD59-A6C34878D82A}">
                    <a16:rowId xmlns:a16="http://schemas.microsoft.com/office/drawing/2014/main" val="10003"/>
                  </a:ext>
                </a:extLst>
              </a:tr>
              <a:tr h="858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Research</a:t>
                      </a:r>
                      <a:r>
                        <a:rPr lang="en-US" sz="1600" b="1" baseline="0" dirty="0">
                          <a:solidFill>
                            <a:schemeClr val="tx1"/>
                          </a:solidFill>
                        </a:rPr>
                        <a:t> Institutions</a:t>
                      </a:r>
                      <a:endParaRPr lang="en-US" sz="1600" b="1" dirty="0">
                        <a:solidFill>
                          <a:schemeClr val="tx1"/>
                        </a:solidFill>
                      </a:endParaRPr>
                    </a:p>
                    <a:p>
                      <a:r>
                        <a:rPr lang="en-US" sz="1600" b="1" dirty="0">
                          <a:solidFill>
                            <a:schemeClr val="tx1"/>
                          </a:solidFill>
                        </a:rPr>
                        <a:t>Under</a:t>
                      </a:r>
                      <a:r>
                        <a:rPr lang="en-US" sz="1600" b="1" baseline="0" dirty="0">
                          <a:solidFill>
                            <a:schemeClr val="tx1"/>
                          </a:solidFill>
                        </a:rPr>
                        <a:t> MES</a:t>
                      </a:r>
                      <a:r>
                        <a:rPr lang="ru-RU" sz="1600" b="1" baseline="0" dirty="0">
                          <a:solidFill>
                            <a:schemeClr val="tx1"/>
                          </a:solidFill>
                        </a:rPr>
                        <a:t> </a:t>
                      </a:r>
                      <a:r>
                        <a:rPr lang="en-US" sz="1600" b="1" baseline="0" dirty="0">
                          <a:solidFill>
                            <a:schemeClr val="tx1"/>
                          </a:solidFill>
                        </a:rPr>
                        <a:t>of Georgia without Horizon Grant Office</a:t>
                      </a:r>
                      <a:endParaRPr lang="en-US" sz="1600" b="1" dirty="0">
                        <a:solidFill>
                          <a:schemeClr val="tx1"/>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Research</a:t>
                      </a:r>
                      <a:r>
                        <a:rPr lang="en-US" sz="1600" b="1" baseline="0" dirty="0">
                          <a:solidFill>
                            <a:schemeClr val="tx1"/>
                          </a:solidFill>
                        </a:rPr>
                        <a:t> Institution</a:t>
                      </a:r>
                      <a:endParaRPr lang="en-US" sz="1600" b="1" dirty="0">
                        <a:solidFill>
                          <a:schemeClr val="tx1"/>
                        </a:solidFill>
                      </a:endParaRPr>
                    </a:p>
                    <a:p>
                      <a:r>
                        <a:rPr lang="en-US" sz="1600" b="1" dirty="0">
                          <a:solidFill>
                            <a:schemeClr val="tx1"/>
                          </a:solidFill>
                        </a:rPr>
                        <a:t>Under</a:t>
                      </a:r>
                      <a:r>
                        <a:rPr lang="en-US" sz="1600" b="1" baseline="0" dirty="0">
                          <a:solidFill>
                            <a:schemeClr val="tx1"/>
                          </a:solidFill>
                        </a:rPr>
                        <a:t> Ministry of Defense without Horizon Grant Office</a:t>
                      </a:r>
                      <a:endParaRPr lang="en-US" sz="1600" b="1" dirty="0">
                        <a:solidFill>
                          <a:schemeClr val="tx1"/>
                        </a:solidFill>
                      </a:endParaRPr>
                    </a:p>
                  </a:txBody>
                  <a:tcPr>
                    <a:solidFill>
                      <a:schemeClr val="bg2">
                        <a:lumMod val="75000"/>
                      </a:schemeClr>
                    </a:solidFill>
                  </a:tcPr>
                </a:tc>
                <a:extLst>
                  <a:ext uri="{0D108BD9-81ED-4DB2-BD59-A6C34878D82A}">
                    <a16:rowId xmlns:a16="http://schemas.microsoft.com/office/drawing/2014/main" val="10004"/>
                  </a:ext>
                </a:extLst>
              </a:tr>
              <a:tr h="579120">
                <a:tc>
                  <a:txBody>
                    <a:bodyPr/>
                    <a:lstStyle/>
                    <a:p>
                      <a:r>
                        <a:rPr lang="en-US" sz="1600" dirty="0"/>
                        <a:t>LEPL Iv. </a:t>
                      </a:r>
                      <a:r>
                        <a:rPr lang="en-US" sz="1600" dirty="0" err="1"/>
                        <a:t>Beritashvili</a:t>
                      </a:r>
                      <a:r>
                        <a:rPr lang="en-US" sz="1600" dirty="0"/>
                        <a:t> – 1 applicant</a:t>
                      </a:r>
                    </a:p>
                  </a:txBody>
                  <a:tcPr>
                    <a:solidFill>
                      <a:srgbClr val="0070C0"/>
                    </a:solidFill>
                  </a:tcPr>
                </a:tc>
                <a:tc>
                  <a:txBody>
                    <a:bodyPr/>
                    <a:lstStyle/>
                    <a:p>
                      <a:r>
                        <a:rPr lang="en-US" sz="1600" dirty="0"/>
                        <a:t>LEPL</a:t>
                      </a:r>
                      <a:r>
                        <a:rPr lang="en-US" sz="1600" baseline="0" dirty="0"/>
                        <a:t> </a:t>
                      </a:r>
                      <a:r>
                        <a:rPr lang="en-US" sz="1600" dirty="0"/>
                        <a:t>SIPT ( NCP)- 1 applicant</a:t>
                      </a:r>
                    </a:p>
                  </a:txBody>
                  <a:tcPr>
                    <a:solidFill>
                      <a:schemeClr val="accent2"/>
                    </a:solidFill>
                  </a:tcPr>
                </a:tc>
                <a:extLst>
                  <a:ext uri="{0D108BD9-81ED-4DB2-BD59-A6C34878D82A}">
                    <a16:rowId xmlns:a16="http://schemas.microsoft.com/office/drawing/2014/main" val="10005"/>
                  </a:ext>
                </a:extLst>
              </a:tr>
              <a:tr h="335280">
                <a:tc>
                  <a:txBody>
                    <a:bodyPr/>
                    <a:lstStyle/>
                    <a:p>
                      <a:r>
                        <a:rPr lang="en-US" sz="1600" b="1" dirty="0"/>
                        <a:t>Total</a:t>
                      </a:r>
                    </a:p>
                  </a:txBody>
                  <a:tcPr>
                    <a:solidFill>
                      <a:schemeClr val="bg2">
                        <a:lumMod val="90000"/>
                      </a:schemeClr>
                    </a:solidFill>
                  </a:tcPr>
                </a:tc>
                <a:tc>
                  <a:txBody>
                    <a:bodyPr/>
                    <a:lstStyle/>
                    <a:p>
                      <a:r>
                        <a:rPr lang="en-US" sz="1600" b="1" dirty="0"/>
                        <a:t>13 Potential</a:t>
                      </a:r>
                      <a:r>
                        <a:rPr lang="en-US" sz="1600" b="1" baseline="0" dirty="0"/>
                        <a:t> Applicant</a:t>
                      </a:r>
                      <a:endParaRPr lang="en-US" sz="1600" b="1" dirty="0"/>
                    </a:p>
                  </a:txBody>
                  <a:tcPr>
                    <a:solidFill>
                      <a:schemeClr val="bg2">
                        <a:lumMod val="90000"/>
                      </a:schemeClr>
                    </a:solidFill>
                  </a:tcPr>
                </a:tc>
                <a:extLst>
                  <a:ext uri="{0D108BD9-81ED-4DB2-BD59-A6C34878D82A}">
                    <a16:rowId xmlns:a16="http://schemas.microsoft.com/office/drawing/2014/main" val="10006"/>
                  </a:ext>
                </a:extLst>
              </a:tr>
            </a:tbl>
          </a:graphicData>
        </a:graphic>
      </p:graphicFrame>
      <p:pic>
        <p:nvPicPr>
          <p:cNvPr id="11" name="Picture 2" descr="ERC Information Day">
            <a:extLst>
              <a:ext uri="{FF2B5EF4-FFF2-40B4-BE49-F238E27FC236}">
                <a16:creationId xmlns:a16="http://schemas.microsoft.com/office/drawing/2014/main" id="{EA6B248F-50F8-4EEE-AC20-B8B7A23947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9798" y="5222455"/>
            <a:ext cx="2674431" cy="92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8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695A5C-C07B-D497-A19E-95B526276451}"/>
              </a:ext>
            </a:extLst>
          </p:cNvPr>
          <p:cNvSpPr txBox="1">
            <a:spLocks/>
          </p:cNvSpPr>
          <p:nvPr/>
        </p:nvSpPr>
        <p:spPr>
          <a:xfrm>
            <a:off x="0" y="769515"/>
            <a:ext cx="10964917" cy="1062416"/>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endParaRPr lang="en-US" sz="2800" dirty="0"/>
          </a:p>
        </p:txBody>
      </p:sp>
      <p:sp>
        <p:nvSpPr>
          <p:cNvPr id="3" name="Title 2"/>
          <p:cNvSpPr>
            <a:spLocks noGrp="1"/>
          </p:cNvSpPr>
          <p:nvPr>
            <p:ph type="title"/>
          </p:nvPr>
        </p:nvSpPr>
        <p:spPr>
          <a:xfrm>
            <a:off x="301046" y="1166533"/>
            <a:ext cx="2779039" cy="4227809"/>
          </a:xfrm>
          <a:solidFill>
            <a:schemeClr val="bg1">
              <a:lumMod val="95000"/>
            </a:schemeClr>
          </a:solidFill>
          <a:effectLst>
            <a:outerShdw blurRad="50800" dist="38100" dir="2700000" algn="tl" rotWithShape="0">
              <a:prstClr val="black">
                <a:alpha val="40000"/>
              </a:prstClr>
            </a:outerShdw>
          </a:effectLst>
        </p:spPr>
        <p:txBody>
          <a:bodyPr>
            <a:normAutofit/>
          </a:bodyPr>
          <a:lstStyle/>
          <a:p>
            <a:pPr algn="ctr"/>
            <a:r>
              <a:rPr lang="en-US" sz="32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r>
            <a:br>
              <a:rPr lang="en-US" sz="32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32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ASSOCIATION AGREEMENT - EU RESEARCH AND INNOVATION FRAMEWORK PROGRAMME</a:t>
            </a:r>
            <a:r>
              <a:rPr lang="en-US" dirty="0"/>
              <a:t/>
            </a:r>
            <a:br>
              <a:rPr lang="en-US" dirty="0"/>
            </a:br>
            <a:endParaRPr lang="en-US" dirty="0"/>
          </a:p>
        </p:txBody>
      </p:sp>
      <p:sp>
        <p:nvSpPr>
          <p:cNvPr id="9" name="Rectangle 8"/>
          <p:cNvSpPr/>
          <p:nvPr/>
        </p:nvSpPr>
        <p:spPr>
          <a:xfrm>
            <a:off x="3638452" y="4399077"/>
            <a:ext cx="8328003" cy="1563377"/>
          </a:xfrm>
          <a:prstGeom prst="rect">
            <a:avLst/>
          </a:prstGeom>
          <a:solidFill>
            <a:schemeClr val="bg1"/>
          </a:solidFill>
          <a:ln>
            <a:solidFill>
              <a:schemeClr val="accent2"/>
            </a:solidFill>
          </a:ln>
          <a:effectLst>
            <a:innerShdw blurRad="63500" dist="50800" dir="2700000">
              <a:prstClr val="black">
                <a:alpha val="50000"/>
              </a:prstClr>
            </a:innerShdw>
            <a:softEdge rad="31750"/>
          </a:effectLst>
        </p:spPr>
        <p:txBody>
          <a:bodyPr wrap="square">
            <a:spAutoFit/>
          </a:bodyPr>
          <a:lstStyle/>
          <a:p>
            <a:pPr>
              <a:lnSpc>
                <a:spcPct val="150000"/>
              </a:lnSpc>
              <a:spcAft>
                <a:spcPts val="1800"/>
              </a:spcAft>
            </a:pPr>
            <a:r>
              <a:rPr lang="en-US" sz="2200" b="1" i="1" dirty="0">
                <a:solidFill>
                  <a:schemeClr val="bg2">
                    <a:lumMod val="50000"/>
                  </a:schemeClr>
                </a:solidFill>
                <a:latin typeface="+mj-lt"/>
                <a:cs typeface="Arial" panose="020B0604020202020204" pitchFamily="34" charset="0"/>
              </a:rPr>
              <a:t>In April 2016,  Georgia signed the Association Agreement with "Horizon 2020“. This was an important step for cooperation between the European Union and Georgia. </a:t>
            </a:r>
          </a:p>
        </p:txBody>
      </p:sp>
      <p:sp>
        <p:nvSpPr>
          <p:cNvPr id="12" name="Rectangle 11"/>
          <p:cNvSpPr/>
          <p:nvPr/>
        </p:nvSpPr>
        <p:spPr>
          <a:xfrm>
            <a:off x="3498835" y="769515"/>
            <a:ext cx="3583823" cy="2805063"/>
          </a:xfrm>
          <a:prstGeom prst="rect">
            <a:avLst/>
          </a:prstGeom>
          <a:solidFill>
            <a:schemeClr val="bg1"/>
          </a:solidFill>
          <a:effectLst>
            <a:innerShdw blurRad="63500" dist="50800" dir="13500000">
              <a:prstClr val="black">
                <a:alpha val="50000"/>
              </a:prstClr>
            </a:innerShdw>
          </a:effectLst>
        </p:spPr>
        <p:txBody>
          <a:bodyPr wrap="square">
            <a:spAutoFit/>
          </a:bodyPr>
          <a:lstStyle/>
          <a:p>
            <a:pPr>
              <a:lnSpc>
                <a:spcPct val="150000"/>
              </a:lnSpc>
              <a:spcAft>
                <a:spcPts val="1800"/>
              </a:spcAft>
            </a:pPr>
            <a:r>
              <a:rPr lang="en-US" sz="2400" b="1" dirty="0">
                <a:solidFill>
                  <a:schemeClr val="bg2">
                    <a:lumMod val="50000"/>
                  </a:schemeClr>
                </a:solidFill>
                <a:latin typeface="+mj-lt"/>
                <a:cs typeface="Arial" panose="020B0604020202020204" pitchFamily="34" charset="0"/>
              </a:rPr>
              <a:t>In December 2021, Georgia signed the Association Agreement with “Horizon Europe” (2021 – 2027</a:t>
            </a:r>
            <a:r>
              <a:rPr lang="en-US" sz="2400" b="1" dirty="0" smtClean="0">
                <a:solidFill>
                  <a:schemeClr val="bg2">
                    <a:lumMod val="50000"/>
                  </a:schemeClr>
                </a:solidFill>
                <a:latin typeface="+mj-lt"/>
                <a:cs typeface="Arial" panose="020B0604020202020204" pitchFamily="34" charset="0"/>
              </a:rPr>
              <a:t>).</a:t>
            </a:r>
          </a:p>
        </p:txBody>
      </p:sp>
      <p:pic>
        <p:nvPicPr>
          <p:cNvPr id="8" name="Picture 7" descr="eu-georgia.jpg"/>
          <p:cNvPicPr>
            <a:picLocks noChangeAspect="1"/>
          </p:cNvPicPr>
          <p:nvPr/>
        </p:nvPicPr>
        <p:blipFill>
          <a:blip r:embed="rId2" cstate="print"/>
          <a:stretch>
            <a:fillRect/>
          </a:stretch>
        </p:blipFill>
        <p:spPr>
          <a:xfrm>
            <a:off x="8066314" y="769516"/>
            <a:ext cx="3740947" cy="2486362"/>
          </a:xfrm>
          <a:prstGeom prst="rect">
            <a:avLst/>
          </a:prstGeom>
        </p:spPr>
      </p:pic>
    </p:spTree>
    <p:extLst>
      <p:ext uri="{BB962C8B-B14F-4D97-AF65-F5344CB8AC3E}">
        <p14:creationId xmlns:p14="http://schemas.microsoft.com/office/powerpoint/2010/main" val="67707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505" y="136039"/>
            <a:ext cx="10515600" cy="790575"/>
          </a:xfrm>
        </p:spPr>
        <p:txBody>
          <a:bodyPr/>
          <a:lstStyle/>
          <a:p>
            <a:pPr algn="ctr"/>
            <a:r>
              <a:rPr lang="en-US" b="1" dirty="0"/>
              <a:t>Key Findings</a:t>
            </a:r>
          </a:p>
        </p:txBody>
      </p:sp>
      <p:graphicFrame>
        <p:nvGraphicFramePr>
          <p:cNvPr id="10" name="Chart 9"/>
          <p:cNvGraphicFramePr>
            <a:graphicFrameLocks/>
          </p:cNvGraphicFramePr>
          <p:nvPr/>
        </p:nvGraphicFramePr>
        <p:xfrm>
          <a:off x="4008927" y="4503489"/>
          <a:ext cx="3983277" cy="2216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idx="1"/>
          </p:nvPr>
        </p:nvGraphicFramePr>
        <p:xfrm>
          <a:off x="8218271" y="4546353"/>
          <a:ext cx="3885153" cy="2173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nvGraphicFramePr>
        <p:xfrm>
          <a:off x="196172" y="4421688"/>
          <a:ext cx="3586688" cy="2310899"/>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2" descr="ERC Information Day">
            <a:extLst>
              <a:ext uri="{FF2B5EF4-FFF2-40B4-BE49-F238E27FC236}">
                <a16:creationId xmlns:a16="http://schemas.microsoft.com/office/drawing/2014/main" id="{EA6B248F-50F8-4EEE-AC20-B8B7A23947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9509" y="136039"/>
            <a:ext cx="2674431" cy="9290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hart 14"/>
          <p:cNvGraphicFramePr>
            <a:graphicFrameLocks/>
          </p:cNvGraphicFramePr>
          <p:nvPr/>
        </p:nvGraphicFramePr>
        <p:xfrm>
          <a:off x="542661" y="1250370"/>
          <a:ext cx="4455679" cy="28340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nvGraphicFramePr>
        <p:xfrm>
          <a:off x="6000565" y="1345718"/>
          <a:ext cx="4634032" cy="271950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9172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BE54-EF3D-27EB-029D-394844570842}"/>
              </a:ext>
            </a:extLst>
          </p:cNvPr>
          <p:cNvSpPr>
            <a:spLocks noGrp="1"/>
          </p:cNvSpPr>
          <p:nvPr>
            <p:ph type="ctrTitle"/>
          </p:nvPr>
        </p:nvSpPr>
        <p:spPr>
          <a:xfrm>
            <a:off x="191729" y="1104483"/>
            <a:ext cx="8915327" cy="3319735"/>
          </a:xfrm>
        </p:spPr>
        <p:txBody>
          <a:bodyPr>
            <a:normAutofit fontScale="90000"/>
          </a:bodyPr>
          <a:lstStyle/>
          <a:p>
            <a:r>
              <a:rPr lang="en-US" sz="6000" dirty="0">
                <a:latin typeface="Calibri" panose="020F0502020204030204" pitchFamily="34" charset="0"/>
                <a:ea typeface="Calibri" panose="020F0502020204030204" pitchFamily="34" charset="0"/>
                <a:cs typeface="Calibri" panose="020F0502020204030204" pitchFamily="34" charset="0"/>
              </a:rPr>
              <a:t>Pillar I</a:t>
            </a:r>
            <a:br>
              <a:rPr lang="en-US" sz="6000" dirty="0">
                <a:latin typeface="Calibri" panose="020F0502020204030204" pitchFamily="34" charset="0"/>
                <a:ea typeface="Calibri" panose="020F0502020204030204" pitchFamily="34" charset="0"/>
                <a:cs typeface="Calibri" panose="020F0502020204030204" pitchFamily="34" charset="0"/>
              </a:rPr>
            </a:br>
            <a:r>
              <a:rPr lang="en-US" sz="6000" dirty="0">
                <a:latin typeface="Calibri" panose="020F0502020204030204" pitchFamily="34" charset="0"/>
                <a:ea typeface="Calibri" panose="020F0502020204030204" pitchFamily="34" charset="0"/>
                <a:cs typeface="Calibri" panose="020F0502020204030204" pitchFamily="34" charset="0"/>
              </a:rPr>
              <a:t>Marie </a:t>
            </a:r>
            <a:r>
              <a:rPr lang="en-US" sz="6000" dirty="0" err="1">
                <a:latin typeface="Calibri" panose="020F0502020204030204" pitchFamily="34" charset="0"/>
                <a:ea typeface="Calibri" panose="020F0502020204030204" pitchFamily="34" charset="0"/>
                <a:cs typeface="Calibri" panose="020F0502020204030204" pitchFamily="34" charset="0"/>
              </a:rPr>
              <a:t>Sklodowska</a:t>
            </a:r>
            <a:r>
              <a:rPr lang="en-US" sz="6000" dirty="0">
                <a:latin typeface="Calibri" panose="020F0502020204030204" pitchFamily="34" charset="0"/>
                <a:ea typeface="Calibri" panose="020F0502020204030204" pitchFamily="34" charset="0"/>
                <a:cs typeface="Calibri" panose="020F0502020204030204" pitchFamily="34" charset="0"/>
              </a:rPr>
              <a:t>-Curie Actions</a:t>
            </a:r>
            <a:br>
              <a:rPr lang="en-US" sz="6000" dirty="0">
                <a:latin typeface="Calibri" panose="020F0502020204030204" pitchFamily="34" charset="0"/>
                <a:ea typeface="Calibri" panose="020F0502020204030204" pitchFamily="34" charset="0"/>
                <a:cs typeface="Calibri" panose="020F0502020204030204" pitchFamily="34" charset="0"/>
              </a:rPr>
            </a:br>
            <a:r>
              <a:rPr lang="en-US" sz="6000" dirty="0">
                <a:latin typeface="Calibri" panose="020F0502020204030204" pitchFamily="34" charset="0"/>
                <a:ea typeface="Calibri" panose="020F0502020204030204" pitchFamily="34" charset="0"/>
                <a:cs typeface="Calibri" panose="020F0502020204030204" pitchFamily="34" charset="0"/>
              </a:rPr>
              <a:t>National Contact Point</a:t>
            </a:r>
            <a:r>
              <a:rPr lang="en-US" dirty="0"/>
              <a:t/>
            </a:r>
            <a:br>
              <a:rPr lang="en-US" dirty="0"/>
            </a:br>
            <a:endParaRPr lang="en-US" dirty="0"/>
          </a:p>
        </p:txBody>
      </p:sp>
      <p:sp>
        <p:nvSpPr>
          <p:cNvPr id="3" name="Subtitle 2">
            <a:extLst>
              <a:ext uri="{FF2B5EF4-FFF2-40B4-BE49-F238E27FC236}">
                <a16:creationId xmlns:a16="http://schemas.microsoft.com/office/drawing/2014/main" id="{D7EA3B71-DE30-633A-8AF9-8994A3EF511D}"/>
              </a:ext>
            </a:extLst>
          </p:cNvPr>
          <p:cNvSpPr>
            <a:spLocks noGrp="1"/>
          </p:cNvSpPr>
          <p:nvPr>
            <p:ph type="subTitle" idx="1"/>
          </p:nvPr>
        </p:nvSpPr>
        <p:spPr>
          <a:xfrm>
            <a:off x="289535" y="4291701"/>
            <a:ext cx="7315200" cy="9144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Teona Maisuradze, PhD</a:t>
            </a:r>
          </a:p>
          <a:p>
            <a:r>
              <a:rPr lang="en-US" dirty="0">
                <a:latin typeface="Calibri" panose="020F0502020204030204" pitchFamily="34" charset="0"/>
                <a:ea typeface="Calibri" panose="020F0502020204030204" pitchFamily="34" charset="0"/>
                <a:cs typeface="Calibri" panose="020F0502020204030204" pitchFamily="34" charset="0"/>
              </a:rPr>
              <a:t>E-mail: tmaisuradze@rustaveli.org.ge</a:t>
            </a:r>
          </a:p>
        </p:txBody>
      </p:sp>
    </p:spTree>
    <p:extLst>
      <p:ext uri="{BB962C8B-B14F-4D97-AF65-F5344CB8AC3E}">
        <p14:creationId xmlns:p14="http://schemas.microsoft.com/office/powerpoint/2010/main" val="135094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3439-AC64-C3D0-26DA-A136FF044224}"/>
              </a:ext>
            </a:extLst>
          </p:cNvPr>
          <p:cNvSpPr>
            <a:spLocks noGrp="1"/>
          </p:cNvSpPr>
          <p:nvPr>
            <p:ph type="title"/>
          </p:nvPr>
        </p:nvSpPr>
        <p:spPr>
          <a:xfrm>
            <a:off x="838200" y="0"/>
            <a:ext cx="10515600" cy="1057274"/>
          </a:xfrm>
          <a:solidFill>
            <a:schemeClr val="accent2">
              <a:lumMod val="40000"/>
              <a:lumOff val="60000"/>
            </a:schemeClr>
          </a:solidFill>
        </p:spPr>
        <p:txBody>
          <a:bodyPr/>
          <a:lstStyle/>
          <a:p>
            <a:r>
              <a:rPr lang="en-US" dirty="0"/>
              <a:t>Key Findings  </a:t>
            </a:r>
          </a:p>
        </p:txBody>
      </p:sp>
      <p:sp>
        <p:nvSpPr>
          <p:cNvPr id="3" name="Content Placeholder 2">
            <a:extLst>
              <a:ext uri="{FF2B5EF4-FFF2-40B4-BE49-F238E27FC236}">
                <a16:creationId xmlns:a16="http://schemas.microsoft.com/office/drawing/2014/main" id="{D0215575-35A2-A6C8-CF7B-4B8009DF9A1D}"/>
              </a:ext>
            </a:extLst>
          </p:cNvPr>
          <p:cNvSpPr>
            <a:spLocks noGrp="1"/>
          </p:cNvSpPr>
          <p:nvPr>
            <p:ph idx="1"/>
          </p:nvPr>
        </p:nvSpPr>
        <p:spPr>
          <a:xfrm>
            <a:off x="838200" y="1205104"/>
            <a:ext cx="10515600" cy="5375563"/>
          </a:xfrm>
          <a:solidFill>
            <a:schemeClr val="accent1">
              <a:lumMod val="20000"/>
              <a:lumOff val="80000"/>
            </a:schemeClr>
          </a:solidFill>
        </p:spPr>
        <p:txBody>
          <a:bodyPr>
            <a:normAutofit fontScale="70000" lnSpcReduction="20000"/>
          </a:bodyPr>
          <a:lstStyle/>
          <a:p>
            <a:pPr marL="0" indent="0">
              <a:buNone/>
            </a:pPr>
            <a:endParaRPr lang="en-US" b="1" dirty="0"/>
          </a:p>
          <a:p>
            <a:pPr marL="0" indent="0">
              <a:buNone/>
            </a:pPr>
            <a:r>
              <a:rPr lang="en-US" b="1" dirty="0"/>
              <a:t>July 7</a:t>
            </a:r>
            <a:r>
              <a:rPr lang="en-US" b="1" baseline="30000" dirty="0"/>
              <a:t>th</a:t>
            </a:r>
            <a:r>
              <a:rPr lang="en-US" b="1" dirty="0"/>
              <a:t>, 2022 - Info Day conducted in Georgian Technical University – </a:t>
            </a:r>
          </a:p>
          <a:p>
            <a:pPr marL="0" indent="0">
              <a:buNone/>
            </a:pPr>
            <a:r>
              <a:rPr lang="en-US" b="0" i="0" dirty="0">
                <a:solidFill>
                  <a:srgbClr val="222222"/>
                </a:solidFill>
                <a:effectLst/>
              </a:rPr>
              <a:t>“Preparation Of Young Researchers For The Upcoming Academic Year Under Marie </a:t>
            </a:r>
            <a:r>
              <a:rPr lang="en-US" b="0" i="0" dirty="0" err="1">
                <a:solidFill>
                  <a:srgbClr val="222222"/>
                </a:solidFill>
                <a:effectLst/>
              </a:rPr>
              <a:t>Sklodowska</a:t>
            </a:r>
            <a:r>
              <a:rPr lang="en-US" b="0" i="0" dirty="0">
                <a:solidFill>
                  <a:srgbClr val="222222"/>
                </a:solidFill>
                <a:effectLst/>
              </a:rPr>
              <a:t> Curie Actions “</a:t>
            </a:r>
            <a:endParaRPr lang="en-US" b="1" dirty="0"/>
          </a:p>
          <a:p>
            <a:pPr marL="0" indent="0">
              <a:buNone/>
            </a:pPr>
            <a:r>
              <a:rPr lang="en-US" b="1" dirty="0"/>
              <a:t>	Hybrid event – total of up to 150 participants </a:t>
            </a:r>
          </a:p>
          <a:p>
            <a:pPr marL="0" indent="0">
              <a:buNone/>
            </a:pPr>
            <a:r>
              <a:rPr lang="en-US" b="1" dirty="0"/>
              <a:t>	Target Audience – Doctoral Students and </a:t>
            </a:r>
            <a:r>
              <a:rPr lang="en-US" b="1" dirty="0" err="1"/>
              <a:t>Phd</a:t>
            </a:r>
            <a:r>
              <a:rPr lang="en-US" b="1" dirty="0"/>
              <a:t> Programme Coordinators of different Universities. </a:t>
            </a:r>
          </a:p>
          <a:p>
            <a:pPr marL="0" indent="0">
              <a:buNone/>
            </a:pPr>
            <a:r>
              <a:rPr lang="en-US" b="1" dirty="0"/>
              <a:t>	22 Universities from Tbilisi and Regions (10 from regions) and 7 Research Institutions. </a:t>
            </a:r>
          </a:p>
          <a:p>
            <a:pPr marL="0" indent="0">
              <a:buNone/>
            </a:pPr>
            <a:r>
              <a:rPr lang="en-US" b="1" dirty="0"/>
              <a:t>	A segment was held on </a:t>
            </a:r>
            <a:r>
              <a:rPr lang="en-US" b="1" dirty="0" err="1"/>
              <a:t>Euraxess</a:t>
            </a:r>
            <a:r>
              <a:rPr lang="en-US" b="1" dirty="0"/>
              <a:t> and its role in supporting MSCA actions. </a:t>
            </a:r>
          </a:p>
          <a:p>
            <a:r>
              <a:rPr lang="en-US" dirty="0"/>
              <a:t>Doctoral Networks – Ilia State University currently working to develop</a:t>
            </a:r>
          </a:p>
          <a:p>
            <a:r>
              <a:rPr lang="en-US" dirty="0"/>
              <a:t>Postdoctoral Fellowships – individual consultations made, submitted - </a:t>
            </a:r>
          </a:p>
          <a:p>
            <a:r>
              <a:rPr lang="en-US" dirty="0"/>
              <a:t>Staff Exchange – Shota Rustaveli Foundation in process of negotiation with international partners.</a:t>
            </a:r>
          </a:p>
          <a:p>
            <a:pPr lvl="1"/>
            <a:r>
              <a:rPr lang="en-US" dirty="0"/>
              <a:t>Several meetings with possible partner institution were held, in the process of creating consortium and drafting the application</a:t>
            </a:r>
          </a:p>
          <a:p>
            <a:r>
              <a:rPr lang="en-US" dirty="0"/>
              <a:t>COFUND – no interest at this point</a:t>
            </a:r>
          </a:p>
          <a:p>
            <a:r>
              <a:rPr lang="en-US" dirty="0"/>
              <a:t>MSCA and Citizens – program studied, online attendance, preparations for 2023</a:t>
            </a:r>
          </a:p>
        </p:txBody>
      </p:sp>
    </p:spTree>
    <p:extLst>
      <p:ext uri="{BB962C8B-B14F-4D97-AF65-F5344CB8AC3E}">
        <p14:creationId xmlns:p14="http://schemas.microsoft.com/office/powerpoint/2010/main" val="8865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D6BE-7AA8-DB4A-FE79-ADC5D1E5DF7B}"/>
              </a:ext>
            </a:extLst>
          </p:cNvPr>
          <p:cNvSpPr>
            <a:spLocks noGrp="1"/>
          </p:cNvSpPr>
          <p:nvPr>
            <p:ph type="title"/>
          </p:nvPr>
        </p:nvSpPr>
        <p:spPr>
          <a:xfrm>
            <a:off x="838200" y="18255"/>
            <a:ext cx="10515600" cy="1024161"/>
          </a:xfrm>
          <a:solidFill>
            <a:srgbClr val="FFFFCC"/>
          </a:solidFill>
        </p:spPr>
        <p:txBody>
          <a:bodyPr/>
          <a:lstStyle/>
          <a:p>
            <a:r>
              <a:rPr lang="en-US" dirty="0"/>
              <a:t>Challenges (if any) and vision  </a:t>
            </a:r>
          </a:p>
        </p:txBody>
      </p:sp>
      <p:sp>
        <p:nvSpPr>
          <p:cNvPr id="3" name="Content Placeholder 2">
            <a:extLst>
              <a:ext uri="{FF2B5EF4-FFF2-40B4-BE49-F238E27FC236}">
                <a16:creationId xmlns:a16="http://schemas.microsoft.com/office/drawing/2014/main" id="{9EF34801-81FC-E466-C096-CE78C8F8302F}"/>
              </a:ext>
            </a:extLst>
          </p:cNvPr>
          <p:cNvSpPr>
            <a:spLocks noGrp="1"/>
          </p:cNvSpPr>
          <p:nvPr>
            <p:ph idx="1"/>
          </p:nvPr>
        </p:nvSpPr>
        <p:spPr>
          <a:xfrm>
            <a:off x="838200" y="1253330"/>
            <a:ext cx="10515600" cy="5083462"/>
          </a:xfrm>
          <a:solidFill>
            <a:srgbClr val="F3F6DE"/>
          </a:solidFill>
        </p:spPr>
        <p:txBody>
          <a:bodyPr>
            <a:normAutofit fontScale="70000" lnSpcReduction="20000"/>
          </a:bodyPr>
          <a:lstStyle/>
          <a:p>
            <a:r>
              <a:rPr lang="en-US" sz="2600" dirty="0"/>
              <a:t>Doctoral Networks</a:t>
            </a:r>
          </a:p>
          <a:p>
            <a:pPr lvl="1"/>
            <a:r>
              <a:rPr lang="en-US" sz="2600" dirty="0"/>
              <a:t>Challenge: University level involvement needed, encouragement by university administration of heads of PhD programs needed</a:t>
            </a:r>
          </a:p>
          <a:p>
            <a:pPr lvl="1"/>
            <a:r>
              <a:rPr lang="en-US" sz="2600" dirty="0"/>
              <a:t>Plans: organize specific workshop for program heads/coordinators</a:t>
            </a:r>
          </a:p>
          <a:p>
            <a:r>
              <a:rPr lang="en-US" sz="2600" dirty="0"/>
              <a:t>Postdoctoral Fellowships</a:t>
            </a:r>
          </a:p>
          <a:p>
            <a:pPr lvl="1"/>
            <a:r>
              <a:rPr lang="en-US" sz="2600" dirty="0"/>
              <a:t>Challenge: not many scholars have personal profiles or use portals</a:t>
            </a:r>
          </a:p>
          <a:p>
            <a:pPr lvl="1"/>
            <a:r>
              <a:rPr lang="en-US" sz="2600" dirty="0"/>
              <a:t>Plans: through personal consultations to encourage scholars to use connecting portals, training should be offered at PhD level in universities</a:t>
            </a:r>
          </a:p>
          <a:p>
            <a:r>
              <a:rPr lang="en-US" sz="2600" dirty="0"/>
              <a:t>Staff Exchange </a:t>
            </a:r>
          </a:p>
          <a:p>
            <a:pPr lvl="1"/>
            <a:r>
              <a:rPr lang="en-US" sz="2600" dirty="0"/>
              <a:t>Challenge: encourage nonacademic institutions to partner with academic entities</a:t>
            </a:r>
          </a:p>
          <a:p>
            <a:pPr lvl="1"/>
            <a:r>
              <a:rPr lang="en-US" sz="2600" dirty="0"/>
              <a:t>Plans: use experience of already existing cooperation and share the example</a:t>
            </a:r>
          </a:p>
          <a:p>
            <a:r>
              <a:rPr lang="en-US" sz="2600" dirty="0"/>
              <a:t>COFUND</a:t>
            </a:r>
          </a:p>
          <a:p>
            <a:pPr lvl="1"/>
            <a:r>
              <a:rPr lang="en-US" sz="2600" dirty="0"/>
              <a:t>Challenge: Institution needs to be interested to contribute funds </a:t>
            </a:r>
          </a:p>
          <a:p>
            <a:pPr lvl="1"/>
            <a:r>
              <a:rPr lang="en-US" sz="2600" dirty="0"/>
              <a:t>Plans: program needs to be studied further and success stories prepared to help educational institutions see the benefit.</a:t>
            </a:r>
          </a:p>
          <a:p>
            <a:r>
              <a:rPr lang="en-US" sz="2600" dirty="0"/>
              <a:t>MSCA and Citizens </a:t>
            </a:r>
          </a:p>
          <a:p>
            <a:pPr lvl="1"/>
            <a:r>
              <a:rPr lang="en-US" sz="2600" dirty="0"/>
              <a:t>Challenge: various activities should be organized in various places to reach a wider audience and preparations should start </a:t>
            </a:r>
          </a:p>
          <a:p>
            <a:pPr lvl="1"/>
            <a:r>
              <a:rPr lang="en-US" sz="2600" dirty="0"/>
              <a:t>Plans: prepare a proposal of activities and participating institutions</a:t>
            </a:r>
          </a:p>
          <a:p>
            <a:endParaRPr lang="en-US" dirty="0"/>
          </a:p>
        </p:txBody>
      </p:sp>
    </p:spTree>
    <p:extLst>
      <p:ext uri="{BB962C8B-B14F-4D97-AF65-F5344CB8AC3E}">
        <p14:creationId xmlns:p14="http://schemas.microsoft.com/office/powerpoint/2010/main" val="299469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BE54-EF3D-27EB-029D-394844570842}"/>
              </a:ext>
            </a:extLst>
          </p:cNvPr>
          <p:cNvSpPr>
            <a:spLocks noGrp="1"/>
          </p:cNvSpPr>
          <p:nvPr>
            <p:ph type="ctrTitle"/>
          </p:nvPr>
        </p:nvSpPr>
        <p:spPr>
          <a:xfrm>
            <a:off x="0" y="541910"/>
            <a:ext cx="7221855" cy="5774179"/>
          </a:xfrm>
        </p:spPr>
        <p:txBody>
          <a:bodyPr>
            <a:normAutofit/>
          </a:bodyPr>
          <a:lstStyle/>
          <a:p>
            <a:pPr>
              <a:tabLst>
                <a:tab pos="627063" algn="l"/>
              </a:tabLst>
            </a:pPr>
            <a:r>
              <a:rPr lang="en-US" dirty="0">
                <a:solidFill>
                  <a:srgbClr val="002060"/>
                </a:solidFill>
                <a:latin typeface="+mn-lt"/>
              </a:rPr>
              <a:t>Pillar I </a:t>
            </a:r>
            <a:br>
              <a:rPr lang="en-US" dirty="0">
                <a:solidFill>
                  <a:srgbClr val="002060"/>
                </a:solidFill>
                <a:latin typeface="+mn-lt"/>
              </a:rPr>
            </a:br>
            <a:r>
              <a:rPr lang="en-US" dirty="0">
                <a:solidFill>
                  <a:srgbClr val="002060"/>
                </a:solidFill>
                <a:latin typeface="+mn-lt"/>
              </a:rPr>
              <a:t>Research Infrastructures</a:t>
            </a:r>
            <a:br>
              <a:rPr lang="en-US" dirty="0">
                <a:solidFill>
                  <a:srgbClr val="002060"/>
                </a:solidFill>
                <a:latin typeface="+mn-lt"/>
              </a:rPr>
            </a:br>
            <a:r>
              <a:rPr lang="en-US" dirty="0">
                <a:solidFill>
                  <a:srgbClr val="002060"/>
                </a:solidFill>
                <a:latin typeface="+mn-lt"/>
              </a:rPr>
              <a:t/>
            </a:r>
            <a:br>
              <a:rPr lang="en-US" dirty="0">
                <a:solidFill>
                  <a:srgbClr val="002060"/>
                </a:solidFill>
                <a:latin typeface="+mn-lt"/>
              </a:rPr>
            </a:br>
            <a:r>
              <a:rPr lang="en-US" sz="4000" b="1" dirty="0">
                <a:solidFill>
                  <a:srgbClr val="002060"/>
                </a:solidFill>
                <a:latin typeface="+mn-lt"/>
              </a:rPr>
              <a:t>NCP Dr. Mariam Razmadze </a:t>
            </a:r>
            <a:br>
              <a:rPr lang="en-US" sz="4000" b="1" dirty="0">
                <a:solidFill>
                  <a:srgbClr val="002060"/>
                </a:solidFill>
                <a:latin typeface="+mn-lt"/>
              </a:rPr>
            </a:br>
            <a:r>
              <a:rPr lang="en-US" sz="2700" b="1" dirty="0">
                <a:solidFill>
                  <a:srgbClr val="002060"/>
                </a:solidFill>
                <a:latin typeface="+mn-lt"/>
              </a:rPr>
              <a:t>Email: </a:t>
            </a:r>
            <a:r>
              <a:rPr lang="en-US" sz="2400" b="1" u="sng" dirty="0">
                <a:solidFill>
                  <a:srgbClr val="000000"/>
                </a:solidFill>
                <a:effectLst/>
                <a:latin typeface="Calibri" panose="020F0502020204030204" pitchFamily="34" charset="0"/>
                <a:ea typeface="Times New Roman" panose="02020603050405020304" pitchFamily="18" charset="0"/>
                <a:hlinkClick r:id="rId2"/>
              </a:rPr>
              <a:t>mrazmadze@rustaveli.org.ge</a:t>
            </a:r>
            <a:endParaRPr lang="en-US" sz="2400" b="1" dirty="0">
              <a:solidFill>
                <a:srgbClr val="002060"/>
              </a:solidFill>
              <a:latin typeface="+mn-lt"/>
            </a:endParaRPr>
          </a:p>
        </p:txBody>
      </p:sp>
      <p:pic>
        <p:nvPicPr>
          <p:cNvPr id="3" name="Picture 2">
            <a:extLst>
              <a:ext uri="{FF2B5EF4-FFF2-40B4-BE49-F238E27FC236}">
                <a16:creationId xmlns:a16="http://schemas.microsoft.com/office/drawing/2014/main" id="{5C815532-FAB7-45C9-88B4-65F763EB1392}"/>
              </a:ext>
            </a:extLst>
          </p:cNvPr>
          <p:cNvPicPr>
            <a:picLocks noChangeAspect="1"/>
          </p:cNvPicPr>
          <p:nvPr/>
        </p:nvPicPr>
        <p:blipFill>
          <a:blip r:embed="rId3" cstate="print"/>
          <a:stretch>
            <a:fillRect/>
          </a:stretch>
        </p:blipFill>
        <p:spPr>
          <a:xfrm>
            <a:off x="7143750" y="749450"/>
            <a:ext cx="4829175" cy="5539348"/>
          </a:xfrm>
          <a:prstGeom prst="rect">
            <a:avLst/>
          </a:prstGeom>
        </p:spPr>
      </p:pic>
    </p:spTree>
    <p:extLst>
      <p:ext uri="{BB962C8B-B14F-4D97-AF65-F5344CB8AC3E}">
        <p14:creationId xmlns:p14="http://schemas.microsoft.com/office/powerpoint/2010/main" val="2693038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3439-AC64-C3D0-26DA-A136FF044224}"/>
              </a:ext>
            </a:extLst>
          </p:cNvPr>
          <p:cNvSpPr>
            <a:spLocks noGrp="1"/>
          </p:cNvSpPr>
          <p:nvPr>
            <p:ph type="title"/>
          </p:nvPr>
        </p:nvSpPr>
        <p:spPr>
          <a:xfrm>
            <a:off x="667657" y="1227694"/>
            <a:ext cx="10174514" cy="1325563"/>
          </a:xfrm>
          <a:solidFill>
            <a:schemeClr val="bg1"/>
          </a:solidFill>
        </p:spPr>
        <p:txBody>
          <a:bodyPr>
            <a:normAutofit/>
          </a:bodyPr>
          <a:lstStyle/>
          <a:p>
            <a:pPr algn="ctr"/>
            <a:r>
              <a:rPr lang="en-US" sz="2800" b="1" dirty="0">
                <a:solidFill>
                  <a:srgbClr val="002060"/>
                </a:solidFill>
                <a:latin typeface="+mn-lt"/>
              </a:rPr>
              <a:t>Key Achievements </a:t>
            </a:r>
          </a:p>
        </p:txBody>
      </p:sp>
      <p:sp>
        <p:nvSpPr>
          <p:cNvPr id="4" name="Rectangle 3">
            <a:extLst>
              <a:ext uri="{FF2B5EF4-FFF2-40B4-BE49-F238E27FC236}">
                <a16:creationId xmlns:a16="http://schemas.microsoft.com/office/drawing/2014/main" id="{070B06CE-83ED-45F9-9409-661E0BEBEC99}"/>
              </a:ext>
            </a:extLst>
          </p:cNvPr>
          <p:cNvSpPr/>
          <p:nvPr/>
        </p:nvSpPr>
        <p:spPr>
          <a:xfrm>
            <a:off x="606696" y="275771"/>
            <a:ext cx="10859589" cy="830997"/>
          </a:xfrm>
          <a:prstGeom prst="rect">
            <a:avLst/>
          </a:prstGeom>
          <a:solidFill>
            <a:schemeClr val="bg1"/>
          </a:solidFill>
        </p:spPr>
        <p:txBody>
          <a:bodyPr wrap="square">
            <a:spAutoFit/>
          </a:bodyPr>
          <a:lstStyle/>
          <a:p>
            <a:pPr algn="ctr"/>
            <a:r>
              <a:rPr lang="en-US" sz="2400" b="1" dirty="0"/>
              <a:t>Research Infrastructures, including the EOSC are crucial enablers of research and technological innovation and drivers of multidisciplinary and data-intensive science.</a:t>
            </a:r>
          </a:p>
        </p:txBody>
      </p:sp>
      <p:sp>
        <p:nvSpPr>
          <p:cNvPr id="7" name="Rectangle 6">
            <a:extLst>
              <a:ext uri="{FF2B5EF4-FFF2-40B4-BE49-F238E27FC236}">
                <a16:creationId xmlns:a16="http://schemas.microsoft.com/office/drawing/2014/main" id="{4B764783-9793-4419-A1CE-22119E935427}"/>
              </a:ext>
            </a:extLst>
          </p:cNvPr>
          <p:cNvSpPr/>
          <p:nvPr/>
        </p:nvSpPr>
        <p:spPr>
          <a:xfrm>
            <a:off x="2964427" y="2580750"/>
            <a:ext cx="8696325" cy="3416320"/>
          </a:xfrm>
          <a:prstGeom prst="rect">
            <a:avLst/>
          </a:prstGeom>
        </p:spPr>
        <p:txBody>
          <a:bodyPr wrap="square">
            <a:spAutoFit/>
          </a:bodyPr>
          <a:lstStyle/>
          <a:p>
            <a:pPr marL="342900" indent="-342900">
              <a:buSzPts val="1400"/>
              <a:buFont typeface="Wingdings" panose="05000000000000000000" pitchFamily="2" charset="2"/>
              <a:buChar char="Ø"/>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Contributing to workshop </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“Advancing Open Science in Georgia”</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organized by SRNSFG in the framework of twinning project, 11-13 October of 2022;</a:t>
            </a:r>
          </a:p>
          <a:p>
            <a:pPr marL="342900" marR="0" lvl="0" indent="-342900">
              <a:spcBef>
                <a:spcPts val="0"/>
              </a:spcBef>
              <a:spcAft>
                <a:spcPts val="0"/>
              </a:spcAft>
              <a:buSzPts val="1400"/>
              <a:buFont typeface="Wingdings" panose="05000000000000000000" pitchFamily="2" charset="2"/>
              <a:buChar char="Ø"/>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RESEARCH INFRASTRUCTURES CONSORTIUM OF NCPS IN HORIZON EUROPE – Horizon Europe National Office Sign the MoU with RICH Europe project. I became a  member of Extended RI NCP Team since September 29</a:t>
            </a:r>
            <a:r>
              <a:rPr lang="en-US"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SzPts val="1400"/>
              <a:buFont typeface="Wingdings" panose="05000000000000000000" pitchFamily="2" charset="2"/>
              <a:buChar char="Ø"/>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Joining the UNESCO Open Science Team. Became a member of UNESCO’s Working Group on Open Science Monitoring since September 15</a:t>
            </a:r>
            <a:r>
              <a:rPr lang="en-US"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SzPts val="1400"/>
              <a:buFont typeface="Wingdings" panose="05000000000000000000" pitchFamily="2" charset="2"/>
              <a:buChar char="Ø"/>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Join the national OS initiatives, curated by the Ministry of Education and Science of Georgia. Became a member of National Working Group on OS Policy Implementation since August 10</a:t>
            </a:r>
            <a:r>
              <a:rPr lang="en-US"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SzPts val="1400"/>
              <a:buFont typeface="Wingdings" panose="05000000000000000000" pitchFamily="2" charset="2"/>
              <a:buChar char="Ø"/>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Conducting several trainings as NCP on Open Science and FAIR principles among researcher;</a:t>
            </a:r>
          </a:p>
        </p:txBody>
      </p:sp>
      <p:pic>
        <p:nvPicPr>
          <p:cNvPr id="10" name="Picture 9">
            <a:extLst>
              <a:ext uri="{FF2B5EF4-FFF2-40B4-BE49-F238E27FC236}">
                <a16:creationId xmlns:a16="http://schemas.microsoft.com/office/drawing/2014/main" id="{B67F7BE7-B1BD-4936-872B-BD74C62133F1}"/>
              </a:ext>
            </a:extLst>
          </p:cNvPr>
          <p:cNvPicPr>
            <a:picLocks noChangeAspect="1"/>
          </p:cNvPicPr>
          <p:nvPr/>
        </p:nvPicPr>
        <p:blipFill>
          <a:blip r:embed="rId2" cstate="print"/>
          <a:stretch>
            <a:fillRect/>
          </a:stretch>
        </p:blipFill>
        <p:spPr>
          <a:xfrm>
            <a:off x="8856128" y="1253150"/>
            <a:ext cx="1556395" cy="1049170"/>
          </a:xfrm>
          <a:prstGeom prst="rect">
            <a:avLst/>
          </a:prstGeom>
        </p:spPr>
      </p:pic>
      <p:sp>
        <p:nvSpPr>
          <p:cNvPr id="14" name="Rectangle 13">
            <a:extLst>
              <a:ext uri="{FF2B5EF4-FFF2-40B4-BE49-F238E27FC236}">
                <a16:creationId xmlns:a16="http://schemas.microsoft.com/office/drawing/2014/main" id="{DDE788A5-6D56-4297-B173-3E99981DE3BE}"/>
              </a:ext>
            </a:extLst>
          </p:cNvPr>
          <p:cNvSpPr/>
          <p:nvPr/>
        </p:nvSpPr>
        <p:spPr>
          <a:xfrm>
            <a:off x="3077626" y="5968019"/>
            <a:ext cx="9114374" cy="646331"/>
          </a:xfrm>
          <a:prstGeom prst="rect">
            <a:avLst/>
          </a:prstGeom>
        </p:spPr>
        <p:txBody>
          <a:bodyPr wrap="square">
            <a:spAutoFit/>
          </a:bodyPr>
          <a:lstStyle/>
          <a:p>
            <a:pPr marL="342900" marR="0" lvl="0" indent="-342900">
              <a:spcBef>
                <a:spcPts val="0"/>
              </a:spcBef>
              <a:spcAft>
                <a:spcPts val="0"/>
              </a:spcAft>
              <a:buSzPts val="1400"/>
              <a:buFont typeface="Wingdings" panose="05000000000000000000" pitchFamily="2" charset="2"/>
              <a:buChar char="Ø"/>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Coordinate Research Institute TECHINFORMI’s team and won grant from the </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EOSC future grants platform.</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0B4CD5EF-086A-4899-8AD3-7EBA3E338A2D}"/>
              </a:ext>
            </a:extLst>
          </p:cNvPr>
          <p:cNvPicPr>
            <a:picLocks noChangeAspect="1"/>
          </p:cNvPicPr>
          <p:nvPr/>
        </p:nvPicPr>
        <p:blipFill>
          <a:blip r:embed="rId3" cstate="print"/>
          <a:stretch>
            <a:fillRect/>
          </a:stretch>
        </p:blipFill>
        <p:spPr>
          <a:xfrm>
            <a:off x="388931" y="5374601"/>
            <a:ext cx="2445738" cy="896551"/>
          </a:xfrm>
          <a:prstGeom prst="rect">
            <a:avLst/>
          </a:prstGeom>
        </p:spPr>
      </p:pic>
      <p:pic>
        <p:nvPicPr>
          <p:cNvPr id="16" name="Picture 15">
            <a:extLst>
              <a:ext uri="{FF2B5EF4-FFF2-40B4-BE49-F238E27FC236}">
                <a16:creationId xmlns:a16="http://schemas.microsoft.com/office/drawing/2014/main" id="{D97DF951-BAD4-46D6-8898-3F35B2E8FA33}"/>
              </a:ext>
            </a:extLst>
          </p:cNvPr>
          <p:cNvPicPr>
            <a:picLocks noChangeAspect="1"/>
          </p:cNvPicPr>
          <p:nvPr/>
        </p:nvPicPr>
        <p:blipFill>
          <a:blip r:embed="rId4" cstate="print"/>
          <a:stretch>
            <a:fillRect/>
          </a:stretch>
        </p:blipFill>
        <p:spPr>
          <a:xfrm>
            <a:off x="352180" y="2005151"/>
            <a:ext cx="2445738" cy="1387207"/>
          </a:xfrm>
          <a:prstGeom prst="rect">
            <a:avLst/>
          </a:prstGeom>
        </p:spPr>
      </p:pic>
      <p:pic>
        <p:nvPicPr>
          <p:cNvPr id="17" name="Picture 16">
            <a:extLst>
              <a:ext uri="{FF2B5EF4-FFF2-40B4-BE49-F238E27FC236}">
                <a16:creationId xmlns:a16="http://schemas.microsoft.com/office/drawing/2014/main" id="{20390585-42B9-45BC-949A-20B364DDF25D}"/>
              </a:ext>
            </a:extLst>
          </p:cNvPr>
          <p:cNvPicPr>
            <a:picLocks noChangeAspect="1"/>
          </p:cNvPicPr>
          <p:nvPr/>
        </p:nvPicPr>
        <p:blipFill>
          <a:blip r:embed="rId5" cstate="print"/>
          <a:stretch>
            <a:fillRect/>
          </a:stretch>
        </p:blipFill>
        <p:spPr>
          <a:xfrm>
            <a:off x="352180" y="3568743"/>
            <a:ext cx="2445738" cy="1629473"/>
          </a:xfrm>
          <a:prstGeom prst="rect">
            <a:avLst/>
          </a:prstGeom>
        </p:spPr>
      </p:pic>
    </p:spTree>
    <p:extLst>
      <p:ext uri="{BB962C8B-B14F-4D97-AF65-F5344CB8AC3E}">
        <p14:creationId xmlns:p14="http://schemas.microsoft.com/office/powerpoint/2010/main" val="87162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BAC6D-C336-4ED4-BCA7-2EEB07CFA3DA}"/>
              </a:ext>
            </a:extLst>
          </p:cNvPr>
          <p:cNvPicPr>
            <a:picLocks noChangeAspect="1"/>
          </p:cNvPicPr>
          <p:nvPr/>
        </p:nvPicPr>
        <p:blipFill>
          <a:blip r:embed="rId2" cstate="print"/>
          <a:stretch>
            <a:fillRect/>
          </a:stretch>
        </p:blipFill>
        <p:spPr>
          <a:xfrm>
            <a:off x="441447" y="107530"/>
            <a:ext cx="3480103" cy="1848227"/>
          </a:xfrm>
          <a:prstGeom prst="rect">
            <a:avLst/>
          </a:prstGeom>
          <a:ln>
            <a:noFill/>
          </a:ln>
          <a:effectLst>
            <a:softEdge rad="112500"/>
          </a:effectLst>
        </p:spPr>
      </p:pic>
      <p:sp>
        <p:nvSpPr>
          <p:cNvPr id="7" name="Rectangle 6">
            <a:extLst>
              <a:ext uri="{FF2B5EF4-FFF2-40B4-BE49-F238E27FC236}">
                <a16:creationId xmlns:a16="http://schemas.microsoft.com/office/drawing/2014/main" id="{B227B59D-5C99-4423-96A7-3371B0DF2595}"/>
              </a:ext>
            </a:extLst>
          </p:cNvPr>
          <p:cNvSpPr/>
          <p:nvPr/>
        </p:nvSpPr>
        <p:spPr>
          <a:xfrm>
            <a:off x="4807607" y="329542"/>
            <a:ext cx="6605047" cy="646331"/>
          </a:xfrm>
          <a:prstGeom prst="rect">
            <a:avLst/>
          </a:prstGeom>
        </p:spPr>
        <p:txBody>
          <a:bodyPr wrap="square">
            <a:spAutoFit/>
          </a:bodyPr>
          <a:lstStyle/>
          <a:p>
            <a:pPr algn="ctr"/>
            <a:r>
              <a:rPr lang="en-US" dirty="0">
                <a:solidFill>
                  <a:srgbClr val="002060"/>
                </a:solidFill>
              </a:rPr>
              <a:t>We are planning to organize an Info Day on RI 2023 calls on the last week of November/first week of December of 2022 </a:t>
            </a:r>
          </a:p>
        </p:txBody>
      </p:sp>
      <p:sp>
        <p:nvSpPr>
          <p:cNvPr id="8" name="Rectangle 7">
            <a:extLst>
              <a:ext uri="{FF2B5EF4-FFF2-40B4-BE49-F238E27FC236}">
                <a16:creationId xmlns:a16="http://schemas.microsoft.com/office/drawing/2014/main" id="{097054DC-165B-4BF3-96CD-E3B76B6D8209}"/>
              </a:ext>
            </a:extLst>
          </p:cNvPr>
          <p:cNvSpPr/>
          <p:nvPr/>
        </p:nvSpPr>
        <p:spPr>
          <a:xfrm>
            <a:off x="4829665" y="1269959"/>
            <a:ext cx="7048109" cy="707886"/>
          </a:xfrm>
          <a:prstGeom prst="rect">
            <a:avLst/>
          </a:prstGeom>
        </p:spPr>
        <p:txBody>
          <a:bodyPr wrap="square">
            <a:spAutoFit/>
          </a:bodyPr>
          <a:lstStyle/>
          <a:p>
            <a:r>
              <a:rPr lang="en-US" sz="2000" b="1" dirty="0">
                <a:solidFill>
                  <a:srgbClr val="002060"/>
                </a:solidFill>
              </a:rPr>
              <a:t>Individual consultations were conducted with the following state and private sectors: </a:t>
            </a:r>
          </a:p>
        </p:txBody>
      </p:sp>
      <p:sp>
        <p:nvSpPr>
          <p:cNvPr id="9" name="Rectangle 8">
            <a:extLst>
              <a:ext uri="{FF2B5EF4-FFF2-40B4-BE49-F238E27FC236}">
                <a16:creationId xmlns:a16="http://schemas.microsoft.com/office/drawing/2014/main" id="{D32F8658-6AB7-4F03-BE29-74EADBA709FF}"/>
              </a:ext>
            </a:extLst>
          </p:cNvPr>
          <p:cNvSpPr/>
          <p:nvPr/>
        </p:nvSpPr>
        <p:spPr>
          <a:xfrm>
            <a:off x="4829666" y="2078737"/>
            <a:ext cx="6967194" cy="2308324"/>
          </a:xfrm>
          <a:prstGeom prst="rect">
            <a:avLst/>
          </a:prstGeom>
        </p:spPr>
        <p:txBody>
          <a:bodyPr wrap="square">
            <a:spAutoFit/>
          </a:bodyPr>
          <a:lstStyle/>
          <a:p>
            <a:pPr marL="285750" indent="-285750">
              <a:buFont typeface="Wingdings" panose="05000000000000000000" pitchFamily="2" charset="2"/>
              <a:buChar cha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Georgian Research and Educational Networking Association – GRENA; </a:t>
            </a:r>
          </a:p>
          <a:p>
            <a:pPr marL="285750" indent="-285750">
              <a:buFont typeface="Wingdings" panose="05000000000000000000" pitchFamily="2" charset="2"/>
              <a:buChar cha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Shota Rustaveli National Science Foundation of Georgia (SRNSFG); </a:t>
            </a:r>
          </a:p>
          <a:p>
            <a:pPr marL="285750" indent="-285750">
              <a:buFont typeface="Wingdings" panose="05000000000000000000" pitchFamily="2" charset="2"/>
              <a:buChar cha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Institute for Scientific and Technical Information-TECHINFORMI; </a:t>
            </a:r>
          </a:p>
          <a:p>
            <a:pPr marL="285750" indent="-285750">
              <a:buFont typeface="Wingdings" panose="05000000000000000000" pitchFamily="2" charset="2"/>
              <a:buChar cha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National TB Center (center for tuberculosis and lung disease);  </a:t>
            </a:r>
          </a:p>
          <a:p>
            <a:pPr marL="285750" indent="-285750">
              <a:buFont typeface="Wingdings" panose="05000000000000000000" pitchFamily="2" charset="2"/>
              <a:buChar cha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Research Institutions (MICM, Institute of Cybernetics,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Ivane</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Beritashvili</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Center of Experimental Biomedicine, etc.); </a:t>
            </a:r>
          </a:p>
          <a:p>
            <a:pPr marL="285750" indent="-285750">
              <a:buFont typeface="Wingdings" panose="05000000000000000000" pitchFamily="2" charset="2"/>
              <a:buChar cha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National Science Library and </a:t>
            </a:r>
          </a:p>
          <a:p>
            <a:pPr marL="285750" indent="-285750">
              <a:buFont typeface="Wingdings" panose="05000000000000000000" pitchFamily="2" charset="2"/>
              <a:buChar cha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Kutaisi State University</a:t>
            </a:r>
            <a:endParaRPr lang="en-US" dirty="0">
              <a:solidFill>
                <a:srgbClr val="002060"/>
              </a:solidFill>
            </a:endParaRPr>
          </a:p>
        </p:txBody>
      </p:sp>
      <p:pic>
        <p:nvPicPr>
          <p:cNvPr id="10" name="Picture 9">
            <a:extLst>
              <a:ext uri="{FF2B5EF4-FFF2-40B4-BE49-F238E27FC236}">
                <a16:creationId xmlns:a16="http://schemas.microsoft.com/office/drawing/2014/main" id="{463E2C90-CD49-4417-814E-135CAF3C0CBB}"/>
              </a:ext>
            </a:extLst>
          </p:cNvPr>
          <p:cNvPicPr>
            <a:picLocks noChangeAspect="1"/>
          </p:cNvPicPr>
          <p:nvPr/>
        </p:nvPicPr>
        <p:blipFill>
          <a:blip r:embed="rId3" cstate="print"/>
          <a:stretch>
            <a:fillRect/>
          </a:stretch>
        </p:blipFill>
        <p:spPr>
          <a:xfrm>
            <a:off x="9901687" y="4728136"/>
            <a:ext cx="1735318" cy="756949"/>
          </a:xfrm>
          <a:prstGeom prst="rect">
            <a:avLst/>
          </a:prstGeom>
        </p:spPr>
      </p:pic>
      <p:pic>
        <p:nvPicPr>
          <p:cNvPr id="11" name="Picture 10">
            <a:extLst>
              <a:ext uri="{FF2B5EF4-FFF2-40B4-BE49-F238E27FC236}">
                <a16:creationId xmlns:a16="http://schemas.microsoft.com/office/drawing/2014/main" id="{FD5AF981-BCA6-4A63-8E20-F8FB234245F1}"/>
              </a:ext>
            </a:extLst>
          </p:cNvPr>
          <p:cNvPicPr>
            <a:picLocks noChangeAspect="1"/>
          </p:cNvPicPr>
          <p:nvPr/>
        </p:nvPicPr>
        <p:blipFill>
          <a:blip r:embed="rId4" cstate="print"/>
          <a:stretch>
            <a:fillRect/>
          </a:stretch>
        </p:blipFill>
        <p:spPr>
          <a:xfrm>
            <a:off x="5012640" y="4368739"/>
            <a:ext cx="2160487" cy="1049539"/>
          </a:xfrm>
          <a:prstGeom prst="rect">
            <a:avLst/>
          </a:prstGeom>
        </p:spPr>
      </p:pic>
      <p:pic>
        <p:nvPicPr>
          <p:cNvPr id="12" name="Picture 11">
            <a:extLst>
              <a:ext uri="{FF2B5EF4-FFF2-40B4-BE49-F238E27FC236}">
                <a16:creationId xmlns:a16="http://schemas.microsoft.com/office/drawing/2014/main" id="{63D1F87E-783D-4A0A-AE03-0427B5264257}"/>
              </a:ext>
            </a:extLst>
          </p:cNvPr>
          <p:cNvPicPr>
            <a:picLocks noChangeAspect="1"/>
          </p:cNvPicPr>
          <p:nvPr/>
        </p:nvPicPr>
        <p:blipFill>
          <a:blip r:embed="rId5" cstate="print"/>
          <a:stretch>
            <a:fillRect/>
          </a:stretch>
        </p:blipFill>
        <p:spPr>
          <a:xfrm>
            <a:off x="7173127" y="4620554"/>
            <a:ext cx="1156219" cy="947891"/>
          </a:xfrm>
          <a:prstGeom prst="rect">
            <a:avLst/>
          </a:prstGeom>
        </p:spPr>
      </p:pic>
      <p:pic>
        <p:nvPicPr>
          <p:cNvPr id="14" name="Picture 13">
            <a:extLst>
              <a:ext uri="{FF2B5EF4-FFF2-40B4-BE49-F238E27FC236}">
                <a16:creationId xmlns:a16="http://schemas.microsoft.com/office/drawing/2014/main" id="{15CD35DC-ACB8-45C2-8B29-FC23A99A6FF1}"/>
              </a:ext>
            </a:extLst>
          </p:cNvPr>
          <p:cNvPicPr>
            <a:picLocks noChangeAspect="1"/>
          </p:cNvPicPr>
          <p:nvPr/>
        </p:nvPicPr>
        <p:blipFill>
          <a:blip r:embed="rId6" cstate="print"/>
          <a:stretch>
            <a:fillRect/>
          </a:stretch>
        </p:blipFill>
        <p:spPr>
          <a:xfrm>
            <a:off x="10867532" y="5601184"/>
            <a:ext cx="1134359" cy="1134359"/>
          </a:xfrm>
          <a:prstGeom prst="rect">
            <a:avLst/>
          </a:prstGeom>
        </p:spPr>
      </p:pic>
      <p:pic>
        <p:nvPicPr>
          <p:cNvPr id="15" name="Picture 14">
            <a:extLst>
              <a:ext uri="{FF2B5EF4-FFF2-40B4-BE49-F238E27FC236}">
                <a16:creationId xmlns:a16="http://schemas.microsoft.com/office/drawing/2014/main" id="{93319A5B-424A-4F73-9185-D893A8DFA81D}"/>
              </a:ext>
            </a:extLst>
          </p:cNvPr>
          <p:cNvPicPr>
            <a:picLocks noChangeAspect="1"/>
          </p:cNvPicPr>
          <p:nvPr/>
        </p:nvPicPr>
        <p:blipFill>
          <a:blip r:embed="rId7" cstate="print"/>
          <a:stretch>
            <a:fillRect/>
          </a:stretch>
        </p:blipFill>
        <p:spPr>
          <a:xfrm>
            <a:off x="8142020" y="3845238"/>
            <a:ext cx="1821077" cy="615229"/>
          </a:xfrm>
          <a:prstGeom prst="rect">
            <a:avLst/>
          </a:prstGeom>
        </p:spPr>
      </p:pic>
      <p:pic>
        <p:nvPicPr>
          <p:cNvPr id="16" name="Picture 15">
            <a:extLst>
              <a:ext uri="{FF2B5EF4-FFF2-40B4-BE49-F238E27FC236}">
                <a16:creationId xmlns:a16="http://schemas.microsoft.com/office/drawing/2014/main" id="{CF549E64-16A8-4CCA-A9D5-7848D337097D}"/>
              </a:ext>
            </a:extLst>
          </p:cNvPr>
          <p:cNvPicPr>
            <a:picLocks noChangeAspect="1"/>
          </p:cNvPicPr>
          <p:nvPr/>
        </p:nvPicPr>
        <p:blipFill>
          <a:blip r:embed="rId8" cstate="print"/>
          <a:stretch>
            <a:fillRect/>
          </a:stretch>
        </p:blipFill>
        <p:spPr>
          <a:xfrm>
            <a:off x="10845475" y="3505925"/>
            <a:ext cx="1134359" cy="1134359"/>
          </a:xfrm>
          <a:prstGeom prst="rect">
            <a:avLst/>
          </a:prstGeom>
        </p:spPr>
      </p:pic>
      <p:pic>
        <p:nvPicPr>
          <p:cNvPr id="17" name="Picture 16">
            <a:extLst>
              <a:ext uri="{FF2B5EF4-FFF2-40B4-BE49-F238E27FC236}">
                <a16:creationId xmlns:a16="http://schemas.microsoft.com/office/drawing/2014/main" id="{0838FA0F-4934-4AD6-BBA8-FF1A2D2AFEDD}"/>
              </a:ext>
            </a:extLst>
          </p:cNvPr>
          <p:cNvPicPr>
            <a:picLocks noChangeAspect="1"/>
          </p:cNvPicPr>
          <p:nvPr/>
        </p:nvPicPr>
        <p:blipFill>
          <a:blip r:embed="rId9" cstate="print"/>
          <a:stretch>
            <a:fillRect/>
          </a:stretch>
        </p:blipFill>
        <p:spPr>
          <a:xfrm>
            <a:off x="8518420" y="4695970"/>
            <a:ext cx="1010508" cy="928017"/>
          </a:xfrm>
          <a:prstGeom prst="rect">
            <a:avLst/>
          </a:prstGeom>
          <a:ln>
            <a:noFill/>
          </a:ln>
          <a:effectLst>
            <a:softEdge rad="112500"/>
          </a:effectLst>
        </p:spPr>
      </p:pic>
      <p:sp>
        <p:nvSpPr>
          <p:cNvPr id="18" name="Rectangle 17">
            <a:extLst>
              <a:ext uri="{FF2B5EF4-FFF2-40B4-BE49-F238E27FC236}">
                <a16:creationId xmlns:a16="http://schemas.microsoft.com/office/drawing/2014/main" id="{C2D7D7B4-6E1D-45F8-8A37-69D2EF2A0A93}"/>
              </a:ext>
            </a:extLst>
          </p:cNvPr>
          <p:cNvSpPr/>
          <p:nvPr/>
        </p:nvSpPr>
        <p:spPr>
          <a:xfrm>
            <a:off x="77923" y="2261369"/>
            <a:ext cx="4729684" cy="3662541"/>
          </a:xfrm>
          <a:prstGeom prst="rect">
            <a:avLst/>
          </a:prstGeom>
        </p:spPr>
        <p:txBody>
          <a:bodyPr wrap="square">
            <a:spAutoFit/>
          </a:bodyPr>
          <a:lstStyle/>
          <a:p>
            <a:r>
              <a:rPr lang="en-US" b="1" dirty="0">
                <a:solidFill>
                  <a:srgbClr val="002060"/>
                </a:solidFill>
              </a:rPr>
              <a:t>1.SRNSFG </a:t>
            </a:r>
            <a:r>
              <a:rPr lang="en-US" sz="1600" dirty="0">
                <a:solidFill>
                  <a:srgbClr val="002060"/>
                </a:solidFill>
              </a:rPr>
              <a:t>- is one of the strategic state stakeholders in the upcoming RI calls.  It is a national foundation whose main aim is to support science and researchers at all level of it’s development. ( </a:t>
            </a:r>
            <a:r>
              <a:rPr lang="en-US" sz="1200" dirty="0">
                <a:solidFill>
                  <a:srgbClr val="002060"/>
                </a:solidFill>
              </a:rPr>
              <a:t>Destination2 -INFRAEOSC</a:t>
            </a:r>
            <a:r>
              <a:rPr lang="en-US" sz="1600" dirty="0">
                <a:solidFill>
                  <a:srgbClr val="002060"/>
                </a:solidFill>
              </a:rPr>
              <a:t>)  </a:t>
            </a:r>
          </a:p>
          <a:p>
            <a:r>
              <a:rPr lang="en-US" b="1" dirty="0">
                <a:solidFill>
                  <a:srgbClr val="002060"/>
                </a:solidFill>
              </a:rPr>
              <a:t>2.TECHINFORMI </a:t>
            </a:r>
            <a:r>
              <a:rPr lang="en-US" sz="1600" dirty="0">
                <a:solidFill>
                  <a:srgbClr val="002060"/>
                </a:solidFill>
              </a:rPr>
              <a:t>– organization which maintain a unique national scientific data’s and databases, and the development of single national scientific cloud area is the priority number one. (</a:t>
            </a:r>
            <a:r>
              <a:rPr lang="en-US" sz="1200" dirty="0">
                <a:solidFill>
                  <a:srgbClr val="002060"/>
                </a:solidFill>
              </a:rPr>
              <a:t>Destination2 -INFRAEOSC) </a:t>
            </a:r>
          </a:p>
          <a:p>
            <a:r>
              <a:rPr lang="en-US" b="1" dirty="0">
                <a:solidFill>
                  <a:srgbClr val="002060"/>
                </a:solidFill>
              </a:rPr>
              <a:t>3.GRENA – </a:t>
            </a:r>
            <a:r>
              <a:rPr lang="en-US" dirty="0">
                <a:solidFill>
                  <a:srgbClr val="002060"/>
                </a:solidFill>
              </a:rPr>
              <a:t>private organization, </a:t>
            </a:r>
            <a:r>
              <a:rPr lang="en-US" sz="1600" dirty="0">
                <a:solidFill>
                  <a:srgbClr val="002060"/>
                </a:solidFill>
              </a:rPr>
              <a:t>which strives and successfully developing the main communication channels between the local and global research infrastructures. (</a:t>
            </a:r>
            <a:r>
              <a:rPr lang="en-US" sz="1200" dirty="0">
                <a:solidFill>
                  <a:srgbClr val="002060"/>
                </a:solidFill>
              </a:rPr>
              <a:t>Destination2, 5 –INFRAEOSC, INFRANET) </a:t>
            </a:r>
          </a:p>
          <a:p>
            <a:r>
              <a:rPr lang="en-US" b="1" dirty="0">
                <a:solidFill>
                  <a:srgbClr val="002060"/>
                </a:solidFill>
              </a:rPr>
              <a:t>4.National Science Library - </a:t>
            </a:r>
            <a:r>
              <a:rPr lang="en-US" sz="1600" dirty="0">
                <a:solidFill>
                  <a:srgbClr val="002060"/>
                </a:solidFill>
              </a:rPr>
              <a:t>which is developing an open access repositories at the national level. </a:t>
            </a:r>
          </a:p>
        </p:txBody>
      </p:sp>
      <p:sp>
        <p:nvSpPr>
          <p:cNvPr id="19" name="Rectangle 18">
            <a:extLst>
              <a:ext uri="{FF2B5EF4-FFF2-40B4-BE49-F238E27FC236}">
                <a16:creationId xmlns:a16="http://schemas.microsoft.com/office/drawing/2014/main" id="{A267084A-4806-4098-AD7C-D4EA7788F72B}"/>
              </a:ext>
            </a:extLst>
          </p:cNvPr>
          <p:cNvSpPr/>
          <p:nvPr/>
        </p:nvSpPr>
        <p:spPr>
          <a:xfrm>
            <a:off x="77923" y="5827139"/>
            <a:ext cx="11073694" cy="923330"/>
          </a:xfrm>
          <a:prstGeom prst="rect">
            <a:avLst/>
          </a:prstGeom>
        </p:spPr>
        <p:txBody>
          <a:bodyPr wrap="square">
            <a:spAutoFit/>
          </a:bodyPr>
          <a:lstStyle/>
          <a:p>
            <a:r>
              <a:rPr lang="en-US" b="1" dirty="0">
                <a:solidFill>
                  <a:srgbClr val="002060"/>
                </a:solidFill>
              </a:rPr>
              <a:t>5.Kutaisi International University - </a:t>
            </a:r>
            <a:r>
              <a:rPr lang="en-US" sz="1600" dirty="0">
                <a:solidFill>
                  <a:srgbClr val="002060"/>
                </a:solidFill>
              </a:rPr>
              <a:t>(where the Hadron Therapy Center will be established in 2023 -2024. This research center will offer its facilities for the scientific research in particle physics, radiation physics and biophysics, as well as support operations of the Proton Therapy Center. </a:t>
            </a:r>
            <a:r>
              <a:rPr lang="en-US" sz="2000" dirty="0">
                <a:solidFill>
                  <a:srgbClr val="002060"/>
                </a:solidFill>
              </a:rPr>
              <a:t>( </a:t>
            </a:r>
            <a:r>
              <a:rPr lang="en-US" sz="1600" dirty="0">
                <a:solidFill>
                  <a:srgbClr val="002060"/>
                </a:solidFill>
              </a:rPr>
              <a:t>Destination3 - INFRASERV</a:t>
            </a:r>
            <a:r>
              <a:rPr lang="en-US" sz="2000" dirty="0">
                <a:solidFill>
                  <a:srgbClr val="002060"/>
                </a:solidFill>
              </a:rPr>
              <a:t>) </a:t>
            </a:r>
            <a:endParaRPr lang="en-US" sz="1600" dirty="0">
              <a:solidFill>
                <a:srgbClr val="002060"/>
              </a:solidFill>
            </a:endParaRPr>
          </a:p>
        </p:txBody>
      </p:sp>
      <p:sp>
        <p:nvSpPr>
          <p:cNvPr id="20" name="Rectangle 19">
            <a:extLst>
              <a:ext uri="{FF2B5EF4-FFF2-40B4-BE49-F238E27FC236}">
                <a16:creationId xmlns:a16="http://schemas.microsoft.com/office/drawing/2014/main" id="{42BCBF39-EC2C-488F-93E9-1819C71B8E5F}"/>
              </a:ext>
            </a:extLst>
          </p:cNvPr>
          <p:cNvSpPr/>
          <p:nvPr/>
        </p:nvSpPr>
        <p:spPr>
          <a:xfrm>
            <a:off x="112502" y="1892037"/>
            <a:ext cx="3957179" cy="369332"/>
          </a:xfrm>
          <a:prstGeom prst="rect">
            <a:avLst/>
          </a:prstGeom>
        </p:spPr>
        <p:txBody>
          <a:bodyPr wrap="square">
            <a:spAutoFit/>
          </a:bodyPr>
          <a:lstStyle/>
          <a:p>
            <a:r>
              <a:rPr lang="en-US" b="1" dirty="0">
                <a:solidFill>
                  <a:srgbClr val="FF0000"/>
                </a:solidFill>
              </a:rPr>
              <a:t>Key stakeholders/ potential applicants: </a:t>
            </a:r>
          </a:p>
        </p:txBody>
      </p:sp>
    </p:spTree>
    <p:extLst>
      <p:ext uri="{BB962C8B-B14F-4D97-AF65-F5344CB8AC3E}">
        <p14:creationId xmlns:p14="http://schemas.microsoft.com/office/powerpoint/2010/main" val="3035435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47590-DF69-42AE-BEF7-648F12A3A2B4}"/>
              </a:ext>
            </a:extLst>
          </p:cNvPr>
          <p:cNvSpPr/>
          <p:nvPr/>
        </p:nvSpPr>
        <p:spPr>
          <a:xfrm>
            <a:off x="3122454" y="768044"/>
            <a:ext cx="8949123" cy="1200329"/>
          </a:xfrm>
          <a:prstGeom prst="rect">
            <a:avLst/>
          </a:prstGeom>
        </p:spPr>
        <p:txBody>
          <a:bodyPr wrap="square">
            <a:spAutoFit/>
          </a:bodyPr>
          <a:lstStyle/>
          <a:p>
            <a:pPr marL="342900" marR="0" lvl="0" indent="-342900">
              <a:spcBef>
                <a:spcPts val="0"/>
              </a:spcBef>
              <a:spcAft>
                <a:spcPts val="0"/>
              </a:spcAft>
              <a:buSzPts val="1400"/>
              <a:buFont typeface="Wingdings" panose="05000000000000000000" pitchFamily="2" charset="2"/>
              <a:buChar char="Ø"/>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On November 14-17 as RI NCP we will participate in EOSC Symposium 2022 (Czech Republic, Prague)  where we will  present the main obstacles and demonstrate the strategic vision of the Ministry of Education and Science of Georgia regarding the implementation of OS principles, EOSC&amp;FAIR; </a:t>
            </a:r>
          </a:p>
        </p:txBody>
      </p:sp>
      <p:pic>
        <p:nvPicPr>
          <p:cNvPr id="5" name="Picture 4">
            <a:extLst>
              <a:ext uri="{FF2B5EF4-FFF2-40B4-BE49-F238E27FC236}">
                <a16:creationId xmlns:a16="http://schemas.microsoft.com/office/drawing/2014/main" id="{07BD708B-E767-4C51-BB7A-72E7D5CAC208}"/>
              </a:ext>
            </a:extLst>
          </p:cNvPr>
          <p:cNvPicPr>
            <a:picLocks noChangeAspect="1"/>
          </p:cNvPicPr>
          <p:nvPr/>
        </p:nvPicPr>
        <p:blipFill>
          <a:blip r:embed="rId2" cstate="print"/>
          <a:stretch>
            <a:fillRect/>
          </a:stretch>
        </p:blipFill>
        <p:spPr>
          <a:xfrm>
            <a:off x="226412" y="202310"/>
            <a:ext cx="2835323" cy="1890215"/>
          </a:xfrm>
          <a:prstGeom prst="rect">
            <a:avLst/>
          </a:prstGeom>
          <a:ln>
            <a:noFill/>
          </a:ln>
          <a:effectLst>
            <a:softEdge rad="112500"/>
          </a:effectLst>
        </p:spPr>
      </p:pic>
      <p:sp>
        <p:nvSpPr>
          <p:cNvPr id="9" name="Title 1">
            <a:extLst>
              <a:ext uri="{FF2B5EF4-FFF2-40B4-BE49-F238E27FC236}">
                <a16:creationId xmlns:a16="http://schemas.microsoft.com/office/drawing/2014/main" id="{9B69B925-E86F-481F-9D15-F64D359B5FA5}"/>
              </a:ext>
            </a:extLst>
          </p:cNvPr>
          <p:cNvSpPr>
            <a:spLocks noGrp="1"/>
          </p:cNvSpPr>
          <p:nvPr>
            <p:ph type="title"/>
          </p:nvPr>
        </p:nvSpPr>
        <p:spPr>
          <a:xfrm>
            <a:off x="5080963" y="65589"/>
            <a:ext cx="5156546" cy="825942"/>
          </a:xfrm>
        </p:spPr>
        <p:txBody>
          <a:bodyPr/>
          <a:lstStyle/>
          <a:p>
            <a:r>
              <a:rPr lang="en-US" b="1" dirty="0">
                <a:solidFill>
                  <a:srgbClr val="002060"/>
                </a:solidFill>
                <a:latin typeface="+mn-lt"/>
              </a:rPr>
              <a:t>Present plans:</a:t>
            </a:r>
          </a:p>
        </p:txBody>
      </p:sp>
      <p:sp>
        <p:nvSpPr>
          <p:cNvPr id="10" name="Rectangle 9">
            <a:extLst>
              <a:ext uri="{FF2B5EF4-FFF2-40B4-BE49-F238E27FC236}">
                <a16:creationId xmlns:a16="http://schemas.microsoft.com/office/drawing/2014/main" id="{9C93C45B-8931-4EEF-942F-C3601731D9F4}"/>
              </a:ext>
            </a:extLst>
          </p:cNvPr>
          <p:cNvSpPr/>
          <p:nvPr/>
        </p:nvSpPr>
        <p:spPr>
          <a:xfrm>
            <a:off x="3217390" y="1984810"/>
            <a:ext cx="8449891" cy="646331"/>
          </a:xfrm>
          <a:prstGeom prst="rect">
            <a:avLst/>
          </a:prstGeom>
        </p:spPr>
        <p:txBody>
          <a:bodyPr wrap="square">
            <a:spAutoFit/>
          </a:bodyPr>
          <a:lstStyle/>
          <a:p>
            <a:pPr marL="285750" indent="-285750">
              <a:buFont typeface="Wingdings" panose="05000000000000000000" pitchFamily="2" charset="2"/>
              <a:buChar char="Ø"/>
            </a:pPr>
            <a:r>
              <a:rPr lang="en-US" dirty="0">
                <a:solidFill>
                  <a:srgbClr val="002060"/>
                </a:solidFill>
              </a:rPr>
              <a:t>Participating in online - International Conference on Research Infrastructures 2022 (19-21 October 2022, ICRI 2022)- online participation.</a:t>
            </a:r>
          </a:p>
        </p:txBody>
      </p:sp>
      <p:sp>
        <p:nvSpPr>
          <p:cNvPr id="11" name="Title 1">
            <a:extLst>
              <a:ext uri="{FF2B5EF4-FFF2-40B4-BE49-F238E27FC236}">
                <a16:creationId xmlns:a16="http://schemas.microsoft.com/office/drawing/2014/main" id="{235A9EF6-48E5-4071-B6C9-DEBE76F11E60}"/>
              </a:ext>
            </a:extLst>
          </p:cNvPr>
          <p:cNvSpPr txBox="1">
            <a:spLocks/>
          </p:cNvSpPr>
          <p:nvPr/>
        </p:nvSpPr>
        <p:spPr>
          <a:xfrm>
            <a:off x="327813" y="2307975"/>
            <a:ext cx="3468824" cy="743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mn-lt"/>
              </a:rPr>
              <a:t>Challenges:</a:t>
            </a:r>
          </a:p>
        </p:txBody>
      </p:sp>
      <p:sp>
        <p:nvSpPr>
          <p:cNvPr id="13" name="Rectangle 12">
            <a:extLst>
              <a:ext uri="{FF2B5EF4-FFF2-40B4-BE49-F238E27FC236}">
                <a16:creationId xmlns:a16="http://schemas.microsoft.com/office/drawing/2014/main" id="{2CD83241-11BE-4586-9A17-17A2998C3B0C}"/>
              </a:ext>
            </a:extLst>
          </p:cNvPr>
          <p:cNvSpPr/>
          <p:nvPr/>
        </p:nvSpPr>
        <p:spPr>
          <a:xfrm>
            <a:off x="519113" y="2896690"/>
            <a:ext cx="11672887" cy="1501693"/>
          </a:xfrm>
          <a:prstGeom prst="rect">
            <a:avLst/>
          </a:prstGeom>
        </p:spPr>
        <p:txBody>
          <a:bodyPr wrap="square">
            <a:spAutoFit/>
          </a:bodyPr>
          <a:lstStyle/>
          <a:p>
            <a:pPr marL="342900" indent="-342900" algn="just">
              <a:lnSpc>
                <a:spcPct val="115000"/>
              </a:lnSpc>
              <a:spcAft>
                <a:spcPts val="600"/>
              </a:spcAft>
              <a:buFont typeface="Wingdings" panose="05000000000000000000" pitchFamily="2" charset="2"/>
              <a:buChar char="Ø"/>
            </a:pPr>
            <a:r>
              <a:rPr lang="en-US" dirty="0">
                <a:solidFill>
                  <a:srgbClr val="002060"/>
                </a:solidFill>
                <a:ea typeface="Arial" panose="020B0604020202020204" pitchFamily="34" charset="0"/>
              </a:rPr>
              <a:t>Communication with target groups (researchers, academics, universities and research institutes, from PhDs to directors ( identify the best strategy in this regard);</a:t>
            </a:r>
          </a:p>
          <a:p>
            <a:pPr marL="342900" indent="-342900" algn="just">
              <a:lnSpc>
                <a:spcPct val="115000"/>
              </a:lnSpc>
              <a:spcAft>
                <a:spcPts val="600"/>
              </a:spcAft>
              <a:buFont typeface="Wingdings" panose="05000000000000000000" pitchFamily="2" charset="2"/>
              <a:buChar char="Ø"/>
            </a:pPr>
            <a:r>
              <a:rPr lang="en-US" dirty="0">
                <a:solidFill>
                  <a:srgbClr val="002060"/>
                </a:solidFill>
              </a:rPr>
              <a:t>Make scientific knowledge openly available, accessible and reusable for everyone at the national level </a:t>
            </a:r>
          </a:p>
          <a:p>
            <a:pPr algn="just">
              <a:lnSpc>
                <a:spcPct val="115000"/>
              </a:lnSpc>
              <a:spcAft>
                <a:spcPts val="600"/>
              </a:spcAft>
            </a:pPr>
            <a:r>
              <a:rPr lang="en-US" dirty="0">
                <a:solidFill>
                  <a:srgbClr val="002060"/>
                </a:solidFill>
              </a:rPr>
              <a:t>       (develop a FAIR policy) ;</a:t>
            </a:r>
          </a:p>
        </p:txBody>
      </p:sp>
      <p:sp>
        <p:nvSpPr>
          <p:cNvPr id="14" name="Rectangle 13">
            <a:extLst>
              <a:ext uri="{FF2B5EF4-FFF2-40B4-BE49-F238E27FC236}">
                <a16:creationId xmlns:a16="http://schemas.microsoft.com/office/drawing/2014/main" id="{9FF75F52-3764-48D9-85A1-717D4B3B1751}"/>
              </a:ext>
            </a:extLst>
          </p:cNvPr>
          <p:cNvSpPr/>
          <p:nvPr/>
        </p:nvSpPr>
        <p:spPr>
          <a:xfrm>
            <a:off x="327813" y="4156101"/>
            <a:ext cx="5969033" cy="830997"/>
          </a:xfrm>
          <a:prstGeom prst="rect">
            <a:avLst/>
          </a:prstGeom>
        </p:spPr>
        <p:txBody>
          <a:bodyPr wrap="square">
            <a:spAutoFit/>
          </a:bodyPr>
          <a:lstStyle/>
          <a:p>
            <a:r>
              <a:rPr lang="en-US" sz="4800" b="1" dirty="0">
                <a:solidFill>
                  <a:srgbClr val="002060"/>
                </a:solidFill>
              </a:rPr>
              <a:t>Vision and next steps:</a:t>
            </a:r>
          </a:p>
        </p:txBody>
      </p:sp>
      <p:sp>
        <p:nvSpPr>
          <p:cNvPr id="17" name="Rectangle 16">
            <a:extLst>
              <a:ext uri="{FF2B5EF4-FFF2-40B4-BE49-F238E27FC236}">
                <a16:creationId xmlns:a16="http://schemas.microsoft.com/office/drawing/2014/main" id="{EB2E9E8F-F27C-4DCB-86C3-15127AFC9D66}"/>
              </a:ext>
            </a:extLst>
          </p:cNvPr>
          <p:cNvSpPr/>
          <p:nvPr/>
        </p:nvSpPr>
        <p:spPr>
          <a:xfrm>
            <a:off x="226412" y="4889628"/>
            <a:ext cx="12024023" cy="1768305"/>
          </a:xfrm>
          <a:prstGeom prst="rect">
            <a:avLst/>
          </a:prstGeom>
        </p:spPr>
        <p:txBody>
          <a:bodyPr wrap="square">
            <a:spAutoFit/>
          </a:bodyPr>
          <a:lstStyle/>
          <a:p>
            <a:pPr marL="342900" indent="-342900" fontAlgn="base">
              <a:lnSpc>
                <a:spcPct val="115000"/>
              </a:lnSpc>
              <a:buSzPts val="1000"/>
              <a:buFont typeface="Symbol" panose="05050102010706020507" pitchFamily="18" charset="2"/>
              <a:buChar char=""/>
              <a:tabLst>
                <a:tab pos="457200" algn="l"/>
              </a:tabLst>
            </a:pPr>
            <a:r>
              <a:rPr lang="en-US" sz="1600" dirty="0">
                <a:solidFill>
                  <a:srgbClr val="002060"/>
                </a:solidFill>
                <a:latin typeface="Times New Roman" panose="02020603050405020304" pitchFamily="18" charset="0"/>
                <a:ea typeface="Arial" panose="020B0604020202020204" pitchFamily="34" charset="0"/>
              </a:rPr>
              <a:t>Develop clear strategic vison of implementation of OS policy (involving all decision makers/ key players at the national level).</a:t>
            </a:r>
          </a:p>
          <a:p>
            <a:pPr marL="342900" indent="-342900" fontAlgn="base">
              <a:lnSpc>
                <a:spcPct val="115000"/>
              </a:lnSpc>
              <a:buSzPts val="1000"/>
              <a:buFont typeface="Symbol" panose="05050102010706020507" pitchFamily="18" charset="2"/>
              <a:buChar char=""/>
              <a:tabLst>
                <a:tab pos="457200" algn="l"/>
              </a:tabLst>
            </a:pPr>
            <a:r>
              <a:rPr lang="en-US" sz="1600" dirty="0">
                <a:solidFill>
                  <a:srgbClr val="002060"/>
                </a:solidFill>
                <a:latin typeface="Times New Roman" panose="02020603050405020304" pitchFamily="18" charset="0"/>
                <a:ea typeface="Arial" panose="020B0604020202020204" pitchFamily="34" charset="0"/>
              </a:rPr>
              <a:t>Promoting and extending the FAIR principles at national level and inclusion of potential stakeholders in this process; Integration of  FAIR practices into the research ecosystem of Georgia;</a:t>
            </a:r>
          </a:p>
          <a:p>
            <a:pPr marL="342900" indent="-342900" fontAlgn="base">
              <a:lnSpc>
                <a:spcPct val="115000"/>
              </a:lnSpc>
              <a:buSzPts val="1000"/>
              <a:buFont typeface="Symbol" panose="05050102010706020507" pitchFamily="18" charset="2"/>
              <a:buChar char=""/>
              <a:tabLst>
                <a:tab pos="457200" algn="l"/>
              </a:tabLst>
            </a:pPr>
            <a:r>
              <a:rPr lang="en-US" sz="1600" dirty="0">
                <a:solidFill>
                  <a:srgbClr val="002060"/>
                </a:solidFill>
                <a:latin typeface="Times New Roman" panose="02020603050405020304" pitchFamily="18" charset="0"/>
                <a:ea typeface="Arial" panose="020B0604020202020204" pitchFamily="34" charset="0"/>
              </a:rPr>
              <a:t>Develop a single platform (national G-OSC) and offer full range of scientific, digital services for science and researchers in Georgia; Support for /development of international, regional and thematic open science platforms for sharing of knowledge and best practices.</a:t>
            </a:r>
          </a:p>
          <a:p>
            <a:pPr marL="342900" indent="-342900" fontAlgn="base">
              <a:lnSpc>
                <a:spcPct val="115000"/>
              </a:lnSpc>
              <a:buSzPts val="1000"/>
              <a:buFont typeface="Symbol" panose="05050102010706020507" pitchFamily="18" charset="2"/>
              <a:buChar char=""/>
              <a:tabLst>
                <a:tab pos="457200" algn="l"/>
              </a:tabLst>
            </a:pPr>
            <a:r>
              <a:rPr lang="en-US" sz="1600" dirty="0">
                <a:solidFill>
                  <a:srgbClr val="002060"/>
                </a:solidFill>
                <a:latin typeface="Times New Roman" panose="02020603050405020304" pitchFamily="18" charset="0"/>
                <a:ea typeface="Arial" panose="020B0604020202020204" pitchFamily="34" charset="0"/>
              </a:rPr>
              <a:t>Federation of national G-OSC with Research Infrastructures &amp; e-infrastructures in EOSC</a:t>
            </a:r>
            <a:endParaRPr lang="en-US" sz="1600" dirty="0">
              <a:solidFill>
                <a:srgbClr val="00206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98647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3BCBF1-CBA5-531B-DB02-5E5FE727B10E}"/>
              </a:ext>
            </a:extLst>
          </p:cNvPr>
          <p:cNvSpPr txBox="1"/>
          <p:nvPr/>
        </p:nvSpPr>
        <p:spPr>
          <a:xfrm>
            <a:off x="878305" y="1312403"/>
            <a:ext cx="7176633" cy="3754874"/>
          </a:xfrm>
          <a:prstGeom prst="rect">
            <a:avLst/>
          </a:prstGeom>
          <a:noFill/>
        </p:spPr>
        <p:txBody>
          <a:bodyPr wrap="square">
            <a:spAutoFit/>
          </a:bodyPr>
          <a:lstStyle/>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Pillar II</a:t>
            </a:r>
          </a:p>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Global challenges and European industrial competitiveness</a:t>
            </a:r>
            <a:endParaRPr lang="en-US" sz="3600" b="1" dirty="0">
              <a:solidFill>
                <a:schemeClr val="bg1"/>
              </a:solidFill>
            </a:endParaRPr>
          </a:p>
          <a:p>
            <a:pPr algn="ctr"/>
            <a:endParaRPr lang="en-US" sz="3600" b="1" dirty="0">
              <a:solidFill>
                <a:schemeClr val="bg1"/>
              </a:solidFill>
            </a:endParaRPr>
          </a:p>
          <a:p>
            <a:pPr lvl="0" defTabSz="914400">
              <a:lnSpc>
                <a:spcPct val="90000"/>
              </a:lnSpc>
              <a:spcBef>
                <a:spcPts val="1200"/>
              </a:spcBef>
              <a:buClr>
                <a:srgbClr val="4A66AC"/>
              </a:buClr>
              <a:defRPr/>
            </a:pPr>
            <a:r>
              <a:rPr lang="en-US" sz="3600" dirty="0">
                <a:solidFill>
                  <a:schemeClr val="bg1"/>
                </a:solidFill>
              </a:rPr>
              <a:t>Direction Coordinator</a:t>
            </a:r>
            <a:br>
              <a:rPr lang="en-US" sz="3600" dirty="0">
                <a:solidFill>
                  <a:schemeClr val="bg1"/>
                </a:solidFill>
              </a:rPr>
            </a:br>
            <a:r>
              <a:rPr kumimoji="0" lang="en-US" sz="2200" b="0" i="0" u="none" strike="noStrike" kern="1200" cap="none" spc="0" normalizeH="0" baseline="0" noProof="0" dirty="0">
                <a:ln>
                  <a:noFill/>
                </a:ln>
                <a:solidFill>
                  <a:srgbClr val="4A66AC">
                    <a:lumMod val="20000"/>
                    <a:lumOff val="80000"/>
                  </a:srgbClr>
                </a:solidFill>
                <a:effectLst/>
                <a:uLnTx/>
                <a:uFillTx/>
                <a:latin typeface="Corbel" panose="020B0503020204020204"/>
                <a:ea typeface="+mn-ea"/>
                <a:cs typeface="+mn-cs"/>
              </a:rPr>
              <a:t>Dr. </a:t>
            </a:r>
            <a:r>
              <a:rPr lang="en-US" sz="2200" dirty="0">
                <a:solidFill>
                  <a:srgbClr val="4A66AC">
                    <a:lumMod val="20000"/>
                    <a:lumOff val="80000"/>
                  </a:srgbClr>
                </a:solidFill>
                <a:latin typeface="Corbel" panose="020B0503020204020204"/>
              </a:rPr>
              <a:t>Lela Mirtskhulava </a:t>
            </a:r>
            <a:r>
              <a:rPr kumimoji="0" lang="en-US" sz="2200" b="0" i="0" u="none" strike="noStrike" kern="1200" cap="none" spc="0" normalizeH="0" baseline="0" noProof="0" dirty="0">
                <a:ln>
                  <a:noFill/>
                </a:ln>
                <a:solidFill>
                  <a:srgbClr val="4A66AC">
                    <a:lumMod val="20000"/>
                    <a:lumOff val="80000"/>
                  </a:srgbClr>
                </a:solidFill>
                <a:effectLst/>
                <a:uLnTx/>
                <a:uFillTx/>
                <a:latin typeface="Corbel" panose="020B0503020204020204"/>
                <a:ea typeface="+mn-ea"/>
                <a:cs typeface="+mn-cs"/>
              </a:rPr>
              <a:t>E-mail: lmirtskhulava@rustaveli.org.ge</a:t>
            </a:r>
            <a:endParaRPr lang="en-US" sz="3600" dirty="0">
              <a:solidFill>
                <a:schemeClr val="bg1"/>
              </a:solidFill>
            </a:endParaRPr>
          </a:p>
        </p:txBody>
      </p:sp>
    </p:spTree>
    <p:extLst>
      <p:ext uri="{BB962C8B-B14F-4D97-AF65-F5344CB8AC3E}">
        <p14:creationId xmlns:p14="http://schemas.microsoft.com/office/powerpoint/2010/main" val="228225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498A35-03A5-B984-8FFC-F7C3940EC32A}"/>
              </a:ext>
            </a:extLst>
          </p:cNvPr>
          <p:cNvSpPr>
            <a:spLocks noGrp="1"/>
          </p:cNvSpPr>
          <p:nvPr>
            <p:ph sz="half" idx="1"/>
          </p:nvPr>
        </p:nvSpPr>
        <p:spPr>
          <a:xfrm>
            <a:off x="234607" y="1009650"/>
            <a:ext cx="3402210" cy="1177290"/>
          </a:xfrm>
          <a:ln w="76200">
            <a:solidFill>
              <a:srgbClr val="7030A0"/>
            </a:solidFill>
          </a:ln>
          <a:effectLst>
            <a:outerShdw blurRad="50800" dist="38100" dir="5400000" algn="t" rotWithShape="0">
              <a:prstClr val="black">
                <a:alpha val="40000"/>
              </a:prstClr>
            </a:outerShdw>
          </a:effectLst>
        </p:spPr>
        <p:txBody>
          <a:bodyPr>
            <a:normAutofit fontScale="92500" lnSpcReduction="10000"/>
          </a:bodyPr>
          <a:lstStyle/>
          <a:p>
            <a:pPr marL="0" marR="0" indent="0">
              <a:lnSpc>
                <a:spcPct val="107000"/>
              </a:lnSpc>
              <a:spcBef>
                <a:spcPts val="0"/>
              </a:spcBef>
              <a:spcAft>
                <a:spcPts val="0"/>
              </a:spcAft>
              <a:buNone/>
            </a:pPr>
            <a:r>
              <a:rPr lang="en-US" sz="1800" b="1" dirty="0">
                <a:solidFill>
                  <a:srgbClr val="7030A0"/>
                </a:solidFill>
                <a:effectLst/>
                <a:latin typeface="Sylfaen" panose="010A0502050306030303" pitchFamily="18" charset="0"/>
                <a:ea typeface="Calibri" panose="020F0502020204030204" pitchFamily="34" charset="0"/>
                <a:cs typeface="Times New Roman" panose="02020603050405020304" pitchFamily="18" charset="0"/>
              </a:rPr>
              <a:t>Cluster</a:t>
            </a:r>
            <a:r>
              <a:rPr lang="ka-GE" sz="1800" b="1" dirty="0">
                <a:solidFill>
                  <a:srgbClr val="7030A0"/>
                </a:solidFill>
                <a:effectLst/>
                <a:latin typeface="Sylfaen" panose="010A0502050306030303" pitchFamily="18" charset="0"/>
                <a:ea typeface="Calibri" panose="020F0502020204030204" pitchFamily="34" charset="0"/>
                <a:cs typeface="Times New Roman" panose="02020603050405020304" pitchFamily="18" charset="0"/>
              </a:rPr>
              <a:t> </a:t>
            </a:r>
            <a:r>
              <a:rPr lang="en-US" sz="1800" b="1" dirty="0">
                <a:solidFill>
                  <a:srgbClr val="7030A0"/>
                </a:solidFill>
                <a:effectLst/>
                <a:latin typeface="Sylfaen" panose="010A0502050306030303" pitchFamily="18" charset="0"/>
                <a:ea typeface="Calibri" panose="020F0502020204030204" pitchFamily="34" charset="0"/>
                <a:cs typeface="Times New Roman" panose="02020603050405020304" pitchFamily="18" charset="0"/>
              </a:rPr>
              <a:t>I</a:t>
            </a:r>
            <a:r>
              <a:rPr lang="en-US" sz="1800" b="1" dirty="0">
                <a:solidFill>
                  <a:srgbClr val="7030A0"/>
                </a:solidFill>
                <a:latin typeface="Sylfaen" panose="010A0502050306030303" pitchFamily="18" charset="0"/>
                <a:ea typeface="Calibri" panose="020F0502020204030204" pitchFamily="34" charset="0"/>
                <a:cs typeface="Times New Roman" panose="02020603050405020304" pitchFamily="18" charset="0"/>
              </a:rPr>
              <a:t> –</a:t>
            </a:r>
            <a:r>
              <a:rPr lang="ka-GE" sz="1800" b="1" dirty="0">
                <a:solidFill>
                  <a:srgbClr val="7030A0"/>
                </a:solidFill>
                <a:effectLst/>
                <a:latin typeface="Sylfaen" panose="010A0502050306030303" pitchFamily="18" charset="0"/>
                <a:ea typeface="Calibri" panose="020F0502020204030204" pitchFamily="34" charset="0"/>
                <a:cs typeface="Times New Roman" panose="02020603050405020304" pitchFamily="18" charset="0"/>
              </a:rPr>
              <a:t> </a:t>
            </a:r>
            <a:r>
              <a:rPr lang="en-US" sz="1800" b="1" dirty="0">
                <a:solidFill>
                  <a:srgbClr val="00B0F0"/>
                </a:solidFill>
                <a:latin typeface="Sylfaen" panose="010A0502050306030303" pitchFamily="18" charset="0"/>
                <a:ea typeface="Calibri" panose="020F0502020204030204" pitchFamily="34" charset="0"/>
                <a:cs typeface="Times New Roman" panose="02020603050405020304" pitchFamily="18" charset="0"/>
              </a:rPr>
              <a:t>Health </a:t>
            </a:r>
          </a:p>
          <a:p>
            <a:pPr marL="0" marR="0" indent="0">
              <a:lnSpc>
                <a:spcPct val="107000"/>
              </a:lnSpc>
              <a:spcBef>
                <a:spcPts val="0"/>
              </a:spcBef>
              <a:spcAft>
                <a:spcPts val="0"/>
              </a:spcAft>
              <a:buNone/>
            </a:pPr>
            <a:endParaRPr lang="en-US" sz="1800" b="1" dirty="0">
              <a:solidFill>
                <a:srgbClr val="7030A0"/>
              </a:solidFill>
              <a:latin typeface="Sylfaen" panose="010A050205030603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0070C0"/>
                </a:solidFill>
                <a:latin typeface="Sylfaen" panose="010A0502050306030303" pitchFamily="18" charset="0"/>
                <a:ea typeface="Calibri" panose="020F0502020204030204" pitchFamily="34" charset="0"/>
                <a:cs typeface="Times New Roman" panose="02020603050405020304" pitchFamily="18" charset="0"/>
              </a:rPr>
              <a:t>NCP</a:t>
            </a:r>
            <a:r>
              <a:rPr lang="en-US" sz="1800" b="1" dirty="0">
                <a:solidFill>
                  <a:srgbClr val="7030A0"/>
                </a:solidFill>
                <a:latin typeface="Sylfaen" panose="010A0502050306030303" pitchFamily="18" charset="0"/>
                <a:ea typeface="Calibri" panose="020F0502020204030204" pitchFamily="34" charset="0"/>
                <a:cs typeface="Times New Roman" panose="02020603050405020304" pitchFamily="18" charset="0"/>
              </a:rPr>
              <a:t> - </a:t>
            </a:r>
            <a:r>
              <a:rPr lang="en-US" sz="1800" b="1" dirty="0">
                <a:solidFill>
                  <a:schemeClr val="accent2">
                    <a:lumMod val="75000"/>
                  </a:schemeClr>
                </a:solidFill>
                <a:latin typeface="Sylfaen" panose="010A0502050306030303" pitchFamily="18" charset="0"/>
                <a:ea typeface="Calibri" panose="020F0502020204030204" pitchFamily="34" charset="0"/>
                <a:cs typeface="Times New Roman" panose="02020603050405020304" pitchFamily="18" charset="0"/>
              </a:rPr>
              <a:t>Dr. Lela Mirtskhulava + A member of the Program Committee </a:t>
            </a:r>
            <a:endParaRPr lang="en-US" sz="1800" b="1" dirty="0">
              <a:solidFill>
                <a:schemeClr val="accent2">
                  <a:lumMod val="75000"/>
                </a:schemeClr>
              </a:solidFill>
              <a:effectLst/>
              <a:latin typeface="Sylfaen" panose="010A050205030603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b="1" dirty="0">
              <a:effectLst/>
              <a:latin typeface="Sylfaen" panose="010A050205030603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b="1" dirty="0">
              <a:solidFill>
                <a:srgbClr val="7030A0"/>
              </a:solidFill>
              <a:effectLst/>
              <a:latin typeface="Sylfaen" panose="010A050205030603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E5C90A13-FE13-3304-2A12-6EC7EB1AD2E1}"/>
              </a:ext>
            </a:extLst>
          </p:cNvPr>
          <p:cNvSpPr txBox="1">
            <a:spLocks/>
          </p:cNvSpPr>
          <p:nvPr/>
        </p:nvSpPr>
        <p:spPr>
          <a:xfrm>
            <a:off x="234607" y="2324102"/>
            <a:ext cx="3402211" cy="4319995"/>
          </a:xfrm>
          <a:prstGeom prst="rect">
            <a:avLst/>
          </a:prstGeom>
          <a:ln w="76200">
            <a:solidFill>
              <a:srgbClr val="7030A0"/>
            </a:solidFill>
          </a:ln>
          <a:effectLst>
            <a:outerShdw blurRad="50800" dist="38100" dir="5400000" algn="t" rotWithShape="0">
              <a:prstClr val="black">
                <a:alpha val="40000"/>
              </a:prstClr>
            </a:outerShdw>
          </a:effec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Cluster 2</a:t>
            </a:r>
            <a:r>
              <a:rPr kumimoji="0" lang="en-US" sz="1800" b="1" i="0" u="none" strike="noStrike" kern="1200" cap="none" spc="0" normalizeH="0" baseline="0" noProof="0" dirty="0">
                <a:ln>
                  <a:noFill/>
                </a:ln>
                <a:solidFill>
                  <a:srgbClr val="00B0F0"/>
                </a:solidFill>
                <a:effectLst/>
                <a:uLnTx/>
                <a:uFillTx/>
                <a:latin typeface="Sylfaen" panose="010A0502050306030303" pitchFamily="18" charset="0"/>
                <a:ea typeface="Calibri" panose="020F0502020204030204" pitchFamily="34" charset="0"/>
                <a:cs typeface="Times New Roman" panose="02020603050405020304" pitchFamily="18" charset="0"/>
              </a:rPr>
              <a:t>: Culture, Creativity and Inclusive society</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C00000"/>
                </a:solidFill>
                <a:effectLst/>
                <a:uLnTx/>
                <a:uFillTx/>
                <a:latin typeface="Sylfaen" panose="010A0502050306030303" pitchFamily="18" charset="0"/>
                <a:ea typeface="Calibri" panose="020F0502020204030204" pitchFamily="34" charset="0"/>
                <a:cs typeface="Times New Roman" panose="02020603050405020304" pitchFamily="18" charset="0"/>
              </a:rPr>
              <a:t>New </a:t>
            </a:r>
            <a:r>
              <a:rPr kumimoji="0" lang="en-US" sz="2200" b="1" i="0" u="none" strike="noStrike" kern="1200" cap="none" spc="0" normalizeH="0" baseline="0" noProof="0" dirty="0">
                <a:ln>
                  <a:noFill/>
                </a:ln>
                <a:solidFill>
                  <a:srgbClr val="0070C0"/>
                </a:solidFill>
                <a:effectLst/>
                <a:uLnTx/>
                <a:uFillTx/>
                <a:latin typeface="Sylfaen" panose="010A0502050306030303" pitchFamily="18" charset="0"/>
                <a:ea typeface="Calibri" panose="020F0502020204030204" pitchFamily="34" charset="0"/>
                <a:cs typeface="Times New Roman" panose="02020603050405020304" pitchFamily="18" charset="0"/>
              </a:rPr>
              <a:t>NCP</a:t>
            </a:r>
            <a:r>
              <a:rPr kumimoji="0" lang="en-US" sz="22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 Dr. </a:t>
            </a:r>
            <a:r>
              <a:rPr kumimoji="0" lang="en-US" sz="2200" b="1" i="0" u="none" strike="noStrike" kern="1200" cap="none" spc="0" normalizeH="0" baseline="0" noProof="0" dirty="0">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rPr>
              <a:t>Manana </a:t>
            </a:r>
            <a:r>
              <a:rPr kumimoji="0" lang="en-US" sz="2200" b="1" i="0" u="none" strike="noStrike" kern="1200" cap="none" spc="0" normalizeH="0" baseline="0" noProof="0" dirty="0" err="1">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rPr>
              <a:t>Mikadze</a:t>
            </a:r>
            <a:endParaRPr kumimoji="0" lang="en-US" sz="2200" b="1" i="0" u="none" strike="noStrike" kern="1200" cap="none" spc="0" normalizeH="0" baseline="0" noProof="0" dirty="0">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ka-GE" sz="2200" b="1" i="0" u="none" strike="noStrike" kern="1200" cap="none" spc="0" normalizeH="0" baseline="0" noProof="0" dirty="0">
              <a:ln>
                <a:noFill/>
              </a:ln>
              <a:solidFill>
                <a:srgbClr val="00B05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B050"/>
                </a:solidFill>
                <a:effectLst/>
                <a:uLnTx/>
                <a:uFillTx/>
                <a:latin typeface="Sylfaen" panose="010A0502050306030303" pitchFamily="18" charset="0"/>
                <a:ea typeface="Calibri" panose="020F0502020204030204" pitchFamily="34" charset="0"/>
                <a:cs typeface="Times New Roman" panose="02020603050405020304" pitchFamily="18" charset="0"/>
              </a:rPr>
              <a:t>Activities:</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9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9.09.2022 - European Research Area</a:t>
            </a:r>
            <a:r>
              <a:rPr kumimoji="0" lang="ka-GE"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Forum</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16.09. 2022 - Information Day on the European Research Council Synergy Grants and Initial Grants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27.09 Avoid errors in declaring personal costs in Horizon 2020 grants</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04.10 Horizon Europe coordinators' Day in Grant Management</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 20.10 Lump Sun funding in Horizon Europe: How does it work? How to write a proposal?</a:t>
            </a:r>
          </a:p>
          <a:p>
            <a:pPr marL="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95235DE9-F567-EA19-78DC-D29629F61111}"/>
              </a:ext>
            </a:extLst>
          </p:cNvPr>
          <p:cNvSpPr txBox="1">
            <a:spLocks/>
          </p:cNvSpPr>
          <p:nvPr/>
        </p:nvSpPr>
        <p:spPr>
          <a:xfrm>
            <a:off x="3788524" y="932873"/>
            <a:ext cx="3161145" cy="2629477"/>
          </a:xfrm>
          <a:prstGeom prst="rect">
            <a:avLst/>
          </a:prstGeom>
          <a:ln w="76200">
            <a:solidFill>
              <a:srgbClr val="7030A0"/>
            </a:solidFill>
          </a:ln>
          <a:effectLst>
            <a:outerShdw blurRad="50800" dist="38100" dir="8100000" algn="tr" rotWithShape="0">
              <a:prstClr val="black">
                <a:alpha val="40000"/>
              </a:prstClr>
            </a:outerShdw>
          </a:effectLst>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Cluster III: </a:t>
            </a:r>
            <a:r>
              <a:rPr kumimoji="0" lang="en-US" sz="1800" b="1" i="0" u="none" strike="noStrike" kern="1200" cap="none" spc="0" normalizeH="0" baseline="0" noProof="0" dirty="0">
                <a:ln>
                  <a:noFill/>
                </a:ln>
                <a:solidFill>
                  <a:srgbClr val="00B0F0"/>
                </a:solidFill>
                <a:effectLst/>
                <a:uLnTx/>
                <a:uFillTx/>
                <a:latin typeface="Sylfaen" panose="010A0502050306030303" pitchFamily="18" charset="0"/>
                <a:ea typeface="Calibri" panose="020F0502020204030204" pitchFamily="34" charset="0"/>
                <a:cs typeface="Times New Roman" panose="02020603050405020304" pitchFamily="18" charset="0"/>
              </a:rPr>
              <a:t>Civil security for society</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Sylfaen" panose="010A0502050306030303" pitchFamily="18" charset="0"/>
                <a:ea typeface="Calibri" panose="020F0502020204030204" pitchFamily="34" charset="0"/>
                <a:cs typeface="Times New Roman" panose="02020603050405020304" pitchFamily="18" charset="0"/>
              </a:rPr>
              <a:t>New </a:t>
            </a:r>
            <a:r>
              <a:rPr kumimoji="0" lang="en-US" sz="1800" b="1" i="0" u="none" strike="noStrike" kern="1200" cap="none" spc="0" normalizeH="0" baseline="0" noProof="0" dirty="0">
                <a:ln>
                  <a:noFill/>
                </a:ln>
                <a:solidFill>
                  <a:srgbClr val="0070C0"/>
                </a:solidFill>
                <a:effectLst/>
                <a:uLnTx/>
                <a:uFillTx/>
                <a:latin typeface="Sylfaen" panose="010A0502050306030303" pitchFamily="18" charset="0"/>
                <a:ea typeface="Calibri" panose="020F0502020204030204" pitchFamily="34" charset="0"/>
                <a:cs typeface="Times New Roman" panose="02020603050405020304" pitchFamily="18" charset="0"/>
              </a:rPr>
              <a:t>NCP  - Dr. </a:t>
            </a:r>
            <a:r>
              <a:rPr kumimoji="0" lang="en-US" sz="1800" b="1" i="0" u="none" strike="noStrike" kern="1200" cap="none" spc="0" normalizeH="0" baseline="0" noProof="0" dirty="0">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rPr>
              <a:t>Paata Surguladze</a:t>
            </a:r>
            <a:r>
              <a:rPr kumimoji="0" lang="ka-GE" sz="1800" b="1" i="0" u="none" strike="noStrike" kern="1200" cap="none" spc="0" normalizeH="0" baseline="0" noProof="0" dirty="0">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rPr>
              <a:t> + </a:t>
            </a:r>
            <a:r>
              <a:rPr kumimoji="0" lang="en-US" sz="1800" b="1" i="0" u="none" strike="noStrike" kern="1200" cap="none" spc="0" normalizeH="0" baseline="0" noProof="0" dirty="0">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rPr>
              <a:t>Program Committee Member</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00B050"/>
                </a:solidFill>
                <a:effectLst/>
                <a:uLnTx/>
                <a:uFillTx/>
                <a:latin typeface="Sylfaen" panose="010A0502050306030303" pitchFamily="18" charset="0"/>
                <a:ea typeface="Calibri" panose="020F0502020204030204" pitchFamily="34" charset="0"/>
                <a:cs typeface="Times New Roman" panose="02020603050405020304" pitchFamily="18" charset="0"/>
              </a:rPr>
              <a:t>Activities:</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European Research and Innovation Days | Research and Innovation - European Commission &amp;</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Program Committee Meetings.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5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78BE223F-0E50-4D28-D541-6D256EAFA1C1}"/>
              </a:ext>
            </a:extLst>
          </p:cNvPr>
          <p:cNvSpPr txBox="1">
            <a:spLocks/>
          </p:cNvSpPr>
          <p:nvPr/>
        </p:nvSpPr>
        <p:spPr>
          <a:xfrm>
            <a:off x="3788524" y="3709098"/>
            <a:ext cx="3161145" cy="2934999"/>
          </a:xfrm>
          <a:prstGeom prst="rect">
            <a:avLst/>
          </a:prstGeom>
          <a:ln w="76200">
            <a:solidFill>
              <a:srgbClr val="7030A0"/>
            </a:solidFill>
          </a:ln>
          <a:effectLst>
            <a:outerShdw blurRad="50800" dist="38100" dir="8100000" algn="tr" rotWithShape="0">
              <a:prstClr val="black">
                <a:alpha val="40000"/>
              </a:prstClr>
            </a:outerShdw>
          </a:effectLst>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Cluster IV: </a:t>
            </a:r>
            <a:r>
              <a:rPr kumimoji="0" lang="en-US" sz="2100" b="1" i="0" u="none" strike="noStrike" kern="1200" cap="none" spc="0" normalizeH="0" baseline="0" noProof="0" dirty="0">
                <a:ln>
                  <a:noFill/>
                </a:ln>
                <a:solidFill>
                  <a:srgbClr val="00B0F0"/>
                </a:solidFill>
                <a:effectLst/>
                <a:uLnTx/>
                <a:uFillTx/>
                <a:latin typeface="Sylfaen" panose="010A0502050306030303" pitchFamily="18" charset="0"/>
                <a:ea typeface="Calibri" panose="020F0502020204030204" pitchFamily="34" charset="0"/>
                <a:cs typeface="Times New Roman" panose="02020603050405020304" pitchFamily="18" charset="0"/>
              </a:rPr>
              <a:t>Digital, Industry, and Space</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Sylfaen" panose="010A0502050306030303" pitchFamily="18" charset="0"/>
                <a:ea typeface="Calibri" panose="020F0502020204030204" pitchFamily="34" charset="0"/>
                <a:cs typeface="Times New Roman" panose="02020603050405020304" pitchFamily="18" charset="0"/>
              </a:rPr>
              <a:t>New </a:t>
            </a:r>
            <a:r>
              <a:rPr kumimoji="0" lang="en-US" sz="1800" b="1" i="0" u="none" strike="noStrike" kern="1200" cap="none" spc="0" normalizeH="0" baseline="0" noProof="0" dirty="0">
                <a:ln>
                  <a:noFill/>
                </a:ln>
                <a:solidFill>
                  <a:srgbClr val="0070C0"/>
                </a:solidFill>
                <a:effectLst/>
                <a:uLnTx/>
                <a:uFillTx/>
                <a:latin typeface="Sylfaen" panose="010A0502050306030303" pitchFamily="18" charset="0"/>
                <a:ea typeface="Calibri" panose="020F0502020204030204" pitchFamily="34" charset="0"/>
                <a:cs typeface="Times New Roman" panose="02020603050405020304" pitchFamily="18" charset="0"/>
              </a:rPr>
              <a:t>NCP – </a:t>
            </a:r>
            <a:r>
              <a:rPr kumimoji="0" lang="en-US" sz="1800" b="1" i="0" u="none" strike="noStrike" kern="1200" cap="none" spc="0" normalizeH="0" baseline="0" noProof="0" dirty="0" err="1">
                <a:ln>
                  <a:noFill/>
                </a:ln>
                <a:solidFill>
                  <a:srgbClr val="0070C0"/>
                </a:solidFill>
                <a:effectLst/>
                <a:uLnTx/>
                <a:uFillTx/>
                <a:latin typeface="Sylfaen" panose="010A0502050306030303" pitchFamily="18" charset="0"/>
                <a:ea typeface="Calibri" panose="020F0502020204030204" pitchFamily="34" charset="0"/>
                <a:cs typeface="Times New Roman" panose="02020603050405020304" pitchFamily="18" charset="0"/>
              </a:rPr>
              <a:t>PhDc</a:t>
            </a:r>
            <a:r>
              <a:rPr kumimoji="0" lang="en-US" sz="1800" b="1" i="0" u="none" strike="noStrike" kern="1200" cap="none" spc="0" normalizeH="0" baseline="0" noProof="0" dirty="0">
                <a:ln>
                  <a:noFill/>
                </a:ln>
                <a:solidFill>
                  <a:srgbClr val="0070C0"/>
                </a:solidFill>
                <a:effectLst/>
                <a:uLnTx/>
                <a:uFillTx/>
                <a:latin typeface="Sylfaen" panose="010A0502050306030303"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rPr>
              <a:t>Luka Kemoklidze</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B050"/>
                </a:solidFill>
                <a:effectLst/>
                <a:uLnTx/>
                <a:uFillTx/>
                <a:latin typeface="Sylfaen" panose="010A0502050306030303" pitchFamily="18" charset="0"/>
                <a:ea typeface="Calibri" panose="020F0502020204030204" pitchFamily="34" charset="0"/>
                <a:cs typeface="Times New Roman" panose="02020603050405020304" pitchFamily="18" charset="0"/>
              </a:rPr>
              <a:t>Activities:</a:t>
            </a:r>
          </a:p>
          <a:p>
            <a:pPr marL="228600" marR="0" lvl="0" indent="-2286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Horizon Group Meeting - September 8, 2022</a:t>
            </a:r>
          </a:p>
          <a:p>
            <a:pPr marL="228600" marR="0" lvl="0" indent="-2286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Civil Security Cluster 3 workshops - September 16, October 21 (as a member of the program committee)</a:t>
            </a:r>
          </a:p>
          <a:p>
            <a:pPr marL="228600" marR="0" lvl="0" indent="-2286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Lump Sum funding in Horizon Europe: managing proposals and grants, 20 October 2022</a:t>
            </a:r>
          </a:p>
          <a:p>
            <a:pPr marL="228600" marR="0" lvl="0" indent="-2286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September 21-23 - Training for NCPs and COOs</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537CF51C-0131-6C08-E4A8-E6654D1C8FF7}"/>
              </a:ext>
            </a:extLst>
          </p:cNvPr>
          <p:cNvSpPr txBox="1">
            <a:spLocks/>
          </p:cNvSpPr>
          <p:nvPr/>
        </p:nvSpPr>
        <p:spPr>
          <a:xfrm>
            <a:off x="7039028" y="936413"/>
            <a:ext cx="4916651" cy="4319994"/>
          </a:xfrm>
          <a:prstGeom prst="rect">
            <a:avLst/>
          </a:prstGeom>
          <a:ln w="76200">
            <a:solidFill>
              <a:srgbClr val="7030A0"/>
            </a:solidFill>
          </a:ln>
          <a:effectLst>
            <a:outerShdw blurRad="50800" dist="38100" dir="8100000" algn="tr" rotWithShape="0">
              <a:prstClr val="black">
                <a:alpha val="40000"/>
              </a:prstClr>
            </a:outerShdw>
          </a:effectLst>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Cluster V: </a:t>
            </a:r>
            <a:r>
              <a:rPr kumimoji="0" lang="en-US" sz="4800" b="1" i="0" u="none" strike="noStrike" kern="1200" cap="none" spc="0" normalizeH="0" baseline="0" noProof="0" dirty="0">
                <a:ln>
                  <a:noFill/>
                </a:ln>
                <a:solidFill>
                  <a:srgbClr val="00B0F0"/>
                </a:solidFill>
                <a:effectLst/>
                <a:uLnTx/>
                <a:uFillTx/>
                <a:latin typeface="Sylfaen" panose="010A0502050306030303" pitchFamily="18" charset="0"/>
                <a:ea typeface="Calibri" panose="020F0502020204030204" pitchFamily="34" charset="0"/>
                <a:cs typeface="Times New Roman" panose="02020603050405020304" pitchFamily="18" charset="0"/>
              </a:rPr>
              <a:t>Climate, Energy and Mobility</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0070C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5600" b="1" i="0" u="none" strike="noStrike" kern="1200" cap="none" spc="0" normalizeH="0" baseline="0" noProof="0" dirty="0">
                <a:ln>
                  <a:noFill/>
                </a:ln>
                <a:solidFill>
                  <a:srgbClr val="C00000"/>
                </a:solidFill>
                <a:effectLst/>
                <a:uLnTx/>
                <a:uFillTx/>
                <a:latin typeface="Sylfaen" panose="010A0502050306030303" pitchFamily="18" charset="0"/>
                <a:ea typeface="Calibri" panose="020F0502020204030204" pitchFamily="34" charset="0"/>
                <a:cs typeface="Times New Roman" panose="02020603050405020304" pitchFamily="18" charset="0"/>
              </a:rPr>
              <a:t>New </a:t>
            </a:r>
            <a:r>
              <a:rPr kumimoji="0" lang="en-US" sz="5600" b="1" i="0" u="none" strike="noStrike" kern="1200" cap="none" spc="0" normalizeH="0" baseline="0" noProof="0" dirty="0">
                <a:ln>
                  <a:noFill/>
                </a:ln>
                <a:solidFill>
                  <a:srgbClr val="0070C0"/>
                </a:solidFill>
                <a:effectLst/>
                <a:uLnTx/>
                <a:uFillTx/>
                <a:latin typeface="Sylfaen" panose="010A0502050306030303" pitchFamily="18" charset="0"/>
                <a:ea typeface="Calibri" panose="020F0502020204030204" pitchFamily="34" charset="0"/>
                <a:cs typeface="Times New Roman" panose="02020603050405020304" pitchFamily="18" charset="0"/>
              </a:rPr>
              <a:t>NCP – Dr. </a:t>
            </a:r>
            <a:r>
              <a:rPr kumimoji="0" lang="en-US" sz="5600" b="1" i="0" u="none" strike="noStrike" kern="1200" cap="none" spc="0" normalizeH="0" baseline="0" noProof="0" dirty="0">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rPr>
              <a:t>Zurab Bregvadze + Program Committee Member</a:t>
            </a:r>
            <a:endParaRPr kumimoji="0" lang="en-US" sz="56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5600" b="1" i="0" u="none" strike="noStrike" kern="1200" cap="none" spc="0" normalizeH="0" baseline="0" noProof="0" dirty="0">
                <a:ln>
                  <a:noFill/>
                </a:ln>
                <a:solidFill>
                  <a:srgbClr val="00B050"/>
                </a:solidFill>
                <a:effectLst/>
                <a:uLnTx/>
                <a:uFillTx/>
                <a:latin typeface="Sylfaen" panose="010A0502050306030303" pitchFamily="18" charset="0"/>
                <a:ea typeface="Calibri" panose="020F0502020204030204" pitchFamily="34" charset="0"/>
                <a:cs typeface="Times New Roman" panose="02020603050405020304" pitchFamily="18" charset="0"/>
              </a:rPr>
              <a:t>Activities:</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rgbClr val="00B05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00B05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October 18, 2022 - </a:t>
            </a:r>
            <a:r>
              <a:rPr kumimoji="0" lang="en-US" sz="4400" b="1" i="0" u="none" strike="noStrike" kern="1200" cap="none" spc="0" normalizeH="0" baseline="0" noProof="0" dirty="0" err="1">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EaP</a:t>
            </a: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Informal Working Group Meeting on Research and Innovation - Rustaveli Foundation</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October 13, 2022 - Horizon Europe Widening Pillar Information Day - Contests and Funding Opportunities - Rustaveli Foundation</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October 4, 2022 - Horizon Europe Coordinators' Day on Grant Management - online meeting</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September 28-29, 2022 - European Research and Innovation Days 2022 - online meeting</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September 27, 2022 - Webinar session: Avoiding errors in declaring personnel costs in Horizon 2020 grants (September 27, 2022) – online meeting</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September 23, 2022 Horizon Europe Georgia staff meeting - </a:t>
            </a:r>
            <a:r>
              <a:rPr kumimoji="0" lang="en-US" sz="4400" b="1" i="0" u="none" strike="noStrike" kern="1200" cap="none" spc="0" normalizeH="0" baseline="0" noProof="0" dirty="0" err="1">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Kostava</a:t>
            </a: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office</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September 16 - </a:t>
            </a:r>
            <a:r>
              <a:rPr kumimoji="0" lang="en-US" sz="4400" b="1" i="0" u="none" strike="noStrike" kern="1200" cap="none" spc="0" normalizeH="0" baseline="0" noProof="0" dirty="0" err="1">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ExPaNDS</a:t>
            </a: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&amp; </a:t>
            </a:r>
            <a:r>
              <a:rPr kumimoji="0" lang="en-US" sz="4400" b="1" i="0" u="none" strike="noStrike" kern="1200" cap="none" spc="0" normalizeH="0" baseline="0" noProof="0" dirty="0" err="1">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PaNOSC</a:t>
            </a: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 Virtual Infrastructure for Scientific Analysis (VISA) Workshop – online meeting</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September 13, 2022 - </a:t>
            </a:r>
            <a:r>
              <a:rPr kumimoji="0" lang="en-US" sz="4400" b="1" i="0" u="none" strike="noStrike" kern="1200" cap="none" spc="0" normalizeH="0" baseline="0" noProof="0" dirty="0" err="1">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CETPartnership</a:t>
            </a: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Joint Call 2022 </a:t>
            </a:r>
            <a:r>
              <a:rPr kumimoji="0" lang="en-US" sz="4400" b="1" i="0" u="none" strike="noStrike" kern="1200" cap="none" spc="0" normalizeH="0" baseline="0" noProof="0" dirty="0" err="1">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Infoday</a:t>
            </a: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 online meeting</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September 9, 2022 - Introductory meeting of Horizon Europe Georgia employees - </a:t>
            </a:r>
            <a:r>
              <a:rPr kumimoji="0" lang="en-US" sz="4400" b="1" i="0" u="none" strike="noStrike" kern="1200" cap="none" spc="0" normalizeH="0" baseline="0" noProof="0" dirty="0" err="1">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Kostava</a:t>
            </a: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office</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September 7, 2022 - Bridge2HE training "Digital tools for NCPs" how to make your webinars and online trainings more interactive – online meeting</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September 6, 2022 - Brainstorm session BRIDGE2HE – online meeting</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August 30, 2022 - Horizon Europe Georgia employees' online meeting Planning work in Microsoft outlook calendar</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 August 29, 2022 - Introductory meeting with employees of Horizon Europe Georgia.</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ka-GE" sz="1800" b="0" i="0" u="none" strike="noStrike" kern="1200" cap="none" spc="0" normalizeH="0" baseline="0" noProof="0" dirty="0">
                <a:ln>
                  <a:noFill/>
                </a:ln>
                <a:solidFill>
                  <a:prstClr val="black"/>
                </a:solidFill>
                <a:effectLst/>
                <a:uLnTx/>
                <a:uFillTx/>
                <a:latin typeface="Sylfaen" panose="010A0502050306030303" pitchFamily="18"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87F44665-4483-1B61-0CDB-01B854696904}"/>
              </a:ext>
            </a:extLst>
          </p:cNvPr>
          <p:cNvSpPr txBox="1">
            <a:spLocks/>
          </p:cNvSpPr>
          <p:nvPr/>
        </p:nvSpPr>
        <p:spPr>
          <a:xfrm>
            <a:off x="7101374" y="5362575"/>
            <a:ext cx="4854305" cy="1281522"/>
          </a:xfrm>
          <a:prstGeom prst="rect">
            <a:avLst/>
          </a:prstGeom>
          <a:ln w="76200">
            <a:solidFill>
              <a:srgbClr val="7030A0"/>
            </a:solidFill>
          </a:ln>
          <a:effectLst>
            <a:outerShdw blurRad="50800" dist="38100" dir="8100000" algn="tr"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rPr>
              <a:t>Cluster VI: </a:t>
            </a:r>
            <a:r>
              <a:rPr kumimoji="0" lang="en-US" sz="1800" b="1" i="0" u="none" strike="noStrike" kern="1200" cap="none" spc="0" normalizeH="0" baseline="0" noProof="0" dirty="0">
                <a:ln>
                  <a:noFill/>
                </a:ln>
                <a:solidFill>
                  <a:srgbClr val="00B0F0"/>
                </a:solidFill>
                <a:effectLst/>
                <a:uLnTx/>
                <a:uFillTx/>
                <a:latin typeface="Sylfaen" panose="010A0502050306030303" pitchFamily="18" charset="0"/>
                <a:ea typeface="Calibri" panose="020F0502020204030204" pitchFamily="34" charset="0"/>
                <a:cs typeface="Times New Roman" panose="02020603050405020304" pitchFamily="18" charset="0"/>
              </a:rPr>
              <a:t>Food, Bioeconomy, Natural Resources, Agriculture and Environment</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70C0"/>
                </a:solidFill>
                <a:effectLst/>
                <a:uLnTx/>
                <a:uFillTx/>
                <a:latin typeface="Sylfaen" panose="010A0502050306030303" pitchFamily="18" charset="0"/>
                <a:ea typeface="Calibri" panose="020F0502020204030204" pitchFamily="34" charset="0"/>
                <a:cs typeface="Times New Roman" panose="02020603050405020304" pitchFamily="18" charset="0"/>
              </a:rPr>
              <a:t>NCP – Dr. </a:t>
            </a:r>
            <a:r>
              <a:rPr kumimoji="0" lang="en-US" sz="1800" b="1" i="0" u="none" strike="noStrike" kern="1200" cap="none" spc="0" normalizeH="0" baseline="0" noProof="0" dirty="0">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rPr>
              <a:t>Tamar </a:t>
            </a:r>
            <a:r>
              <a:rPr kumimoji="0" lang="en-US" sz="1800" b="1" i="0" u="none" strike="noStrike" kern="1200" cap="none" spc="0" normalizeH="0" baseline="0" noProof="0" dirty="0" err="1">
                <a:ln>
                  <a:noFill/>
                </a:ln>
                <a:solidFill>
                  <a:srgbClr val="ED7D31">
                    <a:lumMod val="75000"/>
                  </a:srgbClr>
                </a:solidFill>
                <a:effectLst/>
                <a:uLnTx/>
                <a:uFillTx/>
                <a:latin typeface="Sylfaen" panose="010A0502050306030303" pitchFamily="18" charset="0"/>
                <a:ea typeface="Calibri" panose="020F0502020204030204" pitchFamily="34" charset="0"/>
                <a:cs typeface="Times New Roman" panose="02020603050405020304" pitchFamily="18" charset="0"/>
              </a:rPr>
              <a:t>Berberashvili</a:t>
            </a: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7E0C6930-698E-652C-0EB2-BBDAA48B2B81}"/>
              </a:ext>
            </a:extLst>
          </p:cNvPr>
          <p:cNvSpPr txBox="1">
            <a:spLocks/>
          </p:cNvSpPr>
          <p:nvPr/>
        </p:nvSpPr>
        <p:spPr>
          <a:xfrm>
            <a:off x="234606" y="157305"/>
            <a:ext cx="11721073" cy="623166"/>
          </a:xfrm>
          <a:prstGeom prst="rect">
            <a:avLst/>
          </a:prstGeom>
          <a:solidFill>
            <a:schemeClr val="accent6">
              <a:lumMod val="60000"/>
              <a:lumOff val="40000"/>
            </a:schemeClr>
          </a:solidFill>
          <a:ln>
            <a:solidFill>
              <a:schemeClr val="tx2">
                <a:lumMod val="60000"/>
                <a:lumOff val="40000"/>
              </a:schemeClr>
            </a:solidFill>
          </a:ln>
          <a:effectLst>
            <a:glow rad="228600">
              <a:schemeClr val="accent4">
                <a:satMod val="175000"/>
                <a:alpha val="40000"/>
              </a:schemeClr>
            </a:glow>
            <a:outerShdw blurRad="50800" dist="38100" dir="16200000" rotWithShape="0">
              <a:prstClr val="black">
                <a:alpha val="40000"/>
              </a:prstClr>
            </a:outerShdw>
          </a:effectLst>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3" name="Title 1">
            <a:extLst>
              <a:ext uri="{FF2B5EF4-FFF2-40B4-BE49-F238E27FC236}">
                <a16:creationId xmlns:a16="http://schemas.microsoft.com/office/drawing/2014/main" id="{EDE42A55-562F-0AFF-DEEC-815855B86B6D}"/>
              </a:ext>
            </a:extLst>
          </p:cNvPr>
          <p:cNvSpPr txBox="1">
            <a:spLocks/>
          </p:cNvSpPr>
          <p:nvPr/>
        </p:nvSpPr>
        <p:spPr>
          <a:xfrm>
            <a:off x="3511531" y="197332"/>
            <a:ext cx="4854305" cy="623166"/>
          </a:xfrm>
          <a:prstGeom prst="rect">
            <a:avLst/>
          </a:prstGeom>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Light" panose="020F0302020204030204"/>
                <a:ea typeface="+mj-ea"/>
                <a:cs typeface="+mj-cs"/>
              </a:rPr>
              <a:t>Pillar II/Clusters - NCPs</a:t>
            </a:r>
          </a:p>
        </p:txBody>
      </p:sp>
    </p:spTree>
    <p:extLst>
      <p:ext uri="{BB962C8B-B14F-4D97-AF65-F5344CB8AC3E}">
        <p14:creationId xmlns:p14="http://schemas.microsoft.com/office/powerpoint/2010/main" val="126599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effectLst>
            <a:softEdge rad="31750"/>
          </a:effectLst>
        </p:spPr>
        <p:txBody>
          <a:bodyPr>
            <a:normAutofit/>
          </a:bodyPr>
          <a:lstStyle/>
          <a:p>
            <a:pPr algn="ct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HORIZON EUROPE – GEORGIA </a:t>
            </a:r>
            <a:b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FACT SHEET</a:t>
            </a:r>
          </a:p>
        </p:txBody>
      </p:sp>
      <p:graphicFrame>
        <p:nvGraphicFramePr>
          <p:cNvPr id="5" name="Table 5">
            <a:extLst>
              <a:ext uri="{FF2B5EF4-FFF2-40B4-BE49-F238E27FC236}">
                <a16:creationId xmlns:a16="http://schemas.microsoft.com/office/drawing/2014/main" id="{9C4E6168-681D-2C6F-40B5-906D09A93C23}"/>
              </a:ext>
            </a:extLst>
          </p:cNvPr>
          <p:cNvGraphicFramePr>
            <a:graphicFrameLocks noGrp="1"/>
          </p:cNvGraphicFramePr>
          <p:nvPr>
            <p:extLst>
              <p:ext uri="{D42A27DB-BD31-4B8C-83A1-F6EECF244321}">
                <p14:modId xmlns:p14="http://schemas.microsoft.com/office/powerpoint/2010/main" val="4130592863"/>
              </p:ext>
            </p:extLst>
          </p:nvPr>
        </p:nvGraphicFramePr>
        <p:xfrm>
          <a:off x="3423619" y="716083"/>
          <a:ext cx="8247823" cy="6341364"/>
        </p:xfrm>
        <a:graphic>
          <a:graphicData uri="http://schemas.openxmlformats.org/drawingml/2006/table">
            <a:tbl>
              <a:tblPr firstRow="1" bandRow="1">
                <a:tableStyleId>{5C22544A-7EE6-4342-B048-85BDC9FD1C3A}</a:tableStyleId>
              </a:tblPr>
              <a:tblGrid>
                <a:gridCol w="8247823">
                  <a:extLst>
                    <a:ext uri="{9D8B030D-6E8A-4147-A177-3AD203B41FA5}">
                      <a16:colId xmlns:a16="http://schemas.microsoft.com/office/drawing/2014/main" val="1316626213"/>
                    </a:ext>
                  </a:extLst>
                </a:gridCol>
              </a:tblGrid>
              <a:tr h="6341364">
                <a:tc>
                  <a:txBody>
                    <a:bodyPr/>
                    <a:lstStyle/>
                    <a:p>
                      <a:pPr marL="285750" indent="-285750" algn="l">
                        <a:lnSpc>
                          <a:spcPct val="120000"/>
                        </a:lnSpc>
                        <a:buFont typeface="Arial" panose="020B0604020202020204" pitchFamily="34" charset="0"/>
                        <a:buChar char="•"/>
                      </a:pPr>
                      <a:r>
                        <a:rPr lang="en-US" sz="1600" b="0" dirty="0">
                          <a:solidFill>
                            <a:schemeClr val="tx2"/>
                          </a:solidFill>
                          <a:latin typeface="Arial" panose="020B0604020202020204" pitchFamily="34" charset="0"/>
                          <a:ea typeface="Calibri" panose="020F0502020204030204" pitchFamily="34" charset="0"/>
                          <a:cs typeface="Arial" panose="020B0604020202020204" pitchFamily="34" charset="0"/>
                        </a:rPr>
                        <a:t>Founded with the support of the Ministry of Education and Science of Georgia and personally Minister Dr. Mikheil </a:t>
                      </a:r>
                      <a:r>
                        <a:rPr lang="en-US" sz="1600" b="0" dirty="0" err="1">
                          <a:solidFill>
                            <a:schemeClr val="tx2"/>
                          </a:solidFill>
                          <a:latin typeface="Arial" panose="020B0604020202020204" pitchFamily="34" charset="0"/>
                          <a:ea typeface="Calibri" panose="020F0502020204030204" pitchFamily="34" charset="0"/>
                          <a:cs typeface="Arial" panose="020B0604020202020204" pitchFamily="34" charset="0"/>
                        </a:rPr>
                        <a:t>Chkhenkeli</a:t>
                      </a:r>
                      <a:r>
                        <a:rPr lang="en-US" sz="1600" b="0" dirty="0">
                          <a:solidFill>
                            <a:schemeClr val="tx2"/>
                          </a:solidFill>
                          <a:latin typeface="Arial" panose="020B0604020202020204" pitchFamily="34" charset="0"/>
                          <a:ea typeface="Calibri" panose="020F0502020204030204" pitchFamily="34" charset="0"/>
                          <a:cs typeface="Arial" panose="020B0604020202020204" pitchFamily="34" charset="0"/>
                        </a:rPr>
                        <a:t>, in  December, 2021.  </a:t>
                      </a:r>
                      <a:endParaRPr lang="ka-GE" sz="1600" b="1" kern="1200" dirty="0">
                        <a:solidFill>
                          <a:schemeClr val="tx1"/>
                        </a:solidFill>
                        <a:latin typeface="+mn-lt"/>
                        <a:ea typeface="+mn-ea"/>
                        <a:cs typeface="+mn-cs"/>
                      </a:endParaRPr>
                    </a:p>
                    <a:p>
                      <a:pPr marL="285750" indent="-285750">
                        <a:buFont typeface="Arial" panose="020B0604020202020204" pitchFamily="34" charset="0"/>
                        <a:buChar char="•"/>
                      </a:pPr>
                      <a:r>
                        <a:rPr lang="en-US" sz="1600" b="0" dirty="0">
                          <a:solidFill>
                            <a:schemeClr val="tx2"/>
                          </a:solidFill>
                          <a:latin typeface="Arial" panose="020B0604020202020204" pitchFamily="34" charset="0"/>
                          <a:cs typeface="Arial" panose="020B0604020202020204" pitchFamily="34" charset="0"/>
                        </a:rPr>
                        <a:t>State Program :    Promoting the involvement of Georgian scientists in international programs</a:t>
                      </a:r>
                    </a:p>
                    <a:p>
                      <a:pPr marL="285750" indent="-285750">
                        <a:buFont typeface="Arial" panose="020B0604020202020204" pitchFamily="34" charset="0"/>
                        <a:buChar char="•"/>
                      </a:pPr>
                      <a:r>
                        <a:rPr lang="en-US" sz="1600" b="1" dirty="0">
                          <a:solidFill>
                            <a:schemeClr val="tx2"/>
                          </a:solidFill>
                          <a:latin typeface="Arial" panose="020B0604020202020204" pitchFamily="34" charset="0"/>
                          <a:cs typeface="Arial" panose="020B0604020202020204" pitchFamily="34" charset="0"/>
                        </a:rPr>
                        <a:t>Subprogram</a:t>
                      </a:r>
                      <a:r>
                        <a:rPr lang="en-US" sz="1600" b="0" dirty="0">
                          <a:solidFill>
                            <a:schemeClr val="tx2"/>
                          </a:solidFill>
                          <a:latin typeface="Arial" panose="020B0604020202020204" pitchFamily="34" charset="0"/>
                          <a:cs typeface="Arial" panose="020B0604020202020204" pitchFamily="34" charset="0"/>
                        </a:rPr>
                        <a:t>:  </a:t>
                      </a:r>
                      <a:r>
                        <a:rPr lang="en-US" sz="1600" b="1" dirty="0">
                          <a:solidFill>
                            <a:schemeClr val="tx2"/>
                          </a:solidFill>
                          <a:latin typeface="Arial" panose="020B0604020202020204" pitchFamily="34" charset="0"/>
                          <a:cs typeface="Arial" panose="020B0604020202020204" pitchFamily="34" charset="0"/>
                        </a:rPr>
                        <a:t>Promoting the involvement of Georgian scientists in the European Union research and innovation framework program Horizon Europe (2022 )  (subject for approval on an annual basis) </a:t>
                      </a:r>
                      <a:endParaRPr lang="en-US" sz="1600" b="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dirty="0">
                          <a:solidFill>
                            <a:schemeClr val="tx2"/>
                          </a:solidFill>
                          <a:latin typeface="Arial" panose="020B0604020202020204" pitchFamily="34" charset="0"/>
                          <a:cs typeface="Arial" panose="020B0604020202020204" pitchFamily="34" charset="0"/>
                        </a:rPr>
                        <a:t>Total annual budget for Horizon Europe in 2021 - 2022   is </a:t>
                      </a:r>
                      <a:r>
                        <a:rPr lang="en-US" sz="1600" b="0" baseline="0" dirty="0">
                          <a:solidFill>
                            <a:schemeClr val="tx2"/>
                          </a:solidFill>
                          <a:latin typeface="Arial" panose="020B0604020202020204" pitchFamily="34" charset="0"/>
                          <a:cs typeface="Arial" panose="020B0604020202020204" pitchFamily="34" charset="0"/>
                        </a:rPr>
                        <a:t> equal to </a:t>
                      </a:r>
                      <a:r>
                        <a:rPr lang="en-US" sz="1600" b="0" dirty="0">
                          <a:solidFill>
                            <a:schemeClr val="tx2"/>
                          </a:solidFill>
                          <a:latin typeface="Arial" panose="020B0604020202020204" pitchFamily="34" charset="0"/>
                          <a:cs typeface="Arial" panose="020B0604020202020204" pitchFamily="34" charset="0"/>
                        </a:rPr>
                        <a:t>700 000 EURO  </a:t>
                      </a:r>
                      <a:r>
                        <a:rPr lang="en-US" sz="1600" b="0" i="1" dirty="0">
                          <a:solidFill>
                            <a:schemeClr val="tx2"/>
                          </a:solidFill>
                          <a:latin typeface="Arial" panose="020B0604020202020204" pitchFamily="34" charset="0"/>
                          <a:cs typeface="Arial" panose="020B0604020202020204" pitchFamily="34" charset="0"/>
                        </a:rPr>
                        <a:t>Source of funding for the State Program including  Horizon  -    Horizon Membership Fee returned funds  (50% of fees paid on an annual basis) </a:t>
                      </a:r>
                      <a:endParaRPr lang="en-US" sz="1600" b="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dirty="0">
                          <a:solidFill>
                            <a:schemeClr val="tx2"/>
                          </a:solidFill>
                          <a:latin typeface="Arial" panose="020B0604020202020204" pitchFamily="34" charset="0"/>
                          <a:cs typeface="Arial" panose="020B0604020202020204" pitchFamily="34" charset="0"/>
                        </a:rPr>
                        <a:t>Currently the  HE office is functioning under the umbrella of the Shota Rustaveli National Science Foundation  and supported by the State Program</a:t>
                      </a:r>
                    </a:p>
                    <a:p>
                      <a:pPr marL="0" indent="0">
                        <a:buFont typeface="Arial" panose="020B0604020202020204" pitchFamily="34" charset="0"/>
                        <a:buNone/>
                      </a:pPr>
                      <a:r>
                        <a:rPr lang="en-US" sz="1800" b="0" dirty="0">
                          <a:solidFill>
                            <a:schemeClr val="tx2"/>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i="1" dirty="0">
                          <a:solidFill>
                            <a:schemeClr val="tx2"/>
                          </a:solidFill>
                        </a:rPr>
                        <a:t>Georgia’s Development Strategy 2030 and its action plan also foresees the support Georgia’s participation in EU framework </a:t>
                      </a:r>
                      <a:r>
                        <a:rPr lang="en-US" i="1" dirty="0" err="1">
                          <a:solidFill>
                            <a:schemeClr val="tx2"/>
                          </a:solidFill>
                        </a:rPr>
                        <a:t>programme</a:t>
                      </a:r>
                      <a:r>
                        <a:rPr lang="en-US" i="1" dirty="0">
                          <a:solidFill>
                            <a:schemeClr val="tx2"/>
                          </a:solidFill>
                        </a:rPr>
                        <a:t> for research and innovation  </a:t>
                      </a:r>
                    </a:p>
                    <a:p>
                      <a:pPr marL="285750" indent="-285750">
                        <a:buFont typeface="Arial" panose="020B0604020202020204" pitchFamily="34" charset="0"/>
                        <a:buChar char="•"/>
                      </a:pPr>
                      <a:r>
                        <a:rPr lang="en-US" i="1" dirty="0">
                          <a:solidFill>
                            <a:schemeClr val="tx2"/>
                          </a:solidFill>
                        </a:rPr>
                        <a:t>Unified Strategy of Education and Science of Georgia for 2022-2030 and its two year Action Plan foresees the support of Georgia’s participation in Horizon Europe </a:t>
                      </a:r>
                      <a:r>
                        <a:rPr lang="en-US" i="1" dirty="0" err="1">
                          <a:solidFill>
                            <a:schemeClr val="tx2"/>
                          </a:solidFill>
                        </a:rPr>
                        <a:t>programme</a:t>
                      </a:r>
                      <a:r>
                        <a:rPr lang="en-US" i="1" dirty="0">
                          <a:solidFill>
                            <a:schemeClr val="tx2"/>
                          </a:solidFill>
                        </a:rPr>
                        <a:t> </a:t>
                      </a:r>
                    </a:p>
                    <a:p>
                      <a:pPr marL="285750" indent="-285750">
                        <a:buFont typeface="Arial" panose="020B0604020202020204" pitchFamily="34" charset="0"/>
                        <a:buChar char="•"/>
                      </a:pPr>
                      <a:endParaRPr lang="en-US" dirty="0">
                        <a:solidFill>
                          <a:schemeClr val="tx2"/>
                        </a:solidFill>
                      </a:endParaRPr>
                    </a:p>
                  </a:txBody>
                  <a:tcPr>
                    <a:noFill/>
                  </a:tcPr>
                </a:tc>
                <a:extLst>
                  <a:ext uri="{0D108BD9-81ED-4DB2-BD59-A6C34878D82A}">
                    <a16:rowId xmlns:a16="http://schemas.microsoft.com/office/drawing/2014/main" val="614852776"/>
                  </a:ext>
                </a:extLst>
              </a:tr>
            </a:tbl>
          </a:graphicData>
        </a:graphic>
      </p:graphicFrame>
      <p:sp>
        <p:nvSpPr>
          <p:cNvPr id="4" name="Slide Number Placeholder 3"/>
          <p:cNvSpPr>
            <a:spLocks noGrp="1"/>
          </p:cNvSpPr>
          <p:nvPr>
            <p:ph type="sldNum" sz="quarter" idx="12"/>
          </p:nvPr>
        </p:nvSpPr>
        <p:spPr/>
        <p:txBody>
          <a:bodyPr/>
          <a:lstStyle/>
          <a:p>
            <a:fld id="{4E401CA2-7CEE-4C37-A2AB-72DBDA197A6F}" type="slidenum">
              <a:rPr lang="en-US" smtClean="0"/>
              <a:pPr/>
              <a:t>3</a:t>
            </a:fld>
            <a:endParaRPr lang="en-US" dirty="0"/>
          </a:p>
        </p:txBody>
      </p:sp>
    </p:spTree>
    <p:extLst>
      <p:ext uri="{BB962C8B-B14F-4D97-AF65-F5344CB8AC3E}">
        <p14:creationId xmlns:p14="http://schemas.microsoft.com/office/powerpoint/2010/main" val="322448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54D9F-2CE4-C59F-3129-4E24381D3257}"/>
              </a:ext>
            </a:extLst>
          </p:cNvPr>
          <p:cNvSpPr>
            <a:spLocks noGrp="1"/>
          </p:cNvSpPr>
          <p:nvPr>
            <p:ph sz="half" idx="1"/>
          </p:nvPr>
        </p:nvSpPr>
        <p:spPr>
          <a:xfrm>
            <a:off x="6287654" y="2378913"/>
            <a:ext cx="5461000" cy="3512994"/>
          </a:xfrm>
          <a:ln w="76200">
            <a:solidFill>
              <a:srgbClr val="7030A0"/>
            </a:solidFill>
          </a:ln>
          <a:effectLst>
            <a:glow rad="228600">
              <a:schemeClr val="accent1">
                <a:satMod val="175000"/>
                <a:alpha val="40000"/>
              </a:schemeClr>
            </a:glow>
          </a:effectLst>
        </p:spPr>
        <p:txBody>
          <a:bodyPr>
            <a:normAutofit fontScale="92500" lnSpcReduction="20000"/>
          </a:bodyPr>
          <a:lstStyle/>
          <a:p>
            <a:pPr marL="0" marR="0" indent="0" algn="ctr">
              <a:lnSpc>
                <a:spcPct val="150000"/>
              </a:lnSpc>
              <a:spcBef>
                <a:spcPts val="0"/>
              </a:spcBef>
              <a:spcAft>
                <a:spcPts val="0"/>
              </a:spcAft>
              <a:buNone/>
            </a:pPr>
            <a:r>
              <a:rPr lang="en-US" sz="1900" b="1" dirty="0">
                <a:solidFill>
                  <a:srgbClr val="7030A0"/>
                </a:solidFill>
                <a:latin typeface="Sylfaen" panose="010A0502050306030303" pitchFamily="18" charset="0"/>
                <a:ea typeface="Calibri" panose="020F0502020204030204" pitchFamily="34" charset="0"/>
                <a:cs typeface="Times New Roman" panose="02020603050405020304" pitchFamily="18" charset="0"/>
              </a:rPr>
              <a:t>Potential applicants identified </a:t>
            </a:r>
          </a:p>
          <a:p>
            <a:pPr marL="0" marR="0" indent="0" algn="ctr">
              <a:lnSpc>
                <a:spcPct val="150000"/>
              </a:lnSpc>
              <a:spcBef>
                <a:spcPts val="0"/>
              </a:spcBef>
              <a:spcAft>
                <a:spcPts val="0"/>
              </a:spcAft>
              <a:buNone/>
            </a:pPr>
            <a:endParaRPr lang="en-US" sz="1900" b="1" dirty="0">
              <a:solidFill>
                <a:schemeClr val="accent5">
                  <a:lumMod val="75000"/>
                </a:schemeClr>
              </a:solidFill>
              <a:effectLst/>
              <a:latin typeface="Sylfaen" panose="010A0502050306030303" pitchFamily="18" charset="0"/>
              <a:ea typeface="Calibri" panose="020F0502020204030204" pitchFamily="34" charset="0"/>
              <a:cs typeface="Times New Roman" panose="02020603050405020304" pitchFamily="18" charset="0"/>
            </a:endParaRPr>
          </a:p>
          <a:p>
            <a:pPr>
              <a:lnSpc>
                <a:spcPct val="100000"/>
              </a:lnSpc>
              <a:buFont typeface="Wingdings" panose="05000000000000000000" pitchFamily="2" charset="2"/>
              <a:buChar char="Ø"/>
            </a:pPr>
            <a:r>
              <a:rPr lang="en-US" sz="2000" b="0" i="0" u="none" strike="noStrike" kern="1200" dirty="0">
                <a:solidFill>
                  <a:srgbClr val="0070C0"/>
                </a:solidFill>
                <a:effectLst/>
                <a:latin typeface="Calibri" panose="020F0502020204030204" pitchFamily="34" charset="0"/>
              </a:rPr>
              <a:t>GREDA-Georgian Renewable Energy Development Association –International Environmental Protection Research Center</a:t>
            </a:r>
          </a:p>
          <a:p>
            <a:pPr>
              <a:lnSpc>
                <a:spcPct val="100000"/>
              </a:lnSpc>
              <a:buFont typeface="Wingdings" panose="05000000000000000000" pitchFamily="2" charset="2"/>
              <a:buChar char="Ø"/>
            </a:pPr>
            <a:r>
              <a:rPr lang="en-US" sz="2000" b="0" i="0" u="none" strike="noStrike" kern="1200" dirty="0">
                <a:solidFill>
                  <a:srgbClr val="0070C0"/>
                </a:solidFill>
                <a:effectLst/>
                <a:latin typeface="Calibri" panose="020F0502020204030204" pitchFamily="34" charset="0"/>
              </a:rPr>
              <a:t>Institute of Inorganic Chemistry and Electrochemistry named after </a:t>
            </a:r>
            <a:r>
              <a:rPr lang="en-US" sz="2000" b="0" i="0" u="none" strike="noStrike" kern="1200" dirty="0" err="1">
                <a:solidFill>
                  <a:srgbClr val="0070C0"/>
                </a:solidFill>
                <a:effectLst/>
                <a:latin typeface="Calibri" panose="020F0502020204030204" pitchFamily="34" charset="0"/>
              </a:rPr>
              <a:t>Agladze</a:t>
            </a:r>
            <a:endParaRPr lang="en-US" sz="2000" b="0" i="0" u="none" strike="noStrike" kern="1200" dirty="0">
              <a:solidFill>
                <a:srgbClr val="0070C0"/>
              </a:solidFill>
              <a:effectLst/>
              <a:latin typeface="Calibri" panose="020F0502020204030204" pitchFamily="34" charset="0"/>
            </a:endParaRPr>
          </a:p>
          <a:p>
            <a:pPr>
              <a:lnSpc>
                <a:spcPct val="100000"/>
              </a:lnSpc>
              <a:buFont typeface="Wingdings" panose="05000000000000000000" pitchFamily="2" charset="2"/>
              <a:buChar char="Ø"/>
            </a:pPr>
            <a:r>
              <a:rPr lang="en-US" sz="2000" b="0" i="0" u="none" strike="noStrike" kern="1200" dirty="0">
                <a:solidFill>
                  <a:srgbClr val="0070C0"/>
                </a:solidFill>
                <a:effectLst/>
                <a:latin typeface="Calibri" panose="020F0502020204030204" pitchFamily="34" charset="0"/>
              </a:rPr>
              <a:t>Research and Educational Universities</a:t>
            </a:r>
          </a:p>
          <a:p>
            <a:pPr>
              <a:lnSpc>
                <a:spcPct val="100000"/>
              </a:lnSpc>
              <a:buFont typeface="Wingdings" panose="05000000000000000000" pitchFamily="2" charset="2"/>
              <a:buChar char="Ø"/>
            </a:pPr>
            <a:endParaRPr lang="en-US" sz="2000" dirty="0"/>
          </a:p>
        </p:txBody>
      </p:sp>
      <p:sp>
        <p:nvSpPr>
          <p:cNvPr id="4" name="Content Placeholder 3">
            <a:extLst>
              <a:ext uri="{FF2B5EF4-FFF2-40B4-BE49-F238E27FC236}">
                <a16:creationId xmlns:a16="http://schemas.microsoft.com/office/drawing/2014/main" id="{98C6D6BB-97D7-FA03-89F2-F429A295531E}"/>
              </a:ext>
            </a:extLst>
          </p:cNvPr>
          <p:cNvSpPr>
            <a:spLocks noGrp="1"/>
          </p:cNvSpPr>
          <p:nvPr>
            <p:ph sz="half" idx="2"/>
          </p:nvPr>
        </p:nvSpPr>
        <p:spPr>
          <a:xfrm>
            <a:off x="443346" y="1844198"/>
            <a:ext cx="5352475" cy="4796747"/>
          </a:xfrm>
          <a:ln w="76200">
            <a:solidFill>
              <a:srgbClr val="7030A0"/>
            </a:solidFill>
          </a:ln>
          <a:effectLst>
            <a:glow rad="228600">
              <a:schemeClr val="accent1">
                <a:satMod val="175000"/>
                <a:alpha val="40000"/>
              </a:schemeClr>
            </a:glow>
          </a:effectLst>
        </p:spPr>
        <p:txBody>
          <a:bodyPr>
            <a:normAutofit fontScale="92500" lnSpcReduction="20000"/>
          </a:bodyPr>
          <a:lstStyle/>
          <a:p>
            <a:pPr marL="0" indent="0" algn="ctr" rtl="0" eaLnBrk="1" fontAlgn="t" latinLnBrk="0" hangingPunct="1">
              <a:spcBef>
                <a:spcPts val="0"/>
              </a:spcBef>
              <a:spcAft>
                <a:spcPts val="0"/>
              </a:spcAft>
              <a:buNone/>
            </a:pPr>
            <a:r>
              <a:rPr lang="en-US" sz="1900" b="1" dirty="0">
                <a:solidFill>
                  <a:srgbClr val="7030A0"/>
                </a:solidFill>
                <a:latin typeface="Sylfaen" panose="010A0502050306030303" pitchFamily="18" charset="0"/>
                <a:ea typeface="Calibri" panose="020F0502020204030204" pitchFamily="34" charset="0"/>
                <a:cs typeface="Times New Roman" panose="02020603050405020304" pitchFamily="18" charset="0"/>
              </a:rPr>
              <a:t>Individual Consultations with key Stakeholders</a:t>
            </a:r>
            <a:endParaRPr lang="ka-GE" sz="1900" b="1" dirty="0">
              <a:solidFill>
                <a:srgbClr val="7030A0"/>
              </a:solidFill>
              <a:latin typeface="Sylfaen" panose="010A0502050306030303" pitchFamily="18" charset="0"/>
              <a:ea typeface="Calibri" panose="020F0502020204030204" pitchFamily="34" charset="0"/>
              <a:cs typeface="Times New Roman" panose="02020603050405020304" pitchFamily="18" charset="0"/>
            </a:endParaRPr>
          </a:p>
          <a:p>
            <a:pPr marL="0" indent="0" algn="ctr" rtl="0" eaLnBrk="1" fontAlgn="t" latinLnBrk="0" hangingPunct="1">
              <a:spcBef>
                <a:spcPts val="0"/>
              </a:spcBef>
              <a:spcAft>
                <a:spcPts val="0"/>
              </a:spcAft>
              <a:buNone/>
            </a:pPr>
            <a:endParaRPr lang="ka-GE" sz="1900" b="1" i="0" u="none" strike="noStrike" kern="1200" dirty="0">
              <a:solidFill>
                <a:srgbClr val="7030A0"/>
              </a:solidFill>
              <a:effectLst/>
              <a:latin typeface="Sylfaen" panose="010A0502050306030303" pitchFamily="18" charset="0"/>
              <a:cs typeface="Times New Roman" panose="02020603050405020304" pitchFamily="18" charset="0"/>
            </a:endParaRPr>
          </a:p>
          <a:p>
            <a:pPr marL="57150" indent="-285750" algn="l" rtl="0" eaLnBrk="1" fontAlgn="t" latinLnBrk="0" hangingPunct="1">
              <a:spcBef>
                <a:spcPts val="0"/>
              </a:spcBef>
              <a:spcAft>
                <a:spcPts val="0"/>
              </a:spcAft>
              <a:buFont typeface="Wingdings" panose="05000000000000000000" pitchFamily="2" charset="2"/>
              <a:buChar char="§"/>
            </a:pPr>
            <a:endParaRPr lang="en-US" sz="1900" i="0" u="none" strike="noStrike" kern="1200" dirty="0">
              <a:solidFill>
                <a:srgbClr val="0070C0"/>
              </a:solidFill>
              <a:effectLst/>
              <a:latin typeface="Calibri" panose="020F0502020204030204" pitchFamily="34" charset="0"/>
            </a:endParaRPr>
          </a:p>
          <a:p>
            <a:pPr marL="57150" indent="-285750" algn="l" rtl="0" eaLnBrk="1" fontAlgn="t" latinLnBrk="0" hangingPunct="1">
              <a:spcBef>
                <a:spcPts val="0"/>
              </a:spcBef>
              <a:spcAft>
                <a:spcPts val="0"/>
              </a:spcAft>
              <a:buFont typeface="Wingdings" panose="05000000000000000000" pitchFamily="2" charset="2"/>
              <a:buChar char="§"/>
            </a:pPr>
            <a:r>
              <a:rPr lang="en-US" sz="1800" i="0" u="none" strike="noStrike" kern="1200" dirty="0">
                <a:solidFill>
                  <a:srgbClr val="0070C0"/>
                </a:solidFill>
                <a:effectLst/>
                <a:latin typeface="Calibri" panose="020F0502020204030204" pitchFamily="34" charset="0"/>
              </a:rPr>
              <a:t>Faculty of Business and Economics, Iv. Javakhishvili Tbilisi State University</a:t>
            </a:r>
            <a:endParaRPr lang="en-US" sz="1800" i="0" u="none" strike="noStrike" dirty="0">
              <a:solidFill>
                <a:srgbClr val="0070C0"/>
              </a:solidFill>
              <a:effectLst/>
              <a:latin typeface="Arial" panose="020B0604020202020204" pitchFamily="34" charset="0"/>
            </a:endParaRPr>
          </a:p>
          <a:p>
            <a:pPr marL="57150" indent="-285750" algn="l" rtl="0" eaLnBrk="1" fontAlgn="t" latinLnBrk="0" hangingPunct="1">
              <a:spcBef>
                <a:spcPts val="0"/>
              </a:spcBef>
              <a:spcAft>
                <a:spcPts val="0"/>
              </a:spcAft>
              <a:buFont typeface="Wingdings" panose="05000000000000000000" pitchFamily="2" charset="2"/>
              <a:buChar char="§"/>
            </a:pPr>
            <a:r>
              <a:rPr lang="en-US" sz="1800" b="0" i="0" u="none" strike="noStrike" kern="1200" dirty="0">
                <a:solidFill>
                  <a:srgbClr val="0070C0"/>
                </a:solidFill>
                <a:effectLst/>
                <a:latin typeface="Calibri" panose="020F0502020204030204" pitchFamily="34" charset="0"/>
              </a:rPr>
              <a:t>Director of the International Environmental Protection Research Center</a:t>
            </a:r>
            <a:endParaRPr lang="en-US" sz="1800" b="0" i="0" u="none" strike="noStrike" dirty="0">
              <a:solidFill>
                <a:srgbClr val="0070C0"/>
              </a:solidFill>
              <a:effectLst/>
              <a:latin typeface="Arial" panose="020B0604020202020204" pitchFamily="34" charset="0"/>
            </a:endParaRPr>
          </a:p>
          <a:p>
            <a:pPr marL="57150" indent="-285750" algn="l" rtl="0" eaLnBrk="1" fontAlgn="t" latinLnBrk="0" hangingPunct="1">
              <a:spcBef>
                <a:spcPts val="0"/>
              </a:spcBef>
              <a:spcAft>
                <a:spcPts val="0"/>
              </a:spcAft>
              <a:buFont typeface="Wingdings" panose="05000000000000000000" pitchFamily="2" charset="2"/>
              <a:buChar char="§"/>
            </a:pPr>
            <a:r>
              <a:rPr lang="en-US" sz="1800" b="0" i="0" u="none" strike="noStrike" kern="1200" dirty="0">
                <a:solidFill>
                  <a:srgbClr val="0070C0"/>
                </a:solidFill>
                <a:effectLst/>
                <a:latin typeface="Calibri" panose="020F0502020204030204" pitchFamily="34" charset="0"/>
              </a:rPr>
              <a:t>Deputy Executive Director of GREDA-Georgian Renewable Energy Development Association</a:t>
            </a:r>
            <a:endParaRPr lang="en-US" sz="1800" b="0" i="0" u="none" strike="noStrike" dirty="0">
              <a:solidFill>
                <a:srgbClr val="0070C0"/>
              </a:solidFill>
              <a:effectLst/>
              <a:latin typeface="Arial" panose="020B0604020202020204" pitchFamily="34" charset="0"/>
            </a:endParaRPr>
          </a:p>
          <a:p>
            <a:pPr marL="57150" indent="-285750" algn="l" rtl="0" eaLnBrk="1" fontAlgn="t" latinLnBrk="0" hangingPunct="1">
              <a:spcBef>
                <a:spcPts val="0"/>
              </a:spcBef>
              <a:spcAft>
                <a:spcPts val="0"/>
              </a:spcAft>
              <a:buFont typeface="Wingdings" panose="05000000000000000000" pitchFamily="2" charset="2"/>
              <a:buChar char="§"/>
            </a:pPr>
            <a:r>
              <a:rPr lang="en-US" sz="1800" b="0" i="0" u="none" strike="noStrike" kern="1200" dirty="0">
                <a:solidFill>
                  <a:srgbClr val="0070C0"/>
                </a:solidFill>
                <a:effectLst/>
                <a:latin typeface="Calibri" panose="020F0502020204030204" pitchFamily="34" charset="0"/>
              </a:rPr>
              <a:t>Faculty of Informatics and  Control systems at Georgian Technical University </a:t>
            </a:r>
            <a:endParaRPr lang="en-US" sz="1800" b="0" i="0" u="none" strike="noStrike" dirty="0">
              <a:solidFill>
                <a:srgbClr val="0070C0"/>
              </a:solidFill>
              <a:effectLst/>
              <a:latin typeface="Arial" panose="020B0604020202020204" pitchFamily="34" charset="0"/>
            </a:endParaRPr>
          </a:p>
          <a:p>
            <a:pPr marL="57150" indent="-285750" algn="l" rtl="0" eaLnBrk="1" fontAlgn="t" latinLnBrk="0" hangingPunct="1">
              <a:spcBef>
                <a:spcPts val="0"/>
              </a:spcBef>
              <a:spcAft>
                <a:spcPts val="0"/>
              </a:spcAft>
              <a:buFont typeface="Wingdings" panose="05000000000000000000" pitchFamily="2" charset="2"/>
              <a:buChar char="§"/>
            </a:pPr>
            <a:r>
              <a:rPr lang="en-US" sz="1800" b="0" i="0" u="none" strike="noStrike" kern="1200" dirty="0">
                <a:solidFill>
                  <a:srgbClr val="0070C0"/>
                </a:solidFill>
                <a:effectLst/>
                <a:latin typeface="Calibri" panose="020F0502020204030204" pitchFamily="34" charset="0"/>
              </a:rPr>
              <a:t>Georgian Astrophysical Observatory</a:t>
            </a:r>
            <a:endParaRPr lang="en-US" sz="1800" b="0" i="0" u="none" strike="noStrike" dirty="0">
              <a:solidFill>
                <a:srgbClr val="0070C0"/>
              </a:solidFill>
              <a:effectLst/>
              <a:latin typeface="Arial" panose="020B0604020202020204" pitchFamily="34" charset="0"/>
            </a:endParaRPr>
          </a:p>
          <a:p>
            <a:pPr marL="57150" indent="-285750" algn="l" rtl="0" eaLnBrk="1" fontAlgn="t" latinLnBrk="0" hangingPunct="1">
              <a:spcBef>
                <a:spcPts val="0"/>
              </a:spcBef>
              <a:spcAft>
                <a:spcPts val="0"/>
              </a:spcAft>
              <a:buFont typeface="Wingdings" panose="05000000000000000000" pitchFamily="2" charset="2"/>
              <a:buChar char="§"/>
            </a:pPr>
            <a:r>
              <a:rPr lang="en-US" sz="1800" b="0" i="0" u="none" strike="noStrike" kern="1200" dirty="0">
                <a:solidFill>
                  <a:srgbClr val="0070C0"/>
                </a:solidFill>
                <a:effectLst/>
                <a:latin typeface="Calibri" panose="020F0502020204030204" pitchFamily="34" charset="0"/>
              </a:rPr>
              <a:t>Introductory meeting at the "Horizon Europe" national office: presentation about Pillar II and individual clusters.</a:t>
            </a:r>
            <a:endParaRPr lang="en-US" sz="1800" b="0" i="0" u="none" strike="noStrike" dirty="0">
              <a:solidFill>
                <a:srgbClr val="0070C0"/>
              </a:solidFill>
              <a:effectLst/>
              <a:latin typeface="Arial" panose="020B0604020202020204" pitchFamily="34" charset="0"/>
            </a:endParaRPr>
          </a:p>
          <a:p>
            <a:pPr marL="57150" indent="-285750" algn="l" rtl="0" eaLnBrk="1" fontAlgn="t" latinLnBrk="0" hangingPunct="1">
              <a:spcBef>
                <a:spcPts val="0"/>
              </a:spcBef>
              <a:spcAft>
                <a:spcPts val="0"/>
              </a:spcAft>
              <a:buFont typeface="Wingdings" panose="05000000000000000000" pitchFamily="2" charset="2"/>
              <a:buChar char="§"/>
            </a:pPr>
            <a:r>
              <a:rPr lang="en-US" sz="1800" b="0" i="0" u="none" strike="noStrike" kern="1200" dirty="0">
                <a:solidFill>
                  <a:srgbClr val="0070C0"/>
                </a:solidFill>
                <a:effectLst/>
                <a:latin typeface="Calibri" panose="020F0502020204030204" pitchFamily="34" charset="0"/>
              </a:rPr>
              <a:t>informational meeting "Horizon Europe" at the national office, Iv. R. of Javakhishvili Tbilisi State University. with the director of the Institute of Inorganic Chemistry and Electrochemistry named after </a:t>
            </a:r>
            <a:r>
              <a:rPr lang="en-US" sz="1800" b="0" i="0" u="none" strike="noStrike" kern="1200" dirty="0" err="1">
                <a:solidFill>
                  <a:srgbClr val="0070C0"/>
                </a:solidFill>
                <a:effectLst/>
                <a:latin typeface="Calibri" panose="020F0502020204030204" pitchFamily="34" charset="0"/>
              </a:rPr>
              <a:t>Agladze</a:t>
            </a:r>
            <a:endParaRPr lang="en-US" sz="1800" b="0" i="0" u="none" strike="noStrike" dirty="0">
              <a:solidFill>
                <a:srgbClr val="0070C0"/>
              </a:solidFill>
              <a:effectLst/>
              <a:latin typeface="Arial" panose="020B0604020202020204" pitchFamily="34" charset="0"/>
            </a:endParaRPr>
          </a:p>
          <a:p>
            <a:pPr marL="57150" indent="-285750" algn="l" rtl="0" eaLnBrk="1" fontAlgn="t" latinLnBrk="0" hangingPunct="1">
              <a:spcBef>
                <a:spcPts val="0"/>
              </a:spcBef>
              <a:spcAft>
                <a:spcPts val="0"/>
              </a:spcAft>
              <a:buFont typeface="Wingdings" panose="05000000000000000000" pitchFamily="2" charset="2"/>
              <a:buChar char="§"/>
            </a:pPr>
            <a:r>
              <a:rPr lang="en-US" sz="1800" b="0" i="0" u="none" strike="noStrike" kern="1200" dirty="0">
                <a:solidFill>
                  <a:srgbClr val="0070C0"/>
                </a:solidFill>
                <a:effectLst/>
                <a:latin typeface="Calibri" panose="020F0502020204030204" pitchFamily="34" charset="0"/>
              </a:rPr>
              <a:t>Online meeting with the Head of Academic Research and Creative Development Department of Tbilisi State Academy of Arts</a:t>
            </a:r>
            <a:endParaRPr lang="en-US" sz="1800" b="0" i="0" u="none" strike="noStrike" dirty="0">
              <a:solidFill>
                <a:srgbClr val="0070C0"/>
              </a:solidFill>
              <a:effectLst/>
              <a:latin typeface="Arial" panose="020B0604020202020204" pitchFamily="34" charset="0"/>
            </a:endParaRPr>
          </a:p>
          <a:p>
            <a:pPr marL="57150" indent="-285750" algn="l" rtl="0" eaLnBrk="1" fontAlgn="t" latinLnBrk="0" hangingPunct="1">
              <a:spcBef>
                <a:spcPts val="0"/>
              </a:spcBef>
              <a:spcAft>
                <a:spcPts val="0"/>
              </a:spcAft>
              <a:buFont typeface="Wingdings" panose="05000000000000000000" pitchFamily="2" charset="2"/>
              <a:buChar char="§"/>
            </a:pPr>
            <a:r>
              <a:rPr lang="en-US" sz="1800" b="0" i="0" u="none" strike="noStrike" kern="1200" dirty="0">
                <a:solidFill>
                  <a:srgbClr val="0070C0"/>
                </a:solidFill>
                <a:effectLst/>
                <a:latin typeface="Calibri" panose="020F0502020204030204" pitchFamily="34" charset="0"/>
              </a:rPr>
              <a:t>Online Meetings with the Coordinators of the Grant Offices</a:t>
            </a:r>
            <a:endParaRPr lang="en-US" sz="1800" b="0" i="0" u="none" strike="noStrike" dirty="0">
              <a:solidFill>
                <a:srgbClr val="0070C0"/>
              </a:solidFill>
              <a:effectLst/>
              <a:latin typeface="Arial" panose="020B0604020202020204" pitchFamily="34" charset="0"/>
            </a:endParaRPr>
          </a:p>
          <a:p>
            <a:pPr marL="0" indent="0" algn="just">
              <a:lnSpc>
                <a:spcPct val="100000"/>
              </a:lnSpc>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en-US" sz="2000" dirty="0"/>
          </a:p>
        </p:txBody>
      </p:sp>
      <p:sp>
        <p:nvSpPr>
          <p:cNvPr id="7" name="TextBox 6">
            <a:extLst>
              <a:ext uri="{FF2B5EF4-FFF2-40B4-BE49-F238E27FC236}">
                <a16:creationId xmlns:a16="http://schemas.microsoft.com/office/drawing/2014/main" id="{D857DDAF-D44D-3D74-B0D2-C956F81A3850}"/>
              </a:ext>
            </a:extLst>
          </p:cNvPr>
          <p:cNvSpPr txBox="1"/>
          <p:nvPr/>
        </p:nvSpPr>
        <p:spPr>
          <a:xfrm>
            <a:off x="3338111" y="261143"/>
            <a:ext cx="8539852" cy="2009909"/>
          </a:xfrm>
          <a:prstGeom prst="rect">
            <a:avLst/>
          </a:prstGeom>
          <a:solidFill>
            <a:schemeClr val="accent2">
              <a:lumMod val="40000"/>
              <a:lumOff val="60000"/>
            </a:schemeClr>
          </a:solidFill>
          <a:effectLst>
            <a:glow rad="228600">
              <a:schemeClr val="accent2">
                <a:satMod val="175000"/>
                <a:alpha val="40000"/>
              </a:schemeClr>
            </a:glow>
          </a:effectLst>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Sylfaen" panose="010A0502050306030303" pitchFamily="18" charset="0"/>
                <a:ea typeface="Calibri" panose="020F0502020204030204" pitchFamily="34" charset="0"/>
                <a:cs typeface="Times New Roman" panose="02020603050405020304" pitchFamily="18" charset="0"/>
              </a:rPr>
              <a:t>Organizations</a:t>
            </a:r>
            <a:r>
              <a:rPr lang="en-US" sz="2800" b="1" dirty="0">
                <a:solidFill>
                  <a:srgbClr val="002060"/>
                </a:solidFill>
                <a:latin typeface="Sylfaen" panose="010A0502050306030303" pitchFamily="18" charset="0"/>
                <a:ea typeface="Calibri" panose="020F0502020204030204" pitchFamily="34" charset="0"/>
                <a:cs typeface="Times New Roman" panose="02020603050405020304" pitchFamily="18" charset="0"/>
              </a:rPr>
              <a:t>/stakeholders  met/consulted</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800" b="1" dirty="0">
                <a:solidFill>
                  <a:srgbClr val="002060"/>
                </a:solidFill>
                <a:latin typeface="Sylfaen" panose="010A0502050306030303" pitchFamily="18" charset="0"/>
                <a:ea typeface="Calibri" panose="020F0502020204030204" pitchFamily="34" charset="0"/>
                <a:cs typeface="Times New Roman" panose="02020603050405020304" pitchFamily="18" charset="0"/>
              </a:rPr>
              <a:t>Up to 100 hundred meetings with around 60 different entities/units  </a:t>
            </a:r>
            <a:endParaRPr kumimoji="0" lang="en-US" sz="2800" b="1" i="0" u="none" strike="noStrike" kern="1200" cap="none" spc="0" normalizeH="0" baseline="0" noProof="0" dirty="0">
              <a:ln>
                <a:noFill/>
              </a:ln>
              <a:solidFill>
                <a:srgbClr val="002060"/>
              </a:solidFill>
              <a:effectLst/>
              <a:uLnTx/>
              <a:uFillTx/>
              <a:latin typeface="Sylfaen" panose="010A050205030603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000" b="1" i="0" u="none" strike="noStrike" kern="1200" cap="none" spc="0" normalizeH="0" baseline="0" noProof="0" dirty="0">
              <a:ln>
                <a:noFill/>
              </a:ln>
              <a:solidFill>
                <a:srgbClr val="7030A0"/>
              </a:solidFill>
              <a:effectLst/>
              <a:uLnTx/>
              <a:uFillTx/>
              <a:latin typeface="Sylfaen" panose="010A0502050306030303"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3215BE8-6C40-AD76-0C34-267FAE3BA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37" y="217055"/>
            <a:ext cx="1385785" cy="1238119"/>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910018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BB3E-448E-229D-09A8-546920E158DD}"/>
              </a:ext>
            </a:extLst>
          </p:cNvPr>
          <p:cNvSpPr>
            <a:spLocks noGrp="1"/>
          </p:cNvSpPr>
          <p:nvPr>
            <p:ph type="title"/>
          </p:nvPr>
        </p:nvSpPr>
        <p:spPr>
          <a:xfrm>
            <a:off x="807027" y="208106"/>
            <a:ext cx="10300855" cy="743239"/>
          </a:xfrm>
          <a:solidFill>
            <a:schemeClr val="accent6">
              <a:lumMod val="60000"/>
              <a:lumOff val="40000"/>
            </a:schemeClr>
          </a:solidFill>
          <a:ln>
            <a:solidFill>
              <a:schemeClr val="tx2">
                <a:lumMod val="60000"/>
                <a:lumOff val="40000"/>
              </a:schemeClr>
            </a:solidFill>
          </a:ln>
          <a:effectLst>
            <a:glow rad="139700">
              <a:schemeClr val="accent6">
                <a:satMod val="175000"/>
                <a:alpha val="40000"/>
              </a:schemeClr>
            </a:glow>
          </a:effectLst>
        </p:spPr>
        <p:txBody>
          <a:bodyPr>
            <a:normAutofit fontScale="90000"/>
          </a:bodyPr>
          <a:lstStyle/>
          <a:p>
            <a:r>
              <a:rPr lang="en-US" b="1" dirty="0"/>
              <a:t>Attended and Upcoming Training and Meetings </a:t>
            </a:r>
          </a:p>
        </p:txBody>
      </p:sp>
      <p:sp>
        <p:nvSpPr>
          <p:cNvPr id="3" name="Content Placeholder 2">
            <a:extLst>
              <a:ext uri="{FF2B5EF4-FFF2-40B4-BE49-F238E27FC236}">
                <a16:creationId xmlns:a16="http://schemas.microsoft.com/office/drawing/2014/main" id="{F8B0E824-DBCE-4372-3433-A6C477F4BBEF}"/>
              </a:ext>
            </a:extLst>
          </p:cNvPr>
          <p:cNvSpPr>
            <a:spLocks noGrp="1"/>
          </p:cNvSpPr>
          <p:nvPr>
            <p:ph sz="half" idx="1"/>
          </p:nvPr>
        </p:nvSpPr>
        <p:spPr>
          <a:xfrm>
            <a:off x="775853" y="1160607"/>
            <a:ext cx="10332029" cy="3525693"/>
          </a:xfrm>
          <a:ln w="76200">
            <a:solidFill>
              <a:schemeClr val="accent2">
                <a:lumMod val="50000"/>
              </a:schemeClr>
            </a:solidFill>
          </a:ln>
          <a:effectLst>
            <a:outerShdw blurRad="50800" dist="38100" dir="18900000" algn="bl" rotWithShape="0">
              <a:prstClr val="black">
                <a:alpha val="40000"/>
              </a:prstClr>
            </a:outerShdw>
          </a:effectLst>
        </p:spPr>
        <p:txBody>
          <a:bodyPr>
            <a:normAutofit/>
          </a:bodyPr>
          <a:lstStyle/>
          <a:p>
            <a:pPr algn="l" rtl="0" eaLnBrk="1" fontAlgn="t" latinLnBrk="0" hangingPunct="1">
              <a:spcBef>
                <a:spcPts val="0"/>
              </a:spcBef>
              <a:spcAft>
                <a:spcPts val="0"/>
              </a:spcAft>
              <a:buFont typeface="Wingdings" panose="05000000000000000000" pitchFamily="2" charset="2"/>
              <a:buChar char="q"/>
            </a:pPr>
            <a:r>
              <a:rPr lang="en-US" sz="1800" i="0" u="none" strike="noStrike" kern="1200" dirty="0">
                <a:solidFill>
                  <a:srgbClr val="7030A0"/>
                </a:solidFill>
                <a:effectLst/>
                <a:latin typeface="Sylfaen" panose="010A0502050306030303" pitchFamily="18" charset="0"/>
              </a:rPr>
              <a:t>9-12 June 2022 - Bauhaus Festival in Brussels</a:t>
            </a:r>
            <a:endParaRPr lang="en-US" sz="1800" i="0" u="none" strike="noStrike" dirty="0">
              <a:solidFill>
                <a:srgbClr val="7030A0"/>
              </a:solidFill>
              <a:effectLst/>
              <a:latin typeface="Arial" panose="020B0604020202020204" pitchFamily="34" charset="0"/>
            </a:endParaRPr>
          </a:p>
          <a:p>
            <a:pPr algn="l" rtl="0" eaLnBrk="1" fontAlgn="t" latinLnBrk="0" hangingPunct="1">
              <a:spcBef>
                <a:spcPts val="0"/>
              </a:spcBef>
              <a:spcAft>
                <a:spcPts val="0"/>
              </a:spcAft>
              <a:buFont typeface="Wingdings" panose="05000000000000000000" pitchFamily="2" charset="2"/>
              <a:buChar char="q"/>
            </a:pPr>
            <a:r>
              <a:rPr lang="en-US" sz="1800" b="0" i="0" u="none" strike="noStrike" kern="1200" dirty="0">
                <a:solidFill>
                  <a:srgbClr val="7030A0"/>
                </a:solidFill>
                <a:effectLst/>
                <a:latin typeface="Sylfaen" panose="010A0502050306030303" pitchFamily="18" charset="0"/>
              </a:rPr>
              <a:t>9-12 June 2022 - Consultations with Silvia </a:t>
            </a:r>
            <a:r>
              <a:rPr lang="en-US" sz="1800" b="0" i="0" u="none" strike="noStrike" kern="1200" dirty="0" err="1">
                <a:solidFill>
                  <a:srgbClr val="7030A0"/>
                </a:solidFill>
                <a:effectLst/>
                <a:latin typeface="Sylfaen" panose="010A0502050306030303" pitchFamily="18" charset="0"/>
              </a:rPr>
              <a:t>Bojinova</a:t>
            </a:r>
            <a:r>
              <a:rPr lang="en-US" sz="1800" b="0" i="0" u="none" strike="noStrike" kern="1200" dirty="0">
                <a:solidFill>
                  <a:srgbClr val="7030A0"/>
                </a:solidFill>
                <a:effectLst/>
                <a:latin typeface="Sylfaen" panose="010A0502050306030303" pitchFamily="18" charset="0"/>
              </a:rPr>
              <a:t> in Brussels</a:t>
            </a:r>
            <a:endParaRPr lang="en-US" sz="1800" b="0" i="0" u="none" strike="noStrike" dirty="0">
              <a:solidFill>
                <a:srgbClr val="7030A0"/>
              </a:solidFill>
              <a:effectLst/>
              <a:latin typeface="Arial" panose="020B0604020202020204" pitchFamily="34" charset="0"/>
            </a:endParaRPr>
          </a:p>
          <a:p>
            <a:pPr marR="0" algn="l" rtl="0" eaLnBrk="1" fontAlgn="auto" latinLnBrk="0" hangingPunct="1">
              <a:spcBef>
                <a:spcPts val="0"/>
              </a:spcBef>
              <a:spcAft>
                <a:spcPts val="0"/>
              </a:spcAft>
              <a:buFont typeface="Wingdings" panose="05000000000000000000" pitchFamily="2" charset="2"/>
              <a:buChar char="q"/>
            </a:pPr>
            <a:r>
              <a:rPr lang="en-US" sz="1800" b="0" i="0" u="none" strike="noStrike" kern="1200" dirty="0">
                <a:solidFill>
                  <a:srgbClr val="7030A0"/>
                </a:solidFill>
                <a:effectLst/>
                <a:latin typeface="Sylfaen" panose="010A0502050306030303" pitchFamily="18" charset="0"/>
              </a:rPr>
              <a:t>9-12 June 2022 Meetings with European Commission </a:t>
            </a:r>
            <a:r>
              <a:rPr lang="it-IT" sz="1800" b="0" i="0" dirty="0">
                <a:solidFill>
                  <a:srgbClr val="7030A0"/>
                </a:solidFill>
                <a:effectLst/>
                <a:latin typeface="-apple-system"/>
              </a:rPr>
              <a:t>European Commission DG R&amp;I</a:t>
            </a:r>
            <a:r>
              <a:rPr lang="en-US" sz="1800" b="0" i="0" u="none" strike="noStrike" kern="1200" dirty="0">
                <a:solidFill>
                  <a:srgbClr val="7030A0"/>
                </a:solidFill>
                <a:effectLst/>
                <a:latin typeface="Sylfaen" panose="010A0502050306030303" pitchFamily="18" charset="0"/>
              </a:rPr>
              <a:t> in Brussels</a:t>
            </a:r>
            <a:endParaRPr lang="en-US" sz="1800" b="0" i="0" u="none" strike="noStrike" dirty="0">
              <a:solidFill>
                <a:srgbClr val="7030A0"/>
              </a:solidFill>
              <a:effectLst/>
              <a:latin typeface="Arial" panose="020B0604020202020204" pitchFamily="34" charset="0"/>
            </a:endParaRPr>
          </a:p>
          <a:p>
            <a:pPr marR="0" algn="l" rtl="0" eaLnBrk="1" fontAlgn="auto" latinLnBrk="0" hangingPunct="1">
              <a:spcBef>
                <a:spcPts val="0"/>
              </a:spcBef>
              <a:spcAft>
                <a:spcPts val="0"/>
              </a:spcAft>
              <a:buFont typeface="Wingdings" panose="05000000000000000000" pitchFamily="2" charset="2"/>
              <a:buChar char="q"/>
            </a:pPr>
            <a:r>
              <a:rPr lang="en-US" sz="1800" b="0" i="0" u="none" strike="noStrike" kern="1200" dirty="0">
                <a:solidFill>
                  <a:srgbClr val="7030A0"/>
                </a:solidFill>
                <a:effectLst/>
                <a:latin typeface="Sylfaen" panose="010A0502050306030303" pitchFamily="18" charset="0"/>
              </a:rPr>
              <a:t>Digital tools for NCPs – how to make your webinars and online trainings more interactive</a:t>
            </a:r>
            <a:endParaRPr lang="en-US" sz="1800" b="0" i="0" u="none" strike="noStrike" dirty="0">
              <a:solidFill>
                <a:srgbClr val="7030A0"/>
              </a:solidFill>
              <a:effectLst/>
              <a:latin typeface="Arial" panose="020B0604020202020204" pitchFamily="34" charset="0"/>
            </a:endParaRPr>
          </a:p>
          <a:p>
            <a:pPr marR="0" algn="l" rtl="0" eaLnBrk="1" fontAlgn="auto" latinLnBrk="0" hangingPunct="1">
              <a:spcBef>
                <a:spcPts val="0"/>
              </a:spcBef>
              <a:spcAft>
                <a:spcPts val="0"/>
              </a:spcAft>
              <a:buFont typeface="Wingdings" panose="05000000000000000000" pitchFamily="2" charset="2"/>
              <a:buChar char="q"/>
            </a:pPr>
            <a:r>
              <a:rPr lang="en-US" sz="1800" b="0" i="0" u="none" strike="noStrike" kern="1200" dirty="0">
                <a:solidFill>
                  <a:srgbClr val="7030A0"/>
                </a:solidFill>
                <a:effectLst/>
                <a:latin typeface="Sylfaen" panose="010A0502050306030303" pitchFamily="18" charset="0"/>
              </a:rPr>
              <a:t>Brokerage Event</a:t>
            </a:r>
            <a:endParaRPr lang="en-US" sz="1800" b="0" i="0" u="none" strike="noStrike" dirty="0">
              <a:solidFill>
                <a:srgbClr val="7030A0"/>
              </a:solidFill>
              <a:effectLst/>
              <a:latin typeface="Arial" panose="020B0604020202020204" pitchFamily="34" charset="0"/>
            </a:endParaRPr>
          </a:p>
          <a:p>
            <a:pPr marR="0" algn="l" rtl="0" eaLnBrk="1" fontAlgn="auto" latinLnBrk="0" hangingPunct="1">
              <a:spcBef>
                <a:spcPts val="0"/>
              </a:spcBef>
              <a:spcAft>
                <a:spcPts val="0"/>
              </a:spcAft>
              <a:buFont typeface="Wingdings" panose="05000000000000000000" pitchFamily="2" charset="2"/>
              <a:buChar char="q"/>
            </a:pPr>
            <a:r>
              <a:rPr lang="en-US" sz="1800" b="0" i="0" u="none" strike="noStrike" kern="1200" dirty="0">
                <a:solidFill>
                  <a:srgbClr val="7030A0"/>
                </a:solidFill>
                <a:effectLst/>
                <a:latin typeface="Calibri" panose="020F0502020204030204" pitchFamily="34" charset="0"/>
              </a:rPr>
              <a:t>EOI for Follow up BRIDGE2HE project</a:t>
            </a:r>
            <a:endParaRPr lang="en-US" sz="1800" b="0" i="0" u="none" strike="noStrike" dirty="0">
              <a:solidFill>
                <a:srgbClr val="7030A0"/>
              </a:solidFill>
              <a:effectLst/>
              <a:latin typeface="Arial" panose="020B0604020202020204" pitchFamily="34" charset="0"/>
            </a:endParaRPr>
          </a:p>
          <a:p>
            <a:pPr marR="0" algn="l" rtl="0" eaLnBrk="1" fontAlgn="auto" latinLnBrk="0" hangingPunct="1">
              <a:spcBef>
                <a:spcPts val="0"/>
              </a:spcBef>
              <a:spcAft>
                <a:spcPts val="0"/>
              </a:spcAft>
              <a:buFont typeface="Wingdings" panose="05000000000000000000" pitchFamily="2" charset="2"/>
              <a:buChar char="q"/>
            </a:pPr>
            <a:r>
              <a:rPr lang="en-US" sz="1800" dirty="0">
                <a:solidFill>
                  <a:srgbClr val="7030A0"/>
                </a:solidFill>
                <a:latin typeface="Calibri" panose="020F0502020204030204" pitchFamily="34" charset="0"/>
              </a:rPr>
              <a:t>T</a:t>
            </a:r>
            <a:r>
              <a:rPr lang="en-US" sz="1800" b="0" i="0" u="none" strike="noStrike" kern="1200" dirty="0">
                <a:solidFill>
                  <a:srgbClr val="7030A0"/>
                </a:solidFill>
                <a:effectLst/>
                <a:latin typeface="Calibri" panose="020F0502020204030204" pitchFamily="34" charset="0"/>
              </a:rPr>
              <a:t>he Health NCP Net 3.0(HNN 3.0) project and to attend the online event on October 6, 2022</a:t>
            </a:r>
            <a:endParaRPr lang="en-US" sz="1800" b="0" i="0" u="none" strike="noStrike" dirty="0">
              <a:solidFill>
                <a:srgbClr val="7030A0"/>
              </a:solidFill>
              <a:effectLst/>
              <a:latin typeface="Arial" panose="020B0604020202020204" pitchFamily="34" charset="0"/>
            </a:endParaRPr>
          </a:p>
          <a:p>
            <a:pPr marR="0" algn="l" rtl="0" eaLnBrk="1" fontAlgn="auto" latinLnBrk="0" hangingPunct="1">
              <a:spcBef>
                <a:spcPts val="0"/>
              </a:spcBef>
              <a:spcAft>
                <a:spcPts val="0"/>
              </a:spcAft>
              <a:buFont typeface="Wingdings" panose="05000000000000000000" pitchFamily="2" charset="2"/>
              <a:buChar char="q"/>
            </a:pPr>
            <a:r>
              <a:rPr lang="en-US" sz="1800" b="0" i="0" u="none" strike="noStrike" kern="1200" dirty="0">
                <a:solidFill>
                  <a:srgbClr val="7030A0"/>
                </a:solidFill>
                <a:effectLst/>
                <a:latin typeface="Calibri" panose="020F0502020204030204" pitchFamily="34" charset="0"/>
              </a:rPr>
              <a:t>Avoiding errors in declaring personnel costs in Horizon 2020 grants </a:t>
            </a:r>
            <a:endParaRPr lang="en-US" sz="1800" b="0" i="0" u="none" strike="noStrike" dirty="0">
              <a:solidFill>
                <a:srgbClr val="7030A0"/>
              </a:solidFill>
              <a:effectLst/>
              <a:latin typeface="Arial" panose="020B0604020202020204" pitchFamily="34" charset="0"/>
            </a:endParaRPr>
          </a:p>
          <a:p>
            <a:pPr marR="0" algn="l" rtl="0" eaLnBrk="1" fontAlgn="auto" latinLnBrk="0" hangingPunct="1">
              <a:spcBef>
                <a:spcPts val="0"/>
              </a:spcBef>
              <a:spcAft>
                <a:spcPts val="0"/>
              </a:spcAft>
              <a:buFont typeface="Wingdings" panose="05000000000000000000" pitchFamily="2" charset="2"/>
              <a:buChar char="q"/>
            </a:pPr>
            <a:r>
              <a:rPr lang="en-US" sz="1800" b="0" i="0" u="none" strike="noStrike" kern="1200" dirty="0">
                <a:solidFill>
                  <a:srgbClr val="7030A0"/>
                </a:solidFill>
                <a:effectLst/>
                <a:latin typeface="Calibri" panose="020F0502020204030204" pitchFamily="34" charset="0"/>
              </a:rPr>
              <a:t>Horizon Europe Coordinators' Day on Grant Management Lump Sum Funding in Horizon Europe: How does it work? How to  Avoiding errors in declaring personnel costs in Horizon 2020 grants</a:t>
            </a:r>
            <a:endParaRPr lang="en-US" sz="1800" b="0" i="0" u="none" strike="noStrike" dirty="0">
              <a:solidFill>
                <a:srgbClr val="7030A0"/>
              </a:solidFill>
              <a:effectLst/>
              <a:latin typeface="Arial" panose="020B0604020202020204" pitchFamily="34" charset="0"/>
            </a:endParaRPr>
          </a:p>
          <a:p>
            <a:pPr marL="57150" indent="-285750" algn="l" rtl="0" eaLnBrk="1" fontAlgn="t" latinLnBrk="0" hangingPunct="1">
              <a:spcBef>
                <a:spcPts val="0"/>
              </a:spcBef>
              <a:spcAft>
                <a:spcPts val="0"/>
              </a:spcAft>
              <a:buFont typeface="Wingdings" panose="05000000000000000000" pitchFamily="2" charset="2"/>
              <a:buChar char="q"/>
            </a:pPr>
            <a:r>
              <a:rPr lang="en-US" sz="1800" b="0" i="0" u="none" strike="noStrike" kern="1200" dirty="0">
                <a:solidFill>
                  <a:srgbClr val="7030A0"/>
                </a:solidFill>
                <a:effectLst/>
                <a:latin typeface="Calibri" panose="020F0502020204030204" pitchFamily="34" charset="0"/>
              </a:rPr>
              <a:t>EOSC  Workshops</a:t>
            </a:r>
          </a:p>
          <a:p>
            <a:pPr marL="0" indent="0" algn="l" rtl="0" eaLnBrk="1" fontAlgn="t" latinLnBrk="0" hangingPunct="1">
              <a:spcBef>
                <a:spcPts val="0"/>
              </a:spcBef>
              <a:spcAft>
                <a:spcPts val="0"/>
              </a:spcAft>
              <a:buNone/>
            </a:pPr>
            <a:endParaRPr lang="en-US" sz="1800" b="0" i="0" u="none" strike="noStrike" dirty="0">
              <a:effectLst/>
              <a:latin typeface="Arial" panose="020B0604020202020204" pitchFamily="34" charset="0"/>
            </a:endParaRPr>
          </a:p>
          <a:p>
            <a:pPr marL="0" indent="0">
              <a:lnSpc>
                <a:spcPct val="107000"/>
              </a:lnSpc>
              <a:spcBef>
                <a:spcPts val="0"/>
              </a:spcBef>
              <a:buNone/>
            </a:pPr>
            <a:endParaRPr lang="ka-GE" sz="1800" dirty="0"/>
          </a:p>
          <a:p>
            <a:pPr marL="0" marR="0" indent="0">
              <a:lnSpc>
                <a:spcPct val="107000"/>
              </a:lnSpc>
              <a:spcBef>
                <a:spcPts val="0"/>
              </a:spcBef>
              <a:spcAft>
                <a:spcPts val="0"/>
              </a:spcAft>
              <a:buNone/>
            </a:pPr>
            <a:endParaRPr lang="en-US"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ka-GE" sz="2400" b="1" dirty="0">
              <a:solidFill>
                <a:srgbClr val="7030A0"/>
              </a:solidFill>
            </a:endParaRPr>
          </a:p>
          <a:p>
            <a:pPr marL="0" indent="0">
              <a:buNone/>
            </a:pPr>
            <a:endParaRPr lang="ka-GE" dirty="0"/>
          </a:p>
          <a:p>
            <a:pPr marL="0" indent="0">
              <a:buNone/>
            </a:pPr>
            <a:endParaRPr lang="en-US" dirty="0"/>
          </a:p>
        </p:txBody>
      </p:sp>
    </p:spTree>
    <p:extLst>
      <p:ext uri="{BB962C8B-B14F-4D97-AF65-F5344CB8AC3E}">
        <p14:creationId xmlns:p14="http://schemas.microsoft.com/office/powerpoint/2010/main" val="888278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1466" y="8626"/>
            <a:ext cx="10961264" cy="2435557"/>
          </a:xfrm>
          <a:solidFill>
            <a:schemeClr val="accent1">
              <a:lumMod val="20000"/>
              <a:lumOff val="80000"/>
            </a:schemeClr>
          </a:solidFill>
        </p:spPr>
        <p:txBody>
          <a:bodyPr>
            <a:normAutofit fontScale="90000"/>
          </a:bodyPr>
          <a:lstStyle/>
          <a:p>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Sylfaen" panose="010A0502050306030303" pitchFamily="18" charset="0"/>
                <a:ea typeface="Calibri" panose="020F0502020204030204" pitchFamily="34" charset="0"/>
                <a:cs typeface="Calibri" panose="020F0502020204030204" pitchFamily="34" charset="0"/>
                <a:sym typeface="+mn-ea"/>
              </a:rPr>
              <a:t>Pillar II</a:t>
            </a: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Cluster 6: </a:t>
            </a:r>
            <a:r>
              <a:rPr lang="en-US" alt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t/>
            </a:r>
            <a:br>
              <a:rPr lang="en-US" alt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mn-ea"/>
              </a:rPr>
            </a:br>
            <a:r>
              <a:rPr lang="en-US" altLang="en-US" sz="3100" b="1" dirty="0">
                <a:solidFill>
                  <a:srgbClr val="002060"/>
                </a:solidFill>
                <a:latin typeface="Sylfaen" panose="010A0502050306030303" pitchFamily="18" charset="0"/>
                <a:ea typeface="Calibri" panose="020F0502020204030204" pitchFamily="34" charset="0"/>
                <a:cs typeface="Calibri" panose="020F0502020204030204" pitchFamily="34" charset="0"/>
                <a:sym typeface="+mn-ea"/>
              </a:rPr>
              <a:t>Food, Bioeconomy, Natural Resources, Agriculture and Environment</a:t>
            </a:r>
            <a:endParaRPr lang="en-US" dirty="0">
              <a:latin typeface="Sylfaen" panose="010A0502050306030303" pitchFamily="18" charset="0"/>
              <a:ea typeface="Calibri" panose="020F0502020204030204" pitchFamily="34" charset="0"/>
              <a:cs typeface="Calibri" panose="020F0502020204030204" pitchFamily="34" charset="0"/>
            </a:endParaRPr>
          </a:p>
        </p:txBody>
      </p:sp>
      <p:sp>
        <p:nvSpPr>
          <p:cNvPr id="6" name="Rectangle 5"/>
          <p:cNvSpPr/>
          <p:nvPr/>
        </p:nvSpPr>
        <p:spPr>
          <a:xfrm>
            <a:off x="7798085" y="6181115"/>
            <a:ext cx="4205731" cy="46166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Sylfaen" panose="010A0502050306030303" charset="0"/>
                <a:ea typeface="+mn-ea"/>
                <a:cs typeface="Sylfaen" panose="010A0502050306030303" charset="0"/>
                <a:sym typeface="+mn-ea"/>
              </a:rPr>
              <a:t>CL 6 NCP Tamar </a:t>
            </a:r>
            <a:r>
              <a:rPr kumimoji="0" lang="en-US" altLang="en-US" sz="2400" b="1" i="0" u="none" strike="noStrike" kern="1200" cap="none" spc="0" normalizeH="0" baseline="0" noProof="0" dirty="0" err="1">
                <a:ln>
                  <a:noFill/>
                </a:ln>
                <a:solidFill>
                  <a:srgbClr val="002060"/>
                </a:solidFill>
                <a:effectLst/>
                <a:uLnTx/>
                <a:uFillTx/>
                <a:latin typeface="Sylfaen" panose="010A0502050306030303" charset="0"/>
                <a:ea typeface="+mn-ea"/>
                <a:cs typeface="Sylfaen" panose="010A0502050306030303" charset="0"/>
                <a:sym typeface="+mn-ea"/>
              </a:rPr>
              <a:t>Berberashvili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4113963" y="2639032"/>
            <a:ext cx="3377477" cy="3542083"/>
          </a:xfrm>
          <a:prstGeom prst="rect">
            <a:avLst/>
          </a:prstGeom>
        </p:spPr>
      </p:pic>
    </p:spTree>
    <p:extLst>
      <p:ext uri="{BB962C8B-B14F-4D97-AF65-F5344CB8AC3E}">
        <p14:creationId xmlns:p14="http://schemas.microsoft.com/office/powerpoint/2010/main" val="488123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15575-35A2-A6C8-CF7B-4B8009DF9A1D}"/>
              </a:ext>
            </a:extLst>
          </p:cNvPr>
          <p:cNvSpPr>
            <a:spLocks noGrp="1"/>
          </p:cNvSpPr>
          <p:nvPr>
            <p:ph idx="1"/>
          </p:nvPr>
        </p:nvSpPr>
        <p:spPr>
          <a:xfrm>
            <a:off x="63338" y="96603"/>
            <a:ext cx="8381922" cy="440539"/>
          </a:xfrm>
          <a:solidFill>
            <a:schemeClr val="accent1">
              <a:lumMod val="40000"/>
              <a:lumOff val="60000"/>
            </a:schemeClr>
          </a:solidFill>
        </p:spPr>
        <p:txBody>
          <a:bodyPr anchor="ctr">
            <a:normAutofit/>
          </a:bodyPr>
          <a:lstStyle/>
          <a:p>
            <a:pPr marL="0" indent="0" algn="ctr">
              <a:buNone/>
            </a:pPr>
            <a:r>
              <a:rPr lang="en-US" sz="2400" dirty="0">
                <a:solidFill>
                  <a:srgbClr val="002060"/>
                </a:solidFill>
                <a:latin typeface="Sylfaen" panose="010A0502050306030303" pitchFamily="18" charset="0"/>
              </a:rPr>
              <a:t>Individual consultations with</a:t>
            </a:r>
            <a:r>
              <a:rPr lang="en-US" sz="2400" b="1" dirty="0">
                <a:solidFill>
                  <a:srgbClr val="002060"/>
                </a:solidFill>
                <a:latin typeface="Sylfaen" panose="010A0502050306030303" pitchFamily="18" charset="0"/>
              </a:rPr>
              <a:t> </a:t>
            </a:r>
            <a:r>
              <a:rPr lang="en-US" sz="2400" dirty="0">
                <a:solidFill>
                  <a:srgbClr val="002060"/>
                </a:solidFill>
                <a:latin typeface="Sylfaen" panose="010A0502050306030303" pitchFamily="18" charset="0"/>
              </a:rPr>
              <a:t>stakeholders/potential applicants:</a:t>
            </a:r>
          </a:p>
        </p:txBody>
      </p:sp>
      <p:sp>
        <p:nvSpPr>
          <p:cNvPr id="2" name="Rectangle 1"/>
          <p:cNvSpPr/>
          <p:nvPr/>
        </p:nvSpPr>
        <p:spPr>
          <a:xfrm>
            <a:off x="45751" y="1488590"/>
            <a:ext cx="4653838" cy="646331"/>
          </a:xfrm>
          <a:prstGeom prst="rect">
            <a:avLst/>
          </a:prstGeom>
          <a:solidFill>
            <a:schemeClr val="accent1">
              <a:lumMod val="20000"/>
              <a:lumOff val="80000"/>
            </a:schemeClr>
          </a:solidFill>
        </p:spPr>
        <p:txBody>
          <a:bodyPr wrap="none">
            <a:spAutoFit/>
          </a:bodyPr>
          <a:lstStyle/>
          <a:p>
            <a:pPr marL="285750" indent="-285750">
              <a:buFont typeface="Arial" panose="020B0604020202020204" pitchFamily="34" charset="0"/>
              <a:buChar char="•"/>
            </a:pPr>
            <a:r>
              <a:rPr lang="en-US" dirty="0">
                <a:solidFill>
                  <a:srgbClr val="002060"/>
                </a:solidFill>
                <a:latin typeface="Sylfaen" panose="010A0502050306030303" pitchFamily="18" charset="0"/>
              </a:rPr>
              <a:t>Georgian </a:t>
            </a:r>
            <a:r>
              <a:rPr lang="en-US" b="1" dirty="0">
                <a:solidFill>
                  <a:srgbClr val="002060"/>
                </a:solidFill>
                <a:latin typeface="Sylfaen" panose="010A0502050306030303" pitchFamily="18" charset="0"/>
              </a:rPr>
              <a:t>Academy</a:t>
            </a:r>
            <a:r>
              <a:rPr lang="en-US" dirty="0">
                <a:solidFill>
                  <a:srgbClr val="002060"/>
                </a:solidFill>
                <a:latin typeface="Sylfaen" panose="010A0502050306030303" pitchFamily="18" charset="0"/>
              </a:rPr>
              <a:t> of Agricultural Sciences</a:t>
            </a:r>
          </a:p>
          <a:p>
            <a:pPr marL="285750" indent="-285750">
              <a:buFont typeface="Arial" panose="020B0604020202020204" pitchFamily="34" charset="0"/>
              <a:buChar char="•"/>
            </a:pPr>
            <a:r>
              <a:rPr lang="en-US" dirty="0">
                <a:solidFill>
                  <a:srgbClr val="002060"/>
                </a:solidFill>
                <a:latin typeface="Sylfaen" panose="010A0502050306030303" pitchFamily="18" charset="0"/>
              </a:rPr>
              <a:t>Georgian </a:t>
            </a:r>
            <a:r>
              <a:rPr lang="en-US" b="1" dirty="0">
                <a:solidFill>
                  <a:srgbClr val="002060"/>
                </a:solidFill>
                <a:latin typeface="Sylfaen" panose="010A0502050306030303" pitchFamily="18" charset="0"/>
              </a:rPr>
              <a:t>Academy</a:t>
            </a:r>
            <a:r>
              <a:rPr lang="en-US" dirty="0">
                <a:solidFill>
                  <a:srgbClr val="002060"/>
                </a:solidFill>
                <a:latin typeface="Sylfaen" panose="010A0502050306030303" pitchFamily="18" charset="0"/>
              </a:rPr>
              <a:t> of Natural Sciences</a:t>
            </a:r>
            <a:endParaRPr lang="ka-GE" dirty="0">
              <a:solidFill>
                <a:srgbClr val="002060"/>
              </a:solidFill>
              <a:latin typeface="Sylfaen" panose="010A0502050306030303" pitchFamily="18" charset="0"/>
            </a:endParaRPr>
          </a:p>
        </p:txBody>
      </p:sp>
      <p:sp>
        <p:nvSpPr>
          <p:cNvPr id="4" name="Rectangle 3"/>
          <p:cNvSpPr/>
          <p:nvPr/>
        </p:nvSpPr>
        <p:spPr>
          <a:xfrm>
            <a:off x="18369" y="3410833"/>
            <a:ext cx="4342856" cy="923330"/>
          </a:xfrm>
          <a:prstGeom prst="rect">
            <a:avLst/>
          </a:prstGeom>
          <a:solidFill>
            <a:schemeClr val="accent1">
              <a:lumMod val="20000"/>
              <a:lumOff val="80000"/>
            </a:schemeClr>
          </a:solidFill>
        </p:spPr>
        <p:txBody>
          <a:bodyPr wrap="none">
            <a:spAutoFit/>
          </a:bodyPr>
          <a:lstStyle/>
          <a:p>
            <a:pPr marL="285750" indent="-285750">
              <a:buFont typeface="Arial" panose="020B0604020202020204" pitchFamily="34" charset="0"/>
              <a:buChar char="•"/>
            </a:pPr>
            <a:r>
              <a:rPr lang="en-US" b="1" dirty="0">
                <a:solidFill>
                  <a:srgbClr val="002060"/>
                </a:solidFill>
                <a:latin typeface="Sylfaen" panose="010A0502050306030303" pitchFamily="18" charset="0"/>
              </a:rPr>
              <a:t>Institute </a:t>
            </a:r>
            <a:r>
              <a:rPr lang="en-US" dirty="0">
                <a:solidFill>
                  <a:srgbClr val="002060"/>
                </a:solidFill>
                <a:latin typeface="Sylfaen" panose="010A0502050306030303" pitchFamily="18" charset="0"/>
              </a:rPr>
              <a:t>of Mineral Resources </a:t>
            </a:r>
          </a:p>
          <a:p>
            <a:pPr marL="285750" indent="-285750">
              <a:buFont typeface="Arial" panose="020B0604020202020204" pitchFamily="34" charset="0"/>
              <a:buChar char="•"/>
            </a:pPr>
            <a:r>
              <a:rPr lang="en-US" b="1" dirty="0">
                <a:solidFill>
                  <a:srgbClr val="002060"/>
                </a:solidFill>
                <a:latin typeface="Sylfaen" panose="010A0502050306030303" pitchFamily="18" charset="0"/>
              </a:rPr>
              <a:t>Institute</a:t>
            </a:r>
            <a:r>
              <a:rPr lang="en-US" dirty="0">
                <a:solidFill>
                  <a:srgbClr val="002060"/>
                </a:solidFill>
                <a:latin typeface="Sylfaen" panose="010A0502050306030303" pitchFamily="18" charset="0"/>
              </a:rPr>
              <a:t> of Materials Research</a:t>
            </a:r>
            <a:endParaRPr lang="en-US" dirty="0">
              <a:latin typeface="Sylfaen" panose="010A0502050306030303" pitchFamily="18" charset="0"/>
            </a:endParaRPr>
          </a:p>
          <a:p>
            <a:pPr marL="285750" indent="-285750">
              <a:buFont typeface="Arial" panose="020B0604020202020204" pitchFamily="34" charset="0"/>
              <a:buChar char="•"/>
            </a:pPr>
            <a:r>
              <a:rPr lang="en-US" dirty="0">
                <a:solidFill>
                  <a:srgbClr val="002060"/>
                </a:solidFill>
                <a:latin typeface="Sylfaen" panose="010A0502050306030303" pitchFamily="18" charset="0"/>
              </a:rPr>
              <a:t>Engineering-physical problems </a:t>
            </a:r>
            <a:r>
              <a:rPr lang="en-US" b="1" dirty="0">
                <a:solidFill>
                  <a:srgbClr val="002060"/>
                </a:solidFill>
                <a:latin typeface="Sylfaen" panose="010A0502050306030303" pitchFamily="18" charset="0"/>
              </a:rPr>
              <a:t>institute</a:t>
            </a:r>
          </a:p>
        </p:txBody>
      </p:sp>
      <p:sp>
        <p:nvSpPr>
          <p:cNvPr id="5" name="Rectangle 4"/>
          <p:cNvSpPr/>
          <p:nvPr/>
        </p:nvSpPr>
        <p:spPr>
          <a:xfrm>
            <a:off x="47911" y="2308114"/>
            <a:ext cx="3435556" cy="923330"/>
          </a:xfrm>
          <a:prstGeom prst="rect">
            <a:avLst/>
          </a:prstGeom>
          <a:solidFill>
            <a:schemeClr val="accent1">
              <a:lumMod val="20000"/>
              <a:lumOff val="80000"/>
            </a:schemeClr>
          </a:solidFill>
        </p:spPr>
        <p:txBody>
          <a:bodyPr wrap="none">
            <a:spAutoFit/>
          </a:bodyPr>
          <a:lstStyle/>
          <a:p>
            <a:pPr marL="285750" indent="-285750">
              <a:buFont typeface="Arial" panose="020B0604020202020204" pitchFamily="34" charset="0"/>
              <a:buChar char="•"/>
            </a:pPr>
            <a:r>
              <a:rPr lang="en-US" dirty="0">
                <a:solidFill>
                  <a:srgbClr val="002060"/>
                </a:solidFill>
                <a:latin typeface="Sylfaen" panose="010A0502050306030303" pitchFamily="18" charset="0"/>
              </a:rPr>
              <a:t>Georgian Technical </a:t>
            </a:r>
            <a:r>
              <a:rPr lang="en-US" b="1" dirty="0">
                <a:solidFill>
                  <a:srgbClr val="002060"/>
                </a:solidFill>
                <a:latin typeface="Sylfaen" panose="010A0502050306030303" pitchFamily="18" charset="0"/>
              </a:rPr>
              <a:t>University</a:t>
            </a:r>
          </a:p>
          <a:p>
            <a:pPr marL="285750" indent="-285750">
              <a:buFont typeface="Arial" panose="020B0604020202020204" pitchFamily="34" charset="0"/>
              <a:buChar char="•"/>
            </a:pPr>
            <a:r>
              <a:rPr lang="en-US" dirty="0">
                <a:solidFill>
                  <a:srgbClr val="002060"/>
                </a:solidFill>
                <a:latin typeface="Sylfaen" panose="010A0502050306030303" pitchFamily="18" charset="0"/>
              </a:rPr>
              <a:t>Tbilisi State </a:t>
            </a:r>
            <a:r>
              <a:rPr lang="en-US" b="1" dirty="0">
                <a:solidFill>
                  <a:srgbClr val="002060"/>
                </a:solidFill>
                <a:latin typeface="Sylfaen" panose="010A0502050306030303" pitchFamily="18" charset="0"/>
              </a:rPr>
              <a:t>University</a:t>
            </a:r>
            <a:r>
              <a:rPr lang="en-US" dirty="0">
                <a:solidFill>
                  <a:srgbClr val="002060"/>
                </a:solidFill>
                <a:latin typeface="Sylfaen" panose="010A0502050306030303" pitchFamily="18" charset="0"/>
              </a:rPr>
              <a:t> </a:t>
            </a:r>
          </a:p>
          <a:p>
            <a:pPr marL="285750" indent="-285750">
              <a:buFont typeface="Arial" panose="020B0604020202020204" pitchFamily="34" charset="0"/>
              <a:buChar char="•"/>
            </a:pPr>
            <a:r>
              <a:rPr lang="it-IT" dirty="0">
                <a:solidFill>
                  <a:srgbClr val="002060"/>
                </a:solidFill>
                <a:latin typeface="Sylfaen" panose="010A0502050306030303" pitchFamily="18" charset="0"/>
              </a:rPr>
              <a:t>Agrarian </a:t>
            </a:r>
            <a:r>
              <a:rPr lang="it-IT" b="1" dirty="0">
                <a:solidFill>
                  <a:srgbClr val="002060"/>
                </a:solidFill>
                <a:latin typeface="Sylfaen" panose="010A0502050306030303" pitchFamily="18" charset="0"/>
              </a:rPr>
              <a:t>University </a:t>
            </a:r>
            <a:endParaRPr lang="ka-GE" b="1" dirty="0">
              <a:solidFill>
                <a:srgbClr val="002060"/>
              </a:solidFill>
              <a:latin typeface="Sylfaen" panose="010A0502050306030303" pitchFamily="18" charset="0"/>
            </a:endParaRPr>
          </a:p>
        </p:txBody>
      </p:sp>
      <p:sp>
        <p:nvSpPr>
          <p:cNvPr id="8" name="Rectangle 7"/>
          <p:cNvSpPr/>
          <p:nvPr/>
        </p:nvSpPr>
        <p:spPr>
          <a:xfrm>
            <a:off x="45751" y="4523344"/>
            <a:ext cx="5314275" cy="1200329"/>
          </a:xfrm>
          <a:prstGeom prst="rect">
            <a:avLst/>
          </a:prstGeom>
          <a:solidFill>
            <a:schemeClr val="accent1">
              <a:lumMod val="20000"/>
              <a:lumOff val="80000"/>
            </a:schemeClr>
          </a:solidFill>
        </p:spPr>
        <p:txBody>
          <a:bodyPr wrap="none">
            <a:spAutoFit/>
          </a:bodyPr>
          <a:lstStyle/>
          <a:p>
            <a:pPr marL="285750" indent="-285750">
              <a:buFont typeface="Arial" panose="020B0604020202020204" pitchFamily="34" charset="0"/>
              <a:buChar char="•"/>
            </a:pPr>
            <a:r>
              <a:rPr lang="en-US" b="1" dirty="0">
                <a:solidFill>
                  <a:srgbClr val="002060"/>
                </a:solidFill>
                <a:latin typeface="Sylfaen" panose="010A0502050306030303" pitchFamily="18" charset="0"/>
              </a:rPr>
              <a:t>The Center </a:t>
            </a:r>
            <a:r>
              <a:rPr lang="en-US" dirty="0">
                <a:solidFill>
                  <a:srgbClr val="002060"/>
                </a:solidFill>
                <a:latin typeface="Sylfaen" panose="010A0502050306030303" pitchFamily="18" charset="0"/>
              </a:rPr>
              <a:t>of Experimental Biomedicine</a:t>
            </a:r>
            <a:r>
              <a:rPr lang="ka-GE" dirty="0">
                <a:solidFill>
                  <a:srgbClr val="002060"/>
                </a:solidFill>
                <a:latin typeface="Sylfaen" panose="010A0502050306030303" pitchFamily="18" charset="0"/>
              </a:rPr>
              <a:t> </a:t>
            </a:r>
            <a:endParaRPr lang="en-US" dirty="0">
              <a:solidFill>
                <a:srgbClr val="002060"/>
              </a:solidFill>
              <a:latin typeface="Sylfaen" panose="010A0502050306030303" pitchFamily="18" charset="0"/>
            </a:endParaRPr>
          </a:p>
          <a:p>
            <a:pPr marL="285750" indent="-285750">
              <a:buFont typeface="Arial" panose="020B0604020202020204" pitchFamily="34" charset="0"/>
              <a:buChar char="•"/>
            </a:pPr>
            <a:r>
              <a:rPr lang="en-US" dirty="0">
                <a:solidFill>
                  <a:srgbClr val="002060"/>
                </a:solidFill>
                <a:latin typeface="Sylfaen" panose="010A0502050306030303" pitchFamily="18" charset="0"/>
              </a:rPr>
              <a:t>Environmental Information and Education </a:t>
            </a:r>
            <a:r>
              <a:rPr lang="en-US" b="1" dirty="0">
                <a:solidFill>
                  <a:srgbClr val="002060"/>
                </a:solidFill>
                <a:latin typeface="Sylfaen" panose="010A0502050306030303" pitchFamily="18" charset="0"/>
              </a:rPr>
              <a:t>Center</a:t>
            </a:r>
          </a:p>
          <a:p>
            <a:pPr marL="285750" indent="-285750">
              <a:buFont typeface="Arial" panose="020B0604020202020204" pitchFamily="34" charset="0"/>
              <a:buChar char="•"/>
            </a:pPr>
            <a:r>
              <a:rPr lang="en-US" dirty="0">
                <a:solidFill>
                  <a:srgbClr val="002060"/>
                </a:solidFill>
                <a:latin typeface="Sylfaen" panose="010A0502050306030303" pitchFamily="18" charset="0"/>
              </a:rPr>
              <a:t>Scientific </a:t>
            </a:r>
            <a:r>
              <a:rPr lang="en-US" b="1" dirty="0">
                <a:solidFill>
                  <a:srgbClr val="002060"/>
                </a:solidFill>
                <a:latin typeface="Sylfaen" panose="010A0502050306030303" pitchFamily="18" charset="0"/>
              </a:rPr>
              <a:t>Center </a:t>
            </a:r>
            <a:r>
              <a:rPr lang="ka-GE" dirty="0">
                <a:solidFill>
                  <a:srgbClr val="002060"/>
                </a:solidFill>
                <a:latin typeface="Sylfaen" panose="010A0502050306030303" pitchFamily="18" charset="0"/>
              </a:rPr>
              <a:t> </a:t>
            </a:r>
            <a:endParaRPr lang="en-US" dirty="0">
              <a:solidFill>
                <a:srgbClr val="002060"/>
              </a:solidFill>
              <a:latin typeface="Sylfaen" panose="010A0502050306030303" pitchFamily="18" charset="0"/>
            </a:endParaRPr>
          </a:p>
          <a:p>
            <a:pPr marL="285750" indent="-285750">
              <a:buFont typeface="Arial" panose="020B0604020202020204" pitchFamily="34" charset="0"/>
              <a:buChar char="•"/>
            </a:pPr>
            <a:r>
              <a:rPr lang="en-US" dirty="0">
                <a:solidFill>
                  <a:srgbClr val="002060"/>
                </a:solidFill>
                <a:latin typeface="Sylfaen" panose="010A0502050306030303" pitchFamily="18" charset="0"/>
              </a:rPr>
              <a:t>National Food </a:t>
            </a:r>
            <a:r>
              <a:rPr lang="en-US" b="1" dirty="0">
                <a:solidFill>
                  <a:srgbClr val="002060"/>
                </a:solidFill>
                <a:latin typeface="Sylfaen" panose="010A0502050306030303" pitchFamily="18" charset="0"/>
              </a:rPr>
              <a:t>Agency</a:t>
            </a:r>
            <a:r>
              <a:rPr lang="ka-GE" b="1" dirty="0">
                <a:solidFill>
                  <a:srgbClr val="002060"/>
                </a:solidFill>
                <a:latin typeface="Sylfaen" panose="010A0502050306030303" pitchFamily="18" charset="0"/>
              </a:rPr>
              <a:t> </a:t>
            </a:r>
            <a:endParaRPr lang="en-US" b="1" dirty="0">
              <a:solidFill>
                <a:srgbClr val="002060"/>
              </a:solidFill>
              <a:latin typeface="Sylfaen" panose="010A0502050306030303" pitchFamily="18" charset="0"/>
            </a:endParaRPr>
          </a:p>
        </p:txBody>
      </p:sp>
      <p:sp>
        <p:nvSpPr>
          <p:cNvPr id="9" name="Rectangle 8"/>
          <p:cNvSpPr/>
          <p:nvPr/>
        </p:nvSpPr>
        <p:spPr>
          <a:xfrm>
            <a:off x="10672154" y="5739884"/>
            <a:ext cx="473206" cy="369332"/>
          </a:xfrm>
          <a:prstGeom prst="rect">
            <a:avLst/>
          </a:prstGeom>
        </p:spPr>
        <p:txBody>
          <a:bodyPr wrap="none">
            <a:spAutoFit/>
          </a:bodyPr>
          <a:lstStyle/>
          <a:p>
            <a:pPr marL="285750" indent="-285750">
              <a:buFont typeface="Arial" panose="020B0604020202020204" pitchFamily="34" charset="0"/>
              <a:buChar char="•"/>
            </a:pPr>
            <a:endParaRPr lang="en-US" dirty="0">
              <a:solidFill>
                <a:srgbClr val="002060"/>
              </a:solidFill>
            </a:endParaRPr>
          </a:p>
        </p:txBody>
      </p:sp>
      <p:sp>
        <p:nvSpPr>
          <p:cNvPr id="11" name="Rectangle 10"/>
          <p:cNvSpPr/>
          <p:nvPr/>
        </p:nvSpPr>
        <p:spPr>
          <a:xfrm>
            <a:off x="63467" y="927136"/>
            <a:ext cx="7257115" cy="369332"/>
          </a:xfrm>
          <a:prstGeom prst="rect">
            <a:avLst/>
          </a:prstGeom>
          <a:solidFill>
            <a:schemeClr val="accent1">
              <a:lumMod val="20000"/>
              <a:lumOff val="80000"/>
            </a:schemeClr>
          </a:solidFill>
        </p:spPr>
        <p:txBody>
          <a:bodyPr wrap="none">
            <a:spAutoFit/>
          </a:bodyPr>
          <a:lstStyle/>
          <a:p>
            <a:pPr marL="285750" indent="-285750">
              <a:buFont typeface="Arial" panose="020B0604020202020204" pitchFamily="34" charset="0"/>
              <a:buChar char="•"/>
            </a:pPr>
            <a:r>
              <a:rPr lang="en-US" b="1" dirty="0">
                <a:solidFill>
                  <a:srgbClr val="002060"/>
                </a:solidFill>
                <a:latin typeface="Sylfaen" panose="010A0502050306030303" pitchFamily="18" charset="0"/>
              </a:rPr>
              <a:t>The Ministry </a:t>
            </a:r>
            <a:r>
              <a:rPr lang="en-US" dirty="0">
                <a:solidFill>
                  <a:srgbClr val="002060"/>
                </a:solidFill>
                <a:latin typeface="Sylfaen" panose="010A0502050306030303" pitchFamily="18" charset="0"/>
              </a:rPr>
              <a:t>of Environmental Protection and Agriculture of Georgia</a:t>
            </a:r>
            <a:r>
              <a:rPr lang="ka-GE" dirty="0">
                <a:solidFill>
                  <a:srgbClr val="002060"/>
                </a:solidFill>
                <a:latin typeface="Sylfaen" panose="010A0502050306030303" pitchFamily="18" charset="0"/>
              </a:rPr>
              <a:t> </a:t>
            </a:r>
            <a:endParaRPr lang="en-US" dirty="0">
              <a:solidFill>
                <a:srgbClr val="002060"/>
              </a:solidFill>
              <a:latin typeface="Sylfaen" panose="010A0502050306030303" pitchFamily="18" charset="0"/>
            </a:endParaRPr>
          </a:p>
        </p:txBody>
      </p:sp>
      <p:sp>
        <p:nvSpPr>
          <p:cNvPr id="12" name="Rectangle 11"/>
          <p:cNvSpPr/>
          <p:nvPr/>
        </p:nvSpPr>
        <p:spPr>
          <a:xfrm>
            <a:off x="63338" y="5924550"/>
            <a:ext cx="7755294" cy="923330"/>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marL="285750" indent="-285750">
              <a:buFont typeface="Arial" panose="020B0604020202020204" pitchFamily="34" charset="0"/>
              <a:buChar char="•"/>
            </a:pPr>
            <a:r>
              <a:rPr lang="en-US" dirty="0">
                <a:solidFill>
                  <a:srgbClr val="002060"/>
                </a:solidFill>
                <a:latin typeface="Sylfaen" panose="010A0502050306030303" pitchFamily="18" charset="0"/>
              </a:rPr>
              <a:t>Hydrogen Technology </a:t>
            </a:r>
            <a:r>
              <a:rPr lang="en-US" b="1" dirty="0">
                <a:solidFill>
                  <a:srgbClr val="002060"/>
                </a:solidFill>
                <a:latin typeface="Sylfaen" panose="010A0502050306030303" pitchFamily="18" charset="0"/>
              </a:rPr>
              <a:t>LLC</a:t>
            </a:r>
            <a:r>
              <a:rPr lang="en-US" dirty="0">
                <a:solidFill>
                  <a:srgbClr val="002060"/>
                </a:solidFill>
                <a:latin typeface="Sylfaen" panose="010A0502050306030303" pitchFamily="18" charset="0"/>
              </a:rPr>
              <a:t> (</a:t>
            </a:r>
            <a:r>
              <a:rPr lang="en-US" b="1" dirty="0">
                <a:solidFill>
                  <a:srgbClr val="002060"/>
                </a:solidFill>
                <a:latin typeface="Sylfaen" panose="010A0502050306030303" pitchFamily="18" charset="0"/>
              </a:rPr>
              <a:t>A Limited Liability Company</a:t>
            </a:r>
            <a:r>
              <a:rPr lang="en-US" dirty="0">
                <a:solidFill>
                  <a:srgbClr val="002060"/>
                </a:solidFill>
                <a:latin typeface="Sylfaen" panose="010A0502050306030303" pitchFamily="18" charset="0"/>
              </a:rPr>
              <a:t>)</a:t>
            </a:r>
          </a:p>
          <a:p>
            <a:pPr marL="285750" indent="-285750">
              <a:buFont typeface="Arial" panose="020B0604020202020204" pitchFamily="34" charset="0"/>
              <a:buChar char="•"/>
            </a:pPr>
            <a:r>
              <a:rPr lang="en-US" dirty="0">
                <a:solidFill>
                  <a:srgbClr val="002060"/>
                </a:solidFill>
                <a:latin typeface="Sylfaen" panose="010A0502050306030303" pitchFamily="18" charset="0"/>
              </a:rPr>
              <a:t>Advancement Science </a:t>
            </a:r>
            <a:r>
              <a:rPr lang="en-US" b="1" dirty="0">
                <a:solidFill>
                  <a:srgbClr val="002060"/>
                </a:solidFill>
                <a:latin typeface="Sylfaen" panose="010A0502050306030303" pitchFamily="18" charset="0"/>
              </a:rPr>
              <a:t>LLC </a:t>
            </a:r>
          </a:p>
          <a:p>
            <a:pPr marL="285750" indent="-285750">
              <a:buFont typeface="Arial" panose="020B0604020202020204" pitchFamily="34" charset="0"/>
              <a:buChar char="•"/>
            </a:pPr>
            <a:r>
              <a:rPr lang="fr-FR" dirty="0">
                <a:solidFill>
                  <a:srgbClr val="002060"/>
                </a:solidFill>
                <a:latin typeface="Sylfaen" panose="010A0502050306030303" pitchFamily="18" charset="0"/>
              </a:rPr>
              <a:t>International </a:t>
            </a:r>
            <a:r>
              <a:rPr lang="fr-FR" dirty="0" err="1">
                <a:solidFill>
                  <a:srgbClr val="002060"/>
                </a:solidFill>
                <a:latin typeface="Sylfaen" panose="010A0502050306030303" pitchFamily="18" charset="0"/>
              </a:rPr>
              <a:t>Innovative</a:t>
            </a:r>
            <a:r>
              <a:rPr lang="fr-FR" dirty="0">
                <a:solidFill>
                  <a:srgbClr val="002060"/>
                </a:solidFill>
                <a:latin typeface="Sylfaen" panose="010A0502050306030303" pitchFamily="18" charset="0"/>
              </a:rPr>
              <a:t> Technologies </a:t>
            </a:r>
            <a:r>
              <a:rPr lang="fr-FR" b="1" dirty="0">
                <a:solidFill>
                  <a:srgbClr val="002060"/>
                </a:solidFill>
                <a:latin typeface="Sylfaen" panose="010A0502050306030303" pitchFamily="18" charset="0"/>
              </a:rPr>
              <a:t>NPIS </a:t>
            </a:r>
            <a:r>
              <a:rPr lang="fr-FR" dirty="0">
                <a:solidFill>
                  <a:srgbClr val="002060"/>
                </a:solidFill>
                <a:latin typeface="Sylfaen" panose="010A0502050306030303" pitchFamily="18" charset="0"/>
              </a:rPr>
              <a:t>(non-profit institution)</a:t>
            </a:r>
            <a:endParaRPr lang="en-US" b="1" dirty="0">
              <a:solidFill>
                <a:srgbClr val="002060"/>
              </a:solidFill>
              <a:latin typeface="Sylfaen" panose="010A0502050306030303" pitchFamily="18" charset="0"/>
            </a:endParaRPr>
          </a:p>
        </p:txBody>
      </p:sp>
      <p:pic>
        <p:nvPicPr>
          <p:cNvPr id="13" name="Picture 12"/>
          <p:cNvPicPr>
            <a:picLocks noChangeAspect="1"/>
          </p:cNvPicPr>
          <p:nvPr/>
        </p:nvPicPr>
        <p:blipFill>
          <a:blip r:embed="rId2"/>
          <a:stretch>
            <a:fillRect/>
          </a:stretch>
        </p:blipFill>
        <p:spPr>
          <a:xfrm>
            <a:off x="8015039" y="5924550"/>
            <a:ext cx="1936784" cy="832477"/>
          </a:xfrm>
          <a:prstGeom prst="rect">
            <a:avLst/>
          </a:prstGeom>
        </p:spPr>
      </p:pic>
      <p:pic>
        <p:nvPicPr>
          <p:cNvPr id="14" name="Picture 13"/>
          <p:cNvPicPr>
            <a:picLocks noChangeAspect="1"/>
          </p:cNvPicPr>
          <p:nvPr/>
        </p:nvPicPr>
        <p:blipFill>
          <a:blip r:embed="rId3"/>
          <a:stretch>
            <a:fillRect/>
          </a:stretch>
        </p:blipFill>
        <p:spPr>
          <a:xfrm>
            <a:off x="7818632" y="638474"/>
            <a:ext cx="1707915" cy="1621438"/>
          </a:xfrm>
          <a:prstGeom prst="rect">
            <a:avLst/>
          </a:prstGeom>
        </p:spPr>
      </p:pic>
      <p:pic>
        <p:nvPicPr>
          <p:cNvPr id="15" name="Picture 14"/>
          <p:cNvPicPr>
            <a:picLocks noChangeAspect="1"/>
          </p:cNvPicPr>
          <p:nvPr/>
        </p:nvPicPr>
        <p:blipFill>
          <a:blip r:embed="rId4"/>
          <a:stretch>
            <a:fillRect/>
          </a:stretch>
        </p:blipFill>
        <p:spPr>
          <a:xfrm>
            <a:off x="5551033" y="1484870"/>
            <a:ext cx="1840363" cy="865129"/>
          </a:xfrm>
          <a:prstGeom prst="rect">
            <a:avLst/>
          </a:prstGeom>
        </p:spPr>
      </p:pic>
      <p:pic>
        <p:nvPicPr>
          <p:cNvPr id="16" name="Picture 15"/>
          <p:cNvPicPr>
            <a:picLocks noChangeAspect="1"/>
          </p:cNvPicPr>
          <p:nvPr/>
        </p:nvPicPr>
        <p:blipFill>
          <a:blip r:embed="rId5"/>
          <a:stretch>
            <a:fillRect/>
          </a:stretch>
        </p:blipFill>
        <p:spPr>
          <a:xfrm>
            <a:off x="7636814" y="2319356"/>
            <a:ext cx="1066256" cy="1342694"/>
          </a:xfrm>
          <a:prstGeom prst="rect">
            <a:avLst/>
          </a:prstGeom>
        </p:spPr>
      </p:pic>
      <p:pic>
        <p:nvPicPr>
          <p:cNvPr id="17" name="Picture 16"/>
          <p:cNvPicPr>
            <a:picLocks noChangeAspect="1"/>
          </p:cNvPicPr>
          <p:nvPr/>
        </p:nvPicPr>
        <p:blipFill>
          <a:blip r:embed="rId6"/>
          <a:stretch>
            <a:fillRect/>
          </a:stretch>
        </p:blipFill>
        <p:spPr>
          <a:xfrm>
            <a:off x="8994221" y="2319356"/>
            <a:ext cx="1351024" cy="1351024"/>
          </a:xfrm>
          <a:prstGeom prst="rect">
            <a:avLst/>
          </a:prstGeom>
        </p:spPr>
      </p:pic>
      <p:pic>
        <p:nvPicPr>
          <p:cNvPr id="18" name="Picture 17"/>
          <p:cNvPicPr>
            <a:picLocks noChangeAspect="1"/>
          </p:cNvPicPr>
          <p:nvPr/>
        </p:nvPicPr>
        <p:blipFill>
          <a:blip r:embed="rId7"/>
          <a:stretch>
            <a:fillRect/>
          </a:stretch>
        </p:blipFill>
        <p:spPr>
          <a:xfrm>
            <a:off x="5526824" y="2633559"/>
            <a:ext cx="1784232" cy="869626"/>
          </a:xfrm>
          <a:prstGeom prst="rect">
            <a:avLst/>
          </a:prstGeom>
        </p:spPr>
      </p:pic>
      <p:pic>
        <p:nvPicPr>
          <p:cNvPr id="19" name="Picture 18"/>
          <p:cNvPicPr>
            <a:picLocks noChangeAspect="1"/>
          </p:cNvPicPr>
          <p:nvPr/>
        </p:nvPicPr>
        <p:blipFill>
          <a:blip r:embed="rId8"/>
          <a:stretch>
            <a:fillRect/>
          </a:stretch>
        </p:blipFill>
        <p:spPr>
          <a:xfrm>
            <a:off x="5571793" y="3575695"/>
            <a:ext cx="899422" cy="884915"/>
          </a:xfrm>
          <a:prstGeom prst="rect">
            <a:avLst/>
          </a:prstGeom>
        </p:spPr>
      </p:pic>
      <p:pic>
        <p:nvPicPr>
          <p:cNvPr id="20" name="Picture 19"/>
          <p:cNvPicPr>
            <a:picLocks noChangeAspect="1"/>
          </p:cNvPicPr>
          <p:nvPr/>
        </p:nvPicPr>
        <p:blipFill>
          <a:blip r:embed="rId9"/>
          <a:stretch>
            <a:fillRect/>
          </a:stretch>
        </p:blipFill>
        <p:spPr>
          <a:xfrm>
            <a:off x="6521210" y="3872498"/>
            <a:ext cx="1924050" cy="533400"/>
          </a:xfrm>
          <a:prstGeom prst="rect">
            <a:avLst/>
          </a:prstGeom>
        </p:spPr>
      </p:pic>
      <p:pic>
        <p:nvPicPr>
          <p:cNvPr id="21" name="Picture 20"/>
          <p:cNvPicPr>
            <a:picLocks noChangeAspect="1"/>
          </p:cNvPicPr>
          <p:nvPr/>
        </p:nvPicPr>
        <p:blipFill>
          <a:blip r:embed="rId10"/>
          <a:stretch>
            <a:fillRect/>
          </a:stretch>
        </p:blipFill>
        <p:spPr>
          <a:xfrm>
            <a:off x="5561028" y="4594994"/>
            <a:ext cx="1064430" cy="1140460"/>
          </a:xfrm>
          <a:prstGeom prst="rect">
            <a:avLst/>
          </a:prstGeom>
        </p:spPr>
      </p:pic>
      <p:pic>
        <p:nvPicPr>
          <p:cNvPr id="22" name="Picture 21"/>
          <p:cNvPicPr>
            <a:picLocks noChangeAspect="1"/>
          </p:cNvPicPr>
          <p:nvPr/>
        </p:nvPicPr>
        <p:blipFill>
          <a:blip r:embed="rId11"/>
          <a:stretch>
            <a:fillRect/>
          </a:stretch>
        </p:blipFill>
        <p:spPr>
          <a:xfrm>
            <a:off x="6757147" y="4632782"/>
            <a:ext cx="2705259" cy="772931"/>
          </a:xfrm>
          <a:prstGeom prst="rect">
            <a:avLst/>
          </a:prstGeom>
        </p:spPr>
      </p:pic>
      <p:pic>
        <p:nvPicPr>
          <p:cNvPr id="23" name="Picture 22"/>
          <p:cNvPicPr>
            <a:picLocks noChangeAspect="1"/>
          </p:cNvPicPr>
          <p:nvPr/>
        </p:nvPicPr>
        <p:blipFill>
          <a:blip r:embed="rId12"/>
          <a:stretch>
            <a:fillRect/>
          </a:stretch>
        </p:blipFill>
        <p:spPr>
          <a:xfrm>
            <a:off x="9534072" y="4522947"/>
            <a:ext cx="2576184" cy="980706"/>
          </a:xfrm>
          <a:prstGeom prst="rect">
            <a:avLst/>
          </a:prstGeom>
        </p:spPr>
      </p:pic>
    </p:spTree>
    <p:extLst>
      <p:ext uri="{BB962C8B-B14F-4D97-AF65-F5344CB8AC3E}">
        <p14:creationId xmlns:p14="http://schemas.microsoft.com/office/powerpoint/2010/main" val="332522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714" y="36604"/>
            <a:ext cx="5495954" cy="437850"/>
          </a:xfrm>
          <a:solidFill>
            <a:schemeClr val="accent1">
              <a:lumMod val="20000"/>
              <a:lumOff val="80000"/>
            </a:schemeClr>
          </a:solidFill>
        </p:spPr>
        <p:txBody>
          <a:bodyPr>
            <a:normAutofit/>
          </a:bodyPr>
          <a:lstStyle/>
          <a:p>
            <a:r>
              <a:rPr lang="en-US" sz="2400" dirty="0">
                <a:solidFill>
                  <a:srgbClr val="002060"/>
                </a:solidFill>
                <a:latin typeface="Sylfaen" panose="010A0502050306030303" pitchFamily="18" charset="0"/>
              </a:rPr>
              <a:t>Individual consultations </a:t>
            </a:r>
            <a:r>
              <a:rPr lang="ka-GE" sz="2400" dirty="0">
                <a:solidFill>
                  <a:srgbClr val="002060"/>
                </a:solidFill>
                <a:latin typeface="Sylfaen" panose="010A0502050306030303" pitchFamily="18" charset="0"/>
              </a:rPr>
              <a:t> </a:t>
            </a:r>
            <a:r>
              <a:rPr lang="en-US" sz="2400" dirty="0">
                <a:solidFill>
                  <a:srgbClr val="002060"/>
                </a:solidFill>
                <a:latin typeface="Sylfaen" panose="010A0502050306030303" pitchFamily="18" charset="0"/>
              </a:rPr>
              <a:t>Key topics </a:t>
            </a:r>
            <a:endParaRPr lang="en-US" sz="2400" dirty="0">
              <a:solidFill>
                <a:srgbClr val="002060"/>
              </a:solidFill>
            </a:endParaRPr>
          </a:p>
        </p:txBody>
      </p:sp>
      <p:pic>
        <p:nvPicPr>
          <p:cNvPr id="11" name="Picture 10"/>
          <p:cNvPicPr>
            <a:picLocks noChangeAspect="1"/>
          </p:cNvPicPr>
          <p:nvPr/>
        </p:nvPicPr>
        <p:blipFill>
          <a:blip r:embed="rId2"/>
          <a:stretch>
            <a:fillRect/>
          </a:stretch>
        </p:blipFill>
        <p:spPr>
          <a:xfrm>
            <a:off x="5462199" y="1802698"/>
            <a:ext cx="1342131" cy="1317746"/>
          </a:xfrm>
          <a:prstGeom prst="rect">
            <a:avLst/>
          </a:prstGeom>
          <a:ln>
            <a:solidFill>
              <a:srgbClr val="002060"/>
            </a:solidFill>
          </a:ln>
        </p:spPr>
      </p:pic>
      <p:pic>
        <p:nvPicPr>
          <p:cNvPr id="12" name="Picture 11"/>
          <p:cNvPicPr>
            <a:picLocks noChangeAspect="1"/>
          </p:cNvPicPr>
          <p:nvPr/>
        </p:nvPicPr>
        <p:blipFill>
          <a:blip r:embed="rId3"/>
          <a:stretch>
            <a:fillRect/>
          </a:stretch>
        </p:blipFill>
        <p:spPr>
          <a:xfrm>
            <a:off x="5224324" y="3265728"/>
            <a:ext cx="1817879" cy="891581"/>
          </a:xfrm>
          <a:prstGeom prst="rect">
            <a:avLst/>
          </a:prstGeom>
          <a:ln>
            <a:solidFill>
              <a:srgbClr val="002060"/>
            </a:solidFill>
          </a:ln>
        </p:spPr>
      </p:pic>
      <p:pic>
        <p:nvPicPr>
          <p:cNvPr id="14" name="Picture 13"/>
          <p:cNvPicPr>
            <a:picLocks noChangeAspect="1"/>
          </p:cNvPicPr>
          <p:nvPr/>
        </p:nvPicPr>
        <p:blipFill>
          <a:blip r:embed="rId4"/>
          <a:stretch>
            <a:fillRect/>
          </a:stretch>
        </p:blipFill>
        <p:spPr>
          <a:xfrm>
            <a:off x="62940" y="733245"/>
            <a:ext cx="4661827" cy="614133"/>
          </a:xfrm>
          <a:prstGeom prst="rect">
            <a:avLst/>
          </a:prstGeom>
          <a:ln>
            <a:solidFill>
              <a:srgbClr val="002060"/>
            </a:solidFill>
          </a:ln>
        </p:spPr>
      </p:pic>
      <p:pic>
        <p:nvPicPr>
          <p:cNvPr id="15" name="Picture 14"/>
          <p:cNvPicPr>
            <a:picLocks noChangeAspect="1"/>
          </p:cNvPicPr>
          <p:nvPr/>
        </p:nvPicPr>
        <p:blipFill>
          <a:blip r:embed="rId5"/>
          <a:stretch>
            <a:fillRect/>
          </a:stretch>
        </p:blipFill>
        <p:spPr>
          <a:xfrm>
            <a:off x="7789653" y="5399910"/>
            <a:ext cx="4402347" cy="1312238"/>
          </a:xfrm>
          <a:prstGeom prst="rect">
            <a:avLst/>
          </a:prstGeom>
          <a:ln>
            <a:solidFill>
              <a:srgbClr val="002060"/>
            </a:solidFill>
          </a:ln>
        </p:spPr>
      </p:pic>
      <p:pic>
        <p:nvPicPr>
          <p:cNvPr id="16" name="Picture 15"/>
          <p:cNvPicPr>
            <a:picLocks noChangeAspect="1"/>
          </p:cNvPicPr>
          <p:nvPr/>
        </p:nvPicPr>
        <p:blipFill>
          <a:blip r:embed="rId6"/>
          <a:stretch>
            <a:fillRect/>
          </a:stretch>
        </p:blipFill>
        <p:spPr>
          <a:xfrm>
            <a:off x="2792294" y="5322199"/>
            <a:ext cx="3302683" cy="582030"/>
          </a:xfrm>
          <a:prstGeom prst="rect">
            <a:avLst/>
          </a:prstGeom>
          <a:ln>
            <a:solidFill>
              <a:srgbClr val="002060"/>
            </a:solidFill>
          </a:ln>
        </p:spPr>
      </p:pic>
      <p:pic>
        <p:nvPicPr>
          <p:cNvPr id="17" name="Picture 16"/>
          <p:cNvPicPr>
            <a:picLocks noChangeAspect="1"/>
          </p:cNvPicPr>
          <p:nvPr/>
        </p:nvPicPr>
        <p:blipFill>
          <a:blip r:embed="rId7"/>
          <a:stretch>
            <a:fillRect/>
          </a:stretch>
        </p:blipFill>
        <p:spPr>
          <a:xfrm>
            <a:off x="96559" y="6056029"/>
            <a:ext cx="2113600" cy="617057"/>
          </a:xfrm>
          <a:prstGeom prst="rect">
            <a:avLst/>
          </a:prstGeom>
          <a:ln>
            <a:solidFill>
              <a:srgbClr val="002060"/>
            </a:solidFill>
          </a:ln>
        </p:spPr>
      </p:pic>
      <p:pic>
        <p:nvPicPr>
          <p:cNvPr id="19" name="Picture 18"/>
          <p:cNvPicPr>
            <a:picLocks noChangeAspect="1"/>
          </p:cNvPicPr>
          <p:nvPr/>
        </p:nvPicPr>
        <p:blipFill>
          <a:blip r:embed="rId8"/>
          <a:stretch>
            <a:fillRect/>
          </a:stretch>
        </p:blipFill>
        <p:spPr>
          <a:xfrm>
            <a:off x="56628" y="1484670"/>
            <a:ext cx="4351847" cy="640406"/>
          </a:xfrm>
          <a:prstGeom prst="rect">
            <a:avLst/>
          </a:prstGeom>
          <a:ln>
            <a:solidFill>
              <a:srgbClr val="002060"/>
            </a:solidFill>
          </a:ln>
        </p:spPr>
      </p:pic>
      <p:pic>
        <p:nvPicPr>
          <p:cNvPr id="20" name="Picture 19"/>
          <p:cNvPicPr>
            <a:picLocks noChangeAspect="1"/>
          </p:cNvPicPr>
          <p:nvPr/>
        </p:nvPicPr>
        <p:blipFill>
          <a:blip r:embed="rId9"/>
          <a:stretch>
            <a:fillRect/>
          </a:stretch>
        </p:blipFill>
        <p:spPr>
          <a:xfrm>
            <a:off x="50045" y="2286724"/>
            <a:ext cx="4224369" cy="592347"/>
          </a:xfrm>
          <a:prstGeom prst="rect">
            <a:avLst/>
          </a:prstGeom>
          <a:ln>
            <a:solidFill>
              <a:srgbClr val="002060"/>
            </a:solidFill>
          </a:ln>
        </p:spPr>
      </p:pic>
      <p:pic>
        <p:nvPicPr>
          <p:cNvPr id="21" name="Picture 20"/>
          <p:cNvPicPr>
            <a:picLocks noChangeAspect="1"/>
          </p:cNvPicPr>
          <p:nvPr/>
        </p:nvPicPr>
        <p:blipFill>
          <a:blip r:embed="rId10"/>
          <a:stretch>
            <a:fillRect/>
          </a:stretch>
        </p:blipFill>
        <p:spPr>
          <a:xfrm>
            <a:off x="59485" y="3061486"/>
            <a:ext cx="4570562" cy="600619"/>
          </a:xfrm>
          <a:prstGeom prst="rect">
            <a:avLst/>
          </a:prstGeom>
          <a:ln>
            <a:solidFill>
              <a:srgbClr val="002060"/>
            </a:solidFill>
          </a:ln>
        </p:spPr>
      </p:pic>
      <p:pic>
        <p:nvPicPr>
          <p:cNvPr id="22" name="Picture 21"/>
          <p:cNvPicPr>
            <a:picLocks noChangeAspect="1"/>
          </p:cNvPicPr>
          <p:nvPr/>
        </p:nvPicPr>
        <p:blipFill>
          <a:blip r:embed="rId11"/>
          <a:stretch>
            <a:fillRect/>
          </a:stretch>
        </p:blipFill>
        <p:spPr>
          <a:xfrm>
            <a:off x="57023" y="3839184"/>
            <a:ext cx="3903273" cy="622036"/>
          </a:xfrm>
          <a:prstGeom prst="rect">
            <a:avLst/>
          </a:prstGeom>
          <a:ln>
            <a:solidFill>
              <a:srgbClr val="002060"/>
            </a:solidFill>
          </a:ln>
        </p:spPr>
      </p:pic>
      <p:pic>
        <p:nvPicPr>
          <p:cNvPr id="23" name="Picture 22"/>
          <p:cNvPicPr>
            <a:picLocks noChangeAspect="1"/>
          </p:cNvPicPr>
          <p:nvPr/>
        </p:nvPicPr>
        <p:blipFill>
          <a:blip r:embed="rId12"/>
          <a:stretch>
            <a:fillRect/>
          </a:stretch>
        </p:blipFill>
        <p:spPr>
          <a:xfrm>
            <a:off x="50045" y="4598113"/>
            <a:ext cx="4580002" cy="554720"/>
          </a:xfrm>
          <a:prstGeom prst="rect">
            <a:avLst/>
          </a:prstGeom>
          <a:ln>
            <a:solidFill>
              <a:srgbClr val="002060"/>
            </a:solidFill>
          </a:ln>
        </p:spPr>
      </p:pic>
      <p:pic>
        <p:nvPicPr>
          <p:cNvPr id="24" name="Picture 23"/>
          <p:cNvPicPr>
            <a:picLocks noChangeAspect="1"/>
          </p:cNvPicPr>
          <p:nvPr/>
        </p:nvPicPr>
        <p:blipFill>
          <a:blip r:embed="rId13"/>
          <a:stretch>
            <a:fillRect/>
          </a:stretch>
        </p:blipFill>
        <p:spPr>
          <a:xfrm>
            <a:off x="63636" y="5322199"/>
            <a:ext cx="2525024" cy="556591"/>
          </a:xfrm>
          <a:prstGeom prst="rect">
            <a:avLst/>
          </a:prstGeom>
          <a:ln>
            <a:solidFill>
              <a:srgbClr val="002060"/>
            </a:solidFill>
          </a:ln>
        </p:spPr>
      </p:pic>
      <p:pic>
        <p:nvPicPr>
          <p:cNvPr id="25" name="Picture 24"/>
          <p:cNvPicPr>
            <a:picLocks noChangeAspect="1"/>
          </p:cNvPicPr>
          <p:nvPr/>
        </p:nvPicPr>
        <p:blipFill>
          <a:blip r:embed="rId14"/>
          <a:stretch>
            <a:fillRect/>
          </a:stretch>
        </p:blipFill>
        <p:spPr>
          <a:xfrm>
            <a:off x="7208669" y="512000"/>
            <a:ext cx="4932302" cy="931657"/>
          </a:xfrm>
          <a:prstGeom prst="rect">
            <a:avLst/>
          </a:prstGeom>
        </p:spPr>
      </p:pic>
      <p:pic>
        <p:nvPicPr>
          <p:cNvPr id="26" name="Picture 25"/>
          <p:cNvPicPr>
            <a:picLocks noChangeAspect="1"/>
          </p:cNvPicPr>
          <p:nvPr/>
        </p:nvPicPr>
        <p:blipFill>
          <a:blip r:embed="rId15"/>
          <a:stretch>
            <a:fillRect/>
          </a:stretch>
        </p:blipFill>
        <p:spPr>
          <a:xfrm>
            <a:off x="2265346" y="6258188"/>
            <a:ext cx="1650394" cy="429935"/>
          </a:xfrm>
          <a:prstGeom prst="rect">
            <a:avLst/>
          </a:prstGeom>
          <a:ln>
            <a:solidFill>
              <a:srgbClr val="002060"/>
            </a:solidFill>
          </a:ln>
        </p:spPr>
      </p:pic>
      <p:pic>
        <p:nvPicPr>
          <p:cNvPr id="27" name="Picture 26"/>
          <p:cNvPicPr>
            <a:picLocks noChangeAspect="1"/>
          </p:cNvPicPr>
          <p:nvPr/>
        </p:nvPicPr>
        <p:blipFill>
          <a:blip r:embed="rId16"/>
          <a:stretch>
            <a:fillRect/>
          </a:stretch>
        </p:blipFill>
        <p:spPr>
          <a:xfrm>
            <a:off x="7525259" y="4910577"/>
            <a:ext cx="4666741" cy="319839"/>
          </a:xfrm>
          <a:prstGeom prst="rect">
            <a:avLst/>
          </a:prstGeom>
          <a:ln>
            <a:solidFill>
              <a:srgbClr val="002060"/>
            </a:solidFill>
          </a:ln>
        </p:spPr>
      </p:pic>
      <p:pic>
        <p:nvPicPr>
          <p:cNvPr id="28" name="Picture 27"/>
          <p:cNvPicPr>
            <a:picLocks noChangeAspect="1"/>
          </p:cNvPicPr>
          <p:nvPr/>
        </p:nvPicPr>
        <p:blipFill>
          <a:blip r:embed="rId17"/>
          <a:stretch>
            <a:fillRect/>
          </a:stretch>
        </p:blipFill>
        <p:spPr>
          <a:xfrm>
            <a:off x="3982184" y="6267281"/>
            <a:ext cx="3623374" cy="411748"/>
          </a:xfrm>
          <a:prstGeom prst="rect">
            <a:avLst/>
          </a:prstGeom>
          <a:ln>
            <a:solidFill>
              <a:srgbClr val="002060"/>
            </a:solidFill>
          </a:ln>
        </p:spPr>
      </p:pic>
      <p:pic>
        <p:nvPicPr>
          <p:cNvPr id="29" name="Picture 28"/>
          <p:cNvPicPr>
            <a:picLocks noChangeAspect="1"/>
          </p:cNvPicPr>
          <p:nvPr/>
        </p:nvPicPr>
        <p:blipFill>
          <a:blip r:embed="rId18"/>
          <a:stretch>
            <a:fillRect/>
          </a:stretch>
        </p:blipFill>
        <p:spPr>
          <a:xfrm>
            <a:off x="7858054" y="1730294"/>
            <a:ext cx="4001149" cy="2946301"/>
          </a:xfrm>
          <a:prstGeom prst="rect">
            <a:avLst/>
          </a:prstGeom>
          <a:ln>
            <a:solidFill>
              <a:srgbClr val="002060"/>
            </a:solidFill>
          </a:ln>
        </p:spPr>
      </p:pic>
    </p:spTree>
    <p:extLst>
      <p:ext uri="{BB962C8B-B14F-4D97-AF65-F5344CB8AC3E}">
        <p14:creationId xmlns:p14="http://schemas.microsoft.com/office/powerpoint/2010/main" val="3134562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893" y="70564"/>
            <a:ext cx="4727448" cy="429768"/>
          </a:xfrm>
          <a:solidFill>
            <a:schemeClr val="accent1">
              <a:lumMod val="20000"/>
              <a:lumOff val="80000"/>
            </a:schemeClr>
          </a:solidFill>
        </p:spPr>
        <p:txBody>
          <a:bodyPr>
            <a:normAutofit/>
          </a:bodyPr>
          <a:lstStyle/>
          <a:p>
            <a:r>
              <a:rPr lang="en-US" sz="2400" dirty="0">
                <a:solidFill>
                  <a:srgbClr val="002060"/>
                </a:solidFill>
                <a:latin typeface="Sylfaen" panose="010A0502050306030303" pitchFamily="18" charset="0"/>
              </a:rPr>
              <a:t>Trainings and workshops attended</a:t>
            </a:r>
            <a:r>
              <a:rPr lang="ka-GE" sz="2400" dirty="0">
                <a:solidFill>
                  <a:srgbClr val="002060"/>
                </a:solidFill>
                <a:latin typeface="Sylfaen" panose="010A0502050306030303" pitchFamily="18" charset="0"/>
              </a:rPr>
              <a:t>:</a:t>
            </a:r>
            <a:endParaRPr lang="en-US" sz="2400" dirty="0">
              <a:solidFill>
                <a:srgbClr val="002060"/>
              </a:solidFill>
              <a:latin typeface="Sylfaen" panose="010A0502050306030303" pitchFamily="18" charset="0"/>
            </a:endParaRPr>
          </a:p>
        </p:txBody>
      </p:sp>
      <p:sp>
        <p:nvSpPr>
          <p:cNvPr id="3" name="Content Placeholder 2"/>
          <p:cNvSpPr>
            <a:spLocks noGrp="1"/>
          </p:cNvSpPr>
          <p:nvPr>
            <p:ph idx="1"/>
          </p:nvPr>
        </p:nvSpPr>
        <p:spPr>
          <a:xfrm>
            <a:off x="6059893" y="646981"/>
            <a:ext cx="6132107" cy="5469147"/>
          </a:xfrm>
          <a:solidFill>
            <a:schemeClr val="accent1">
              <a:lumMod val="20000"/>
              <a:lumOff val="80000"/>
            </a:schemeClr>
          </a:solidFill>
        </p:spPr>
        <p:txBody>
          <a:bodyPr>
            <a:normAutofit fontScale="25000" lnSpcReduction="20000"/>
          </a:bodyPr>
          <a:lstStyle/>
          <a:p>
            <a:r>
              <a:rPr lang="en-US" sz="5500" dirty="0">
                <a:solidFill>
                  <a:srgbClr val="002060"/>
                </a:solidFill>
                <a:latin typeface="Sylfaen" panose="010A0502050306030303" pitchFamily="18" charset="0"/>
              </a:rPr>
              <a:t>Spotlight on European Missions, 28/04/22;</a:t>
            </a:r>
          </a:p>
          <a:p>
            <a:r>
              <a:rPr lang="en-US" sz="5500" dirty="0">
                <a:solidFill>
                  <a:srgbClr val="002060"/>
                </a:solidFill>
                <a:latin typeface="Sylfaen" panose="010A0502050306030303" pitchFamily="18" charset="0"/>
              </a:rPr>
              <a:t>Ethics &amp; Security, 05/05/22;</a:t>
            </a:r>
          </a:p>
          <a:p>
            <a:r>
              <a:rPr lang="en-US" sz="5500" dirty="0">
                <a:solidFill>
                  <a:srgbClr val="002060"/>
                </a:solidFill>
                <a:latin typeface="Sylfaen" panose="010A0502050306030303" pitchFamily="18" charset="0"/>
              </a:rPr>
              <a:t>European Partnerships in HE, 11/05/22; </a:t>
            </a:r>
          </a:p>
          <a:p>
            <a:r>
              <a:rPr lang="en-US" sz="5500" dirty="0">
                <a:solidFill>
                  <a:srgbClr val="002060"/>
                </a:solidFill>
                <a:latin typeface="Sylfaen" panose="010A0502050306030303" pitchFamily="18" charset="0"/>
              </a:rPr>
              <a:t>IP in Horizon Europe, 19/05/22;</a:t>
            </a:r>
          </a:p>
          <a:p>
            <a:r>
              <a:rPr lang="en-US" sz="5500" dirty="0">
                <a:solidFill>
                  <a:srgbClr val="002060"/>
                </a:solidFill>
                <a:latin typeface="Sylfaen" panose="010A0502050306030303" pitchFamily="18" charset="0"/>
              </a:rPr>
              <a:t>Lump Sum Funding in Horizon Europe: How does it work? How to write a proposal?, 19/05/22;</a:t>
            </a:r>
          </a:p>
          <a:p>
            <a:r>
              <a:rPr lang="en-US" sz="5500" dirty="0">
                <a:solidFill>
                  <a:srgbClr val="002060"/>
                </a:solidFill>
                <a:latin typeface="Sylfaen" panose="010A0502050306030303" pitchFamily="18" charset="0"/>
              </a:rPr>
              <a:t>Info session on Horizon Results Booster – steering research towards a strong societal impact, 25/05/22;</a:t>
            </a:r>
          </a:p>
          <a:p>
            <a:pPr lvl="0"/>
            <a:r>
              <a:rPr lang="en-US" sz="5500" dirty="0" err="1">
                <a:solidFill>
                  <a:srgbClr val="002060"/>
                </a:solidFill>
                <a:latin typeface="Sylfaen" panose="010A0502050306030303" pitchFamily="18" charset="0"/>
              </a:rPr>
              <a:t>CETPartnership</a:t>
            </a:r>
            <a:r>
              <a:rPr lang="en-US" sz="5500" dirty="0">
                <a:solidFill>
                  <a:srgbClr val="002060"/>
                </a:solidFill>
                <a:latin typeface="Sylfaen" panose="010A0502050306030303" pitchFamily="18" charset="0"/>
              </a:rPr>
              <a:t> Joint Call 2022 </a:t>
            </a:r>
            <a:r>
              <a:rPr lang="en-US" sz="5500" dirty="0" err="1">
                <a:solidFill>
                  <a:srgbClr val="002060"/>
                </a:solidFill>
                <a:latin typeface="Sylfaen" panose="010A0502050306030303" pitchFamily="18" charset="0"/>
              </a:rPr>
              <a:t>Infoday</a:t>
            </a:r>
            <a:r>
              <a:rPr lang="ka-GE" sz="5500" dirty="0">
                <a:solidFill>
                  <a:srgbClr val="002060"/>
                </a:solidFill>
                <a:latin typeface="Sylfaen" panose="010A0502050306030303" pitchFamily="18" charset="0"/>
              </a:rPr>
              <a:t>, </a:t>
            </a:r>
            <a:r>
              <a:rPr lang="en-US" sz="5500" dirty="0">
                <a:solidFill>
                  <a:srgbClr val="002060"/>
                </a:solidFill>
                <a:latin typeface="Sylfaen" panose="010A0502050306030303" pitchFamily="18" charset="0"/>
              </a:rPr>
              <a:t>2/09</a:t>
            </a:r>
            <a:r>
              <a:rPr lang="ka-GE" sz="5500" dirty="0">
                <a:solidFill>
                  <a:srgbClr val="002060"/>
                </a:solidFill>
                <a:latin typeface="Sylfaen" panose="010A0502050306030303" pitchFamily="18" charset="0"/>
              </a:rPr>
              <a:t>/22;</a:t>
            </a:r>
            <a:endParaRPr lang="en-US" sz="5500" dirty="0">
              <a:solidFill>
                <a:srgbClr val="002060"/>
              </a:solidFill>
              <a:latin typeface="Sylfaen" panose="010A0502050306030303" pitchFamily="18" charset="0"/>
            </a:endParaRPr>
          </a:p>
          <a:p>
            <a:pPr lvl="0"/>
            <a:r>
              <a:rPr lang="en-US" sz="5500" dirty="0">
                <a:solidFill>
                  <a:srgbClr val="002060"/>
                </a:solidFill>
                <a:latin typeface="Sylfaen" panose="010A0502050306030303" pitchFamily="18" charset="0"/>
              </a:rPr>
              <a:t>CARE4BIO: The EU Network for Cluster 6 National Contact Points</a:t>
            </a:r>
            <a:r>
              <a:rPr lang="ka-GE" sz="5500" dirty="0">
                <a:solidFill>
                  <a:srgbClr val="002060"/>
                </a:solidFill>
                <a:latin typeface="Sylfaen" panose="010A0502050306030303" pitchFamily="18" charset="0"/>
              </a:rPr>
              <a:t>,</a:t>
            </a:r>
            <a:r>
              <a:rPr lang="en-US" sz="5500" dirty="0">
                <a:solidFill>
                  <a:srgbClr val="002060"/>
                </a:solidFill>
                <a:latin typeface="Sylfaen" panose="010A0502050306030303" pitchFamily="18" charset="0"/>
              </a:rPr>
              <a:t> 5/09</a:t>
            </a:r>
            <a:r>
              <a:rPr lang="ka-GE" sz="5500" dirty="0">
                <a:solidFill>
                  <a:srgbClr val="002060"/>
                </a:solidFill>
                <a:latin typeface="Sylfaen" panose="010A0502050306030303" pitchFamily="18" charset="0"/>
              </a:rPr>
              <a:t>/</a:t>
            </a:r>
            <a:r>
              <a:rPr lang="en-US" sz="5500" dirty="0">
                <a:solidFill>
                  <a:srgbClr val="002060"/>
                </a:solidFill>
                <a:latin typeface="Sylfaen" panose="010A0502050306030303" pitchFamily="18" charset="0"/>
              </a:rPr>
              <a:t>22</a:t>
            </a:r>
            <a:r>
              <a:rPr lang="ka-GE" sz="5500" dirty="0">
                <a:solidFill>
                  <a:srgbClr val="002060"/>
                </a:solidFill>
                <a:latin typeface="Sylfaen" panose="010A0502050306030303" pitchFamily="18" charset="0"/>
              </a:rPr>
              <a:t>;</a:t>
            </a:r>
            <a:r>
              <a:rPr lang="en-US" sz="5500" dirty="0">
                <a:solidFill>
                  <a:srgbClr val="002060"/>
                </a:solidFill>
                <a:latin typeface="Sylfaen" panose="010A0502050306030303" pitchFamily="18" charset="0"/>
              </a:rPr>
              <a:t> </a:t>
            </a:r>
          </a:p>
          <a:p>
            <a:pPr lvl="0"/>
            <a:r>
              <a:rPr lang="en-US" sz="5500" dirty="0">
                <a:solidFill>
                  <a:srgbClr val="002060"/>
                </a:solidFill>
                <a:latin typeface="Sylfaen" panose="010A0502050306030303" pitchFamily="18" charset="0"/>
              </a:rPr>
              <a:t>Brainstorm session BRIDGE2HE</a:t>
            </a:r>
            <a:r>
              <a:rPr lang="ka-GE" sz="5500" dirty="0">
                <a:solidFill>
                  <a:srgbClr val="002060"/>
                </a:solidFill>
                <a:latin typeface="Sylfaen" panose="010A0502050306030303" pitchFamily="18" charset="0"/>
              </a:rPr>
              <a:t>, 0</a:t>
            </a:r>
            <a:r>
              <a:rPr lang="en-US" sz="5500" dirty="0">
                <a:solidFill>
                  <a:srgbClr val="002060"/>
                </a:solidFill>
                <a:latin typeface="Sylfaen" panose="010A0502050306030303" pitchFamily="18" charset="0"/>
              </a:rPr>
              <a:t>6</a:t>
            </a:r>
            <a:r>
              <a:rPr lang="en-US" sz="5500" baseline="30000" dirty="0">
                <a:solidFill>
                  <a:srgbClr val="002060"/>
                </a:solidFill>
                <a:latin typeface="Sylfaen" panose="010A0502050306030303" pitchFamily="18" charset="0"/>
              </a:rPr>
              <a:t>/</a:t>
            </a:r>
            <a:r>
              <a:rPr lang="en-US" sz="5500" dirty="0">
                <a:solidFill>
                  <a:srgbClr val="002060"/>
                </a:solidFill>
                <a:latin typeface="Sylfaen" panose="010A0502050306030303" pitchFamily="18" charset="0"/>
              </a:rPr>
              <a:t>09/22</a:t>
            </a:r>
            <a:r>
              <a:rPr lang="ka-GE" sz="5500" dirty="0">
                <a:solidFill>
                  <a:srgbClr val="002060"/>
                </a:solidFill>
                <a:latin typeface="Sylfaen" panose="010A0502050306030303" pitchFamily="18" charset="0"/>
              </a:rPr>
              <a:t>;</a:t>
            </a:r>
            <a:r>
              <a:rPr lang="en-US" sz="5500" dirty="0">
                <a:solidFill>
                  <a:srgbClr val="002060"/>
                </a:solidFill>
                <a:latin typeface="Sylfaen" panose="010A0502050306030303" pitchFamily="18" charset="0"/>
              </a:rPr>
              <a:t> </a:t>
            </a:r>
          </a:p>
          <a:p>
            <a:pPr lvl="0"/>
            <a:r>
              <a:rPr lang="en-US" sz="5500" dirty="0">
                <a:solidFill>
                  <a:srgbClr val="002060"/>
                </a:solidFill>
                <a:latin typeface="Sylfaen" panose="010A0502050306030303" pitchFamily="18" charset="0"/>
              </a:rPr>
              <a:t>Digital tools for NCPs – how to make your webinars and online trainings more interactive</a:t>
            </a:r>
            <a:r>
              <a:rPr lang="ka-GE" sz="5500" dirty="0">
                <a:solidFill>
                  <a:srgbClr val="002060"/>
                </a:solidFill>
                <a:latin typeface="Sylfaen" panose="010A0502050306030303" pitchFamily="18" charset="0"/>
              </a:rPr>
              <a:t>,</a:t>
            </a:r>
            <a:r>
              <a:rPr lang="en-US" sz="5500" dirty="0">
                <a:solidFill>
                  <a:srgbClr val="002060"/>
                </a:solidFill>
                <a:latin typeface="Sylfaen" panose="010A0502050306030303" pitchFamily="18" charset="0"/>
              </a:rPr>
              <a:t> 7/09/22</a:t>
            </a:r>
            <a:r>
              <a:rPr lang="ka-GE" sz="5500" dirty="0">
                <a:solidFill>
                  <a:srgbClr val="002060"/>
                </a:solidFill>
                <a:latin typeface="Sylfaen" panose="010A0502050306030303" pitchFamily="18" charset="0"/>
              </a:rPr>
              <a:t>;</a:t>
            </a:r>
            <a:endParaRPr lang="en-US" sz="5500" dirty="0">
              <a:solidFill>
                <a:srgbClr val="002060"/>
              </a:solidFill>
              <a:latin typeface="Sylfaen" panose="010A0502050306030303" pitchFamily="18" charset="0"/>
            </a:endParaRPr>
          </a:p>
          <a:p>
            <a:pPr lvl="0"/>
            <a:r>
              <a:rPr lang="en-US" sz="5500" dirty="0">
                <a:solidFill>
                  <a:srgbClr val="002060"/>
                </a:solidFill>
                <a:latin typeface="Sylfaen" panose="010A0502050306030303" pitchFamily="18" charset="0"/>
              </a:rPr>
              <a:t>Coordinators</a:t>
            </a:r>
            <a:r>
              <a:rPr lang="ka-GE" sz="5500" dirty="0">
                <a:solidFill>
                  <a:srgbClr val="002060"/>
                </a:solidFill>
                <a:latin typeface="Sylfaen" panose="010A0502050306030303" pitchFamily="18" charset="0"/>
              </a:rPr>
              <a:t> </a:t>
            </a:r>
            <a:r>
              <a:rPr lang="en-US" sz="5500" dirty="0">
                <a:solidFill>
                  <a:srgbClr val="002060"/>
                </a:solidFill>
                <a:latin typeface="Sylfaen" panose="010A0502050306030303" pitchFamily="18" charset="0"/>
              </a:rPr>
              <a:t>day</a:t>
            </a:r>
            <a:r>
              <a:rPr lang="ka-GE" sz="5500" dirty="0">
                <a:solidFill>
                  <a:srgbClr val="002060"/>
                </a:solidFill>
                <a:latin typeface="Sylfaen" panose="010A0502050306030303" pitchFamily="18" charset="0"/>
              </a:rPr>
              <a:t> </a:t>
            </a:r>
            <a:r>
              <a:rPr lang="en-US" sz="5500" dirty="0">
                <a:solidFill>
                  <a:srgbClr val="002060"/>
                </a:solidFill>
                <a:latin typeface="Sylfaen" panose="010A0502050306030303" pitchFamily="18" charset="0"/>
              </a:rPr>
              <a:t>2022</a:t>
            </a:r>
            <a:r>
              <a:rPr lang="ka-GE" sz="5500" dirty="0">
                <a:solidFill>
                  <a:srgbClr val="002060"/>
                </a:solidFill>
                <a:latin typeface="Sylfaen" panose="010A0502050306030303" pitchFamily="18" charset="0"/>
              </a:rPr>
              <a:t>,</a:t>
            </a:r>
            <a:r>
              <a:rPr lang="en-US" sz="5500" dirty="0">
                <a:solidFill>
                  <a:srgbClr val="002060"/>
                </a:solidFill>
                <a:latin typeface="Sylfaen" panose="010A0502050306030303" pitchFamily="18" charset="0"/>
              </a:rPr>
              <a:t> 12</a:t>
            </a:r>
            <a:r>
              <a:rPr lang="ka-GE" sz="5500" dirty="0">
                <a:solidFill>
                  <a:srgbClr val="002060"/>
                </a:solidFill>
                <a:latin typeface="Sylfaen" panose="010A0502050306030303" pitchFamily="18" charset="0"/>
              </a:rPr>
              <a:t>/09/</a:t>
            </a:r>
            <a:r>
              <a:rPr lang="en-US" sz="5500" dirty="0">
                <a:solidFill>
                  <a:srgbClr val="002060"/>
                </a:solidFill>
                <a:latin typeface="Sylfaen" panose="010A0502050306030303" pitchFamily="18" charset="0"/>
              </a:rPr>
              <a:t>22</a:t>
            </a:r>
            <a:r>
              <a:rPr lang="ka-GE" sz="5500" dirty="0">
                <a:solidFill>
                  <a:srgbClr val="002060"/>
                </a:solidFill>
                <a:latin typeface="Sylfaen" panose="010A0502050306030303" pitchFamily="18" charset="0"/>
              </a:rPr>
              <a:t>;</a:t>
            </a:r>
            <a:endParaRPr lang="en-US" sz="5500" dirty="0">
              <a:solidFill>
                <a:srgbClr val="002060"/>
              </a:solidFill>
              <a:latin typeface="Sylfaen" panose="010A0502050306030303" pitchFamily="18" charset="0"/>
            </a:endParaRPr>
          </a:p>
          <a:p>
            <a:pPr lvl="0"/>
            <a:r>
              <a:rPr lang="en-US" sz="5500" dirty="0" err="1">
                <a:solidFill>
                  <a:srgbClr val="002060"/>
                </a:solidFill>
                <a:latin typeface="Sylfaen" panose="010A0502050306030303" pitchFamily="18" charset="0"/>
              </a:rPr>
              <a:t>CETPartnership</a:t>
            </a:r>
            <a:r>
              <a:rPr lang="en-US" sz="5500" dirty="0">
                <a:solidFill>
                  <a:srgbClr val="002060"/>
                </a:solidFill>
                <a:latin typeface="Sylfaen" panose="010A0502050306030303" pitchFamily="18" charset="0"/>
              </a:rPr>
              <a:t> Joint Call 2022 </a:t>
            </a:r>
            <a:r>
              <a:rPr lang="en-US" sz="5500" dirty="0" err="1">
                <a:solidFill>
                  <a:srgbClr val="002060"/>
                </a:solidFill>
                <a:latin typeface="Sylfaen" panose="010A0502050306030303" pitchFamily="18" charset="0"/>
              </a:rPr>
              <a:t>Infoday</a:t>
            </a:r>
            <a:r>
              <a:rPr lang="ka-GE" sz="5500" dirty="0">
                <a:solidFill>
                  <a:srgbClr val="002060"/>
                </a:solidFill>
                <a:latin typeface="Sylfaen" panose="010A0502050306030303" pitchFamily="18" charset="0"/>
              </a:rPr>
              <a:t>,</a:t>
            </a:r>
            <a:r>
              <a:rPr lang="en-US" sz="5500" dirty="0">
                <a:solidFill>
                  <a:srgbClr val="002060"/>
                </a:solidFill>
                <a:latin typeface="Sylfaen" panose="010A0502050306030303" pitchFamily="18" charset="0"/>
              </a:rPr>
              <a:t> 13/09/22</a:t>
            </a:r>
            <a:r>
              <a:rPr lang="ka-GE" sz="5500" dirty="0">
                <a:solidFill>
                  <a:srgbClr val="002060"/>
                </a:solidFill>
                <a:latin typeface="Sylfaen" panose="010A0502050306030303" pitchFamily="18" charset="0"/>
              </a:rPr>
              <a:t>;</a:t>
            </a:r>
          </a:p>
          <a:p>
            <a:pPr lvl="0"/>
            <a:r>
              <a:rPr lang="en-US" sz="5500" dirty="0">
                <a:solidFill>
                  <a:srgbClr val="002060"/>
                </a:solidFill>
                <a:latin typeface="Sylfaen" panose="010A0502050306030303" pitchFamily="18" charset="0"/>
              </a:rPr>
              <a:t>Annual Research Conference 2022</a:t>
            </a:r>
            <a:r>
              <a:rPr lang="ka-GE" sz="5500" dirty="0">
                <a:solidFill>
                  <a:srgbClr val="002060"/>
                </a:solidFill>
                <a:latin typeface="Sylfaen" panose="010A0502050306030303" pitchFamily="18" charset="0"/>
              </a:rPr>
              <a:t>. </a:t>
            </a:r>
            <a:r>
              <a:rPr lang="en-US" sz="5500" dirty="0">
                <a:solidFill>
                  <a:srgbClr val="002060"/>
                </a:solidFill>
                <a:latin typeface="Sylfaen" panose="010A0502050306030303" pitchFamily="18" charset="0"/>
              </a:rPr>
              <a:t>20-21/09/2022</a:t>
            </a:r>
            <a:r>
              <a:rPr lang="ka-GE" sz="5500" dirty="0">
                <a:solidFill>
                  <a:srgbClr val="002060"/>
                </a:solidFill>
                <a:latin typeface="Sylfaen" panose="010A0502050306030303" pitchFamily="18" charset="0"/>
              </a:rPr>
              <a:t>;</a:t>
            </a:r>
            <a:endParaRPr lang="en-US" sz="5500" dirty="0">
              <a:solidFill>
                <a:srgbClr val="002060"/>
              </a:solidFill>
              <a:latin typeface="Sylfaen" panose="010A0502050306030303" pitchFamily="18" charset="0"/>
            </a:endParaRPr>
          </a:p>
          <a:p>
            <a:pPr lvl="0"/>
            <a:r>
              <a:rPr lang="en-US" sz="5500" dirty="0">
                <a:solidFill>
                  <a:srgbClr val="002060"/>
                </a:solidFill>
                <a:latin typeface="Sylfaen" panose="010A0502050306030303" pitchFamily="18" charset="0"/>
              </a:rPr>
              <a:t>6 </a:t>
            </a:r>
            <a:r>
              <a:rPr lang="en-US" sz="5500" dirty="0" err="1">
                <a:solidFill>
                  <a:srgbClr val="002060"/>
                </a:solidFill>
                <a:latin typeface="Sylfaen" panose="010A0502050306030303" pitchFamily="18" charset="0"/>
              </a:rPr>
              <a:t>sessions:Building</a:t>
            </a:r>
            <a:r>
              <a:rPr lang="en-US" sz="5500" dirty="0">
                <a:solidFill>
                  <a:srgbClr val="002060"/>
                </a:solidFill>
                <a:latin typeface="Sylfaen" panose="010A0502050306030303" pitchFamily="18" charset="0"/>
              </a:rPr>
              <a:t> sustainable and resilient food systems in times of crisis; Startup village: leaving no one behind; From lab to market: connecting research, technology and innovation; Stream the STE(A)M: gender equality 4 studies and </a:t>
            </a:r>
            <a:r>
              <a:rPr lang="en-US" sz="5500" dirty="0" err="1">
                <a:solidFill>
                  <a:srgbClr val="002060"/>
                </a:solidFill>
                <a:latin typeface="Sylfaen" panose="010A0502050306030303" pitchFamily="18" charset="0"/>
              </a:rPr>
              <a:t>careers;Youth</a:t>
            </a:r>
            <a:r>
              <a:rPr lang="en-US" sz="5500" dirty="0">
                <a:solidFill>
                  <a:srgbClr val="002060"/>
                </a:solidFill>
                <a:latin typeface="Sylfaen" panose="010A0502050306030303" pitchFamily="18" charset="0"/>
              </a:rPr>
              <a:t> for a healthy </a:t>
            </a:r>
            <a:r>
              <a:rPr lang="en-US" sz="5500" dirty="0" err="1">
                <a:solidFill>
                  <a:srgbClr val="002060"/>
                </a:solidFill>
                <a:latin typeface="Sylfaen" panose="010A0502050306030303" pitchFamily="18" charset="0"/>
              </a:rPr>
              <a:t>ocean;Youth</a:t>
            </a:r>
            <a:r>
              <a:rPr lang="en-US" sz="5500" dirty="0">
                <a:solidFill>
                  <a:srgbClr val="002060"/>
                </a:solidFill>
                <a:latin typeface="Sylfaen" panose="010A0502050306030303" pitchFamily="18" charset="0"/>
              </a:rPr>
              <a:t> at the heart of the green transition,</a:t>
            </a:r>
            <a:r>
              <a:rPr lang="ka-GE" sz="5500" dirty="0">
                <a:solidFill>
                  <a:srgbClr val="002060"/>
                </a:solidFill>
              </a:rPr>
              <a:t> 28</a:t>
            </a:r>
            <a:r>
              <a:rPr lang="en-US" sz="5500" dirty="0">
                <a:solidFill>
                  <a:srgbClr val="002060"/>
                </a:solidFill>
                <a:latin typeface="Sylfaen" panose="010A0502050306030303" pitchFamily="18" charset="0"/>
              </a:rPr>
              <a:t>/</a:t>
            </a:r>
            <a:r>
              <a:rPr lang="ka-GE" sz="5500" dirty="0">
                <a:solidFill>
                  <a:srgbClr val="002060"/>
                </a:solidFill>
              </a:rPr>
              <a:t>09/2022</a:t>
            </a:r>
            <a:r>
              <a:rPr lang="en-US" sz="5500" dirty="0">
                <a:solidFill>
                  <a:srgbClr val="002060"/>
                </a:solidFill>
                <a:latin typeface="Sylfaen" panose="010A0502050306030303" pitchFamily="18" charset="0"/>
              </a:rPr>
              <a:t> ;</a:t>
            </a:r>
            <a:endParaRPr lang="en-US" sz="5500" dirty="0">
              <a:latin typeface="Sylfaen" panose="010A0502050306030303" pitchFamily="18" charset="0"/>
            </a:endParaRPr>
          </a:p>
          <a:p>
            <a:r>
              <a:rPr lang="en-US" sz="5500" dirty="0">
                <a:solidFill>
                  <a:srgbClr val="002060"/>
                </a:solidFill>
                <a:latin typeface="Sylfaen" panose="010A0502050306030303" pitchFamily="18" charset="0"/>
              </a:rPr>
              <a:t>The European Research and Innovation Days 2022</a:t>
            </a:r>
            <a:r>
              <a:rPr lang="ka-GE" sz="5500" dirty="0">
                <a:solidFill>
                  <a:srgbClr val="002060"/>
                </a:solidFill>
                <a:latin typeface="Sylfaen" panose="010A0502050306030303" pitchFamily="18" charset="0"/>
              </a:rPr>
              <a:t>, </a:t>
            </a:r>
            <a:r>
              <a:rPr lang="en-US" sz="5500" dirty="0">
                <a:solidFill>
                  <a:srgbClr val="002060"/>
                </a:solidFill>
                <a:latin typeface="Sylfaen" panose="010A0502050306030303" pitchFamily="18" charset="0"/>
              </a:rPr>
              <a:t>29 /09/22;</a:t>
            </a:r>
          </a:p>
          <a:p>
            <a:r>
              <a:rPr lang="en-US" sz="5500" dirty="0">
                <a:solidFill>
                  <a:srgbClr val="002060"/>
                </a:solidFill>
                <a:latin typeface="Sylfaen" panose="010A0502050306030303" pitchFamily="18" charset="0"/>
              </a:rPr>
              <a:t>Horizon Europe Coordinators' Day: Grant Management, 04/10/22.</a:t>
            </a:r>
          </a:p>
        </p:txBody>
      </p:sp>
      <p:sp>
        <p:nvSpPr>
          <p:cNvPr id="4" name="Content Placeholder 2"/>
          <p:cNvSpPr txBox="1">
            <a:spLocks/>
          </p:cNvSpPr>
          <p:nvPr/>
        </p:nvSpPr>
        <p:spPr>
          <a:xfrm>
            <a:off x="13231" y="156827"/>
            <a:ext cx="5327919" cy="1285336"/>
          </a:xfrm>
          <a:prstGeom prst="rect">
            <a:avLst/>
          </a:prstGeom>
          <a:solidFill>
            <a:schemeClr val="accent1">
              <a:lumMod val="20000"/>
              <a:lumOff val="80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solidFill>
                  <a:srgbClr val="002060"/>
                </a:solidFill>
                <a:latin typeface="Sylfaen" panose="010A0502050306030303" pitchFamily="18" charset="0"/>
              </a:rPr>
              <a:t>Lack of knowledge in: </a:t>
            </a:r>
          </a:p>
          <a:p>
            <a:r>
              <a:rPr lang="en-US" sz="2000">
                <a:solidFill>
                  <a:srgbClr val="002060"/>
                </a:solidFill>
                <a:latin typeface="Sylfaen" panose="010A0502050306030303" pitchFamily="18" charset="0"/>
              </a:rPr>
              <a:t>Missions</a:t>
            </a:r>
          </a:p>
          <a:p>
            <a:r>
              <a:rPr lang="en-US" sz="2000">
                <a:solidFill>
                  <a:srgbClr val="002060"/>
                </a:solidFill>
                <a:latin typeface="Sylfaen" panose="010A0502050306030303" pitchFamily="18" charset="0"/>
              </a:rPr>
              <a:t>Partnerships</a:t>
            </a:r>
          </a:p>
          <a:p>
            <a:r>
              <a:rPr lang="en-US" sz="2000">
                <a:solidFill>
                  <a:srgbClr val="002060"/>
                </a:solidFill>
                <a:latin typeface="Sylfaen" panose="010A0502050306030303" pitchFamily="18" charset="0"/>
              </a:rPr>
              <a:t>The activities of the Joint Research Centre (JRC)</a:t>
            </a:r>
            <a:endParaRPr lang="en-US" sz="2000" dirty="0">
              <a:solidFill>
                <a:srgbClr val="002060"/>
              </a:solidFill>
              <a:latin typeface="Sylfaen" panose="010A0502050306030303" pitchFamily="18" charset="0"/>
            </a:endParaRPr>
          </a:p>
        </p:txBody>
      </p:sp>
      <p:pic>
        <p:nvPicPr>
          <p:cNvPr id="5" name="Picture 4"/>
          <p:cNvPicPr>
            <a:picLocks noChangeAspect="1"/>
          </p:cNvPicPr>
          <p:nvPr/>
        </p:nvPicPr>
        <p:blipFill>
          <a:blip r:embed="rId2"/>
          <a:stretch>
            <a:fillRect/>
          </a:stretch>
        </p:blipFill>
        <p:spPr>
          <a:xfrm>
            <a:off x="930545" y="1616944"/>
            <a:ext cx="2964281" cy="1465611"/>
          </a:xfrm>
          <a:prstGeom prst="rect">
            <a:avLst/>
          </a:prstGeom>
        </p:spPr>
      </p:pic>
      <p:pic>
        <p:nvPicPr>
          <p:cNvPr id="6" name="Picture 5"/>
          <p:cNvPicPr>
            <a:picLocks noChangeAspect="1"/>
          </p:cNvPicPr>
          <p:nvPr/>
        </p:nvPicPr>
        <p:blipFill>
          <a:blip r:embed="rId3"/>
          <a:stretch>
            <a:fillRect/>
          </a:stretch>
        </p:blipFill>
        <p:spPr>
          <a:xfrm>
            <a:off x="46171" y="3257336"/>
            <a:ext cx="2494471" cy="1882192"/>
          </a:xfrm>
          <a:prstGeom prst="rect">
            <a:avLst/>
          </a:prstGeom>
        </p:spPr>
      </p:pic>
      <p:pic>
        <p:nvPicPr>
          <p:cNvPr id="7" name="Picture 6"/>
          <p:cNvPicPr>
            <a:picLocks noChangeAspect="1"/>
          </p:cNvPicPr>
          <p:nvPr/>
        </p:nvPicPr>
        <p:blipFill>
          <a:blip r:embed="rId4"/>
          <a:stretch>
            <a:fillRect/>
          </a:stretch>
        </p:blipFill>
        <p:spPr>
          <a:xfrm>
            <a:off x="2750351" y="3135706"/>
            <a:ext cx="2288949" cy="2125452"/>
          </a:xfrm>
          <a:prstGeom prst="rect">
            <a:avLst/>
          </a:prstGeom>
        </p:spPr>
      </p:pic>
    </p:spTree>
    <p:extLst>
      <p:ext uri="{BB962C8B-B14F-4D97-AF65-F5344CB8AC3E}">
        <p14:creationId xmlns:p14="http://schemas.microsoft.com/office/powerpoint/2010/main" val="3203320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38310" y="94890"/>
            <a:ext cx="5707910" cy="3692106"/>
          </a:xfrm>
          <a:prstGeom prst="rect">
            <a:avLst/>
          </a:prstGeom>
        </p:spPr>
      </p:pic>
      <p:sp>
        <p:nvSpPr>
          <p:cNvPr id="9" name="Rectangle 8">
            <a:extLst>
              <a:ext uri="{FF2B5EF4-FFF2-40B4-BE49-F238E27FC236}">
                <a16:creationId xmlns:a16="http://schemas.microsoft.com/office/drawing/2014/main" id="{B227B59D-5C99-4423-96A7-3371B0DF2595}"/>
              </a:ext>
            </a:extLst>
          </p:cNvPr>
          <p:cNvSpPr/>
          <p:nvPr/>
        </p:nvSpPr>
        <p:spPr>
          <a:xfrm>
            <a:off x="1504742" y="4237307"/>
            <a:ext cx="8114763" cy="1015663"/>
          </a:xfrm>
          <a:prstGeom prst="rect">
            <a:avLst/>
          </a:prstGeom>
          <a:solidFill>
            <a:schemeClr val="accent1">
              <a:lumMod val="20000"/>
              <a:lumOff val="80000"/>
            </a:schemeClr>
          </a:solidFill>
        </p:spPr>
        <p:txBody>
          <a:bodyPr wrap="square">
            <a:spAutoFit/>
          </a:bodyPr>
          <a:lstStyle/>
          <a:p>
            <a:pPr algn="ctr"/>
            <a:r>
              <a:rPr lang="en-US" sz="2000">
                <a:solidFill>
                  <a:srgbClr val="002060"/>
                </a:solidFill>
                <a:latin typeface="Sylfaen" panose="010A0502050306030303" pitchFamily="18" charset="0"/>
              </a:rPr>
              <a:t>We are planning   </a:t>
            </a:r>
            <a:r>
              <a:rPr lang="en-US" sz="2000" dirty="0">
                <a:solidFill>
                  <a:srgbClr val="002060"/>
                </a:solidFill>
                <a:latin typeface="Sylfaen" panose="010A0502050306030303" pitchFamily="18" charset="0"/>
              </a:rPr>
              <a:t>to  organize   an   </a:t>
            </a:r>
            <a:r>
              <a:rPr lang="en-US" sz="2000" b="1" dirty="0">
                <a:solidFill>
                  <a:srgbClr val="002060"/>
                </a:solidFill>
                <a:latin typeface="Sylfaen" panose="010A0502050306030303" pitchFamily="18" charset="0"/>
              </a:rPr>
              <a:t>Info Days  </a:t>
            </a:r>
            <a:r>
              <a:rPr lang="en-US" sz="2000" dirty="0">
                <a:solidFill>
                  <a:srgbClr val="002060"/>
                </a:solidFill>
                <a:latin typeface="Sylfaen" panose="010A0502050306030303" pitchFamily="18" charset="0"/>
              </a:rPr>
              <a:t>on Cluster 6   2023 calls </a:t>
            </a:r>
          </a:p>
          <a:p>
            <a:pPr algn="ctr"/>
            <a:endParaRPr lang="en-US" sz="2000" dirty="0">
              <a:solidFill>
                <a:srgbClr val="002060"/>
              </a:solidFill>
              <a:latin typeface="Sylfaen" panose="010A0502050306030303" pitchFamily="18" charset="0"/>
            </a:endParaRPr>
          </a:p>
          <a:p>
            <a:pPr algn="ctr"/>
            <a:r>
              <a:rPr lang="en-US" sz="2000" dirty="0">
                <a:solidFill>
                  <a:srgbClr val="002060"/>
                </a:solidFill>
                <a:latin typeface="Sylfaen" panose="010A0502050306030303" pitchFamily="18" charset="0"/>
              </a:rPr>
              <a:t>in the first week of November and of in the last week of December of 2022 </a:t>
            </a:r>
          </a:p>
        </p:txBody>
      </p:sp>
    </p:spTree>
    <p:extLst>
      <p:ext uri="{BB962C8B-B14F-4D97-AF65-F5344CB8AC3E}">
        <p14:creationId xmlns:p14="http://schemas.microsoft.com/office/powerpoint/2010/main" val="2930353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BE54-EF3D-27EB-029D-394844570842}"/>
              </a:ext>
            </a:extLst>
          </p:cNvPr>
          <p:cNvSpPr>
            <a:spLocks noGrp="1"/>
          </p:cNvSpPr>
          <p:nvPr>
            <p:ph type="ctrTitle"/>
          </p:nvPr>
        </p:nvSpPr>
        <p:spPr>
          <a:xfrm>
            <a:off x="1069848" y="802158"/>
            <a:ext cx="7073125" cy="2474442"/>
          </a:xfrm>
        </p:spPr>
        <p:txBody>
          <a:bodyPr anchor="ctr">
            <a:normAutofit/>
          </a:bodyPr>
          <a:lstStyle/>
          <a:p>
            <a:r>
              <a:rPr lang="en-US" sz="6000" dirty="0">
                <a:latin typeface="Calibri" panose="020F0502020204030204" pitchFamily="34" charset="0"/>
                <a:cs typeface="Calibri" panose="020F0502020204030204" pitchFamily="34" charset="0"/>
              </a:rPr>
              <a:t>Pillar III </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Innovative Europe</a:t>
            </a:r>
          </a:p>
        </p:txBody>
      </p:sp>
      <p:sp>
        <p:nvSpPr>
          <p:cNvPr id="3" name="Subtitle 2">
            <a:extLst>
              <a:ext uri="{FF2B5EF4-FFF2-40B4-BE49-F238E27FC236}">
                <a16:creationId xmlns:a16="http://schemas.microsoft.com/office/drawing/2014/main" id="{09AE8F0C-F27C-49CD-65A3-DCE1D66AF177}"/>
              </a:ext>
            </a:extLst>
          </p:cNvPr>
          <p:cNvSpPr>
            <a:spLocks noGrp="1"/>
          </p:cNvSpPr>
          <p:nvPr>
            <p:ph type="subTitle" idx="1"/>
          </p:nvPr>
        </p:nvSpPr>
        <p:spPr>
          <a:xfrm>
            <a:off x="1069848" y="3797654"/>
            <a:ext cx="7814270" cy="1720929"/>
          </a:xfrm>
        </p:spPr>
        <p:txBody>
          <a:bodyPr>
            <a:normAutofit fontScale="25000" lnSpcReduction="20000"/>
          </a:bodyPr>
          <a:lstStyle/>
          <a:p>
            <a:r>
              <a:rPr lang="en-US" dirty="0"/>
              <a:t/>
            </a:r>
            <a:br>
              <a:rPr lang="en-US" dirty="0"/>
            </a:br>
            <a:endParaRPr lang="en-US" dirty="0"/>
          </a:p>
          <a:p>
            <a:r>
              <a:rPr lang="en-US" sz="12800" dirty="0">
                <a:solidFill>
                  <a:schemeClr val="bg1"/>
                </a:solidFill>
                <a:latin typeface="Calibri" panose="020F0502020204030204" pitchFamily="34" charset="0"/>
                <a:cs typeface="Calibri" panose="020F0502020204030204" pitchFamily="34" charset="0"/>
              </a:rPr>
              <a:t>Direction Coordinator</a:t>
            </a:r>
            <a:r>
              <a:rPr lang="en-US" sz="5500" dirty="0">
                <a:solidFill>
                  <a:schemeClr val="bg1"/>
                </a:solidFill>
                <a:latin typeface="Calibri" panose="020F0502020204030204" pitchFamily="34" charset="0"/>
                <a:cs typeface="Calibri" panose="020F0502020204030204" pitchFamily="34" charset="0"/>
              </a:rPr>
              <a:t/>
            </a:r>
            <a:br>
              <a:rPr lang="en-US" sz="5500" dirty="0">
                <a:solidFill>
                  <a:schemeClr val="bg1"/>
                </a:solidFill>
                <a:latin typeface="Calibri" panose="020F0502020204030204" pitchFamily="34" charset="0"/>
                <a:cs typeface="Calibri" panose="020F0502020204030204" pitchFamily="34" charset="0"/>
              </a:rPr>
            </a:br>
            <a:endParaRPr lang="en-US" sz="5500" dirty="0">
              <a:solidFill>
                <a:schemeClr val="bg1"/>
              </a:solidFill>
              <a:latin typeface="Calibri" panose="020F0502020204030204" pitchFamily="34" charset="0"/>
              <a:cs typeface="Calibri" panose="020F0502020204030204" pitchFamily="34" charset="0"/>
            </a:endParaRPr>
          </a:p>
          <a:p>
            <a:r>
              <a:rPr kumimoji="0" lang="en-US" sz="7200" b="0" i="0" u="none" strike="noStrike" kern="1200" cap="none" spc="0" normalizeH="0" baseline="0" noProof="0" dirty="0">
                <a:ln>
                  <a:noFill/>
                </a:ln>
                <a:solidFill>
                  <a:srgbClr val="4A66AC">
                    <a:lumMod val="20000"/>
                    <a:lumOff val="80000"/>
                  </a:srgbClr>
                </a:solidFill>
                <a:effectLst/>
                <a:uLnTx/>
                <a:uFillTx/>
                <a:latin typeface="Calibri" panose="020F0502020204030204" pitchFamily="34" charset="0"/>
                <a:cs typeface="Calibri" panose="020F0502020204030204" pitchFamily="34" charset="0"/>
              </a:rPr>
              <a:t>Zviad Miminoshvili </a:t>
            </a:r>
            <a:endParaRPr lang="en-US" sz="7200" dirty="0">
              <a:solidFill>
                <a:srgbClr val="4A66AC">
                  <a:lumMod val="20000"/>
                  <a:lumOff val="80000"/>
                </a:srgbClr>
              </a:solidFill>
              <a:latin typeface="Calibri" panose="020F0502020204030204" pitchFamily="34" charset="0"/>
              <a:cs typeface="Calibri" panose="020F0502020204030204" pitchFamily="34" charset="0"/>
            </a:endParaRPr>
          </a:p>
          <a:p>
            <a:r>
              <a:rPr kumimoji="0" lang="en-US" sz="7200" b="0" i="0" u="none" strike="noStrike" kern="1200" cap="none" spc="0" normalizeH="0" baseline="0" noProof="0" dirty="0">
                <a:ln>
                  <a:noFill/>
                </a:ln>
                <a:solidFill>
                  <a:srgbClr val="4A66AC">
                    <a:lumMod val="20000"/>
                    <a:lumOff val="80000"/>
                  </a:srgbClr>
                </a:solidFill>
                <a:effectLst/>
                <a:uLnTx/>
                <a:uFillTx/>
                <a:latin typeface="Calibri" panose="020F0502020204030204" pitchFamily="34" charset="0"/>
                <a:cs typeface="Calibri" panose="020F0502020204030204" pitchFamily="34" charset="0"/>
              </a:rPr>
              <a:t>E-mail</a:t>
            </a:r>
            <a:r>
              <a:rPr lang="en-US" sz="7200" dirty="0">
                <a:solidFill>
                  <a:srgbClr val="4A66AC">
                    <a:lumMod val="20000"/>
                    <a:lumOff val="80000"/>
                  </a:srgbClr>
                </a:solidFill>
                <a:latin typeface="Calibri" panose="020F0502020204030204" pitchFamily="34" charset="0"/>
                <a:cs typeface="Calibri" panose="020F0502020204030204" pitchFamily="34" charset="0"/>
              </a:rPr>
              <a:t>: miminoshvili@rustaveli.org.ge</a:t>
            </a:r>
            <a:r>
              <a:rPr lang="en-US" sz="7200" dirty="0">
                <a:solidFill>
                  <a:srgbClr val="4A66AC">
                    <a:lumMod val="20000"/>
                    <a:lumOff val="80000"/>
                  </a:srgbClr>
                </a:solidFill>
                <a:latin typeface="Corbel" panose="020B0503020204020204"/>
              </a:rPr>
              <a:t> </a:t>
            </a:r>
          </a:p>
          <a:p>
            <a:r>
              <a:rPr lang="en-US" dirty="0">
                <a:solidFill>
                  <a:srgbClr val="4A66AC">
                    <a:lumMod val="20000"/>
                    <a:lumOff val="80000"/>
                  </a:srgbClr>
                </a:solidFill>
                <a:latin typeface="Corbel" panose="020B0503020204020204"/>
              </a:rPr>
              <a:t> </a:t>
            </a:r>
          </a:p>
        </p:txBody>
      </p:sp>
    </p:spTree>
    <p:extLst>
      <p:ext uri="{BB962C8B-B14F-4D97-AF65-F5344CB8AC3E}">
        <p14:creationId xmlns:p14="http://schemas.microsoft.com/office/powerpoint/2010/main" val="1190107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3439-AC64-C3D0-26DA-A136FF044224}"/>
              </a:ext>
            </a:extLst>
          </p:cNvPr>
          <p:cNvSpPr>
            <a:spLocks noGrp="1"/>
          </p:cNvSpPr>
          <p:nvPr>
            <p:ph type="title"/>
          </p:nvPr>
        </p:nvSpPr>
        <p:spPr>
          <a:xfrm>
            <a:off x="195769" y="1028587"/>
            <a:ext cx="3071306" cy="4619738"/>
          </a:xfrm>
        </p:spPr>
        <p:txBody>
          <a:bodyPr>
            <a:normAutofit/>
          </a:bodyPr>
          <a:lstStyle/>
          <a:p>
            <a:r>
              <a:rPr lang="en-US" sz="4000" dirty="0">
                <a:latin typeface="Calibri" panose="020F0502020204030204" pitchFamily="34" charset="0"/>
                <a:cs typeface="Calibri" panose="020F0502020204030204" pitchFamily="34" charset="0"/>
              </a:rPr>
              <a:t>Key Achievements  </a:t>
            </a:r>
          </a:p>
        </p:txBody>
      </p:sp>
      <p:sp>
        <p:nvSpPr>
          <p:cNvPr id="3" name="Content Placeholder 2">
            <a:extLst>
              <a:ext uri="{FF2B5EF4-FFF2-40B4-BE49-F238E27FC236}">
                <a16:creationId xmlns:a16="http://schemas.microsoft.com/office/drawing/2014/main" id="{D0215575-35A2-A6C8-CF7B-4B8009DF9A1D}"/>
              </a:ext>
            </a:extLst>
          </p:cNvPr>
          <p:cNvSpPr>
            <a:spLocks noGrp="1"/>
          </p:cNvSpPr>
          <p:nvPr>
            <p:ph idx="1"/>
          </p:nvPr>
        </p:nvSpPr>
        <p:spPr>
          <a:xfrm>
            <a:off x="3708145" y="755352"/>
            <a:ext cx="7750430" cy="5347295"/>
          </a:xfrm>
          <a:solidFill>
            <a:schemeClr val="bg1">
              <a:lumMod val="85000"/>
            </a:schemeClr>
          </a:solidFill>
        </p:spPr>
        <p:txBody>
          <a:bodyPr>
            <a:normAutofit fontScale="92500" lnSpcReduction="20000"/>
          </a:bodyPr>
          <a:lstStyle/>
          <a:p>
            <a:pPr marL="0" indent="0">
              <a:buNone/>
            </a:pPr>
            <a:r>
              <a:rPr lang="en-US" sz="2400" dirty="0">
                <a:solidFill>
                  <a:schemeClr val="bg2">
                    <a:lumMod val="25000"/>
                  </a:schemeClr>
                </a:solidFill>
                <a:latin typeface="Calibri" panose="020F0502020204030204" pitchFamily="34" charset="0"/>
                <a:cs typeface="Calibri" panose="020F0502020204030204" pitchFamily="34" charset="0"/>
              </a:rPr>
              <a:t>Individual consultations:</a:t>
            </a:r>
          </a:p>
          <a:p>
            <a:r>
              <a:rPr lang="ka-GE" dirty="0">
                <a:latin typeface="Calibri" panose="020F0502020204030204" pitchFamily="34" charset="0"/>
                <a:cs typeface="Calibri" panose="020F0502020204030204" pitchFamily="34" charset="0"/>
              </a:rPr>
              <a:t>Individual consultation with management of the Institute of Economics</a:t>
            </a:r>
            <a:endParaRPr lang="en-US" dirty="0">
              <a:latin typeface="Calibri" panose="020F0502020204030204" pitchFamily="34" charset="0"/>
              <a:cs typeface="Calibri" panose="020F0502020204030204" pitchFamily="34" charset="0"/>
            </a:endParaRPr>
          </a:p>
          <a:p>
            <a:r>
              <a:rPr lang="ka-GE" dirty="0">
                <a:latin typeface="Calibri" panose="020F0502020204030204" pitchFamily="34" charset="0"/>
                <a:cs typeface="Calibri" panose="020F0502020204030204" pitchFamily="34" charset="0"/>
              </a:rPr>
              <a:t>With SME's representatives - </a:t>
            </a:r>
            <a:r>
              <a:rPr lang="en-US" dirty="0">
                <a:latin typeface="Calibri" panose="020F0502020204030204" pitchFamily="34" charset="0"/>
                <a:cs typeface="Calibri" panose="020F0502020204030204" pitchFamily="34" charset="0"/>
              </a:rPr>
              <a:t>R</a:t>
            </a:r>
            <a:r>
              <a:rPr lang="ka-GE" dirty="0">
                <a:latin typeface="Calibri" panose="020F0502020204030204" pitchFamily="34" charset="0"/>
                <a:cs typeface="Calibri" panose="020F0502020204030204" pitchFamily="34" charset="0"/>
              </a:rPr>
              <a:t>aising awareness about Knowledge and Innovation Communities (KICs)</a:t>
            </a:r>
            <a:endParaRPr lang="en-US" dirty="0">
              <a:latin typeface="Calibri" panose="020F0502020204030204" pitchFamily="34" charset="0"/>
              <a:cs typeface="Calibri" panose="020F0502020204030204" pitchFamily="34" charset="0"/>
            </a:endParaRPr>
          </a:p>
          <a:p>
            <a:pPr lvl="0"/>
            <a:r>
              <a:rPr lang="ka-GE" dirty="0">
                <a:latin typeface="Calibri" panose="020F0502020204030204" pitchFamily="34" charset="0"/>
                <a:cs typeface="Calibri" panose="020F0502020204030204" pitchFamily="34" charset="0"/>
              </a:rPr>
              <a:t>Agro-Ornament - Greenhouse Construction Enterprise </a:t>
            </a:r>
            <a:endParaRPr lang="en-US" dirty="0">
              <a:latin typeface="Calibri" panose="020F0502020204030204" pitchFamily="34" charset="0"/>
              <a:cs typeface="Calibri" panose="020F0502020204030204" pitchFamily="34" charset="0"/>
            </a:endParaRPr>
          </a:p>
          <a:p>
            <a:pPr lvl="0"/>
            <a:r>
              <a:rPr lang="ka-GE" dirty="0">
                <a:latin typeface="Calibri" panose="020F0502020204030204" pitchFamily="34" charset="0"/>
                <a:cs typeface="Calibri" panose="020F0502020204030204" pitchFamily="34" charset="0"/>
              </a:rPr>
              <a:t>Digital Educational Portal "Nebula"</a:t>
            </a:r>
            <a:endParaRPr lang="en-US" dirty="0">
              <a:latin typeface="Calibri" panose="020F0502020204030204" pitchFamily="34" charset="0"/>
              <a:cs typeface="Calibri" panose="020F0502020204030204" pitchFamily="34" charset="0"/>
            </a:endParaRPr>
          </a:p>
          <a:p>
            <a:pPr lvl="0"/>
            <a:r>
              <a:rPr lang="ka-GE" dirty="0">
                <a:latin typeface="Calibri" panose="020F0502020204030204" pitchFamily="34" charset="0"/>
                <a:cs typeface="Calibri" panose="020F0502020204030204" pitchFamily="34" charset="0"/>
              </a:rPr>
              <a:t>Ecopre - Company of Water Purification Systems &amp; Automation of Industrial Processes </a:t>
            </a:r>
            <a:endParaRPr lang="en-US" dirty="0">
              <a:latin typeface="Calibri" panose="020F0502020204030204" pitchFamily="34" charset="0"/>
              <a:cs typeface="Calibri" panose="020F0502020204030204" pitchFamily="34" charset="0"/>
            </a:endParaRPr>
          </a:p>
          <a:p>
            <a:pPr lvl="0"/>
            <a:r>
              <a:rPr lang="ka-GE" dirty="0">
                <a:latin typeface="Calibri" panose="020F0502020204030204" pitchFamily="34" charset="0"/>
                <a:cs typeface="Calibri" panose="020F0502020204030204" pitchFamily="34" charset="0"/>
              </a:rPr>
              <a:t>Entrepreneurs Association</a:t>
            </a:r>
            <a:endParaRPr lang="en-US" dirty="0">
              <a:latin typeface="Calibri" panose="020F0502020204030204" pitchFamily="34" charset="0"/>
              <a:cs typeface="Calibri" panose="020F0502020204030204" pitchFamily="34" charset="0"/>
            </a:endParaRPr>
          </a:p>
          <a:p>
            <a:pPr lvl="0"/>
            <a:r>
              <a:rPr lang="ka-GE" dirty="0">
                <a:latin typeface="Calibri" panose="020F0502020204030204" pitchFamily="34" charset="0"/>
                <a:cs typeface="Calibri" panose="020F0502020204030204" pitchFamily="34" charset="0"/>
              </a:rPr>
              <a:t>Green Energy - Commercial and Residential Solar Power Plant Company (Official Representative of Huawei Inverters)</a:t>
            </a:r>
            <a:endParaRPr lang="en-US" dirty="0">
              <a:latin typeface="Calibri" panose="020F0502020204030204" pitchFamily="34" charset="0"/>
              <a:cs typeface="Calibri" panose="020F0502020204030204" pitchFamily="34" charset="0"/>
            </a:endParaRPr>
          </a:p>
          <a:p>
            <a:pPr lvl="0"/>
            <a:r>
              <a:rPr lang="ka-GE" dirty="0">
                <a:latin typeface="Calibri" panose="020F0502020204030204" pitchFamily="34" charset="0"/>
                <a:cs typeface="Calibri" panose="020F0502020204030204" pitchFamily="34" charset="0"/>
              </a:rPr>
              <a:t>Inventors club of Georgia</a:t>
            </a:r>
            <a:endParaRPr lang="en-US" dirty="0">
              <a:latin typeface="Calibri" panose="020F0502020204030204" pitchFamily="34" charset="0"/>
              <a:cs typeface="Calibri" panose="020F0502020204030204" pitchFamily="34" charset="0"/>
            </a:endParaRPr>
          </a:p>
          <a:p>
            <a:pPr lvl="0"/>
            <a:r>
              <a:rPr lang="ka-GE" dirty="0">
                <a:latin typeface="Calibri" panose="020F0502020204030204" pitchFamily="34" charset="0"/>
                <a:cs typeface="Calibri" panose="020F0502020204030204" pitchFamily="34" charset="0"/>
              </a:rPr>
              <a:t>Megadoors - Manufacturer of doors &amp; combined furniture with environmentally friendly raw materials</a:t>
            </a:r>
            <a:endParaRPr lang="en-US" dirty="0">
              <a:latin typeface="Calibri" panose="020F0502020204030204" pitchFamily="34" charset="0"/>
              <a:cs typeface="Calibri" panose="020F0502020204030204" pitchFamily="34" charset="0"/>
            </a:endParaRPr>
          </a:p>
          <a:p>
            <a:pPr lvl="0"/>
            <a:r>
              <a:rPr lang="ka-GE" dirty="0">
                <a:latin typeface="Calibri" panose="020F0502020204030204" pitchFamily="34" charset="0"/>
                <a:cs typeface="Calibri" panose="020F0502020204030204" pitchFamily="34" charset="0"/>
              </a:rPr>
              <a:t>Solar Power Generation Company "Helios-ge"</a:t>
            </a:r>
            <a:endParaRPr lang="en-US" dirty="0">
              <a:latin typeface="Calibri" panose="020F0502020204030204" pitchFamily="34" charset="0"/>
              <a:cs typeface="Calibri" panose="020F0502020204030204" pitchFamily="34" charset="0"/>
            </a:endParaRPr>
          </a:p>
          <a:p>
            <a:pPr lvl="0"/>
            <a:r>
              <a:rPr lang="ka-GE" dirty="0">
                <a:latin typeface="Calibri" panose="020F0502020204030204" pitchFamily="34" charset="0"/>
                <a:cs typeface="Calibri" panose="020F0502020204030204" pitchFamily="34" charset="0"/>
              </a:rPr>
              <a:t>Step Solar - Solar Energy Company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4850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15575-35A2-A6C8-CF7B-4B8009DF9A1D}"/>
              </a:ext>
            </a:extLst>
          </p:cNvPr>
          <p:cNvSpPr>
            <a:spLocks noGrp="1"/>
          </p:cNvSpPr>
          <p:nvPr>
            <p:ph idx="1"/>
          </p:nvPr>
        </p:nvSpPr>
        <p:spPr>
          <a:xfrm>
            <a:off x="3733799" y="752475"/>
            <a:ext cx="7743825" cy="5334000"/>
          </a:xfrm>
          <a:solidFill>
            <a:schemeClr val="bg1">
              <a:lumMod val="85000"/>
            </a:schemeClr>
          </a:solidFill>
        </p:spPr>
        <p:txBody>
          <a:bodyPr>
            <a:normAutofit/>
          </a:bodyPr>
          <a:lstStyle/>
          <a:p>
            <a:pPr marL="0" indent="0">
              <a:buNone/>
            </a:pPr>
            <a:r>
              <a:rPr lang="ka-GE" sz="2400" dirty="0">
                <a:solidFill>
                  <a:schemeClr val="bg2">
                    <a:lumMod val="25000"/>
                  </a:schemeClr>
                </a:solidFill>
                <a:latin typeface="Calibri" panose="020F0502020204030204" pitchFamily="34" charset="0"/>
                <a:cs typeface="Calibri" panose="020F0502020204030204" pitchFamily="34" charset="0"/>
              </a:rPr>
              <a:t>Consultations in project development:</a:t>
            </a:r>
            <a:endParaRPr lang="en-US" sz="2400" dirty="0">
              <a:solidFill>
                <a:schemeClr val="bg2">
                  <a:lumMod val="25000"/>
                </a:schemeClr>
              </a:solidFill>
              <a:latin typeface="Calibri" panose="020F0502020204030204" pitchFamily="34" charset="0"/>
              <a:cs typeface="Calibri" panose="020F0502020204030204" pitchFamily="34" charset="0"/>
            </a:endParaRPr>
          </a:p>
          <a:p>
            <a:pPr>
              <a:lnSpc>
                <a:spcPct val="150000"/>
              </a:lnSpc>
            </a:pPr>
            <a:r>
              <a:rPr lang="ka-GE" sz="2400" dirty="0">
                <a:solidFill>
                  <a:schemeClr val="bg2">
                    <a:lumMod val="25000"/>
                  </a:schemeClr>
                </a:solidFill>
                <a:latin typeface="Calibri" panose="020F0502020204030204" pitchFamily="34" charset="0"/>
                <a:cs typeface="Calibri" panose="020F0502020204030204" pitchFamily="34" charset="0"/>
              </a:rPr>
              <a:t>Data Analysis Laboratory (Director: Rati Skhirtladze</a:t>
            </a:r>
            <a:r>
              <a:rPr lang="ka-GE"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0" indent="0">
              <a:lnSpc>
                <a:spcPct val="150000"/>
              </a:lnSpc>
              <a:buNone/>
            </a:pPr>
            <a:r>
              <a:rPr lang="ka-GE" sz="1800" dirty="0">
                <a:latin typeface="Calibri" panose="020F0502020204030204" pitchFamily="34" charset="0"/>
                <a:cs typeface="Calibri" panose="020F0502020204030204" pitchFamily="34" charset="0"/>
              </a:rPr>
              <a:t>The project "Enagramm" was submitted to the service of the EIC accelerator. The project has moved to second stage of evaluation (https://enagramm.com/Home/Landing).</a:t>
            </a:r>
            <a:endParaRPr lang="en-US" sz="1800" dirty="0">
              <a:latin typeface="Calibri" panose="020F0502020204030204" pitchFamily="34" charset="0"/>
              <a:cs typeface="Calibri" panose="020F0502020204030204" pitchFamily="34" charset="0"/>
            </a:endParaRPr>
          </a:p>
          <a:p>
            <a:pPr>
              <a:lnSpc>
                <a:spcPct val="150000"/>
              </a:lnSpc>
            </a:pPr>
            <a:r>
              <a:rPr lang="ka-GE" sz="2400" dirty="0">
                <a:solidFill>
                  <a:schemeClr val="bg2">
                    <a:lumMod val="25000"/>
                  </a:schemeClr>
                </a:solidFill>
                <a:latin typeface="Calibri" panose="020F0502020204030204" pitchFamily="34" charset="0"/>
                <a:cs typeface="Calibri" panose="020F0502020204030204" pitchFamily="34" charset="0"/>
              </a:rPr>
              <a:t>Private entrepreneur</a:t>
            </a:r>
            <a:r>
              <a:rPr lang="en-US" sz="2400" dirty="0">
                <a:solidFill>
                  <a:schemeClr val="bg2">
                    <a:lumMod val="25000"/>
                  </a:schemeClr>
                </a:solidFill>
                <a:latin typeface="Calibri" panose="020F0502020204030204" pitchFamily="34" charset="0"/>
                <a:cs typeface="Calibri" panose="020F0502020204030204" pitchFamily="34" charset="0"/>
              </a:rPr>
              <a:t>,</a:t>
            </a:r>
            <a:r>
              <a:rPr lang="ka-GE" sz="2400" dirty="0">
                <a:solidFill>
                  <a:schemeClr val="bg2">
                    <a:lumMod val="25000"/>
                  </a:schemeClr>
                </a:solidFill>
                <a:latin typeface="Calibri" panose="020F0502020204030204" pitchFamily="34" charset="0"/>
                <a:cs typeface="Calibri" panose="020F0502020204030204" pitchFamily="34" charset="0"/>
              </a:rPr>
              <a:t> Nikoloz Konstantinidi</a:t>
            </a:r>
            <a:endParaRPr lang="en-US" sz="2400" dirty="0">
              <a:solidFill>
                <a:schemeClr val="bg2">
                  <a:lumMod val="25000"/>
                </a:schemeClr>
              </a:solidFill>
              <a:latin typeface="Calibri" panose="020F0502020204030204" pitchFamily="34" charset="0"/>
              <a:cs typeface="Calibri" panose="020F0502020204030204" pitchFamily="34" charset="0"/>
            </a:endParaRPr>
          </a:p>
          <a:p>
            <a:pPr marL="0" indent="0">
              <a:lnSpc>
                <a:spcPct val="150000"/>
              </a:lnSpc>
              <a:buNone/>
            </a:pPr>
            <a:r>
              <a:rPr lang="ka-GE" sz="1800" dirty="0">
                <a:latin typeface="Calibri" panose="020F0502020204030204" pitchFamily="34" charset="0"/>
                <a:cs typeface="Calibri" panose="020F0502020204030204" pitchFamily="34" charset="0"/>
              </a:rPr>
              <a:t>Project - "Oxygen bay". We have already helped him </a:t>
            </a:r>
            <a:r>
              <a:rPr lang="en-US" sz="1800" dirty="0">
                <a:latin typeface="Calibri" panose="020F0502020204030204" pitchFamily="34" charset="0"/>
                <a:cs typeface="Calibri" panose="020F0502020204030204" pitchFamily="34" charset="0"/>
              </a:rPr>
              <a:t>to </a:t>
            </a:r>
            <a:r>
              <a:rPr lang="ka-GE" sz="1800" dirty="0">
                <a:latin typeface="Calibri" panose="020F0502020204030204" pitchFamily="34" charset="0"/>
                <a:cs typeface="Calibri" panose="020F0502020204030204" pitchFamily="34" charset="0"/>
              </a:rPr>
              <a:t>find partners.</a:t>
            </a:r>
            <a:endParaRPr lang="en-US" sz="18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B09BB8D7-0F0C-455A-A6BB-9224C64A0CB4}"/>
              </a:ext>
            </a:extLst>
          </p:cNvPr>
          <p:cNvSpPr>
            <a:spLocks noGrp="1"/>
          </p:cNvSpPr>
          <p:nvPr>
            <p:ph type="title"/>
          </p:nvPr>
        </p:nvSpPr>
        <p:spPr>
          <a:xfrm>
            <a:off x="233363" y="1038226"/>
            <a:ext cx="3024187" cy="4514850"/>
          </a:xfrm>
        </p:spPr>
        <p:txBody>
          <a:bodyPr>
            <a:normAutofit/>
          </a:bodyPr>
          <a:lstStyle/>
          <a:p>
            <a:r>
              <a:rPr lang="en-US" sz="4000" dirty="0">
                <a:latin typeface="Calibri" panose="020F0502020204030204" pitchFamily="34" charset="0"/>
                <a:cs typeface="Calibri" panose="020F0502020204030204" pitchFamily="34" charset="0"/>
              </a:rPr>
              <a:t>Key Achievements  </a:t>
            </a:r>
          </a:p>
        </p:txBody>
      </p:sp>
    </p:spTree>
    <p:extLst>
      <p:ext uri="{BB962C8B-B14F-4D97-AF65-F5344CB8AC3E}">
        <p14:creationId xmlns:p14="http://schemas.microsoft.com/office/powerpoint/2010/main" val="134612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344" y="760394"/>
            <a:ext cx="10552351" cy="1244281"/>
          </a:xfrm>
          <a:solidFill>
            <a:srgbClr val="F2C772"/>
          </a:solidFill>
        </p:spPr>
        <p:txBody>
          <a:bodyPr>
            <a:normAutofit/>
          </a:bodyPr>
          <a:lstStyle/>
          <a:p>
            <a:pPr algn="ctr">
              <a:spcBef>
                <a:spcPts val="1200"/>
              </a:spcBef>
              <a:buClr>
                <a:schemeClr val="accent1"/>
              </a:buClr>
            </a:pPr>
            <a:r>
              <a:rPr lang="en-US" sz="4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National Office “Horizon Europe”</a:t>
            </a:r>
            <a:r>
              <a:rPr lang="ka-GE" sz="4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r>
            <a:br>
              <a:rPr lang="ka-GE" sz="4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br>
            <a:r>
              <a:rPr lang="en-US" sz="4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Mission</a:t>
            </a:r>
          </a:p>
        </p:txBody>
      </p:sp>
      <p:sp>
        <p:nvSpPr>
          <p:cNvPr id="3" name="Content Placeholder 2"/>
          <p:cNvSpPr>
            <a:spLocks noGrp="1"/>
          </p:cNvSpPr>
          <p:nvPr>
            <p:ph idx="1"/>
          </p:nvPr>
        </p:nvSpPr>
        <p:spPr>
          <a:xfrm>
            <a:off x="1219344" y="2516191"/>
            <a:ext cx="10552351" cy="3586227"/>
          </a:xfrm>
          <a:solidFill>
            <a:schemeClr val="accent4">
              <a:lumMod val="40000"/>
              <a:lumOff val="60000"/>
            </a:schemeClr>
          </a:solidFill>
        </p:spPr>
        <p:txBody>
          <a:bodyPr>
            <a:normAutofit lnSpcReduction="10000"/>
          </a:bodyPr>
          <a:lstStyle/>
          <a:p>
            <a:pPr marL="0" indent="0" algn="ctr">
              <a:buNone/>
            </a:pPr>
            <a:endParaRPr lang="en-US" sz="3200" b="1" spc="-6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3200" b="1" spc="-6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3200" b="1" spc="-6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Strengthening  the integration of Georgia </a:t>
            </a:r>
          </a:p>
          <a:p>
            <a:pPr marL="0" indent="0" algn="ctr">
              <a:buNone/>
            </a:pPr>
            <a:r>
              <a:rPr lang="en-US" sz="3200" b="1" spc="-6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in the EU research  and innovation framework programme Horizon Europe </a:t>
            </a:r>
          </a:p>
          <a:p>
            <a:pPr marL="0" indent="0" algn="ctr">
              <a:buNone/>
            </a:pPr>
            <a:r>
              <a:rPr lang="en-US" sz="3200" b="1" spc="-6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through  increased participation  of Georgian stakeholders</a:t>
            </a:r>
          </a:p>
          <a:p>
            <a:pPr marL="0" indent="0" algn="ctr">
              <a:buNone/>
            </a:pPr>
            <a:r>
              <a:rPr lang="en-US" sz="3200" b="1" spc="-6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in European consortia</a:t>
            </a:r>
          </a:p>
          <a:p>
            <a:pPr lvl="1">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647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15575-35A2-A6C8-CF7B-4B8009DF9A1D}"/>
              </a:ext>
            </a:extLst>
          </p:cNvPr>
          <p:cNvSpPr>
            <a:spLocks noGrp="1"/>
          </p:cNvSpPr>
          <p:nvPr>
            <p:ph idx="1"/>
          </p:nvPr>
        </p:nvSpPr>
        <p:spPr>
          <a:xfrm>
            <a:off x="3678766" y="322045"/>
            <a:ext cx="8094133" cy="6213910"/>
          </a:xfrm>
          <a:solidFill>
            <a:schemeClr val="bg1">
              <a:lumMod val="85000"/>
            </a:schemeClr>
          </a:solidFill>
        </p:spPr>
        <p:txBody>
          <a:bodyPr numCol="2">
            <a:normAutofit fontScale="85000" lnSpcReduction="10000"/>
          </a:bodyPr>
          <a:lstStyle/>
          <a:p>
            <a:pPr marL="0" indent="0">
              <a:lnSpc>
                <a:spcPct val="120000"/>
              </a:lnSpc>
              <a:buNone/>
            </a:pPr>
            <a:r>
              <a:rPr lang="en-US" sz="3800" b="1" dirty="0" smtClean="0"/>
              <a:t>The key </a:t>
            </a:r>
            <a:r>
              <a:rPr lang="ka-GE" sz="3800" b="1" dirty="0" smtClean="0"/>
              <a:t>stakeholders </a:t>
            </a:r>
            <a:r>
              <a:rPr lang="en-US" sz="3800" b="1" dirty="0" smtClean="0"/>
              <a:t>defined </a:t>
            </a:r>
            <a:endParaRPr lang="en-US" sz="3800" b="1" dirty="0"/>
          </a:p>
          <a:p>
            <a:pPr marL="0" indent="0">
              <a:lnSpc>
                <a:spcPct val="120000"/>
              </a:lnSpc>
              <a:buNone/>
            </a:pPr>
            <a:endParaRPr lang="en-US" sz="3800" dirty="0"/>
          </a:p>
          <a:p>
            <a:pPr>
              <a:lnSpc>
                <a:spcPct val="120000"/>
              </a:lnSpc>
              <a:spcBef>
                <a:spcPts val="300"/>
              </a:spcBef>
            </a:pPr>
            <a:r>
              <a:rPr lang="ka-GE" dirty="0">
                <a:cs typeface="Times New Roman" panose="02020603050405020304" pitchFamily="18" charset="0"/>
              </a:rPr>
              <a:t>Higher educational institutions of Georgia (45 higher educational institutions, 6100 professors, 53200 students)</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dirty="0">
                <a:cs typeface="Times New Roman" panose="02020603050405020304" pitchFamily="18" charset="0"/>
              </a:rPr>
              <a:t>42 Vocational education and training </a:t>
            </a:r>
            <a:r>
              <a:rPr lang="en-US" dirty="0">
                <a:latin typeface="Times New Roman" panose="02020603050405020304" pitchFamily="18" charset="0"/>
                <a:cs typeface="Times New Roman" panose="02020603050405020304" pitchFamily="18" charset="0"/>
              </a:rPr>
              <a:t>Institutions </a:t>
            </a:r>
            <a:r>
              <a:rPr lang="ka-GE" dirty="0">
                <a:cs typeface="Times New Roman" panose="02020603050405020304" pitchFamily="18" charset="0"/>
              </a:rPr>
              <a:t>of Georgia</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dirty="0">
                <a:cs typeface="Times New Roman" panose="02020603050405020304" pitchFamily="18" charset="0"/>
              </a:rPr>
              <a:t>58 </a:t>
            </a:r>
            <a:r>
              <a:rPr lang="en-US" dirty="0">
                <a:latin typeface="Times New Roman" panose="02020603050405020304" pitchFamily="18" charset="0"/>
                <a:cs typeface="Times New Roman" panose="02020603050405020304" pitchFamily="18" charset="0"/>
              </a:rPr>
              <a:t>S</a:t>
            </a:r>
            <a:r>
              <a:rPr lang="ka-GE" dirty="0">
                <a:cs typeface="Times New Roman" panose="02020603050405020304" pitchFamily="18" charset="0"/>
              </a:rPr>
              <a:t>cientific </a:t>
            </a:r>
            <a:r>
              <a:rPr lang="en-US" dirty="0">
                <a:latin typeface="Times New Roman" panose="02020603050405020304" pitchFamily="18" charset="0"/>
                <a:cs typeface="Times New Roman" panose="02020603050405020304" pitchFamily="18" charset="0"/>
              </a:rPr>
              <a:t>R</a:t>
            </a:r>
            <a:r>
              <a:rPr lang="ka-GE" dirty="0">
                <a:cs typeface="Times New Roman" panose="02020603050405020304" pitchFamily="18" charset="0"/>
              </a:rPr>
              <a:t>esearch </a:t>
            </a:r>
            <a:r>
              <a:rPr lang="en-US" dirty="0">
                <a:latin typeface="Times New Roman" panose="02020603050405020304" pitchFamily="18" charset="0"/>
                <a:cs typeface="Times New Roman" panose="02020603050405020304" pitchFamily="18" charset="0"/>
              </a:rPr>
              <a:t>I</a:t>
            </a:r>
            <a:r>
              <a:rPr lang="ka-GE" dirty="0">
                <a:cs typeface="Times New Roman" panose="02020603050405020304" pitchFamily="18" charset="0"/>
              </a:rPr>
              <a:t>nstitutes of Georgia</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dirty="0">
                <a:cs typeface="Times New Roman" panose="02020603050405020304" pitchFamily="18" charset="0"/>
              </a:rPr>
              <a:t>More than 100 innovators and inventors (according to number of patents entered in register)</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300"/>
              </a:spcBef>
              <a:buNone/>
            </a:pPr>
            <a:endParaRPr lang="en-US" b="1" dirty="0">
              <a:latin typeface="Times New Roman" panose="02020603050405020304" pitchFamily="18" charset="0"/>
              <a:cs typeface="Times New Roman" panose="02020603050405020304" pitchFamily="18" charset="0"/>
            </a:endParaRPr>
          </a:p>
          <a:p>
            <a:pPr marL="0" indent="0">
              <a:lnSpc>
                <a:spcPct val="120000"/>
              </a:lnSpc>
              <a:spcBef>
                <a:spcPts val="300"/>
              </a:spcBef>
              <a:buNone/>
            </a:pPr>
            <a:r>
              <a:rPr lang="en-US" b="1" dirty="0">
                <a:latin typeface="Times New Roman" panose="02020603050405020304" pitchFamily="18" charset="0"/>
                <a:cs typeface="Times New Roman" panose="02020603050405020304" pitchFamily="18" charset="0"/>
              </a:rPr>
              <a:t>G</a:t>
            </a:r>
            <a:r>
              <a:rPr lang="ka-GE" b="1" dirty="0">
                <a:cs typeface="Times New Roman" panose="02020603050405020304" pitchFamily="18" charset="0"/>
              </a:rPr>
              <a:t>overnment</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dirty="0">
                <a:cs typeface="Times New Roman" panose="02020603050405020304" pitchFamily="18" charset="0"/>
              </a:rPr>
              <a:t>Research and Innovation Council</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dirty="0">
                <a:cs typeface="Times New Roman" panose="02020603050405020304" pitchFamily="18" charset="0"/>
              </a:rPr>
              <a:t>Municipalities of cities: Tbilisi, Telavi, Kutaisi, Batumi, Akhaltsikhe, Zugdidi</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u="sng" dirty="0">
                <a:cs typeface="Times New Roman" panose="02020603050405020304" pitchFamily="18" charset="0"/>
                <a:hlinkClick r:id="rId2"/>
              </a:rPr>
              <a:t>The Georgian Agency for Innovation and Technology's</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u="sng" dirty="0">
                <a:cs typeface="Times New Roman" panose="02020603050405020304" pitchFamily="18" charset="0"/>
                <a:hlinkClick r:id="rId3"/>
              </a:rPr>
              <a:t>Produce in Georgia</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u="sng" dirty="0">
                <a:cs typeface="Times New Roman" panose="02020603050405020304" pitchFamily="18" charset="0"/>
                <a:hlinkClick r:id="rId4"/>
              </a:rPr>
              <a:t>Georgian Chamber of Commerce and Industry</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300"/>
              </a:spcBef>
              <a:buNone/>
            </a:pPr>
            <a:r>
              <a:rPr lang="ka-GE" dirty="0">
                <a:cs typeface="Times New Roman" panose="02020603050405020304" pitchFamily="18" charset="0"/>
              </a:rPr>
              <a:t> </a:t>
            </a:r>
            <a:endParaRPr lang="en-US" dirty="0">
              <a:cs typeface="Times New Roman" panose="02020603050405020304" pitchFamily="18" charset="0"/>
            </a:endParaRPr>
          </a:p>
          <a:p>
            <a:pPr marL="0" indent="0">
              <a:lnSpc>
                <a:spcPct val="120000"/>
              </a:lnSpc>
              <a:spcBef>
                <a:spcPts val="300"/>
              </a:spcBef>
              <a:buNone/>
            </a:pPr>
            <a:r>
              <a:rPr lang="ka-GE" b="1" dirty="0">
                <a:cs typeface="Times New Roman" panose="02020603050405020304" pitchFamily="18" charset="0"/>
              </a:rPr>
              <a:t>Venture </a:t>
            </a:r>
            <a:r>
              <a:rPr lang="en-US" b="1" dirty="0">
                <a:latin typeface="Times New Roman" panose="02020603050405020304" pitchFamily="18" charset="0"/>
                <a:cs typeface="Times New Roman" panose="02020603050405020304" pitchFamily="18" charset="0"/>
              </a:rPr>
              <a:t>C</a:t>
            </a:r>
            <a:r>
              <a:rPr lang="ka-GE" b="1" dirty="0">
                <a:cs typeface="Times New Roman" panose="02020603050405020304" pitchFamily="18" charset="0"/>
              </a:rPr>
              <a:t>ompanies</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u="sng" dirty="0">
                <a:cs typeface="Times New Roman" panose="02020603050405020304" pitchFamily="18" charset="0"/>
                <a:hlinkClick r:id="rId5"/>
              </a:rPr>
              <a:t>Georgian Small and Medium Enterprises Association (GSMEA)</a:t>
            </a:r>
            <a:r>
              <a:rPr lang="ka-GE" dirty="0">
                <a:cs typeface="Times New Roman" panose="02020603050405020304" pitchFamily="18" charset="0"/>
              </a:rPr>
              <a:t> </a:t>
            </a:r>
            <a:br>
              <a:rPr lang="ka-GE" dirty="0">
                <a:cs typeface="Times New Roman" panose="02020603050405020304" pitchFamily="18" charset="0"/>
              </a:rPr>
            </a:br>
            <a:r>
              <a:rPr lang="ka-GE" u="sng" dirty="0">
                <a:cs typeface="Times New Roman" panose="02020603050405020304" pitchFamily="18" charset="0"/>
                <a:hlinkClick r:id="rId6"/>
              </a:rPr>
              <a:t>JSC Partnership Fund (PF)</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u="sng" dirty="0">
                <a:cs typeface="Times New Roman" panose="02020603050405020304" pitchFamily="18" charset="0"/>
                <a:hlinkClick r:id="rId7"/>
              </a:rPr>
              <a:t>International Finance Corporation (IFC)</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u="sng" dirty="0">
                <a:cs typeface="Times New Roman" panose="02020603050405020304" pitchFamily="18" charset="0"/>
                <a:hlinkClick r:id="rId8"/>
              </a:rPr>
              <a:t>The Georgian Co-Investment Fund (GCF)</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u="sng" dirty="0">
                <a:cs typeface="Times New Roman" panose="02020603050405020304" pitchFamily="18" charset="0"/>
                <a:hlinkClick r:id="rId9"/>
              </a:rPr>
              <a:t>Business Association of Georgia (BAG)</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u="sng" dirty="0">
                <a:cs typeface="Times New Roman" panose="02020603050405020304" pitchFamily="18" charset="0"/>
                <a:hlinkClick r:id="rId10"/>
              </a:rPr>
              <a:t>Georgian Farmers' Association (GFA)</a:t>
            </a:r>
            <a:endParaRPr lang="en-US" dirty="0">
              <a:latin typeface="Times New Roman" panose="02020603050405020304" pitchFamily="18" charset="0"/>
              <a:cs typeface="Times New Roman" panose="02020603050405020304" pitchFamily="18" charset="0"/>
            </a:endParaRPr>
          </a:p>
          <a:p>
            <a:pPr>
              <a:lnSpc>
                <a:spcPct val="120000"/>
              </a:lnSpc>
              <a:spcBef>
                <a:spcPts val="300"/>
              </a:spcBef>
            </a:pPr>
            <a:r>
              <a:rPr lang="ka-GE" u="sng" dirty="0">
                <a:cs typeface="Times New Roman" panose="02020603050405020304" pitchFamily="18" charset="0"/>
                <a:hlinkClick r:id="rId11"/>
              </a:rPr>
              <a:t>Small and Medium Enterprise Development Agency (SMEDA)</a:t>
            </a:r>
            <a:endParaRPr 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8E79193-7974-439F-9DB4-F63792D7E946}"/>
              </a:ext>
            </a:extLst>
          </p:cNvPr>
          <p:cNvSpPr>
            <a:spLocks noGrp="1"/>
          </p:cNvSpPr>
          <p:nvPr>
            <p:ph type="title"/>
          </p:nvPr>
        </p:nvSpPr>
        <p:spPr>
          <a:xfrm>
            <a:off x="166688" y="1123950"/>
            <a:ext cx="3128962" cy="4610100"/>
          </a:xfrm>
        </p:spPr>
        <p:txBody>
          <a:bodyPr>
            <a:normAutofit/>
          </a:bodyPr>
          <a:lstStyle/>
          <a:p>
            <a:r>
              <a:rPr lang="en-US" sz="4000" dirty="0">
                <a:latin typeface="Calibri" panose="020F0502020204030204" pitchFamily="34" charset="0"/>
                <a:cs typeface="Calibri" panose="020F0502020204030204" pitchFamily="34" charset="0"/>
              </a:rPr>
              <a:t>Key Achievements  </a:t>
            </a:r>
          </a:p>
        </p:txBody>
      </p:sp>
    </p:spTree>
    <p:extLst>
      <p:ext uri="{BB962C8B-B14F-4D97-AF65-F5344CB8AC3E}">
        <p14:creationId xmlns:p14="http://schemas.microsoft.com/office/powerpoint/2010/main" val="4094454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D6BE-7AA8-DB4A-FE79-ADC5D1E5DF7B}"/>
              </a:ext>
            </a:extLst>
          </p:cNvPr>
          <p:cNvSpPr>
            <a:spLocks noGrp="1"/>
          </p:cNvSpPr>
          <p:nvPr>
            <p:ph type="title"/>
          </p:nvPr>
        </p:nvSpPr>
        <p:spPr/>
        <p:txBody>
          <a:bodyPr/>
          <a:lstStyle/>
          <a:p>
            <a:r>
              <a:rPr lang="en-US" dirty="0"/>
              <a:t>Vision - Innovation Ecosystem Actors</a:t>
            </a:r>
          </a:p>
        </p:txBody>
      </p:sp>
      <p:sp>
        <p:nvSpPr>
          <p:cNvPr id="3" name="Content Placeholder 2">
            <a:extLst>
              <a:ext uri="{FF2B5EF4-FFF2-40B4-BE49-F238E27FC236}">
                <a16:creationId xmlns:a16="http://schemas.microsoft.com/office/drawing/2014/main" id="{9EF34801-81FC-E466-C096-CE78C8F8302F}"/>
              </a:ext>
            </a:extLst>
          </p:cNvPr>
          <p:cNvSpPr>
            <a:spLocks noGrp="1"/>
          </p:cNvSpPr>
          <p:nvPr>
            <p:ph idx="1"/>
          </p:nvPr>
        </p:nvSpPr>
        <p:spPr/>
        <p:txBody>
          <a:bodyPr numCol="2">
            <a:noAutofit/>
          </a:bodyPr>
          <a:lstStyle/>
          <a:p>
            <a:pPr>
              <a:lnSpc>
                <a:spcPct val="100000"/>
              </a:lnSpc>
              <a:spcBef>
                <a:spcPts val="0"/>
              </a:spcBef>
            </a:pPr>
            <a:endParaRPr lang="en-US" sz="1900" dirty="0"/>
          </a:p>
        </p:txBody>
      </p:sp>
      <p:graphicFrame>
        <p:nvGraphicFramePr>
          <p:cNvPr id="5" name="Content Placeholder 3">
            <a:extLst>
              <a:ext uri="{FF2B5EF4-FFF2-40B4-BE49-F238E27FC236}">
                <a16:creationId xmlns:a16="http://schemas.microsoft.com/office/drawing/2014/main" id="{AD66AB73-CB20-486C-AFE5-F26D6CC2F371}"/>
              </a:ext>
            </a:extLst>
          </p:cNvPr>
          <p:cNvGraphicFramePr>
            <a:graphicFrameLocks/>
          </p:cNvGraphicFramePr>
          <p:nvPr/>
        </p:nvGraphicFramePr>
        <p:xfrm>
          <a:off x="834276" y="1873898"/>
          <a:ext cx="10515600" cy="4336098"/>
        </p:xfrm>
        <a:graphic>
          <a:graphicData uri="http://schemas.openxmlformats.org/drawingml/2006/table">
            <a:tbl>
              <a:tblPr firstRow="1" bandRow="1">
                <a:tableStyleId>{E8B1032C-EA38-4F05-BA0D-38AFFFC7BED3}</a:tableStyleId>
              </a:tblPr>
              <a:tblGrid>
                <a:gridCol w="1752600">
                  <a:extLst>
                    <a:ext uri="{9D8B030D-6E8A-4147-A177-3AD203B41FA5}">
                      <a16:colId xmlns:a16="http://schemas.microsoft.com/office/drawing/2014/main" val="20000"/>
                    </a:ext>
                  </a:extLst>
                </a:gridCol>
                <a:gridCol w="1557867">
                  <a:extLst>
                    <a:ext uri="{9D8B030D-6E8A-4147-A177-3AD203B41FA5}">
                      <a16:colId xmlns:a16="http://schemas.microsoft.com/office/drawing/2014/main" val="20001"/>
                    </a:ext>
                  </a:extLst>
                </a:gridCol>
                <a:gridCol w="1947333">
                  <a:extLst>
                    <a:ext uri="{9D8B030D-6E8A-4147-A177-3AD203B41FA5}">
                      <a16:colId xmlns:a16="http://schemas.microsoft.com/office/drawing/2014/main" val="20002"/>
                    </a:ext>
                  </a:extLst>
                </a:gridCol>
                <a:gridCol w="1849967">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655233">
                  <a:extLst>
                    <a:ext uri="{9D8B030D-6E8A-4147-A177-3AD203B41FA5}">
                      <a16:colId xmlns:a16="http://schemas.microsoft.com/office/drawing/2014/main" val="20005"/>
                    </a:ext>
                  </a:extLst>
                </a:gridCol>
              </a:tblGrid>
              <a:tr h="1151176">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575588">
                <a:tc>
                  <a:txBody>
                    <a:bodyPr/>
                    <a:lstStyle/>
                    <a:p>
                      <a:pPr algn="ctr"/>
                      <a:r>
                        <a:rPr lang="en-US" sz="1200" b="1" dirty="0"/>
                        <a:t>Ideation</a:t>
                      </a:r>
                    </a:p>
                  </a:txBody>
                  <a:tcPr anchor="ctr"/>
                </a:tc>
                <a:tc>
                  <a:txBody>
                    <a:bodyPr/>
                    <a:lstStyle/>
                    <a:p>
                      <a:pPr algn="ctr"/>
                      <a:r>
                        <a:rPr lang="en-US" sz="1200" b="1" dirty="0"/>
                        <a:t>Research &amp; Development</a:t>
                      </a:r>
                    </a:p>
                  </a:txBody>
                  <a:tcPr anchor="ctr"/>
                </a:tc>
                <a:tc>
                  <a:txBody>
                    <a:bodyPr/>
                    <a:lstStyle/>
                    <a:p>
                      <a:pPr algn="ctr"/>
                      <a:r>
                        <a:rPr lang="en-US" sz="1200" b="1" dirty="0"/>
                        <a:t>Proof of Concept</a:t>
                      </a:r>
                      <a:endParaRPr lang="en-US" sz="1000" b="0" i="1" dirty="0"/>
                    </a:p>
                  </a:txBody>
                  <a:tcPr anchor="ctr"/>
                </a:tc>
                <a:tc>
                  <a:txBody>
                    <a:bodyPr/>
                    <a:lstStyle/>
                    <a:p>
                      <a:pPr algn="ctr"/>
                      <a:r>
                        <a:rPr lang="en-US" sz="1200" b="1" dirty="0"/>
                        <a:t>Transition to Scale</a:t>
                      </a:r>
                    </a:p>
                  </a:txBody>
                  <a:tcPr anchor="ctr"/>
                </a:tc>
                <a:tc>
                  <a:txBody>
                    <a:bodyPr/>
                    <a:lstStyle/>
                    <a:p>
                      <a:pPr algn="ctr"/>
                      <a:r>
                        <a:rPr lang="en-US" sz="1200" b="1" dirty="0"/>
                        <a:t>Scaling </a:t>
                      </a:r>
                    </a:p>
                  </a:txBody>
                  <a:tcPr anchor="ctr"/>
                </a:tc>
                <a:tc>
                  <a:txBody>
                    <a:bodyPr/>
                    <a:lstStyle/>
                    <a:p>
                      <a:pPr algn="ctr"/>
                      <a:r>
                        <a:rPr lang="en-US" sz="1200" b="1" dirty="0"/>
                        <a:t>Sustainable Scale</a:t>
                      </a:r>
                    </a:p>
                  </a:txBody>
                  <a:tcPr anchor="ctr"/>
                </a:tc>
                <a:extLst>
                  <a:ext uri="{0D108BD9-81ED-4DB2-BD59-A6C34878D82A}">
                    <a16:rowId xmlns:a16="http://schemas.microsoft.com/office/drawing/2014/main" val="10001"/>
                  </a:ext>
                </a:extLst>
              </a:tr>
              <a:tr h="537216">
                <a:tc>
                  <a:txBody>
                    <a:bodyPr/>
                    <a:lstStyle/>
                    <a:p>
                      <a:pPr algn="ctr"/>
                      <a:r>
                        <a:rPr lang="ka-GE" sz="1100" b="1" i="1" dirty="0"/>
                        <a:t>1 </a:t>
                      </a:r>
                      <a:r>
                        <a:rPr lang="en-US" sz="1100" b="1" i="1" dirty="0"/>
                        <a:t>Research Institutions</a:t>
                      </a:r>
                    </a:p>
                  </a:txBody>
                  <a:tcPr anchor="ctr"/>
                </a:tc>
                <a:tc>
                  <a:txBody>
                    <a:bodyPr/>
                    <a:lstStyle/>
                    <a:p>
                      <a:pPr algn="ctr"/>
                      <a:r>
                        <a:rPr lang="ka-GE" sz="1100" b="1" i="1" dirty="0"/>
                        <a:t>2 </a:t>
                      </a:r>
                      <a:r>
                        <a:rPr lang="en-US" sz="1100" b="1" i="1" dirty="0"/>
                        <a:t>Incubators and Accelerators</a:t>
                      </a:r>
                    </a:p>
                  </a:txBody>
                  <a:tcPr anchor="ctr"/>
                </a:tc>
                <a:tc>
                  <a:txBody>
                    <a:bodyPr/>
                    <a:lstStyle/>
                    <a:p>
                      <a:pPr algn="ctr"/>
                      <a:r>
                        <a:rPr lang="ka-GE" sz="1100" b="1" i="1" dirty="0"/>
                        <a:t>3 </a:t>
                      </a:r>
                      <a:r>
                        <a:rPr lang="en-US" sz="1100" b="1" i="1" dirty="0"/>
                        <a:t>Angel Investors</a:t>
                      </a:r>
                    </a:p>
                  </a:txBody>
                  <a:tcPr anchor="ctr"/>
                </a:tc>
                <a:tc>
                  <a:txBody>
                    <a:bodyPr/>
                    <a:lstStyle/>
                    <a:p>
                      <a:pPr algn="ctr"/>
                      <a:r>
                        <a:rPr lang="ka-GE" sz="1100" b="1" i="1" dirty="0"/>
                        <a:t>4 </a:t>
                      </a:r>
                      <a:r>
                        <a:rPr lang="en-US" sz="1100" b="1" i="1" dirty="0"/>
                        <a:t>Government</a:t>
                      </a:r>
                    </a:p>
                  </a:txBody>
                  <a:tcPr anchor="ctr"/>
                </a:tc>
                <a:tc>
                  <a:txBody>
                    <a:bodyPr/>
                    <a:lstStyle/>
                    <a:p>
                      <a:pPr algn="ctr"/>
                      <a:r>
                        <a:rPr lang="ka-GE" sz="1100" b="1" i="1" dirty="0"/>
                        <a:t>5 </a:t>
                      </a:r>
                      <a:r>
                        <a:rPr lang="en-US" sz="1100" b="1" i="1" dirty="0"/>
                        <a:t>Venture Capitalists</a:t>
                      </a:r>
                    </a:p>
                  </a:txBody>
                  <a:tcPr anchor="ctr"/>
                </a:tc>
                <a:tc>
                  <a:txBody>
                    <a:bodyPr/>
                    <a:lstStyle/>
                    <a:p>
                      <a:pPr algn="ctr"/>
                      <a:r>
                        <a:rPr lang="ka-GE" sz="1100" b="1" i="1" dirty="0"/>
                        <a:t>6 </a:t>
                      </a:r>
                      <a:r>
                        <a:rPr lang="en-US" sz="1100" b="1" i="1" dirty="0"/>
                        <a:t>Private Equity Firms</a:t>
                      </a:r>
                    </a:p>
                  </a:txBody>
                  <a:tcPr anchor="ctr"/>
                </a:tc>
                <a:extLst>
                  <a:ext uri="{0D108BD9-81ED-4DB2-BD59-A6C34878D82A}">
                    <a16:rowId xmlns:a16="http://schemas.microsoft.com/office/drawing/2014/main" val="10002"/>
                  </a:ext>
                </a:extLst>
              </a:tr>
              <a:tr h="1266294">
                <a:tc>
                  <a:txBody>
                    <a:bodyPr/>
                    <a:lstStyle/>
                    <a:p>
                      <a:pPr algn="ctr"/>
                      <a:endParaRPr lang="en-US" sz="1000" i="1" dirty="0"/>
                    </a:p>
                    <a:p>
                      <a:pPr algn="ctr"/>
                      <a:endParaRPr lang="en-US" sz="1000" i="1" dirty="0"/>
                    </a:p>
                    <a:p>
                      <a:pPr algn="ctr"/>
                      <a:endParaRPr lang="en-US" sz="1000" i="1" dirty="0"/>
                    </a:p>
                    <a:p>
                      <a:pPr algn="ctr"/>
                      <a:endParaRPr lang="en-US" sz="1000" i="1" dirty="0"/>
                    </a:p>
                    <a:p>
                      <a:pPr algn="ctr"/>
                      <a:endParaRPr lang="en-US" sz="1000" i="1" dirty="0"/>
                    </a:p>
                    <a:p>
                      <a:pPr algn="ctr"/>
                      <a:endParaRPr lang="en-US" sz="1000" i="1" dirty="0"/>
                    </a:p>
                  </a:txBody>
                  <a:tcPr/>
                </a:tc>
                <a:tc>
                  <a:txBody>
                    <a:bodyPr/>
                    <a:lstStyle/>
                    <a:p>
                      <a:pPr marL="0" algn="ctr" defTabSz="914400" rtl="0" eaLnBrk="1" latinLnBrk="0" hangingPunct="1"/>
                      <a:endParaRPr lang="en-US" sz="1000" i="1" kern="1200" dirty="0">
                        <a:solidFill>
                          <a:schemeClr val="tx1"/>
                        </a:solidFill>
                        <a:latin typeface="+mn-lt"/>
                        <a:ea typeface="+mn-ea"/>
                        <a:cs typeface="+mn-cs"/>
                      </a:endParaRPr>
                    </a:p>
                  </a:txBody>
                  <a:tcPr/>
                </a:tc>
                <a:tc>
                  <a:txBody>
                    <a:bodyPr/>
                    <a:lstStyle/>
                    <a:p>
                      <a:pPr marL="0" algn="ctr" defTabSz="914400" rtl="0" eaLnBrk="1" latinLnBrk="0" hangingPunct="1"/>
                      <a:endParaRPr lang="en-US" sz="1000" i="1" kern="1200" dirty="0">
                        <a:solidFill>
                          <a:schemeClr val="tx1"/>
                        </a:solidFill>
                        <a:latin typeface="+mn-lt"/>
                        <a:ea typeface="+mn-ea"/>
                        <a:cs typeface="+mn-cs"/>
                      </a:endParaRPr>
                    </a:p>
                  </a:txBody>
                  <a:tcPr/>
                </a:tc>
                <a:tc>
                  <a:txBody>
                    <a:bodyPr/>
                    <a:lstStyle/>
                    <a:p>
                      <a:pPr marL="0" algn="ctr" defTabSz="914400" rtl="0" eaLnBrk="1" latinLnBrk="0" hangingPunct="1"/>
                      <a:endParaRPr lang="en-US" sz="1000" i="1" kern="1200" dirty="0">
                        <a:solidFill>
                          <a:schemeClr val="tx1"/>
                        </a:solidFill>
                        <a:latin typeface="+mn-lt"/>
                        <a:ea typeface="+mn-ea"/>
                        <a:cs typeface="+mn-cs"/>
                      </a:endParaRPr>
                    </a:p>
                  </a:txBody>
                  <a:tcPr/>
                </a:tc>
                <a:tc>
                  <a:txBody>
                    <a:bodyPr/>
                    <a:lstStyle/>
                    <a:p>
                      <a:pPr marL="0" algn="ctr" defTabSz="914400" rtl="0" eaLnBrk="1" latinLnBrk="0" hangingPunct="1"/>
                      <a:endParaRPr lang="en-US" sz="1000" i="1" kern="1200" dirty="0">
                        <a:solidFill>
                          <a:schemeClr val="tx1"/>
                        </a:solidFill>
                        <a:latin typeface="+mn-lt"/>
                        <a:ea typeface="+mn-ea"/>
                        <a:cs typeface="+mn-cs"/>
                      </a:endParaRPr>
                    </a:p>
                  </a:txBody>
                  <a:tcPr/>
                </a:tc>
                <a:tc>
                  <a:txBody>
                    <a:bodyPr/>
                    <a:lstStyle/>
                    <a:p>
                      <a:pPr marL="0" algn="ctr" defTabSz="914400" rtl="0" eaLnBrk="1" latinLnBrk="0" hangingPunct="1"/>
                      <a:endParaRPr lang="en-US" sz="1000" i="1" kern="1200" dirty="0">
                        <a:solidFill>
                          <a:schemeClr val="tx1"/>
                        </a:solidFill>
                        <a:latin typeface="+mn-lt"/>
                        <a:ea typeface="+mn-ea"/>
                        <a:cs typeface="+mn-cs"/>
                      </a:endParaRPr>
                    </a:p>
                  </a:txBody>
                  <a:tcPr/>
                </a:tc>
                <a:extLst>
                  <a:ext uri="{0D108BD9-81ED-4DB2-BD59-A6C34878D82A}">
                    <a16:rowId xmlns:a16="http://schemas.microsoft.com/office/drawing/2014/main" val="10003"/>
                  </a:ext>
                </a:extLst>
              </a:tr>
              <a:tr h="805824">
                <a:tc>
                  <a:txBody>
                    <a:bodyPr/>
                    <a:lstStyle/>
                    <a:p>
                      <a:pPr algn="ctr"/>
                      <a:r>
                        <a:rPr lang="en-US" sz="1200" b="1" i="1" dirty="0"/>
                        <a:t>Friends and Family </a:t>
                      </a:r>
                    </a:p>
                    <a:p>
                      <a:pPr algn="ctr"/>
                      <a:endParaRPr lang="en-US" sz="1200" b="1" i="1" dirty="0"/>
                    </a:p>
                  </a:txBody>
                  <a:tcPr anchor="ctr"/>
                </a:tc>
                <a:tc>
                  <a:txBody>
                    <a:bodyPr/>
                    <a:lstStyle/>
                    <a:p>
                      <a:pPr algn="ctr"/>
                      <a:r>
                        <a:rPr lang="en-US" sz="1200" b="1" i="1" dirty="0"/>
                        <a:t>Civil Society /  </a:t>
                      </a:r>
                      <a:r>
                        <a:rPr lang="en-US" sz="1200" b="1" i="1" dirty="0" err="1"/>
                        <a:t>Organisations</a:t>
                      </a:r>
                      <a:endParaRPr lang="en-US" sz="1200" b="1" i="1" dirty="0"/>
                    </a:p>
                    <a:p>
                      <a:pPr algn="ctr"/>
                      <a:endParaRPr lang="en-US" sz="1200" b="1" i="1" kern="1200" dirty="0">
                        <a:solidFill>
                          <a:schemeClr val="tx1"/>
                        </a:solidFill>
                        <a:latin typeface="+mn-lt"/>
                        <a:ea typeface="+mn-ea"/>
                        <a:cs typeface="+mn-cs"/>
                      </a:endParaRPr>
                    </a:p>
                  </a:txBody>
                  <a:tcPr anchor="ctr"/>
                </a:tc>
                <a:tc>
                  <a:txBody>
                    <a:bodyPr/>
                    <a:lstStyle/>
                    <a:p>
                      <a:pPr algn="ctr"/>
                      <a:r>
                        <a:rPr lang="en-US" sz="1200" b="1" i="1" dirty="0"/>
                        <a:t>Development Agencies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mn-lt"/>
                          <a:ea typeface="+mn-ea"/>
                          <a:cs typeface="+mn-cs"/>
                        </a:rPr>
                        <a:t>Professionals (Human Capital)</a:t>
                      </a:r>
                      <a:endParaRPr lang="en-US" sz="1200" b="1" i="1" dirty="0"/>
                    </a:p>
                  </a:txBody>
                  <a:tcPr anchor="ctr"/>
                </a:tc>
                <a:tc>
                  <a:txBody>
                    <a:bodyPr/>
                    <a:lstStyle/>
                    <a:p>
                      <a:pPr marL="0" algn="ctr" defTabSz="914400" rtl="0" eaLnBrk="1" latinLnBrk="0" hangingPunct="1"/>
                      <a:r>
                        <a:rPr lang="en-US" sz="1200" b="1" i="1" kern="1200" dirty="0">
                          <a:solidFill>
                            <a:schemeClr val="tx1"/>
                          </a:solidFill>
                          <a:latin typeface="+mn-lt"/>
                          <a:ea typeface="+mn-ea"/>
                          <a:cs typeface="+mn-cs"/>
                        </a:rPr>
                        <a:t>Startups &amp; Enterprises</a:t>
                      </a:r>
                    </a:p>
                  </a:txBody>
                  <a:tcPr anchor="ctr"/>
                </a:tc>
                <a:tc>
                  <a:txBody>
                    <a:bodyPr/>
                    <a:lstStyle/>
                    <a:p>
                      <a:pPr marL="0" algn="ctr" defTabSz="914400" rtl="0" eaLnBrk="1" latinLnBrk="0" hangingPunct="1"/>
                      <a:r>
                        <a:rPr lang="en-US" sz="1200" b="1" i="1" kern="1200" dirty="0">
                          <a:solidFill>
                            <a:schemeClr val="tx1"/>
                          </a:solidFill>
                          <a:latin typeface="+mn-lt"/>
                          <a:ea typeface="+mn-ea"/>
                          <a:cs typeface="+mn-cs"/>
                        </a:rPr>
                        <a:t>Market Facilitators and Intermediaries</a:t>
                      </a:r>
                    </a:p>
                  </a:txBody>
                  <a:tcPr anchor="ctr"/>
                </a:tc>
                <a:extLst>
                  <a:ext uri="{0D108BD9-81ED-4DB2-BD59-A6C34878D82A}">
                    <a16:rowId xmlns:a16="http://schemas.microsoft.com/office/drawing/2014/main" val="10004"/>
                  </a:ext>
                </a:extLst>
              </a:tr>
            </a:tbl>
          </a:graphicData>
        </a:graphic>
      </p:graphicFrame>
      <p:pic>
        <p:nvPicPr>
          <p:cNvPr id="6" name="Picture 5">
            <a:extLst>
              <a:ext uri="{FF2B5EF4-FFF2-40B4-BE49-F238E27FC236}">
                <a16:creationId xmlns:a16="http://schemas.microsoft.com/office/drawing/2014/main" id="{A153D0A2-5491-405D-B1FD-A360F500E4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63" t="15334" r="10136" b="11350"/>
          <a:stretch/>
        </p:blipFill>
        <p:spPr>
          <a:xfrm>
            <a:off x="980724" y="1920542"/>
            <a:ext cx="1521872" cy="1073025"/>
          </a:xfrm>
          <a:prstGeom prst="rect">
            <a:avLst/>
          </a:prstGeom>
        </p:spPr>
      </p:pic>
      <p:pic>
        <p:nvPicPr>
          <p:cNvPr id="8" name="Picture 7">
            <a:extLst>
              <a:ext uri="{FF2B5EF4-FFF2-40B4-BE49-F238E27FC236}">
                <a16:creationId xmlns:a16="http://schemas.microsoft.com/office/drawing/2014/main" id="{70C17685-89EE-433B-89FC-83F405FB4D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94" t="1746" r="10635" b="1904"/>
          <a:stretch/>
        </p:blipFill>
        <p:spPr>
          <a:xfrm>
            <a:off x="2986389" y="1935605"/>
            <a:ext cx="819800" cy="1005291"/>
          </a:xfrm>
          <a:prstGeom prst="rect">
            <a:avLst/>
          </a:prstGeom>
        </p:spPr>
      </p:pic>
      <p:pic>
        <p:nvPicPr>
          <p:cNvPr id="9" name="Picture 8">
            <a:extLst>
              <a:ext uri="{FF2B5EF4-FFF2-40B4-BE49-F238E27FC236}">
                <a16:creationId xmlns:a16="http://schemas.microsoft.com/office/drawing/2014/main" id="{8DC8787C-1606-48AC-8B76-6AD6764145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82" t="8933" r="3221"/>
          <a:stretch/>
        </p:blipFill>
        <p:spPr>
          <a:xfrm>
            <a:off x="4162552" y="1935554"/>
            <a:ext cx="1905821" cy="1005291"/>
          </a:xfrm>
          <a:prstGeom prst="rect">
            <a:avLst/>
          </a:prstGeom>
        </p:spPr>
      </p:pic>
      <p:pic>
        <p:nvPicPr>
          <p:cNvPr id="10" name="Picture 9">
            <a:extLst>
              <a:ext uri="{FF2B5EF4-FFF2-40B4-BE49-F238E27FC236}">
                <a16:creationId xmlns:a16="http://schemas.microsoft.com/office/drawing/2014/main" id="{CBDB4408-FB89-44C4-8987-B170D93612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153" y="2036234"/>
            <a:ext cx="838200" cy="797692"/>
          </a:xfrm>
          <a:prstGeom prst="rect">
            <a:avLst/>
          </a:prstGeom>
        </p:spPr>
      </p:pic>
      <p:pic>
        <p:nvPicPr>
          <p:cNvPr id="11" name="Picture 10">
            <a:extLst>
              <a:ext uri="{FF2B5EF4-FFF2-40B4-BE49-F238E27FC236}">
                <a16:creationId xmlns:a16="http://schemas.microsoft.com/office/drawing/2014/main" id="{60637645-5EB5-4F00-934B-473AF2BBFE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46" t="3445" r="4285" b="3253"/>
          <a:stretch/>
        </p:blipFill>
        <p:spPr>
          <a:xfrm>
            <a:off x="8245682" y="1938893"/>
            <a:ext cx="1218610" cy="1001951"/>
          </a:xfrm>
          <a:prstGeom prst="rect">
            <a:avLst/>
          </a:prstGeom>
        </p:spPr>
      </p:pic>
      <p:pic>
        <p:nvPicPr>
          <p:cNvPr id="12" name="Picture 11">
            <a:extLst>
              <a:ext uri="{FF2B5EF4-FFF2-40B4-BE49-F238E27FC236}">
                <a16:creationId xmlns:a16="http://schemas.microsoft.com/office/drawing/2014/main" id="{385EE16B-8167-4143-BA71-DF2650BD94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42" t="1753" r="2381" b="2439"/>
          <a:stretch/>
        </p:blipFill>
        <p:spPr>
          <a:xfrm>
            <a:off x="9814094" y="1935554"/>
            <a:ext cx="1440080" cy="1001951"/>
          </a:xfrm>
          <a:prstGeom prst="rect">
            <a:avLst/>
          </a:prstGeom>
        </p:spPr>
      </p:pic>
      <p:pic>
        <p:nvPicPr>
          <p:cNvPr id="13" name="Picture 12">
            <a:extLst>
              <a:ext uri="{FF2B5EF4-FFF2-40B4-BE49-F238E27FC236}">
                <a16:creationId xmlns:a16="http://schemas.microsoft.com/office/drawing/2014/main" id="{5EC647CD-5459-4C3E-BBCE-82BE69417B7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38" t="8019" r="4642" b="6412"/>
          <a:stretch/>
        </p:blipFill>
        <p:spPr>
          <a:xfrm>
            <a:off x="941417" y="4267802"/>
            <a:ext cx="1535247" cy="945222"/>
          </a:xfrm>
          <a:prstGeom prst="rect">
            <a:avLst/>
          </a:prstGeom>
        </p:spPr>
      </p:pic>
      <p:pic>
        <p:nvPicPr>
          <p:cNvPr id="14" name="Picture 13">
            <a:extLst>
              <a:ext uri="{FF2B5EF4-FFF2-40B4-BE49-F238E27FC236}">
                <a16:creationId xmlns:a16="http://schemas.microsoft.com/office/drawing/2014/main" id="{AE74C2D9-A8A4-4A69-A686-64429BF2596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865" t="6074" r="9405" b="3694"/>
          <a:stretch/>
        </p:blipFill>
        <p:spPr>
          <a:xfrm>
            <a:off x="2714161" y="4250158"/>
            <a:ext cx="1346759" cy="944011"/>
          </a:xfrm>
          <a:prstGeom prst="rect">
            <a:avLst/>
          </a:prstGeom>
        </p:spPr>
      </p:pic>
      <p:pic>
        <p:nvPicPr>
          <p:cNvPr id="15" name="Picture 14">
            <a:extLst>
              <a:ext uri="{FF2B5EF4-FFF2-40B4-BE49-F238E27FC236}">
                <a16:creationId xmlns:a16="http://schemas.microsoft.com/office/drawing/2014/main" id="{B8D86DA0-FD25-423C-AA4C-6F20AC8DF00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866" t="7865" r="7142" b="8401"/>
          <a:stretch/>
        </p:blipFill>
        <p:spPr>
          <a:xfrm>
            <a:off x="4273697" y="4199855"/>
            <a:ext cx="1691102" cy="1098009"/>
          </a:xfrm>
          <a:prstGeom prst="rect">
            <a:avLst/>
          </a:prstGeom>
        </p:spPr>
      </p:pic>
      <p:pic>
        <p:nvPicPr>
          <p:cNvPr id="16" name="Picture 15">
            <a:extLst>
              <a:ext uri="{FF2B5EF4-FFF2-40B4-BE49-F238E27FC236}">
                <a16:creationId xmlns:a16="http://schemas.microsoft.com/office/drawing/2014/main" id="{D4A14693-9A28-4043-9EB8-574F8D4A68E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405" t="2381"/>
          <a:stretch/>
        </p:blipFill>
        <p:spPr>
          <a:xfrm>
            <a:off x="6191393" y="4257169"/>
            <a:ext cx="1639242" cy="993562"/>
          </a:xfrm>
          <a:prstGeom prst="rect">
            <a:avLst/>
          </a:prstGeom>
        </p:spPr>
      </p:pic>
      <p:pic>
        <p:nvPicPr>
          <p:cNvPr id="17" name="Picture 16">
            <a:extLst>
              <a:ext uri="{FF2B5EF4-FFF2-40B4-BE49-F238E27FC236}">
                <a16:creationId xmlns:a16="http://schemas.microsoft.com/office/drawing/2014/main" id="{77B09A96-52E0-4D09-A084-4F6B7743F1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38710" y="4471890"/>
            <a:ext cx="1556910" cy="622763"/>
          </a:xfrm>
          <a:prstGeom prst="rect">
            <a:avLst/>
          </a:prstGeom>
        </p:spPr>
      </p:pic>
      <p:pic>
        <p:nvPicPr>
          <p:cNvPr id="18" name="Picture 17">
            <a:extLst>
              <a:ext uri="{FF2B5EF4-FFF2-40B4-BE49-F238E27FC236}">
                <a16:creationId xmlns:a16="http://schemas.microsoft.com/office/drawing/2014/main" id="{8FA37D8A-38CD-4ECD-B46E-1012B085FCB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950" t="2924" r="3176" b="3429"/>
          <a:stretch/>
        </p:blipFill>
        <p:spPr>
          <a:xfrm>
            <a:off x="9751264" y="4325575"/>
            <a:ext cx="1556909" cy="923298"/>
          </a:xfrm>
          <a:prstGeom prst="rect">
            <a:avLst/>
          </a:prstGeom>
        </p:spPr>
      </p:pic>
    </p:spTree>
    <p:extLst>
      <p:ext uri="{BB962C8B-B14F-4D97-AF65-F5344CB8AC3E}">
        <p14:creationId xmlns:p14="http://schemas.microsoft.com/office/powerpoint/2010/main" val="3081135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BE54-EF3D-27EB-029D-394844570842}"/>
              </a:ext>
            </a:extLst>
          </p:cNvPr>
          <p:cNvSpPr>
            <a:spLocks noGrp="1"/>
          </p:cNvSpPr>
          <p:nvPr>
            <p:ph type="ctrTitle"/>
          </p:nvPr>
        </p:nvSpPr>
        <p:spPr>
          <a:xfrm>
            <a:off x="974599" y="1180294"/>
            <a:ext cx="7245476" cy="2959454"/>
          </a:xfrm>
        </p:spPr>
        <p:txBody>
          <a:bodyPr anchor="ctr">
            <a:normAutofit/>
          </a:bodyPr>
          <a:lstStyle/>
          <a:p>
            <a:r>
              <a:rPr lang="en-US" sz="4000" b="1" dirty="0">
                <a:solidFill>
                  <a:schemeClr val="bg1"/>
                </a:solidFill>
                <a:latin typeface="Calibri" panose="020F0502020204030204" pitchFamily="34" charset="0"/>
                <a:ea typeface="+mj-lt"/>
                <a:cs typeface="Calibri" panose="020F0502020204030204" pitchFamily="34" charset="0"/>
              </a:rPr>
              <a:t>European Innovation Council and  </a:t>
            </a:r>
            <a:br>
              <a:rPr lang="en-US" sz="4000" b="1" dirty="0">
                <a:solidFill>
                  <a:schemeClr val="bg1"/>
                </a:solidFill>
                <a:latin typeface="Calibri" panose="020F0502020204030204" pitchFamily="34" charset="0"/>
                <a:ea typeface="+mj-lt"/>
                <a:cs typeface="Calibri" panose="020F0502020204030204" pitchFamily="34" charset="0"/>
              </a:rPr>
            </a:br>
            <a:r>
              <a:rPr lang="en-US" sz="4000" b="1" dirty="0">
                <a:solidFill>
                  <a:schemeClr val="bg1"/>
                </a:solidFill>
                <a:latin typeface="Calibri" panose="020F0502020204030204" pitchFamily="34" charset="0"/>
                <a:ea typeface="+mj-lt"/>
                <a:cs typeface="Calibri" panose="020F0502020204030204" pitchFamily="34" charset="0"/>
              </a:rPr>
              <a:t>European Innovation Ecosystems</a:t>
            </a:r>
            <a:br>
              <a:rPr lang="en-US" sz="4000" b="1" dirty="0">
                <a:solidFill>
                  <a:schemeClr val="bg1"/>
                </a:solidFill>
                <a:latin typeface="Calibri" panose="020F0502020204030204" pitchFamily="34" charset="0"/>
                <a:ea typeface="+mj-lt"/>
                <a:cs typeface="Calibri" panose="020F0502020204030204" pitchFamily="34" charset="0"/>
              </a:rPr>
            </a:br>
            <a:r>
              <a:rPr lang="en-US" sz="4000" b="1" dirty="0">
                <a:solidFill>
                  <a:schemeClr val="bg1"/>
                </a:solidFill>
                <a:latin typeface="Calibri" panose="020F0502020204030204" pitchFamily="34" charset="0"/>
                <a:ea typeface="+mj-lt"/>
                <a:cs typeface="Calibri" panose="020F0502020204030204" pitchFamily="34" charset="0"/>
              </a:rPr>
              <a:t>National Contact Point</a:t>
            </a:r>
            <a:endParaRPr lang="en-US" sz="4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09AE8F0C-F27C-49CD-65A3-DCE1D66AF177}"/>
              </a:ext>
            </a:extLst>
          </p:cNvPr>
          <p:cNvSpPr>
            <a:spLocks noGrp="1"/>
          </p:cNvSpPr>
          <p:nvPr>
            <p:ph type="subTitle" idx="1"/>
          </p:nvPr>
        </p:nvSpPr>
        <p:spPr>
          <a:xfrm>
            <a:off x="974599" y="4139748"/>
            <a:ext cx="7814270" cy="1720929"/>
          </a:xfrm>
        </p:spPr>
        <p:txBody>
          <a:bodyPr>
            <a:normAutofit fontScale="40000" lnSpcReduction="20000"/>
          </a:bodyPr>
          <a:lstStyle/>
          <a:p>
            <a:r>
              <a:rPr lang="en-US" dirty="0"/>
              <a:t/>
            </a:r>
            <a:br>
              <a:rPr lang="en-US" dirty="0"/>
            </a:br>
            <a:endParaRPr lang="en-US" dirty="0"/>
          </a:p>
          <a:p>
            <a:r>
              <a:rPr lang="en-US" sz="5500" dirty="0">
                <a:solidFill>
                  <a:schemeClr val="bg1"/>
                </a:solidFill>
              </a:rPr>
              <a:t/>
            </a:r>
            <a:br>
              <a:rPr lang="en-US" sz="5500" dirty="0">
                <a:solidFill>
                  <a:schemeClr val="bg1"/>
                </a:solidFill>
              </a:rPr>
            </a:br>
            <a:r>
              <a:rPr kumimoji="0" lang="en-US" sz="7200" b="0" i="0" u="none" strike="noStrike" kern="1200" cap="none" spc="0" normalizeH="0" baseline="0" noProof="0" dirty="0">
                <a:ln>
                  <a:noFill/>
                </a:ln>
                <a:solidFill>
                  <a:srgbClr val="4A66AC">
                    <a:lumMod val="20000"/>
                    <a:lumOff val="80000"/>
                  </a:srgbClr>
                </a:solidFill>
                <a:effectLst/>
                <a:uLnTx/>
                <a:uFillTx/>
                <a:latin typeface="Calibri" panose="020F0502020204030204" pitchFamily="34" charset="0"/>
                <a:cs typeface="Calibri" panose="020F0502020204030204" pitchFamily="34" charset="0"/>
              </a:rPr>
              <a:t>Ana Goletiani  </a:t>
            </a:r>
          </a:p>
          <a:p>
            <a:r>
              <a:rPr kumimoji="0" lang="en-US" sz="7200" b="0" i="0" u="none" strike="noStrike" kern="1200" cap="none" spc="0" normalizeH="0" baseline="0" noProof="0" dirty="0">
                <a:ln>
                  <a:noFill/>
                </a:ln>
                <a:solidFill>
                  <a:srgbClr val="4A66AC">
                    <a:lumMod val="20000"/>
                    <a:lumOff val="80000"/>
                  </a:srgbClr>
                </a:solidFill>
                <a:effectLst/>
                <a:uLnTx/>
                <a:uFillTx/>
                <a:latin typeface="Calibri" panose="020F0502020204030204" pitchFamily="34" charset="0"/>
                <a:cs typeface="Calibri" panose="020F0502020204030204" pitchFamily="34" charset="0"/>
              </a:rPr>
              <a:t>E-mail</a:t>
            </a:r>
            <a:r>
              <a:rPr lang="en-US" sz="7200" dirty="0">
                <a:solidFill>
                  <a:srgbClr val="4A66AC">
                    <a:lumMod val="20000"/>
                    <a:lumOff val="80000"/>
                  </a:srgbClr>
                </a:solidFill>
                <a:latin typeface="Calibri" panose="020F0502020204030204" pitchFamily="34" charset="0"/>
                <a:cs typeface="Calibri" panose="020F0502020204030204" pitchFamily="34" charset="0"/>
              </a:rPr>
              <a:t>: a.goletiani@rustaveli.org.ge </a:t>
            </a:r>
          </a:p>
          <a:p>
            <a:r>
              <a:rPr lang="en-US" dirty="0">
                <a:solidFill>
                  <a:srgbClr val="4A66AC">
                    <a:lumMod val="20000"/>
                    <a:lumOff val="80000"/>
                  </a:srgbClr>
                </a:solidFill>
                <a:latin typeface="Corbel" panose="020B0503020204020204"/>
              </a:rPr>
              <a:t> </a:t>
            </a:r>
          </a:p>
        </p:txBody>
      </p:sp>
    </p:spTree>
    <p:extLst>
      <p:ext uri="{BB962C8B-B14F-4D97-AF65-F5344CB8AC3E}">
        <p14:creationId xmlns:p14="http://schemas.microsoft.com/office/powerpoint/2010/main" val="3569847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70D457-E195-9BC8-20B2-B780540363AE}"/>
              </a:ext>
            </a:extLst>
          </p:cNvPr>
          <p:cNvSpPr>
            <a:spLocks noGrp="1"/>
          </p:cNvSpPr>
          <p:nvPr>
            <p:ph type="subTitle" idx="1"/>
          </p:nvPr>
        </p:nvSpPr>
        <p:spPr>
          <a:xfrm>
            <a:off x="604354" y="481264"/>
            <a:ext cx="11248222" cy="6129086"/>
          </a:xfrm>
          <a:solidFill>
            <a:schemeClr val="tx2">
              <a:lumMod val="20000"/>
              <a:lumOff val="80000"/>
            </a:schemeClr>
          </a:solidFill>
        </p:spPr>
        <p:txBody>
          <a:bodyPr anchor="ctr">
            <a:noAutofit/>
          </a:bodyPr>
          <a:lstStyle/>
          <a:p>
            <a:r>
              <a:rPr lang="en-US" sz="1800" b="1" dirty="0">
                <a:solidFill>
                  <a:schemeClr val="accent1">
                    <a:lumMod val="75000"/>
                  </a:schemeClr>
                </a:solidFill>
                <a:cs typeface="Times New Roman" panose="02020603050405020304" pitchFamily="18" charset="0"/>
              </a:rPr>
              <a:t>Focused on taking on the challenge and increasing the chances of participants from Georgia to compete for EIC prizes with other top innovators in Europe</a:t>
            </a:r>
          </a:p>
          <a:p>
            <a:pPr algn="just"/>
            <a:endParaRPr lang="en-US" sz="1800" u="sng" dirty="0">
              <a:solidFill>
                <a:schemeClr val="accent1">
                  <a:lumMod val="75000"/>
                </a:schemeClr>
              </a:solidFill>
              <a:cs typeface="Times New Roman" panose="02020603050405020304" pitchFamily="18" charset="0"/>
            </a:endParaRPr>
          </a:p>
          <a:p>
            <a:pPr algn="just"/>
            <a:r>
              <a:rPr lang="en-US" sz="1800" u="sng" dirty="0">
                <a:solidFill>
                  <a:schemeClr val="accent1">
                    <a:lumMod val="75000"/>
                  </a:schemeClr>
                </a:solidFill>
                <a:cs typeface="Times New Roman" panose="02020603050405020304" pitchFamily="18" charset="0"/>
              </a:rPr>
              <a:t>Potential applicants are being searched for the following categories:</a:t>
            </a:r>
          </a:p>
          <a:p>
            <a:pPr marL="285750" indent="-285750" algn="just">
              <a:lnSpc>
                <a:spcPct val="150000"/>
              </a:lnSpc>
              <a:buFont typeface="Wingdings" panose="05000000000000000000" pitchFamily="2" charset="2"/>
              <a:buChar char="Ø"/>
            </a:pPr>
            <a:r>
              <a:rPr lang="en-US" sz="1800" b="1" i="0" dirty="0">
                <a:solidFill>
                  <a:schemeClr val="accent1">
                    <a:lumMod val="75000"/>
                  </a:schemeClr>
                </a:solidFill>
                <a:effectLst/>
                <a:cs typeface="Times New Roman" panose="02020603050405020304" pitchFamily="18" charset="0"/>
              </a:rPr>
              <a:t>The EU Prize for Women Innovators</a:t>
            </a:r>
          </a:p>
          <a:p>
            <a:pPr marL="285750" indent="-285750" algn="just">
              <a:lnSpc>
                <a:spcPct val="150000"/>
              </a:lnSpc>
              <a:buFont typeface="Wingdings" panose="05000000000000000000" pitchFamily="2" charset="2"/>
              <a:buChar char="Ø"/>
            </a:pPr>
            <a:r>
              <a:rPr lang="en-US" sz="1800" b="1" i="0" dirty="0">
                <a:solidFill>
                  <a:schemeClr val="accent1">
                    <a:lumMod val="75000"/>
                  </a:schemeClr>
                </a:solidFill>
                <a:effectLst/>
                <a:cs typeface="Times New Roman" panose="02020603050405020304" pitchFamily="18" charset="0"/>
              </a:rPr>
              <a:t>The European Social Innovation Competition - </a:t>
            </a:r>
            <a:r>
              <a:rPr lang="en-US" sz="1800" b="0" i="0" dirty="0">
                <a:solidFill>
                  <a:schemeClr val="accent1">
                    <a:lumMod val="75000"/>
                  </a:schemeClr>
                </a:solidFill>
                <a:effectLst/>
                <a:cs typeface="Times New Roman" panose="02020603050405020304" pitchFamily="18" charset="0"/>
              </a:rPr>
              <a:t>European Challenge Prize - “</a:t>
            </a:r>
            <a:r>
              <a:rPr lang="en-US" sz="1800" dirty="0">
                <a:solidFill>
                  <a:schemeClr val="accent1">
                    <a:lumMod val="75000"/>
                  </a:schemeClr>
                </a:solidFill>
                <a:cs typeface="Times New Roman" panose="02020603050405020304" pitchFamily="18" charset="0"/>
              </a:rPr>
              <a:t>T</a:t>
            </a:r>
            <a:r>
              <a:rPr lang="en-US" sz="1800" b="0" i="0" dirty="0">
                <a:solidFill>
                  <a:schemeClr val="accent1">
                    <a:lumMod val="75000"/>
                  </a:schemeClr>
                </a:solidFill>
                <a:effectLst/>
                <a:cs typeface="Times New Roman" panose="02020603050405020304" pitchFamily="18" charset="0"/>
              </a:rPr>
              <a:t>he Future of Living, Innovation for Affordable, and Sustainable </a:t>
            </a:r>
            <a:r>
              <a:rPr lang="en-US" sz="1800" dirty="0">
                <a:solidFill>
                  <a:schemeClr val="accent1">
                    <a:lumMod val="75000"/>
                  </a:schemeClr>
                </a:solidFill>
                <a:cs typeface="Times New Roman" panose="02020603050405020304" pitchFamily="18" charset="0"/>
              </a:rPr>
              <a:t>H</a:t>
            </a:r>
            <a:r>
              <a:rPr lang="en-US" sz="1800" b="0" i="0" dirty="0">
                <a:solidFill>
                  <a:schemeClr val="accent1">
                    <a:lumMod val="75000"/>
                  </a:schemeClr>
                </a:solidFill>
                <a:effectLst/>
                <a:cs typeface="Times New Roman" panose="02020603050405020304" pitchFamily="18" charset="0"/>
              </a:rPr>
              <a:t>ousing </a:t>
            </a:r>
            <a:r>
              <a:rPr lang="en-US" sz="1800" dirty="0">
                <a:solidFill>
                  <a:schemeClr val="accent1">
                    <a:lumMod val="75000"/>
                  </a:schemeClr>
                </a:solidFill>
                <a:cs typeface="Times New Roman" panose="02020603050405020304" pitchFamily="18" charset="0"/>
              </a:rPr>
              <a:t>D</a:t>
            </a:r>
            <a:r>
              <a:rPr lang="en-US" sz="1800" b="0" i="0" dirty="0">
                <a:solidFill>
                  <a:schemeClr val="accent1">
                    <a:lumMod val="75000"/>
                  </a:schemeClr>
                </a:solidFill>
                <a:effectLst/>
                <a:cs typeface="Times New Roman" panose="02020603050405020304" pitchFamily="18" charset="0"/>
              </a:rPr>
              <a:t>istricts”</a:t>
            </a:r>
          </a:p>
          <a:p>
            <a:pPr marL="285750" indent="-285750" algn="just">
              <a:lnSpc>
                <a:spcPct val="150000"/>
              </a:lnSpc>
              <a:buFont typeface="Wingdings" panose="05000000000000000000" pitchFamily="2" charset="2"/>
              <a:buChar char="Ø"/>
            </a:pPr>
            <a:r>
              <a:rPr lang="en-US" sz="1800" b="1" dirty="0">
                <a:solidFill>
                  <a:schemeClr val="accent1">
                    <a:lumMod val="75000"/>
                  </a:schemeClr>
                </a:solidFill>
                <a:effectLst/>
                <a:cs typeface="Times New Roman" panose="02020603050405020304" pitchFamily="18" charset="0"/>
              </a:rPr>
              <a:t>EIC Accelerator </a:t>
            </a:r>
            <a:r>
              <a:rPr lang="en-US" sz="1800" dirty="0">
                <a:solidFill>
                  <a:schemeClr val="accent1">
                    <a:lumMod val="75000"/>
                  </a:schemeClr>
                </a:solidFill>
                <a:effectLst/>
                <a:cs typeface="Times New Roman" panose="02020603050405020304" pitchFamily="18" charset="0"/>
              </a:rPr>
              <a:t>- Individual Start-Ups and Small </a:t>
            </a:r>
            <a:r>
              <a:rPr lang="en-US" sz="1800" dirty="0">
                <a:solidFill>
                  <a:schemeClr val="accent1">
                    <a:lumMod val="75000"/>
                  </a:schemeClr>
                </a:solidFill>
                <a:cs typeface="Times New Roman" panose="02020603050405020304" pitchFamily="18" charset="0"/>
              </a:rPr>
              <a:t>C</a:t>
            </a:r>
            <a:r>
              <a:rPr lang="en-US" sz="1800" dirty="0">
                <a:solidFill>
                  <a:schemeClr val="accent1">
                    <a:lumMod val="75000"/>
                  </a:schemeClr>
                </a:solidFill>
                <a:effectLst/>
                <a:cs typeface="Times New Roman" panose="02020603050405020304" pitchFamily="18" charset="0"/>
              </a:rPr>
              <a:t>ompanies to Develop and Scale </a:t>
            </a:r>
            <a:r>
              <a:rPr lang="en-US" sz="1800" dirty="0">
                <a:solidFill>
                  <a:schemeClr val="accent1">
                    <a:lumMod val="75000"/>
                  </a:schemeClr>
                </a:solidFill>
                <a:cs typeface="Times New Roman" panose="02020603050405020304" pitchFamily="18" charset="0"/>
              </a:rPr>
              <a:t>U</a:t>
            </a:r>
            <a:r>
              <a:rPr lang="en-US" sz="1800" dirty="0">
                <a:solidFill>
                  <a:schemeClr val="accent1">
                    <a:lumMod val="75000"/>
                  </a:schemeClr>
                </a:solidFill>
                <a:effectLst/>
                <a:cs typeface="Times New Roman" panose="02020603050405020304" pitchFamily="18" charset="0"/>
              </a:rPr>
              <a:t>p </a:t>
            </a:r>
            <a:r>
              <a:rPr lang="en-US" sz="1800" dirty="0">
                <a:solidFill>
                  <a:schemeClr val="accent1">
                    <a:lumMod val="75000"/>
                  </a:schemeClr>
                </a:solidFill>
                <a:cs typeface="Times New Roman" panose="02020603050405020304" pitchFamily="18" charset="0"/>
              </a:rPr>
              <a:t>G</a:t>
            </a:r>
            <a:r>
              <a:rPr lang="en-US" sz="1800" dirty="0">
                <a:solidFill>
                  <a:schemeClr val="accent1">
                    <a:lumMod val="75000"/>
                  </a:schemeClr>
                </a:solidFill>
                <a:effectLst/>
                <a:cs typeface="Times New Roman" panose="02020603050405020304" pitchFamily="18" charset="0"/>
              </a:rPr>
              <a:t>ame </a:t>
            </a:r>
            <a:r>
              <a:rPr lang="en-US" sz="1800" dirty="0">
                <a:solidFill>
                  <a:schemeClr val="accent1">
                    <a:lumMod val="75000"/>
                  </a:schemeClr>
                </a:solidFill>
                <a:cs typeface="Times New Roman" panose="02020603050405020304" pitchFamily="18" charset="0"/>
              </a:rPr>
              <a:t>C</a:t>
            </a:r>
            <a:r>
              <a:rPr lang="en-US" sz="1800" dirty="0">
                <a:solidFill>
                  <a:schemeClr val="accent1">
                    <a:lumMod val="75000"/>
                  </a:schemeClr>
                </a:solidFill>
                <a:effectLst/>
                <a:cs typeface="Times New Roman" panose="02020603050405020304" pitchFamily="18" charset="0"/>
              </a:rPr>
              <a:t>hanging </a:t>
            </a:r>
            <a:r>
              <a:rPr lang="en-US" sz="1800" dirty="0">
                <a:solidFill>
                  <a:schemeClr val="accent1">
                    <a:lumMod val="75000"/>
                  </a:schemeClr>
                </a:solidFill>
                <a:cs typeface="Times New Roman" panose="02020603050405020304" pitchFamily="18" charset="0"/>
              </a:rPr>
              <a:t>I</a:t>
            </a:r>
            <a:r>
              <a:rPr lang="en-US" sz="1800" dirty="0">
                <a:solidFill>
                  <a:schemeClr val="accent1">
                    <a:lumMod val="75000"/>
                  </a:schemeClr>
                </a:solidFill>
                <a:effectLst/>
                <a:cs typeface="Times New Roman" panose="02020603050405020304" pitchFamily="18" charset="0"/>
              </a:rPr>
              <a:t>nnovations</a:t>
            </a:r>
            <a:endParaRPr lang="en-US" sz="1800" dirty="0">
              <a:solidFill>
                <a:schemeClr val="accent1">
                  <a:lumMod val="75000"/>
                </a:schemeClr>
              </a:solidFill>
              <a:cs typeface="Times New Roman" panose="02020603050405020304" pitchFamily="18" charset="0"/>
            </a:endParaRPr>
          </a:p>
          <a:p>
            <a:pPr algn="just"/>
            <a:endParaRPr lang="en-US" sz="1800" dirty="0">
              <a:solidFill>
                <a:schemeClr val="accent1">
                  <a:lumMod val="75000"/>
                </a:schemeClr>
              </a:solidFill>
              <a:cs typeface="Times New Roman" panose="02020603050405020304" pitchFamily="18" charset="0"/>
            </a:endParaRPr>
          </a:p>
          <a:p>
            <a:pPr algn="just"/>
            <a:r>
              <a:rPr lang="en-US" sz="1800" i="1" dirty="0">
                <a:solidFill>
                  <a:schemeClr val="accent1">
                    <a:lumMod val="75000"/>
                  </a:schemeClr>
                </a:solidFill>
                <a:cs typeface="Times New Roman" panose="02020603050405020304" pitchFamily="18" charset="0"/>
              </a:rPr>
              <a:t>Registered for the in-person participation: </a:t>
            </a:r>
            <a:r>
              <a:rPr lang="en-US" sz="1800" b="1" i="1" dirty="0">
                <a:solidFill>
                  <a:schemeClr val="accent1">
                    <a:lumMod val="75000"/>
                  </a:schemeClr>
                </a:solidFill>
                <a:effectLst/>
                <a:cs typeface="Times New Roman" panose="02020603050405020304" pitchFamily="18" charset="0"/>
              </a:rPr>
              <a:t>European Innovation Council Summit ‘22 – 7&amp;8 December 2022, Brussels</a:t>
            </a:r>
          </a:p>
          <a:p>
            <a:pPr algn="just"/>
            <a:endParaRPr lang="en-US" sz="1800" b="1" dirty="0">
              <a:cs typeface="Times New Roman" panose="02020603050405020304" pitchFamily="18" charset="0"/>
            </a:endParaRPr>
          </a:p>
        </p:txBody>
      </p:sp>
    </p:spTree>
    <p:extLst>
      <p:ext uri="{BB962C8B-B14F-4D97-AF65-F5344CB8AC3E}">
        <p14:creationId xmlns:p14="http://schemas.microsoft.com/office/powerpoint/2010/main" val="1348617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AC824DC-DD6D-8CB1-AA25-C7FDC5A045CC}"/>
              </a:ext>
            </a:extLst>
          </p:cNvPr>
          <p:cNvSpPr txBox="1">
            <a:spLocks/>
          </p:cNvSpPr>
          <p:nvPr/>
        </p:nvSpPr>
        <p:spPr bwMode="auto">
          <a:xfrm>
            <a:off x="6026150" y="6532345"/>
            <a:ext cx="120226" cy="23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5400" tIns="25400" rIns="25400" bIns="25400" anchor="b">
            <a:spAutoFit/>
          </a:bodyPr>
          <a:lstStyle/>
          <a:p>
            <a:fld id="{D2C7CDED-C6F2-4774-85D6-9B71823C75D6}" type="slidenum">
              <a:rPr lang="en-US" altLang="en-US" sz="1200"/>
              <a:pPr/>
              <a:t>44</a:t>
            </a:fld>
            <a:endParaRPr lang="en-US" altLang="en-US" sz="1200"/>
          </a:p>
        </p:txBody>
      </p:sp>
      <p:sp>
        <p:nvSpPr>
          <p:cNvPr id="6" name="Title 1">
            <a:extLst>
              <a:ext uri="{FF2B5EF4-FFF2-40B4-BE49-F238E27FC236}">
                <a16:creationId xmlns:a16="http://schemas.microsoft.com/office/drawing/2014/main" id="{A36A73DC-E15B-0900-6B6D-8A3C03A97784}"/>
              </a:ext>
            </a:extLst>
          </p:cNvPr>
          <p:cNvSpPr txBox="1">
            <a:spLocks/>
          </p:cNvSpPr>
          <p:nvPr/>
        </p:nvSpPr>
        <p:spPr>
          <a:xfrm>
            <a:off x="657225" y="1729245"/>
            <a:ext cx="6877050" cy="1699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n-US" altLang="en-US" sz="4000" dirty="0">
                <a:latin typeface="Calibri" panose="020F0502020204030204" pitchFamily="34" charset="0"/>
                <a:cs typeface="Calibri" panose="020F0502020204030204" pitchFamily="34" charset="0"/>
                <a:sym typeface="Sylfaen" panose="010A0502050306030303" pitchFamily="18" charset="0"/>
              </a:rPr>
              <a:t>Widening Participation and Strengthening the European</a:t>
            </a:r>
            <a:br>
              <a:rPr lang="en-US" altLang="en-US" sz="4000" dirty="0">
                <a:latin typeface="Calibri" panose="020F0502020204030204" pitchFamily="34" charset="0"/>
                <a:cs typeface="Calibri" panose="020F0502020204030204" pitchFamily="34" charset="0"/>
                <a:sym typeface="Sylfaen" panose="010A0502050306030303" pitchFamily="18" charset="0"/>
              </a:rPr>
            </a:br>
            <a:r>
              <a:rPr lang="en-US" altLang="en-US" sz="4000" dirty="0">
                <a:latin typeface="Calibri" panose="020F0502020204030204" pitchFamily="34" charset="0"/>
                <a:cs typeface="Calibri" panose="020F0502020204030204" pitchFamily="34" charset="0"/>
                <a:sym typeface="Sylfaen" panose="010A0502050306030303" pitchFamily="18" charset="0"/>
              </a:rPr>
              <a:t>Research Area </a:t>
            </a:r>
            <a:r>
              <a:rPr lang="en-US" sz="4000" dirty="0">
                <a:latin typeface="Calibri" panose="020F0502020204030204" pitchFamily="34" charset="0"/>
                <a:cs typeface="Calibri" panose="020F0502020204030204" pitchFamily="34" charset="0"/>
              </a:rPr>
              <a:t/>
            </a: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sp>
        <p:nvSpPr>
          <p:cNvPr id="7" name="Subtitle 2">
            <a:extLst>
              <a:ext uri="{FF2B5EF4-FFF2-40B4-BE49-F238E27FC236}">
                <a16:creationId xmlns:a16="http://schemas.microsoft.com/office/drawing/2014/main" id="{56B7C8C2-3361-5F14-7C32-5959D9769FDF}"/>
              </a:ext>
            </a:extLst>
          </p:cNvPr>
          <p:cNvSpPr>
            <a:spLocks noGrp="1"/>
          </p:cNvSpPr>
          <p:nvPr>
            <p:ph type="subTitle" idx="1"/>
          </p:nvPr>
        </p:nvSpPr>
        <p:spPr>
          <a:xfrm>
            <a:off x="723900" y="3947210"/>
            <a:ext cx="4038600" cy="1883056"/>
          </a:xfrm>
        </p:spPr>
        <p:txBody>
          <a:bodyPr anchor="ctr">
            <a:normAutofit fontScale="25000" lnSpcReduction="20000"/>
          </a:bodyPr>
          <a:lstStyle/>
          <a:p>
            <a:r>
              <a:rPr lang="en-US" dirty="0"/>
              <a:t/>
            </a:r>
            <a:br>
              <a:rPr lang="en-US" dirty="0"/>
            </a:br>
            <a:endParaRPr lang="en-US" dirty="0">
              <a:latin typeface="Calibri" panose="020F0502020204030204" pitchFamily="34" charset="0"/>
              <a:cs typeface="Calibri" panose="020F0502020204030204" pitchFamily="34" charset="0"/>
            </a:endParaRPr>
          </a:p>
          <a:p>
            <a:r>
              <a:rPr lang="en-US" sz="12000" dirty="0">
                <a:solidFill>
                  <a:schemeClr val="bg1"/>
                </a:solidFill>
                <a:latin typeface="Calibri" panose="020F0502020204030204" pitchFamily="34" charset="0"/>
                <a:cs typeface="Calibri" panose="020F0502020204030204" pitchFamily="34" charset="0"/>
              </a:rPr>
              <a:t>Direction Coordinator</a:t>
            </a:r>
            <a:r>
              <a:rPr lang="en-US" sz="5500" dirty="0">
                <a:solidFill>
                  <a:schemeClr val="bg1"/>
                </a:solidFill>
                <a:latin typeface="Calibri" panose="020F0502020204030204" pitchFamily="34" charset="0"/>
                <a:cs typeface="Calibri" panose="020F0502020204030204" pitchFamily="34" charset="0"/>
              </a:rPr>
              <a:t/>
            </a:r>
            <a:br>
              <a:rPr lang="en-US" sz="5500" dirty="0">
                <a:solidFill>
                  <a:schemeClr val="bg1"/>
                </a:solidFill>
                <a:latin typeface="Calibri" panose="020F0502020204030204" pitchFamily="34" charset="0"/>
                <a:cs typeface="Calibri" panose="020F0502020204030204" pitchFamily="34" charset="0"/>
              </a:rPr>
            </a:br>
            <a:endParaRPr lang="en-US" sz="5500" dirty="0">
              <a:solidFill>
                <a:schemeClr val="bg1"/>
              </a:solidFill>
              <a:latin typeface="Calibri" panose="020F0502020204030204" pitchFamily="34" charset="0"/>
              <a:cs typeface="Calibri" panose="020F0502020204030204" pitchFamily="34" charset="0"/>
            </a:endParaRPr>
          </a:p>
          <a:p>
            <a:r>
              <a:rPr kumimoji="0" lang="en-US" sz="11200" b="0" i="0" u="none" strike="noStrike" kern="1200" cap="none" spc="0" normalizeH="0" baseline="0" noProof="0" dirty="0">
                <a:ln>
                  <a:noFill/>
                </a:ln>
                <a:solidFill>
                  <a:srgbClr val="4A66AC">
                    <a:lumMod val="20000"/>
                    <a:lumOff val="80000"/>
                  </a:srgbClr>
                </a:solidFill>
                <a:effectLst/>
                <a:uLnTx/>
                <a:uFillTx/>
                <a:latin typeface="Calibri" panose="020F0502020204030204" pitchFamily="34" charset="0"/>
                <a:cs typeface="Calibri" panose="020F0502020204030204" pitchFamily="34" charset="0"/>
              </a:rPr>
              <a:t>Prof. Nino Rodonaia </a:t>
            </a:r>
            <a:endParaRPr lang="en-US" sz="11200" dirty="0">
              <a:solidFill>
                <a:srgbClr val="4A66AC">
                  <a:lumMod val="20000"/>
                  <a:lumOff val="80000"/>
                </a:srgbClr>
              </a:solidFill>
              <a:latin typeface="Calibri" panose="020F0502020204030204" pitchFamily="34" charset="0"/>
              <a:cs typeface="Calibri" panose="020F0502020204030204" pitchFamily="34" charset="0"/>
            </a:endParaRPr>
          </a:p>
          <a:p>
            <a:r>
              <a:rPr kumimoji="0" lang="en-US" sz="7200" b="0" i="0" u="none" strike="noStrike" kern="1200" cap="none" spc="0" normalizeH="0" baseline="0" noProof="0" dirty="0">
                <a:ln>
                  <a:noFill/>
                </a:ln>
                <a:solidFill>
                  <a:srgbClr val="4A66AC">
                    <a:lumMod val="20000"/>
                    <a:lumOff val="80000"/>
                  </a:srgbClr>
                </a:solidFill>
                <a:effectLst/>
                <a:uLnTx/>
                <a:uFillTx/>
                <a:latin typeface="Calibri" panose="020F0502020204030204" pitchFamily="34" charset="0"/>
                <a:cs typeface="Calibri" panose="020F0502020204030204" pitchFamily="34" charset="0"/>
              </a:rPr>
              <a:t>E-mail</a:t>
            </a:r>
            <a:r>
              <a:rPr lang="en-US" sz="7200" dirty="0">
                <a:solidFill>
                  <a:srgbClr val="4A66AC">
                    <a:lumMod val="20000"/>
                    <a:lumOff val="80000"/>
                  </a:srgbClr>
                </a:solidFill>
                <a:latin typeface="Calibri" panose="020F0502020204030204" pitchFamily="34" charset="0"/>
                <a:cs typeface="Calibri" panose="020F0502020204030204" pitchFamily="34" charset="0"/>
              </a:rPr>
              <a:t>: nrodonaia@rustaveli.org.ge</a:t>
            </a:r>
          </a:p>
          <a:p>
            <a:r>
              <a:rPr lang="en-US" dirty="0">
                <a:solidFill>
                  <a:srgbClr val="4A66AC">
                    <a:lumMod val="20000"/>
                    <a:lumOff val="80000"/>
                  </a:srgbClr>
                </a:solidFill>
                <a:latin typeface="Corbel" panose="020B0503020204020204"/>
              </a:rPr>
              <a:t>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descr="მონაწილეობის გაფართოება და კვლევის  ევროპული სივრცის გაძლიერება">
            <a:extLst>
              <a:ext uri="{FF2B5EF4-FFF2-40B4-BE49-F238E27FC236}">
                <a16:creationId xmlns:a16="http://schemas.microsoft.com/office/drawing/2014/main" id="{1C2E34E3-7E39-E696-F3FA-DFC93561D6DA}"/>
              </a:ext>
            </a:extLst>
          </p:cNvPr>
          <p:cNvSpPr>
            <a:spLocks noGrp="1" noChangeArrowheads="1"/>
          </p:cNvSpPr>
          <p:nvPr>
            <p:ph type="title"/>
          </p:nvPr>
        </p:nvSpPr>
        <p:spPr>
          <a:xfrm>
            <a:off x="170933" y="2321008"/>
            <a:ext cx="3048518" cy="1796883"/>
          </a:xfrm>
        </p:spPr>
        <p:txBody>
          <a:bodyPr>
            <a:normAutofit fontScale="90000"/>
          </a:bodyPr>
          <a:lstStyle/>
          <a:p>
            <a:pPr>
              <a:lnSpc>
                <a:spcPct val="120000"/>
              </a:lnSpc>
              <a:spcBef>
                <a:spcPts val="3250"/>
              </a:spcBef>
            </a:pPr>
            <a:r>
              <a:rPr lang="en-US" altLang="en-US" sz="32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Widening Info Day - 13 October, 2022</a:t>
            </a:r>
          </a:p>
        </p:txBody>
      </p:sp>
      <p:sp>
        <p:nvSpPr>
          <p:cNvPr id="4098" name="Rectangle 2" descr="ეს არის ე.წ. ჰორიზონტალური “სვეტი”, რომელიც გამჭოლია ყველა სვეტთან და ორიენტირებულია სხვადასხვა სახის ტექნიკურ მხარდაჭერაზე: საორგანიზაციო, სხვადასხვა სახის გაფართოება, თანამშრომლების გადამზადება, შესყიდვა და ა. შ.">
            <a:extLst>
              <a:ext uri="{FF2B5EF4-FFF2-40B4-BE49-F238E27FC236}">
                <a16:creationId xmlns:a16="http://schemas.microsoft.com/office/drawing/2014/main" id="{E4A36235-41D5-0C58-D6E6-CB43BD09C804}"/>
              </a:ext>
            </a:extLst>
          </p:cNvPr>
          <p:cNvSpPr>
            <a:spLocks noGrp="1" noChangeArrowheads="1"/>
          </p:cNvSpPr>
          <p:nvPr>
            <p:ph type="body" idx="1"/>
          </p:nvPr>
        </p:nvSpPr>
        <p:spPr>
          <a:xfrm>
            <a:off x="3552747" y="465344"/>
            <a:ext cx="3962400" cy="5927311"/>
          </a:xfrm>
        </p:spPr>
        <p:txBody>
          <a:bodyPr>
            <a:normAutofit/>
          </a:bodyPr>
          <a:lstStyle/>
          <a:p>
            <a:pPr marL="203994" indent="-203994">
              <a:buNone/>
            </a:pPr>
            <a:r>
              <a:rPr lang="en-US" altLang="en-US" sz="24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Participants of the Info Day</a:t>
            </a:r>
          </a:p>
          <a:p>
            <a:pPr marL="203994" indent="-203994">
              <a:lnSpc>
                <a:spcPts val="3600"/>
              </a:lnSpc>
              <a:spcBef>
                <a:spcPct val="0"/>
              </a:spcBef>
              <a:buSzPct val="100000"/>
            </a:pPr>
            <a:r>
              <a:rPr lang="en-US" altLang="en-US" sz="2800" dirty="0">
                <a:solidFill>
                  <a:srgbClr val="737373"/>
                </a:solidFill>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Potential Applicants from different Universities</a:t>
            </a:r>
          </a:p>
          <a:p>
            <a:pPr marL="203994" indent="-203994">
              <a:lnSpc>
                <a:spcPts val="3600"/>
              </a:lnSpc>
              <a:spcBef>
                <a:spcPct val="0"/>
              </a:spcBef>
              <a:buSzPct val="100000"/>
            </a:pPr>
            <a:r>
              <a:rPr lang="en-US" altLang="en-US" sz="2800" dirty="0">
                <a:solidFill>
                  <a:srgbClr val="737373"/>
                </a:solidFill>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Coordinators and NCP-s of Grant Offices</a:t>
            </a:r>
          </a:p>
          <a:p>
            <a:pPr marL="203994" indent="-203994">
              <a:lnSpc>
                <a:spcPts val="3600"/>
              </a:lnSpc>
              <a:spcBef>
                <a:spcPct val="0"/>
              </a:spcBef>
              <a:buSzPct val="100000"/>
            </a:pPr>
            <a:r>
              <a:rPr lang="en-US" altLang="en-US" sz="2800" dirty="0">
                <a:solidFill>
                  <a:srgbClr val="737373"/>
                </a:solidFill>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Representatives of the international relations office of the Universities</a:t>
            </a:r>
          </a:p>
          <a:p>
            <a:pPr marL="203994" indent="-203994">
              <a:lnSpc>
                <a:spcPts val="3600"/>
              </a:lnSpc>
              <a:spcBef>
                <a:spcPct val="0"/>
              </a:spcBef>
              <a:buSzPct val="100000"/>
            </a:pPr>
            <a:r>
              <a:rPr lang="en-US" altLang="en-US" sz="2800" dirty="0">
                <a:solidFill>
                  <a:srgbClr val="737373"/>
                </a:solidFill>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Members and Head of Research Organizations</a:t>
            </a:r>
          </a:p>
          <a:p>
            <a:pPr marL="203994" indent="-203994">
              <a:lnSpc>
                <a:spcPts val="3600"/>
              </a:lnSpc>
              <a:spcBef>
                <a:spcPct val="0"/>
              </a:spcBef>
              <a:buSzPct val="100000"/>
            </a:pPr>
            <a:r>
              <a:rPr lang="en-US" altLang="en-US" sz="2800" dirty="0">
                <a:solidFill>
                  <a:srgbClr val="737373"/>
                </a:solidFill>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Total 130 participants </a:t>
            </a:r>
          </a:p>
        </p:txBody>
      </p:sp>
      <p:sp>
        <p:nvSpPr>
          <p:cNvPr id="4099" name="Text Box 3">
            <a:extLst>
              <a:ext uri="{FF2B5EF4-FFF2-40B4-BE49-F238E27FC236}">
                <a16:creationId xmlns:a16="http://schemas.microsoft.com/office/drawing/2014/main" id="{2B037594-234B-8E89-EC7A-D3589AAADE78}"/>
              </a:ext>
            </a:extLst>
          </p:cNvPr>
          <p:cNvSpPr txBox="1">
            <a:spLocks/>
          </p:cNvSpPr>
          <p:nvPr/>
        </p:nvSpPr>
        <p:spPr bwMode="auto">
          <a:xfrm>
            <a:off x="6026150" y="6532345"/>
            <a:ext cx="129844" cy="23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5400" tIns="25400" rIns="25400" bIns="25400" anchor="b">
            <a:spAutoFit/>
          </a:bodyPr>
          <a:lstStyle/>
          <a:p>
            <a:fld id="{8EF88F93-9BFA-4957-AE8B-20C14B15A6D8}" type="slidenum">
              <a:rPr lang="en-US" altLang="en-US" sz="1200"/>
              <a:pPr/>
              <a:t>45</a:t>
            </a:fld>
            <a:endParaRPr lang="en-US" altLang="en-US" sz="1200"/>
          </a:p>
        </p:txBody>
      </p:sp>
      <p:pic>
        <p:nvPicPr>
          <p:cNvPr id="8" name="Picture 7">
            <a:extLst>
              <a:ext uri="{FF2B5EF4-FFF2-40B4-BE49-F238E27FC236}">
                <a16:creationId xmlns:a16="http://schemas.microsoft.com/office/drawing/2014/main" id="{CECA18A1-D84F-55B8-D897-C630731EF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443" y="2204365"/>
            <a:ext cx="3962400" cy="2216150"/>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descr="მონაწილეობის გაფართოება და კვლევის  ევროპული სივრცის გაძლიერება">
            <a:extLst>
              <a:ext uri="{FF2B5EF4-FFF2-40B4-BE49-F238E27FC236}">
                <a16:creationId xmlns:a16="http://schemas.microsoft.com/office/drawing/2014/main" id="{99754220-FFF3-BB1D-DEFF-5D5F8E8D1B10}"/>
              </a:ext>
            </a:extLst>
          </p:cNvPr>
          <p:cNvSpPr>
            <a:spLocks noGrp="1" noChangeArrowheads="1"/>
          </p:cNvSpPr>
          <p:nvPr>
            <p:ph type="title"/>
          </p:nvPr>
        </p:nvSpPr>
        <p:spPr>
          <a:xfrm>
            <a:off x="180976" y="1040631"/>
            <a:ext cx="3092316" cy="4687503"/>
          </a:xfrm>
        </p:spPr>
        <p:txBody>
          <a:bodyPr>
            <a:normAutofit/>
          </a:bodyPr>
          <a:lstStyle/>
          <a:p>
            <a:pPr>
              <a:lnSpc>
                <a:spcPct val="120000"/>
              </a:lnSpc>
              <a:spcBef>
                <a:spcPts val="3250"/>
              </a:spcBef>
            </a:pPr>
            <a:r>
              <a:rPr lang="en-US" altLang="en-US" sz="4000" dirty="0">
                <a:latin typeface="Calibri" panose="020F0502020204030204" pitchFamily="34" charset="0"/>
                <a:cs typeface="Calibri" panose="020F0502020204030204" pitchFamily="34" charset="0"/>
                <a:sym typeface="Sylfaen" panose="010A0502050306030303" pitchFamily="18" charset="0"/>
              </a:rPr>
              <a:t>Individual Consultations: </a:t>
            </a:r>
          </a:p>
        </p:txBody>
      </p:sp>
      <p:sp>
        <p:nvSpPr>
          <p:cNvPr id="5122" name="Rectangle 2" descr="ეს არის ე.წ. ჰორიზონტალური “სვეტი”, რომელიც გამჭოლია ყველა სვეტთან და ორიენტირებულია სხვადასხვა სახის ტექნიკურ მხარდაჭერაზე: საორგანიზაციო, სხვადასხვა სახის გაფართოება, თანამშრომლების გადამზადება, შესყიდვა და ა. შ.">
            <a:extLst>
              <a:ext uri="{FF2B5EF4-FFF2-40B4-BE49-F238E27FC236}">
                <a16:creationId xmlns:a16="http://schemas.microsoft.com/office/drawing/2014/main" id="{425A3395-1D63-CDBB-C672-81824E2D3BA6}"/>
              </a:ext>
            </a:extLst>
          </p:cNvPr>
          <p:cNvSpPr>
            <a:spLocks noGrp="1" noChangeArrowheads="1"/>
          </p:cNvSpPr>
          <p:nvPr>
            <p:ph type="body" idx="1"/>
          </p:nvPr>
        </p:nvSpPr>
        <p:spPr>
          <a:xfrm>
            <a:off x="4373486" y="813819"/>
            <a:ext cx="6530641" cy="5367906"/>
          </a:xfrm>
        </p:spPr>
        <p:txBody>
          <a:bodyPr>
            <a:normAutofit/>
          </a:bodyPr>
          <a:lstStyle/>
          <a:p>
            <a:pPr marL="205582" indent="-205582">
              <a:lnSpc>
                <a:spcPct val="170000"/>
              </a:lnSpc>
              <a:spcBef>
                <a:spcPct val="0"/>
              </a:spcBef>
              <a:buSzPct val="100000"/>
            </a:pPr>
            <a:r>
              <a:rPr lang="en-US" altLang="en-US" sz="22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National Center For Disease Control And Public Health</a:t>
            </a:r>
          </a:p>
          <a:p>
            <a:pPr marL="205582" indent="-205582">
              <a:lnSpc>
                <a:spcPct val="170000"/>
              </a:lnSpc>
              <a:spcBef>
                <a:spcPct val="0"/>
              </a:spcBef>
              <a:buSzPct val="100000"/>
            </a:pPr>
            <a:r>
              <a:rPr lang="en-US" altLang="en-US" sz="22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Centre for Computational </a:t>
            </a:r>
            <a:r>
              <a:rPr lang="en-US" altLang="en-US" sz="2200" dirty="0" err="1">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Helio</a:t>
            </a:r>
            <a:r>
              <a:rPr lang="en-US" altLang="en-US" sz="22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 Studies, Ilia State University</a:t>
            </a:r>
          </a:p>
          <a:p>
            <a:pPr marL="205582" indent="-205582">
              <a:lnSpc>
                <a:spcPct val="170000"/>
              </a:lnSpc>
              <a:spcBef>
                <a:spcPct val="0"/>
              </a:spcBef>
              <a:buSzPct val="100000"/>
            </a:pPr>
            <a:r>
              <a:rPr lang="en-US" altLang="en-US" sz="22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Georgian National Energy And Water Supply Regulatory Commission</a:t>
            </a:r>
          </a:p>
          <a:p>
            <a:pPr marL="205582" indent="-205582">
              <a:lnSpc>
                <a:spcPct val="170000"/>
              </a:lnSpc>
              <a:spcBef>
                <a:spcPct val="0"/>
              </a:spcBef>
              <a:buSzPct val="100000"/>
            </a:pPr>
            <a:r>
              <a:rPr lang="en-US" altLang="en-US" sz="22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The International School of Economics at Tbilisi State University (ISET)</a:t>
            </a:r>
          </a:p>
          <a:p>
            <a:pPr marL="205582" indent="-205582">
              <a:lnSpc>
                <a:spcPct val="170000"/>
              </a:lnSpc>
              <a:spcBef>
                <a:spcPct val="0"/>
              </a:spcBef>
              <a:buSzPct val="100000"/>
            </a:pPr>
            <a:r>
              <a:rPr lang="en-US" altLang="en-US" sz="22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Child Development Institute, Ilia State University</a:t>
            </a:r>
          </a:p>
          <a:p>
            <a:pPr marL="205582" indent="-205582">
              <a:lnSpc>
                <a:spcPct val="170000"/>
              </a:lnSpc>
              <a:spcBef>
                <a:spcPct val="0"/>
              </a:spcBef>
              <a:buSzPct val="100000"/>
            </a:pPr>
            <a:r>
              <a:rPr lang="en-US" altLang="en-US" sz="22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School of Medicine, Ilia State University</a:t>
            </a:r>
          </a:p>
        </p:txBody>
      </p:sp>
      <p:sp>
        <p:nvSpPr>
          <p:cNvPr id="5123" name="Text Box 3">
            <a:extLst>
              <a:ext uri="{FF2B5EF4-FFF2-40B4-BE49-F238E27FC236}">
                <a16:creationId xmlns:a16="http://schemas.microsoft.com/office/drawing/2014/main" id="{E6B863C2-DEBC-B2E6-2736-80E7514B9BDE}"/>
              </a:ext>
            </a:extLst>
          </p:cNvPr>
          <p:cNvSpPr txBox="1">
            <a:spLocks/>
          </p:cNvSpPr>
          <p:nvPr/>
        </p:nvSpPr>
        <p:spPr bwMode="auto">
          <a:xfrm>
            <a:off x="6026150" y="6532345"/>
            <a:ext cx="121828" cy="23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5400" tIns="25400" rIns="25400" bIns="25400" anchor="b">
            <a:spAutoFit/>
          </a:bodyPr>
          <a:lstStyle/>
          <a:p>
            <a:fld id="{33F819BE-EBAF-4C00-BE55-282D160170A8}" type="slidenum">
              <a:rPr lang="en-US" altLang="en-US" sz="1200"/>
              <a:pPr/>
              <a:t>46</a:t>
            </a:fld>
            <a:endParaRPr lang="en-US" altLang="en-US" sz="120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descr="ეს არის ე.წ. ჰორიზონტალური “სვეტი”, რომელიც გამჭოლია ყველა სვეტთან და ორიენტირებულია სხვადასხვა სახის ტექნიკურ მხარდაჭერაზე: საორგანიზაციო, სხვადასხვა სახის გაფართოება, თანამშრომლების გადამზადება, შესყიდვა და ა. შ.">
            <a:extLst>
              <a:ext uri="{FF2B5EF4-FFF2-40B4-BE49-F238E27FC236}">
                <a16:creationId xmlns:a16="http://schemas.microsoft.com/office/drawing/2014/main" id="{171B0109-51BE-EF41-EF36-D221279DD97B}"/>
              </a:ext>
            </a:extLst>
          </p:cNvPr>
          <p:cNvSpPr>
            <a:spLocks noGrp="1" noChangeArrowheads="1"/>
          </p:cNvSpPr>
          <p:nvPr>
            <p:ph type="body" idx="1"/>
          </p:nvPr>
        </p:nvSpPr>
        <p:spPr>
          <a:xfrm>
            <a:off x="3678209" y="796637"/>
            <a:ext cx="3952676" cy="5093275"/>
          </a:xfrm>
        </p:spPr>
        <p:txBody>
          <a:bodyPr>
            <a:normAutofit fontScale="92500" lnSpcReduction="10000"/>
          </a:bodyPr>
          <a:lstStyle/>
          <a:p>
            <a:pPr marL="205582" indent="-205582">
              <a:lnSpc>
                <a:spcPct val="170000"/>
              </a:lnSpc>
              <a:spcBef>
                <a:spcPct val="0"/>
              </a:spcBef>
              <a:buSzPct val="100000"/>
            </a:pPr>
            <a:r>
              <a:rPr lang="en-US" altLang="en-US" sz="2400" dirty="0">
                <a:latin typeface="Calibri" panose="020F0502020204030204" pitchFamily="34" charset="0"/>
                <a:cs typeface="Calibri" panose="020F0502020204030204" pitchFamily="34" charset="0"/>
                <a:sym typeface="Sylfaen" panose="010A0502050306030303" pitchFamily="18" charset="0"/>
              </a:rPr>
              <a:t>Universities </a:t>
            </a:r>
          </a:p>
          <a:p>
            <a:pPr marL="205582" indent="-205582">
              <a:lnSpc>
                <a:spcPct val="170000"/>
              </a:lnSpc>
              <a:spcBef>
                <a:spcPct val="0"/>
              </a:spcBef>
              <a:buSzPct val="100000"/>
            </a:pPr>
            <a:r>
              <a:rPr lang="en-US" altLang="en-US" sz="2400" dirty="0">
                <a:latin typeface="Calibri" panose="020F0502020204030204" pitchFamily="34" charset="0"/>
                <a:cs typeface="Calibri" panose="020F0502020204030204" pitchFamily="34" charset="0"/>
                <a:sym typeface="Sylfaen" panose="010A0502050306030303" pitchFamily="18" charset="0"/>
              </a:rPr>
              <a:t>Shota Rustaveli National Science Foundation of Georgia</a:t>
            </a:r>
          </a:p>
          <a:p>
            <a:pPr marL="205582" indent="-205582">
              <a:lnSpc>
                <a:spcPct val="170000"/>
              </a:lnSpc>
              <a:spcBef>
                <a:spcPct val="0"/>
              </a:spcBef>
              <a:buSzPct val="100000"/>
            </a:pPr>
            <a:r>
              <a:rPr lang="en-US" altLang="en-US" sz="2400" dirty="0">
                <a:latin typeface="Calibri" panose="020F0502020204030204" pitchFamily="34" charset="0"/>
                <a:cs typeface="Calibri" panose="020F0502020204030204" pitchFamily="34" charset="0"/>
                <a:sym typeface="Sylfaen" panose="010A0502050306030303" pitchFamily="18" charset="0"/>
              </a:rPr>
              <a:t>Research organizations and centers, including non-university research centers</a:t>
            </a:r>
          </a:p>
          <a:p>
            <a:pPr marL="205582" indent="-205582">
              <a:lnSpc>
                <a:spcPct val="170000"/>
              </a:lnSpc>
              <a:spcBef>
                <a:spcPct val="0"/>
              </a:spcBef>
              <a:buSzPct val="100000"/>
            </a:pPr>
            <a:r>
              <a:rPr lang="en-US" altLang="en-US" sz="2400" dirty="0">
                <a:latin typeface="Calibri" panose="020F0502020204030204" pitchFamily="34" charset="0"/>
                <a:cs typeface="Calibri" panose="020F0502020204030204" pitchFamily="34" charset="0"/>
                <a:sym typeface="Sylfaen" panose="010A0502050306030303" pitchFamily="18" charset="0"/>
              </a:rPr>
              <a:t>Civil society</a:t>
            </a:r>
          </a:p>
          <a:p>
            <a:pPr marL="205582" indent="-205582">
              <a:lnSpc>
                <a:spcPct val="170000"/>
              </a:lnSpc>
              <a:spcBef>
                <a:spcPct val="0"/>
              </a:spcBef>
              <a:buSzPct val="100000"/>
            </a:pPr>
            <a:r>
              <a:rPr lang="en-US" altLang="en-US" sz="2400" dirty="0">
                <a:latin typeface="Calibri" panose="020F0502020204030204" pitchFamily="34" charset="0"/>
                <a:cs typeface="Calibri" panose="020F0502020204030204" pitchFamily="34" charset="0"/>
                <a:sym typeface="Sylfaen" panose="010A0502050306030303" pitchFamily="18" charset="0"/>
              </a:rPr>
              <a:t>Cultural actors</a:t>
            </a:r>
          </a:p>
          <a:p>
            <a:pPr marL="205582" indent="-205582">
              <a:lnSpc>
                <a:spcPct val="170000"/>
              </a:lnSpc>
              <a:spcBef>
                <a:spcPct val="0"/>
              </a:spcBef>
              <a:buSzPct val="100000"/>
            </a:pPr>
            <a:r>
              <a:rPr lang="en-US" altLang="en-US" sz="2400" dirty="0">
                <a:latin typeface="Calibri" panose="020F0502020204030204" pitchFamily="34" charset="0"/>
                <a:cs typeface="Calibri" panose="020F0502020204030204" pitchFamily="34" charset="0"/>
                <a:sym typeface="Sylfaen" panose="010A0502050306030303" pitchFamily="18" charset="0"/>
              </a:rPr>
              <a:t>Legal Entities</a:t>
            </a:r>
          </a:p>
        </p:txBody>
      </p:sp>
      <p:sp>
        <p:nvSpPr>
          <p:cNvPr id="6147" name="Text Box 3">
            <a:extLst>
              <a:ext uri="{FF2B5EF4-FFF2-40B4-BE49-F238E27FC236}">
                <a16:creationId xmlns:a16="http://schemas.microsoft.com/office/drawing/2014/main" id="{E02E2296-F5F6-5ACA-5B2F-8D31128A200F}"/>
              </a:ext>
            </a:extLst>
          </p:cNvPr>
          <p:cNvSpPr txBox="1">
            <a:spLocks/>
          </p:cNvSpPr>
          <p:nvPr/>
        </p:nvSpPr>
        <p:spPr bwMode="auto">
          <a:xfrm>
            <a:off x="6026150" y="6532345"/>
            <a:ext cx="131446" cy="23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5400" tIns="25400" rIns="25400" bIns="25400" anchor="b">
            <a:spAutoFit/>
          </a:bodyPr>
          <a:lstStyle/>
          <a:p>
            <a:fld id="{44B2E76C-0D40-489F-9888-7DFA5A8F9F2E}" type="slidenum">
              <a:rPr lang="en-US" altLang="en-US" sz="1200"/>
              <a:pPr/>
              <a:t>47</a:t>
            </a:fld>
            <a:endParaRPr lang="en-US" altLang="en-US" sz="1200"/>
          </a:p>
        </p:txBody>
      </p:sp>
      <p:sp>
        <p:nvSpPr>
          <p:cNvPr id="5" name="Title 1">
            <a:extLst>
              <a:ext uri="{FF2B5EF4-FFF2-40B4-BE49-F238E27FC236}">
                <a16:creationId xmlns:a16="http://schemas.microsoft.com/office/drawing/2014/main" id="{62FCC345-0498-46C5-9910-909A44797DEF}"/>
              </a:ext>
            </a:extLst>
          </p:cNvPr>
          <p:cNvSpPr>
            <a:spLocks noGrp="1"/>
          </p:cNvSpPr>
          <p:nvPr>
            <p:ph type="title"/>
          </p:nvPr>
        </p:nvSpPr>
        <p:spPr>
          <a:xfrm>
            <a:off x="185738" y="1038225"/>
            <a:ext cx="3128962" cy="4610100"/>
          </a:xfrm>
        </p:spPr>
        <p:txBody>
          <a:bodyPr>
            <a:normAutofit/>
          </a:bodyPr>
          <a:lstStyle/>
          <a:p>
            <a:r>
              <a:rPr lang="en-US" sz="4000" dirty="0">
                <a:latin typeface="Calibri" panose="020F0502020204030204" pitchFamily="34" charset="0"/>
                <a:cs typeface="Calibri" panose="020F0502020204030204" pitchFamily="34" charset="0"/>
              </a:rPr>
              <a:t>Key Stakeholders  </a:t>
            </a:r>
          </a:p>
        </p:txBody>
      </p:sp>
      <p:pic>
        <p:nvPicPr>
          <p:cNvPr id="2" name="288432748_1126679867879404_4109789944640049746_n.jpg" descr="288432748_1126679867879404_4109789944640049746_n.jpg">
            <a:extLst>
              <a:ext uri="{FF2B5EF4-FFF2-40B4-BE49-F238E27FC236}">
                <a16:creationId xmlns:a16="http://schemas.microsoft.com/office/drawing/2014/main" id="{C171C690-0359-E635-C67D-F326B6F5FA45}"/>
              </a:ext>
            </a:extLst>
          </p:cNvPr>
          <p:cNvPicPr>
            <a:picLocks noChangeAspect="1"/>
          </p:cNvPicPr>
          <p:nvPr/>
        </p:nvPicPr>
        <p:blipFill>
          <a:blip r:embed="rId2"/>
          <a:stretch>
            <a:fillRect/>
          </a:stretch>
        </p:blipFill>
        <p:spPr>
          <a:xfrm>
            <a:off x="7630885" y="2028826"/>
            <a:ext cx="4067857" cy="3050892"/>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descr="მონაწილეობის გაფართოება და კვლევის  ევროპული სივრცის გაძლიერება">
            <a:extLst>
              <a:ext uri="{FF2B5EF4-FFF2-40B4-BE49-F238E27FC236}">
                <a16:creationId xmlns:a16="http://schemas.microsoft.com/office/drawing/2014/main" id="{9DE2511E-37FE-7797-0451-1722F7802A2D}"/>
              </a:ext>
            </a:extLst>
          </p:cNvPr>
          <p:cNvSpPr>
            <a:spLocks noGrp="1" noChangeArrowheads="1"/>
          </p:cNvSpPr>
          <p:nvPr>
            <p:ph type="title"/>
          </p:nvPr>
        </p:nvSpPr>
        <p:spPr>
          <a:xfrm>
            <a:off x="285750" y="2014141"/>
            <a:ext cx="2895600" cy="2829719"/>
          </a:xfrm>
        </p:spPr>
        <p:txBody>
          <a:bodyPr>
            <a:normAutofit/>
          </a:bodyPr>
          <a:lstStyle/>
          <a:p>
            <a:pPr>
              <a:lnSpc>
                <a:spcPct val="120000"/>
              </a:lnSpc>
              <a:spcBef>
                <a:spcPts val="3250"/>
              </a:spcBef>
            </a:pPr>
            <a:r>
              <a:rPr lang="en-US" altLang="en-US" sz="4400" dirty="0">
                <a:latin typeface="Calibri" panose="020F0502020204030204" pitchFamily="34" charset="0"/>
                <a:ea typeface="Sylfaen" panose="010A0502050306030303" pitchFamily="18" charset="0"/>
                <a:cs typeface="Calibri" panose="020F0502020204030204" pitchFamily="34" charset="0"/>
                <a:sym typeface="Sylfaen" panose="010A0502050306030303" pitchFamily="18" charset="0"/>
              </a:rPr>
              <a:t>Goals and Challenges</a:t>
            </a:r>
          </a:p>
        </p:txBody>
      </p:sp>
      <p:sp>
        <p:nvSpPr>
          <p:cNvPr id="7170" name="Rectangle 2" descr="ეს არის ე.წ. ჰორიზონტალური “სვეტი”, რომელიც გამჭოლია ყველა სვეტთან და ორიენტირებულია სხვადასხვა სახის ტექნიკურ მხარდაჭერაზე: საორგანიზაციო, სხვადასხვა სახის გაფართოება, თანამშრომლების გადამზადება, შესყიდვა და ა. შ.">
            <a:extLst>
              <a:ext uri="{FF2B5EF4-FFF2-40B4-BE49-F238E27FC236}">
                <a16:creationId xmlns:a16="http://schemas.microsoft.com/office/drawing/2014/main" id="{D1091D5C-30A8-152E-7DAC-1E232179F851}"/>
              </a:ext>
            </a:extLst>
          </p:cNvPr>
          <p:cNvSpPr>
            <a:spLocks noGrp="1" noChangeArrowheads="1"/>
          </p:cNvSpPr>
          <p:nvPr>
            <p:ph type="body" idx="1"/>
          </p:nvPr>
        </p:nvSpPr>
        <p:spPr>
          <a:xfrm>
            <a:off x="4023660" y="1434666"/>
            <a:ext cx="7349190" cy="3988668"/>
          </a:xfrm>
        </p:spPr>
        <p:txBody>
          <a:bodyPr vert="horz" lIns="91440" tIns="45720" rIns="91440" bIns="45720" rtlCol="0" anchor="ctr">
            <a:normAutofit/>
          </a:bodyPr>
          <a:lstStyle/>
          <a:p>
            <a:pPr marL="0" indent="0">
              <a:lnSpc>
                <a:spcPct val="170000"/>
              </a:lnSpc>
              <a:spcBef>
                <a:spcPct val="0"/>
              </a:spcBef>
              <a:buSzPct val="100000"/>
              <a:buNone/>
            </a:pPr>
            <a:r>
              <a:rPr lang="en-US" altLang="en-US" sz="2800" dirty="0">
                <a:latin typeface="Calibri" panose="020F0502020204030204" pitchFamily="34" charset="0"/>
                <a:cs typeface="Calibri" panose="020F0502020204030204" pitchFamily="34" charset="0"/>
                <a:sym typeface="Sylfaen" panose="010A0502050306030303" pitchFamily="18" charset="0"/>
              </a:rPr>
              <a:t>• Raise the country's interest in Widening</a:t>
            </a:r>
          </a:p>
          <a:p>
            <a:pPr marL="0" indent="0">
              <a:lnSpc>
                <a:spcPct val="170000"/>
              </a:lnSpc>
              <a:spcBef>
                <a:spcPct val="0"/>
              </a:spcBef>
              <a:buSzPct val="100000"/>
              <a:buNone/>
            </a:pPr>
            <a:r>
              <a:rPr lang="en-US" altLang="en-US" sz="2800" dirty="0">
                <a:latin typeface="Calibri" panose="020F0502020204030204" pitchFamily="34" charset="0"/>
                <a:cs typeface="Calibri" panose="020F0502020204030204" pitchFamily="34" charset="0"/>
                <a:sym typeface="Sylfaen" panose="010A0502050306030303" pitchFamily="18" charset="0"/>
              </a:rPr>
              <a:t>• Identify scientific groups that have the   potential to participate in Widening </a:t>
            </a:r>
          </a:p>
          <a:p>
            <a:pPr marL="0" indent="0">
              <a:lnSpc>
                <a:spcPct val="170000"/>
              </a:lnSpc>
              <a:spcBef>
                <a:spcPct val="0"/>
              </a:spcBef>
              <a:buSzPct val="100000"/>
              <a:buNone/>
            </a:pPr>
            <a:r>
              <a:rPr lang="en-US" altLang="en-US" sz="2800" dirty="0">
                <a:latin typeface="Calibri" panose="020F0502020204030204" pitchFamily="34" charset="0"/>
                <a:cs typeface="Calibri" panose="020F0502020204030204" pitchFamily="34" charset="0"/>
                <a:sym typeface="Sylfaen" panose="010A0502050306030303" pitchFamily="18" charset="0"/>
              </a:rPr>
              <a:t>• Ultimately increase the involvement of the country in Widening</a:t>
            </a:r>
          </a:p>
        </p:txBody>
      </p:sp>
      <p:sp>
        <p:nvSpPr>
          <p:cNvPr id="7171" name="Text Box 3">
            <a:extLst>
              <a:ext uri="{FF2B5EF4-FFF2-40B4-BE49-F238E27FC236}">
                <a16:creationId xmlns:a16="http://schemas.microsoft.com/office/drawing/2014/main" id="{DC344DAF-A365-AFF1-76B8-ED70F399BC40}"/>
              </a:ext>
            </a:extLst>
          </p:cNvPr>
          <p:cNvSpPr txBox="1">
            <a:spLocks/>
          </p:cNvSpPr>
          <p:nvPr/>
        </p:nvSpPr>
        <p:spPr bwMode="auto">
          <a:xfrm>
            <a:off x="6026150" y="6532345"/>
            <a:ext cx="125034" cy="23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5400" tIns="25400" rIns="25400" bIns="25400" anchor="b">
            <a:spAutoFit/>
          </a:bodyPr>
          <a:lstStyle/>
          <a:p>
            <a:fld id="{239DC614-E909-492E-9924-B7E8B919EF0B}" type="slidenum">
              <a:rPr lang="en-US" altLang="en-US" sz="1200"/>
              <a:pPr/>
              <a:t>48</a:t>
            </a:fld>
            <a:endParaRPr lang="en-US" altLang="en-US" sz="120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FE30-2C1C-6FC4-CA59-A64616BA4E67}"/>
              </a:ext>
            </a:extLst>
          </p:cNvPr>
          <p:cNvSpPr>
            <a:spLocks noGrp="1"/>
          </p:cNvSpPr>
          <p:nvPr>
            <p:ph type="title"/>
          </p:nvPr>
        </p:nvSpPr>
        <p:spPr>
          <a:xfrm>
            <a:off x="224343" y="1216794"/>
            <a:ext cx="3042732" cy="4424411"/>
          </a:xfrm>
        </p:spPr>
        <p:txBody>
          <a:bodyPr>
            <a:normAutofit/>
          </a:bodyPr>
          <a:lstStyle/>
          <a:p>
            <a:pPr algn="ctr"/>
            <a:r>
              <a:rPr lang="en-US" sz="4400" dirty="0">
                <a:latin typeface="Calibri" panose="020F0502020204030204" pitchFamily="34" charset="0"/>
                <a:cs typeface="Calibri" panose="020F0502020204030204" pitchFamily="34" charset="0"/>
              </a:rPr>
              <a:t>Partnerships and Missions</a:t>
            </a:r>
          </a:p>
        </p:txBody>
      </p:sp>
      <p:sp>
        <p:nvSpPr>
          <p:cNvPr id="3" name="Content Placeholder 2">
            <a:extLst>
              <a:ext uri="{FF2B5EF4-FFF2-40B4-BE49-F238E27FC236}">
                <a16:creationId xmlns:a16="http://schemas.microsoft.com/office/drawing/2014/main" id="{1E15C7F5-0262-5C21-0DA8-2AF1CB76942E}"/>
              </a:ext>
            </a:extLst>
          </p:cNvPr>
          <p:cNvSpPr>
            <a:spLocks noGrp="1"/>
          </p:cNvSpPr>
          <p:nvPr>
            <p:ph idx="1"/>
          </p:nvPr>
        </p:nvSpPr>
        <p:spPr>
          <a:xfrm>
            <a:off x="3902717" y="585926"/>
            <a:ext cx="7613582" cy="5530789"/>
          </a:xfrm>
        </p:spPr>
        <p:txBody>
          <a:bodyPr>
            <a:normAutofit fontScale="92500" lnSpcReduction="20000"/>
          </a:bodyPr>
          <a:lstStyle/>
          <a:p>
            <a:pPr marL="0" marR="0" indent="0">
              <a:spcBef>
                <a:spcPts val="0"/>
              </a:spcBef>
              <a:spcAft>
                <a:spcPts val="0"/>
              </a:spcAft>
              <a:buNone/>
            </a:pPr>
            <a:r>
              <a:rPr lang="en-US" sz="1900" b="1" dirty="0">
                <a:latin typeface="Calibri" panose="020F0502020204030204" pitchFamily="34" charset="0"/>
                <a:ea typeface="Calibri" panose="020F0502020204030204" pitchFamily="34" charset="0"/>
              </a:rPr>
              <a:t>Partnerships</a:t>
            </a:r>
            <a:r>
              <a:rPr lang="en-US" sz="1900" dirty="0">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1900" dirty="0">
              <a:latin typeface="Calibri" panose="020F0502020204030204" pitchFamily="34" charset="0"/>
              <a:ea typeface="Calibri" panose="020F0502020204030204" pitchFamily="34" charset="0"/>
            </a:endParaRPr>
          </a:p>
          <a:p>
            <a:pPr marL="0" indent="0">
              <a:spcBef>
                <a:spcPts val="0"/>
              </a:spcBef>
              <a:buNone/>
            </a:pPr>
            <a:r>
              <a:rPr lang="en-US" sz="1900" dirty="0">
                <a:effectLst/>
                <a:latin typeface="Calibri" panose="020F0502020204030204" pitchFamily="34" charset="0"/>
                <a:ea typeface="Calibri" panose="020F0502020204030204" pitchFamily="34" charset="0"/>
              </a:rPr>
              <a:t>The Horizon Europe National Office of Georgia facilitated Georgia’s participation in the European Partnership for Rare Diseases. </a:t>
            </a:r>
          </a:p>
          <a:p>
            <a:pPr marL="0" indent="0">
              <a:spcBef>
                <a:spcPts val="0"/>
              </a:spcBef>
              <a:buNone/>
            </a:pPr>
            <a:endParaRPr lang="en-US" sz="1900" b="1" dirty="0">
              <a:latin typeface="Calibri" panose="020F0502020204030204" pitchFamily="34" charset="0"/>
              <a:ea typeface="Calibri" panose="020F0502020204030204" pitchFamily="34" charset="0"/>
            </a:endParaRPr>
          </a:p>
          <a:p>
            <a:pPr>
              <a:spcBef>
                <a:spcPts val="0"/>
              </a:spcBef>
              <a:buFont typeface="Wingdings" panose="05000000000000000000" pitchFamily="2" charset="2"/>
              <a:buChar char="v"/>
            </a:pPr>
            <a:r>
              <a:rPr lang="en-US" sz="1900" b="1" dirty="0">
                <a:latin typeface="Calibri" panose="020F0502020204030204" pitchFamily="34" charset="0"/>
                <a:ea typeface="Calibri" panose="020F0502020204030204" pitchFamily="34" charset="0"/>
              </a:rPr>
              <a:t>Commitment/ Intention Letter Ministry of Education and Science of Georgia </a:t>
            </a:r>
          </a:p>
          <a:p>
            <a:pPr marR="0" algn="just">
              <a:spcBef>
                <a:spcPts val="1200"/>
              </a:spcBef>
              <a:spcAft>
                <a:spcPts val="1200"/>
              </a:spcAft>
              <a:buFont typeface="Wingdings" panose="05000000000000000000" pitchFamily="2" charset="2"/>
              <a:buChar char="v"/>
            </a:pPr>
            <a:r>
              <a:rPr lang="en-US" sz="1900" dirty="0">
                <a:effectLst/>
                <a:latin typeface="Calibri" panose="020F0502020204030204" pitchFamily="34" charset="0"/>
                <a:ea typeface="Calibri" panose="020F0502020204030204" pitchFamily="34" charset="0"/>
              </a:rPr>
              <a:t>The letter of support provided by the Ministry of Internally Displaced Persons from the Occupied Territories, </a:t>
            </a:r>
            <a:r>
              <a:rPr lang="en-US" sz="1900" dirty="0" err="1">
                <a:effectLst/>
                <a:latin typeface="Calibri" panose="020F0502020204030204" pitchFamily="34" charset="0"/>
                <a:ea typeface="Calibri" panose="020F0502020204030204" pitchFamily="34" charset="0"/>
              </a:rPr>
              <a:t>Labour</a:t>
            </a:r>
            <a:r>
              <a:rPr lang="en-US" sz="1900" dirty="0">
                <a:effectLst/>
                <a:latin typeface="Calibri" panose="020F0502020204030204" pitchFamily="34" charset="0"/>
                <a:ea typeface="Calibri" panose="020F0502020204030204" pitchFamily="34" charset="0"/>
              </a:rPr>
              <a:t>, Health and Social Affairs of Georgia </a:t>
            </a:r>
          </a:p>
          <a:p>
            <a:pPr marR="0" algn="just">
              <a:spcBef>
                <a:spcPts val="1200"/>
              </a:spcBef>
              <a:spcAft>
                <a:spcPts val="1200"/>
              </a:spcAft>
              <a:buFont typeface="Wingdings" panose="05000000000000000000" pitchFamily="2" charset="2"/>
              <a:buChar char="v"/>
            </a:pPr>
            <a:r>
              <a:rPr lang="en-US" sz="1900" dirty="0">
                <a:effectLst/>
                <a:latin typeface="Calibri" panose="020F0502020204030204" pitchFamily="34" charset="0"/>
                <a:ea typeface="Calibri" panose="020F0502020204030204" pitchFamily="34" charset="0"/>
              </a:rPr>
              <a:t>Letter of Commitment from the New Vision University </a:t>
            </a:r>
          </a:p>
          <a:p>
            <a:pPr marR="0" algn="just">
              <a:spcBef>
                <a:spcPts val="1200"/>
              </a:spcBef>
              <a:spcAft>
                <a:spcPts val="1200"/>
              </a:spcAft>
              <a:buFont typeface="Wingdings" panose="05000000000000000000" pitchFamily="2" charset="2"/>
              <a:buChar char="v"/>
            </a:pPr>
            <a:r>
              <a:rPr lang="en-US" sz="1900" dirty="0">
                <a:effectLst/>
                <a:latin typeface="Calibri" panose="020F0502020204030204" pitchFamily="34" charset="0"/>
                <a:ea typeface="Calibri" panose="020F0502020204030204" pitchFamily="34" charset="0"/>
              </a:rPr>
              <a:t>Letter of Commitment from the Tbilisi State Medical University </a:t>
            </a:r>
          </a:p>
          <a:p>
            <a:pPr marL="0" marR="0" indent="0" algn="just">
              <a:spcBef>
                <a:spcPts val="1200"/>
              </a:spcBef>
              <a:spcAft>
                <a:spcPts val="1200"/>
              </a:spcAft>
              <a:buNone/>
            </a:pPr>
            <a:r>
              <a:rPr lang="en-US" sz="1900" dirty="0">
                <a:latin typeface="Calibri" panose="020F0502020204030204" pitchFamily="34" charset="0"/>
                <a:ea typeface="Calibri" panose="020F0502020204030204" pitchFamily="34" charset="0"/>
              </a:rPr>
              <a:t>Interest already declared: </a:t>
            </a:r>
            <a:endParaRPr lang="en-US" sz="1900" dirty="0">
              <a:effectLst/>
              <a:latin typeface="Calibri" panose="020F0502020204030204" pitchFamily="34" charset="0"/>
              <a:ea typeface="Calibri" panose="020F0502020204030204" pitchFamily="34" charset="0"/>
            </a:endParaRPr>
          </a:p>
          <a:p>
            <a:pPr>
              <a:spcBef>
                <a:spcPts val="0"/>
              </a:spcBef>
            </a:pPr>
            <a:r>
              <a:rPr lang="en-US" sz="1900" dirty="0">
                <a:solidFill>
                  <a:srgbClr val="002B4C"/>
                </a:solidFill>
                <a:latin typeface="Calibri" panose="020F0502020204030204" pitchFamily="34" charset="0"/>
                <a:ea typeface="Calibri" panose="020F0502020204030204" pitchFamily="34" charset="0"/>
              </a:rPr>
              <a:t>European Partnership for Safe and Sustainable Food Systems for People, Planet and Climate</a:t>
            </a:r>
          </a:p>
          <a:p>
            <a:pPr>
              <a:spcBef>
                <a:spcPts val="0"/>
              </a:spcBef>
            </a:pPr>
            <a:r>
              <a:rPr lang="en-US" sz="1900" dirty="0">
                <a:solidFill>
                  <a:srgbClr val="002B4C"/>
                </a:solidFill>
                <a:latin typeface="Calibri" panose="020F0502020204030204" pitchFamily="34" charset="0"/>
                <a:ea typeface="Calibri" panose="020F0502020204030204" pitchFamily="34" charset="0"/>
              </a:rPr>
              <a:t>Annex I: Template for commitments   to partnerships planned for 2023/24</a:t>
            </a:r>
          </a:p>
          <a:p>
            <a:pPr>
              <a:spcBef>
                <a:spcPts val="0"/>
              </a:spcBef>
            </a:pPr>
            <a:r>
              <a:rPr lang="en-US" sz="1900" dirty="0">
                <a:solidFill>
                  <a:srgbClr val="002B4C"/>
                </a:solidFill>
                <a:latin typeface="Calibri" panose="020F0502020204030204" pitchFamily="34" charset="0"/>
                <a:ea typeface="Calibri" panose="020F0502020204030204" pitchFamily="34" charset="0"/>
              </a:rPr>
              <a:t>European Partnership for Animal Health and Welfare</a:t>
            </a:r>
            <a:endParaRPr lang="en-US" sz="1900" dirty="0">
              <a:effectLst/>
              <a:latin typeface="Calibri" panose="020F0502020204030204" pitchFamily="34" charset="0"/>
              <a:ea typeface="Calibri" panose="020F0502020204030204" pitchFamily="34" charset="0"/>
            </a:endParaRPr>
          </a:p>
          <a:p>
            <a:pPr marL="0" marR="0" indent="0" algn="just">
              <a:spcBef>
                <a:spcPts val="1200"/>
              </a:spcBef>
              <a:spcAft>
                <a:spcPts val="1200"/>
              </a:spcAft>
              <a:buNone/>
            </a:pPr>
            <a:endParaRPr lang="en-US" sz="1900" dirty="0">
              <a:effectLst/>
              <a:latin typeface="Calibri" panose="020F0502020204030204" pitchFamily="34" charset="0"/>
              <a:ea typeface="Calibri" panose="020F0502020204030204" pitchFamily="34" charset="0"/>
            </a:endParaRPr>
          </a:p>
          <a:p>
            <a:pPr marL="0" marR="0" indent="0" algn="just">
              <a:spcBef>
                <a:spcPts val="1200"/>
              </a:spcBef>
              <a:spcAft>
                <a:spcPts val="1200"/>
              </a:spcAft>
              <a:buNone/>
            </a:pPr>
            <a:r>
              <a:rPr lang="en-US" sz="1900" dirty="0">
                <a:effectLst/>
                <a:latin typeface="Calibri" panose="020F0502020204030204" pitchFamily="34" charset="0"/>
                <a:ea typeface="Calibri" panose="020F0502020204030204" pitchFamily="34" charset="0"/>
              </a:rPr>
              <a:t>Missions: </a:t>
            </a:r>
            <a:r>
              <a:rPr lang="en-US" sz="1900" dirty="0">
                <a:latin typeface="Calibri" panose="020F0502020204030204" pitchFamily="34" charset="0"/>
                <a:ea typeface="Calibri" panose="020F0502020204030204" pitchFamily="34" charset="0"/>
              </a:rPr>
              <a:t> involved in  preparation of proposal under the </a:t>
            </a:r>
            <a:r>
              <a:rPr lang="en-US" sz="1900" dirty="0">
                <a:effectLst/>
                <a:latin typeface="Calibri" panose="020F0502020204030204" pitchFamily="34" charset="0"/>
                <a:ea typeface="Calibri" panose="020F0502020204030204" pitchFamily="34" charset="0"/>
              </a:rPr>
              <a:t>Missions NCP Project (HORIZON-MISS-2022-NCP-01-01)</a:t>
            </a:r>
          </a:p>
        </p:txBody>
      </p:sp>
    </p:spTree>
    <p:extLst>
      <p:ext uri="{BB962C8B-B14F-4D97-AF65-F5344CB8AC3E}">
        <p14:creationId xmlns:p14="http://schemas.microsoft.com/office/powerpoint/2010/main" val="317633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156" y="773939"/>
            <a:ext cx="10650850" cy="1160737"/>
          </a:xfrm>
          <a:solidFill>
            <a:srgbClr val="00B0F0"/>
          </a:solidFill>
        </p:spPr>
        <p:txBody>
          <a:bodyPr>
            <a:normAutofit/>
          </a:bodyPr>
          <a:lstStyle/>
          <a:p>
            <a:pPr algn="ctr"/>
            <a:r>
              <a:rPr lang="en-US" b="1" dirty="0">
                <a:solidFill>
                  <a:schemeClr val="bg2">
                    <a:lumMod val="50000"/>
                  </a:schemeClr>
                </a:solidFill>
                <a:latin typeface="Arial" panose="020B0604020202020204" pitchFamily="34" charset="0"/>
                <a:cs typeface="Arial" panose="020B0604020202020204" pitchFamily="34" charset="0"/>
              </a:rPr>
              <a:t>National Office “Horizon Europe”</a:t>
            </a:r>
          </a:p>
        </p:txBody>
      </p:sp>
      <p:sp>
        <p:nvSpPr>
          <p:cNvPr id="3" name="Content Placeholder 2"/>
          <p:cNvSpPr>
            <a:spLocks noGrp="1"/>
          </p:cNvSpPr>
          <p:nvPr>
            <p:ph idx="1"/>
          </p:nvPr>
        </p:nvSpPr>
        <p:spPr>
          <a:xfrm>
            <a:off x="1126156" y="2042961"/>
            <a:ext cx="10650850" cy="4293761"/>
          </a:xfrm>
          <a:solidFill>
            <a:schemeClr val="accent4">
              <a:lumMod val="40000"/>
              <a:lumOff val="60000"/>
            </a:schemeClr>
          </a:solidFill>
        </p:spPr>
        <p:txBody>
          <a:bodyPr>
            <a:normAutofit lnSpcReduction="10000"/>
          </a:bodyPr>
          <a:lstStyle/>
          <a:p>
            <a:pPr>
              <a:lnSpc>
                <a:spcPct val="120000"/>
              </a:lnSpc>
            </a:pPr>
            <a:r>
              <a:rPr lang="en-US" sz="24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Objectives:</a:t>
            </a:r>
          </a:p>
          <a:p>
            <a:pPr lvl="1">
              <a:lnSpc>
                <a:spcPct val="120000"/>
              </a:lnSpc>
              <a:buFont typeface="Wingdings" panose="05000000000000000000" pitchFamily="2" charset="2"/>
              <a:buChar char="ü"/>
            </a:pPr>
            <a:r>
              <a:rPr lang="en-US" sz="24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Establishing and Coordination of the NCP Network </a:t>
            </a:r>
          </a:p>
          <a:p>
            <a:pPr lvl="1">
              <a:lnSpc>
                <a:spcPct val="120000"/>
              </a:lnSpc>
              <a:buFont typeface="Wingdings" panose="05000000000000000000" pitchFamily="2" charset="2"/>
              <a:buChar char="ü"/>
            </a:pPr>
            <a:r>
              <a:rPr lang="en-US" sz="24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Development of a National  Network in Universities and Research Institutions</a:t>
            </a:r>
          </a:p>
          <a:p>
            <a:pPr lvl="1">
              <a:lnSpc>
                <a:spcPct val="120000"/>
              </a:lnSpc>
              <a:buFont typeface="Wingdings" panose="05000000000000000000" pitchFamily="2" charset="2"/>
              <a:buChar char="ü"/>
            </a:pPr>
            <a:r>
              <a:rPr lang="en-US" sz="24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Information and Awareness Raising via Info Days, Trainings, Individual consolations etc. </a:t>
            </a:r>
          </a:p>
          <a:p>
            <a:pPr lvl="1">
              <a:lnSpc>
                <a:spcPct val="120000"/>
              </a:lnSpc>
              <a:buFont typeface="Wingdings" panose="05000000000000000000" pitchFamily="2" charset="2"/>
              <a:buChar char="ü"/>
            </a:pPr>
            <a:r>
              <a:rPr lang="en-US" sz="24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Assisting and Advising of potential applicants and implementers</a:t>
            </a:r>
          </a:p>
          <a:p>
            <a:pPr lvl="1">
              <a:lnSpc>
                <a:spcPct val="120000"/>
              </a:lnSpc>
              <a:buFont typeface="Wingdings" panose="05000000000000000000" pitchFamily="2" charset="2"/>
              <a:buChar char="ü"/>
            </a:pPr>
            <a:r>
              <a:rPr lang="en-US" sz="24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Supporting  Partnership development/partner search </a:t>
            </a:r>
          </a:p>
          <a:p>
            <a:pPr lvl="1">
              <a:lnSpc>
                <a:spcPct val="120000"/>
              </a:lnSpc>
              <a:buFont typeface="Wingdings" panose="05000000000000000000" pitchFamily="2" charset="2"/>
              <a:buChar char="ü"/>
            </a:pPr>
            <a:r>
              <a:rPr lang="en-US" sz="24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Providing Analysis and Feedback</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23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117576" y="1856244"/>
            <a:ext cx="3042876" cy="2559586"/>
          </a:xfrm>
          <a:prstGeom prst="rect">
            <a:avLst/>
          </a:prstGeom>
        </p:spPr>
        <p:txBody>
          <a:bodyPr spcFirstLastPara="1" vert="horz" wrap="square" lIns="121900" tIns="121900" rIns="121900" bIns="121900" rtlCol="0" anchor="ctr" anchorCtr="0">
            <a:normAutofit/>
          </a:bodyPr>
          <a:lstStyle/>
          <a:p>
            <a:pPr algn="ctr"/>
            <a:r>
              <a:rPr lang="en-US" sz="4400" dirty="0">
                <a:latin typeface="Calibri" panose="020F0502020204030204" pitchFamily="34" charset="0"/>
                <a:cs typeface="Calibri" panose="020F0502020204030204" pitchFamily="34" charset="0"/>
              </a:rPr>
              <a:t>Thank You for Your Attention.</a:t>
            </a:r>
            <a:endParaRPr sz="4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400FD45-B74E-B84F-3B79-7F14B33DB9CF}"/>
              </a:ext>
            </a:extLst>
          </p:cNvPr>
          <p:cNvSpPr txBox="1"/>
          <p:nvPr/>
        </p:nvSpPr>
        <p:spPr>
          <a:xfrm>
            <a:off x="4306699" y="3429000"/>
            <a:ext cx="6071297" cy="677108"/>
          </a:xfrm>
          <a:prstGeom prst="rect">
            <a:avLst/>
          </a:prstGeom>
          <a:noFill/>
        </p:spPr>
        <p:txBody>
          <a:bodyPr wrap="square" rtlCol="0">
            <a:spAutoFit/>
          </a:bodyPr>
          <a:lstStyle/>
          <a:p>
            <a:pPr algn="ctr"/>
            <a:r>
              <a:rPr lang="en-US" sz="3800" dirty="0">
                <a:latin typeface="Calibri" panose="020F0502020204030204" pitchFamily="34" charset="0"/>
                <a:cs typeface="Calibri" panose="020F0502020204030204" pitchFamily="34" charset="0"/>
                <a:hlinkClick r:id="rId3"/>
              </a:rPr>
              <a:t>Info@Horizoneurope.org.ge</a:t>
            </a:r>
            <a:r>
              <a:rPr lang="en-US" sz="3800" dirty="0">
                <a:latin typeface="Calibri" panose="020F0502020204030204" pitchFamily="34" charset="0"/>
                <a:cs typeface="Calibri" panose="020F050202020403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pPr algn="ctr"/>
            <a:r>
              <a:rPr lang="en-US" sz="4400" b="1" dirty="0">
                <a:solidFill>
                  <a:schemeClr val="accent1"/>
                </a:solidFill>
                <a:latin typeface="Calibri" panose="020F0502020204030204" pitchFamily="34" charset="0"/>
                <a:ea typeface="Calibri" panose="020F0502020204030204" pitchFamily="34" charset="0"/>
                <a:cs typeface="Calibri" panose="020F0502020204030204" pitchFamily="34" charset="0"/>
              </a:rPr>
              <a:t>National Office “Horizon Europe” - Structure</a:t>
            </a:r>
          </a:p>
        </p:txBody>
      </p:sp>
      <p:sp>
        <p:nvSpPr>
          <p:cNvPr id="3" name="Content Placeholder 2"/>
          <p:cNvSpPr>
            <a:spLocks noGrp="1"/>
          </p:cNvSpPr>
          <p:nvPr>
            <p:ph idx="1"/>
          </p:nvPr>
        </p:nvSpPr>
        <p:spPr>
          <a:xfrm>
            <a:off x="495301" y="1710215"/>
            <a:ext cx="11201398" cy="4351338"/>
          </a:xfrm>
        </p:spPr>
        <p:txBody>
          <a:bodyPr>
            <a:norm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US" sz="24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US" sz="24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US" sz="24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US" sz="2400" dirty="0">
              <a:solidFill>
                <a:schemeClr val="bg2">
                  <a:lumMod val="50000"/>
                </a:schemeClr>
              </a:solidFill>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052913284"/>
              </p:ext>
            </p:extLst>
          </p:nvPr>
        </p:nvGraphicFramePr>
        <p:xfrm>
          <a:off x="3518984" y="92891"/>
          <a:ext cx="8177715" cy="2909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838200" y="5986463"/>
            <a:ext cx="45719" cy="369332"/>
          </a:xfrm>
          <a:prstGeom prst="rect">
            <a:avLst/>
          </a:prstGeom>
          <a:noFill/>
        </p:spPr>
        <p:txBody>
          <a:bodyPr wrap="square" rtlCol="0">
            <a:spAutoFit/>
          </a:bodyPr>
          <a:lstStyle/>
          <a:p>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25963043"/>
              </p:ext>
            </p:extLst>
          </p:nvPr>
        </p:nvGraphicFramePr>
        <p:xfrm>
          <a:off x="3518984" y="4027470"/>
          <a:ext cx="8202033" cy="2041186"/>
        </p:xfrm>
        <a:graphic>
          <a:graphicData uri="http://schemas.openxmlformats.org/drawingml/2006/table">
            <a:tbl>
              <a:tblPr firstRow="1" bandRow="1">
                <a:tableStyleId>{5C22544A-7EE6-4342-B048-85BDC9FD1C3A}</a:tableStyleId>
              </a:tblPr>
              <a:tblGrid>
                <a:gridCol w="8202033">
                  <a:extLst>
                    <a:ext uri="{9D8B030D-6E8A-4147-A177-3AD203B41FA5}">
                      <a16:colId xmlns:a16="http://schemas.microsoft.com/office/drawing/2014/main" val="20000"/>
                    </a:ext>
                  </a:extLst>
                </a:gridCol>
              </a:tblGrid>
              <a:tr h="10205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Calibri" panose="020F0502020204030204" pitchFamily="34" charset="0"/>
                          <a:ea typeface="Calibri" panose="020F0502020204030204" pitchFamily="34" charset="0"/>
                          <a:cs typeface="Calibri" panose="020F0502020204030204" pitchFamily="34" charset="0"/>
                        </a:rPr>
                        <a:t>NCP + PC Members </a:t>
                      </a:r>
                    </a:p>
                  </a:txBody>
                  <a:tcPr anchor="ctr"/>
                </a:tc>
                <a:extLst>
                  <a:ext uri="{0D108BD9-81ED-4DB2-BD59-A6C34878D82A}">
                    <a16:rowId xmlns:a16="http://schemas.microsoft.com/office/drawing/2014/main" val="10000"/>
                  </a:ext>
                </a:extLst>
              </a:tr>
              <a:tr h="1020593">
                <a:tc>
                  <a:txBody>
                    <a:bodyPr/>
                    <a:lstStyle/>
                    <a:p>
                      <a:pPr algn="ctr"/>
                      <a:r>
                        <a:rPr lang="en-US" sz="32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School of Science Management</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575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2952099" cy="4408745"/>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NCP  Capacity Building Activities</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Science  Management School</a:t>
            </a:r>
          </a:p>
        </p:txBody>
      </p:sp>
      <p:sp>
        <p:nvSpPr>
          <p:cNvPr id="3" name="Content Placeholder 2"/>
          <p:cNvSpPr>
            <a:spLocks noGrp="1"/>
          </p:cNvSpPr>
          <p:nvPr>
            <p:ph idx="1"/>
          </p:nvPr>
        </p:nvSpPr>
        <p:spPr>
          <a:xfrm>
            <a:off x="3666836" y="785091"/>
            <a:ext cx="8017164" cy="5218545"/>
          </a:xfrm>
        </p:spPr>
        <p:txBody>
          <a:bodyPr>
            <a:normAutofit fontScale="55000" lnSpcReduction="20000"/>
          </a:bodyPr>
          <a:lstStyle/>
          <a:p>
            <a:pPr marL="0" indent="0" algn="just">
              <a:buNone/>
            </a:pPr>
            <a:r>
              <a:rPr lang="en-US" sz="3600" b="1" dirty="0">
                <a:latin typeface="Calibri" panose="020F0502020204030204" pitchFamily="34" charset="0"/>
                <a:ea typeface="Calibri" panose="020F0502020204030204" pitchFamily="34" charset="0"/>
                <a:cs typeface="Calibri" panose="020F0502020204030204" pitchFamily="34" charset="0"/>
              </a:rPr>
              <a:t>Science Management School  an integral unit of HE office </a:t>
            </a:r>
          </a:p>
          <a:p>
            <a:pPr algn="just"/>
            <a:r>
              <a:rPr lang="en-US" sz="3600" dirty="0">
                <a:latin typeface="Calibri" panose="020F0502020204030204" pitchFamily="34" charset="0"/>
                <a:ea typeface="Calibri" panose="020F0502020204030204" pitchFamily="34" charset="0"/>
                <a:cs typeface="Calibri" panose="020F0502020204030204" pitchFamily="34" charset="0"/>
              </a:rPr>
              <a:t> Supports NCPs/Grant Offices Capacity Building activities in cooperation with NCP’s and thematic coordinators.</a:t>
            </a:r>
          </a:p>
          <a:p>
            <a:pPr algn="just"/>
            <a:r>
              <a:rPr lang="en-US" sz="3600" dirty="0">
                <a:latin typeface="Calibri" panose="020F0502020204030204" pitchFamily="34" charset="0"/>
                <a:ea typeface="Calibri" panose="020F0502020204030204" pitchFamily="34" charset="0"/>
                <a:cs typeface="Calibri" panose="020F0502020204030204" pitchFamily="34" charset="0"/>
              </a:rPr>
              <a:t> Cooperates with other development </a:t>
            </a:r>
            <a:r>
              <a:rPr lang="en-US" sz="3600" dirty="0" err="1">
                <a:latin typeface="Calibri" panose="020F0502020204030204" pitchFamily="34" charset="0"/>
                <a:ea typeface="Calibri" panose="020F0502020204030204" pitchFamily="34" charset="0"/>
                <a:cs typeface="Calibri" panose="020F0502020204030204" pitchFamily="34" charset="0"/>
              </a:rPr>
              <a:t>programmes</a:t>
            </a:r>
            <a:r>
              <a:rPr lang="en-US" sz="3600" dirty="0">
                <a:latin typeface="Calibri" panose="020F0502020204030204" pitchFamily="34" charset="0"/>
                <a:ea typeface="Calibri" panose="020F0502020204030204" pitchFamily="34" charset="0"/>
                <a:cs typeface="Calibri" panose="020F0502020204030204" pitchFamily="34" charset="0"/>
              </a:rPr>
              <a:t> and projects such as the Research  "Support to Georgia's Researcher Mobility", Horizon Europe funded projects (Bridge2HE), etc. </a:t>
            </a:r>
          </a:p>
          <a:p>
            <a:pPr algn="just"/>
            <a:r>
              <a:rPr lang="en-US" sz="3600" dirty="0">
                <a:latin typeface="Calibri" panose="020F0502020204030204" pitchFamily="34" charset="0"/>
                <a:ea typeface="Calibri" panose="020F0502020204030204" pitchFamily="34" charset="0"/>
                <a:cs typeface="Calibri" panose="020F0502020204030204" pitchFamily="34" charset="0"/>
              </a:rPr>
              <a:t>Developing/organizing the  LLL courses/Webinars/</a:t>
            </a:r>
            <a:r>
              <a:rPr lang="en-US" sz="3600" dirty="0" err="1">
                <a:latin typeface="Calibri" panose="020F0502020204030204" pitchFamily="34" charset="0"/>
                <a:ea typeface="Calibri" panose="020F0502020204030204" pitchFamily="34" charset="0"/>
                <a:cs typeface="Calibri" panose="020F0502020204030204" pitchFamily="34" charset="0"/>
              </a:rPr>
              <a:t>Workshps</a:t>
            </a:r>
            <a:r>
              <a:rPr lang="en-US" sz="3600" dirty="0">
                <a:latin typeface="Calibri" panose="020F0502020204030204" pitchFamily="34" charset="0"/>
                <a:ea typeface="Calibri" panose="020F0502020204030204" pitchFamily="34" charset="0"/>
                <a:cs typeface="Calibri" panose="020F0502020204030204" pitchFamily="34" charset="0"/>
              </a:rPr>
              <a:t> etc. for the wider public/potential beneficiaries covering cross cutting issues such as successful proposal writing, gender dimension, open science principles, etc. </a:t>
            </a:r>
          </a:p>
          <a:p>
            <a:pPr marL="0" indent="0" algn="just">
              <a:buNone/>
            </a:pPr>
            <a:r>
              <a:rPr lang="en-US" sz="3600" dirty="0">
                <a:latin typeface="Calibri" panose="020F0502020204030204" pitchFamily="34" charset="0"/>
                <a:ea typeface="Calibri" panose="020F0502020204030204" pitchFamily="34" charset="0"/>
                <a:cs typeface="Calibri" panose="020F0502020204030204" pitchFamily="34" charset="0"/>
              </a:rPr>
              <a:t>________________________________________________________</a:t>
            </a:r>
          </a:p>
          <a:p>
            <a:pPr marL="0" indent="0" algn="just">
              <a:buNone/>
            </a:pPr>
            <a:endParaRPr lang="en-US" sz="36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3600" dirty="0">
                <a:effectLst/>
                <a:latin typeface="Calibri" panose="020F0502020204030204" pitchFamily="34" charset="0"/>
                <a:ea typeface="Calibri" panose="020F0502020204030204" pitchFamily="34" charset="0"/>
                <a:cs typeface="Calibri" panose="020F0502020204030204" pitchFamily="34" charset="0"/>
              </a:rPr>
              <a:t>The National Office is currently involved in the planning and implementation of </a:t>
            </a:r>
            <a:r>
              <a:rPr lang="en-US" sz="3600" dirty="0">
                <a:latin typeface="Calibri" panose="020F0502020204030204" pitchFamily="34" charset="0"/>
                <a:ea typeface="Calibri" panose="020F0502020204030204" pitchFamily="34" charset="0"/>
                <a:cs typeface="Calibri" panose="020F0502020204030204" pitchFamily="34" charset="0"/>
              </a:rPr>
              <a:t>three</a:t>
            </a:r>
            <a:r>
              <a:rPr lang="en-US" sz="3600" dirty="0">
                <a:effectLst/>
                <a:latin typeface="Calibri" panose="020F0502020204030204" pitchFamily="34" charset="0"/>
                <a:ea typeface="Calibri" panose="020F0502020204030204" pitchFamily="34" charset="0"/>
                <a:cs typeface="Calibri" panose="020F0502020204030204" pitchFamily="34" charset="0"/>
              </a:rPr>
              <a:t> NCP Capacity building projects, under Bridge2HE, in the directions of: EU Missions</a:t>
            </a:r>
            <a:r>
              <a:rPr lang="ka-GE"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Widening; Legal and Financial Aspects. </a:t>
            </a:r>
          </a:p>
          <a:p>
            <a:pPr marL="0" indent="0">
              <a:spcBef>
                <a:spcPts val="0"/>
              </a:spcBef>
              <a:buNone/>
            </a:pP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3600" dirty="0">
                <a:effectLst/>
                <a:latin typeface="Calibri" panose="020F0502020204030204" pitchFamily="34" charset="0"/>
                <a:ea typeface="Calibri" panose="020F0502020204030204" pitchFamily="34" charset="0"/>
                <a:cs typeface="Calibri" panose="020F0502020204030204" pitchFamily="34" charset="0"/>
              </a:rPr>
              <a:t>A memorandum is in the process of being signed with the RICH Europe Project for Research Infrastructures NCP capacity building. </a:t>
            </a:r>
            <a:endParaRPr lang="en-US" sz="2400" dirty="0">
              <a:highlight>
                <a:srgbClr val="FFFF00"/>
              </a:highlight>
            </a:endParaRPr>
          </a:p>
          <a:p>
            <a:pPr marL="0" indent="0" algn="just">
              <a:buNone/>
            </a:pPr>
            <a:endParaRPr lang="en-US" sz="2400" dirty="0"/>
          </a:p>
        </p:txBody>
      </p:sp>
    </p:spTree>
    <p:extLst>
      <p:ext uri="{BB962C8B-B14F-4D97-AF65-F5344CB8AC3E}">
        <p14:creationId xmlns:p14="http://schemas.microsoft.com/office/powerpoint/2010/main" val="382105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pPr algn="ctr"/>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STRATEGIC SUPPORT UNITS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9859726"/>
              </p:ext>
            </p:extLst>
          </p:nvPr>
        </p:nvGraphicFramePr>
        <p:xfrm>
          <a:off x="3946358" y="808522"/>
          <a:ext cx="7407442" cy="5368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493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ctr"/>
            <a:r>
              <a:rPr lang="en-US" sz="40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NCP</a:t>
            </a:r>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 NETWORK IN GEORGIA </a:t>
            </a:r>
          </a:p>
        </p:txBody>
      </p:sp>
      <p:sp>
        <p:nvSpPr>
          <p:cNvPr id="3" name="Content Placeholder 2"/>
          <p:cNvSpPr>
            <a:spLocks noGrp="1"/>
          </p:cNvSpPr>
          <p:nvPr>
            <p:ph idx="1"/>
          </p:nvPr>
        </p:nvSpPr>
        <p:spPr>
          <a:xfrm>
            <a:off x="3730752" y="726948"/>
            <a:ext cx="7572588" cy="5262372"/>
          </a:xfrm>
          <a:noFill/>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pPr>
              <a:tabLst>
                <a:tab pos="10058400" algn="l"/>
              </a:tabLst>
            </a:pPr>
            <a:r>
              <a:rPr lang="en-US" sz="3000" dirty="0">
                <a:solidFill>
                  <a:srgbClr val="002B4C"/>
                </a:solidFill>
                <a:latin typeface="Calibri" panose="020F0502020204030204" pitchFamily="34" charset="0"/>
                <a:ea typeface="Calibri" panose="020F0502020204030204" pitchFamily="34" charset="0"/>
                <a:cs typeface="Calibri" panose="020F0502020204030204" pitchFamily="34" charset="0"/>
              </a:rPr>
              <a:t>At initial stage NCPs are nominated by the Georgian Ministry of Education and Science - opinion leaders in the field, not reimbursed, NCPs represent different organizations.</a:t>
            </a:r>
          </a:p>
          <a:p>
            <a:pPr>
              <a:tabLst>
                <a:tab pos="10058400" algn="l"/>
              </a:tabLst>
            </a:pPr>
            <a:r>
              <a:rPr lang="en-US" sz="3000" dirty="0">
                <a:solidFill>
                  <a:srgbClr val="002B4C"/>
                </a:solidFill>
                <a:latin typeface="Calibri" panose="020F0502020204030204" pitchFamily="34" charset="0"/>
                <a:ea typeface="Calibri" panose="020F0502020204030204" pitchFamily="34" charset="0"/>
                <a:cs typeface="Calibri" panose="020F0502020204030204" pitchFamily="34" charset="0"/>
              </a:rPr>
              <a:t>Selection through open calls started by May 2022 (several rounds took place) </a:t>
            </a:r>
          </a:p>
          <a:p>
            <a:pPr>
              <a:tabLst>
                <a:tab pos="10058400" algn="l"/>
              </a:tabLst>
            </a:pPr>
            <a:r>
              <a:rPr lang="en-US" sz="3000" dirty="0">
                <a:solidFill>
                  <a:srgbClr val="002B4C"/>
                </a:solidFill>
                <a:latin typeface="Calibri" panose="020F0502020204030204" pitchFamily="34" charset="0"/>
                <a:ea typeface="Calibri" panose="020F0502020204030204" pitchFamily="34" charset="0"/>
                <a:cs typeface="Calibri" panose="020F0502020204030204" pitchFamily="34" charset="0"/>
              </a:rPr>
              <a:t>Criteria: excellent knowledge of English, PhD degree, experience  in research project implementation. </a:t>
            </a:r>
          </a:p>
          <a:p>
            <a:pPr>
              <a:tabLst>
                <a:tab pos="10058400" algn="l"/>
              </a:tabLst>
            </a:pPr>
            <a:r>
              <a:rPr lang="en-US" sz="3000" dirty="0">
                <a:solidFill>
                  <a:srgbClr val="002B4C"/>
                </a:solidFill>
                <a:latin typeface="Calibri" panose="020F0502020204030204" pitchFamily="34" charset="0"/>
                <a:ea typeface="Calibri" panose="020F0502020204030204" pitchFamily="34" charset="0"/>
                <a:cs typeface="Calibri" panose="020F0502020204030204" pitchFamily="34" charset="0"/>
              </a:rPr>
              <a:t>Total Number of NCPs employed: 14 persons</a:t>
            </a:r>
          </a:p>
          <a:p>
            <a:pPr>
              <a:tabLst>
                <a:tab pos="10058400" algn="l"/>
              </a:tabLst>
            </a:pPr>
            <a:r>
              <a:rPr lang="en-US" sz="3000" dirty="0">
                <a:solidFill>
                  <a:srgbClr val="002B4C"/>
                </a:solidFill>
                <a:latin typeface="Calibri" panose="020F0502020204030204" pitchFamily="34" charset="0"/>
                <a:ea typeface="Calibri" panose="020F0502020204030204" pitchFamily="34" charset="0"/>
                <a:cs typeface="Calibri" panose="020F0502020204030204" pitchFamily="34" charset="0"/>
              </a:rPr>
              <a:t>Total Number of Volunteer NCPs: 13 persons </a:t>
            </a:r>
          </a:p>
        </p:txBody>
      </p:sp>
    </p:spTree>
    <p:extLst>
      <p:ext uri="{BB962C8B-B14F-4D97-AF65-F5344CB8AC3E}">
        <p14:creationId xmlns:p14="http://schemas.microsoft.com/office/powerpoint/2010/main" val="1882460170"/>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26626BAE47CD439624384DF220C8C1" ma:contentTypeVersion="13" ma:contentTypeDescription="Create a new document." ma:contentTypeScope="" ma:versionID="c80fcf69ffba7463af7145fe743ca018">
  <xsd:schema xmlns:xsd="http://www.w3.org/2001/XMLSchema" xmlns:xs="http://www.w3.org/2001/XMLSchema" xmlns:p="http://schemas.microsoft.com/office/2006/metadata/properties" xmlns:ns2="ea759aec-9602-4cfb-a4d6-76210f1c4c69" xmlns:ns3="0858bc24-9fe5-48cd-8c9b-429408622c91" targetNamespace="http://schemas.microsoft.com/office/2006/metadata/properties" ma:root="true" ma:fieldsID="8c3c98c11837a3b8962ec55de716cfed" ns2:_="" ns3:_="">
    <xsd:import namespace="ea759aec-9602-4cfb-a4d6-76210f1c4c69"/>
    <xsd:import namespace="0858bc24-9fe5-48cd-8c9b-429408622c9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59aec-9602-4cfb-a4d6-76210f1c4c6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5503ba6-c77d-4a47-a49f-513eb447c3e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58bc24-9fe5-48cd-8c9b-429408622c9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c3baddc-5ee6-4942-abf3-e3bdcef93071}" ma:internalName="TaxCatchAll" ma:showField="CatchAllData" ma:web="0858bc24-9fe5-48cd-8c9b-429408622c9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4F68E4-4605-4D42-8AB2-21B885DA68ED}"/>
</file>

<file path=customXml/itemProps2.xml><?xml version="1.0" encoding="utf-8"?>
<ds:datastoreItem xmlns:ds="http://schemas.openxmlformats.org/officeDocument/2006/customXml" ds:itemID="{BB2DAF96-BB6E-49A4-B6F7-ECF62B915A4D}"/>
</file>

<file path=docProps/app.xml><?xml version="1.0" encoding="utf-8"?>
<Properties xmlns="http://schemas.openxmlformats.org/officeDocument/2006/extended-properties" xmlns:vt="http://schemas.openxmlformats.org/officeDocument/2006/docPropsVTypes">
  <TotalTime>139</TotalTime>
  <Words>3884</Words>
  <Application>Microsoft Office PowerPoint</Application>
  <PresentationFormat>Widescreen</PresentationFormat>
  <Paragraphs>566</Paragraphs>
  <Slides>50</Slides>
  <Notes>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50</vt:i4>
      </vt:variant>
    </vt:vector>
  </HeadingPairs>
  <TitlesOfParts>
    <vt:vector size="65" baseType="lpstr">
      <vt:lpstr>-apple-system</vt:lpstr>
      <vt:lpstr>Arial</vt:lpstr>
      <vt:lpstr>Arial MT</vt:lpstr>
      <vt:lpstr>Calibri</vt:lpstr>
      <vt:lpstr>Calibri Light</vt:lpstr>
      <vt:lpstr>Corbel</vt:lpstr>
      <vt:lpstr>Courier New</vt:lpstr>
      <vt:lpstr>Sylfaen</vt:lpstr>
      <vt:lpstr>Symbol</vt:lpstr>
      <vt:lpstr>Times New Roman</vt:lpstr>
      <vt:lpstr>Wingdings</vt:lpstr>
      <vt:lpstr>Wingdings 2</vt:lpstr>
      <vt:lpstr>Frame</vt:lpstr>
      <vt:lpstr>Office Theme</vt:lpstr>
      <vt:lpstr>1_Office Theme</vt:lpstr>
      <vt:lpstr>Horizon Europe National Office of Georgia  </vt:lpstr>
      <vt:lpstr> ASSOCIATION AGREEMENT - EU RESEARCH AND INNOVATION FRAMEWORK PROGRAMME </vt:lpstr>
      <vt:lpstr>HORIZON EUROPE – GEORGIA  FACT SHEET</vt:lpstr>
      <vt:lpstr>National Office “Horizon Europe” Mission</vt:lpstr>
      <vt:lpstr>National Office “Horizon Europe”</vt:lpstr>
      <vt:lpstr>National Office “Horizon Europe” - Structure</vt:lpstr>
      <vt:lpstr>NCP  Capacity Building Activities  Science  Management School</vt:lpstr>
      <vt:lpstr>STRATEGIC SUPPORT UNITS</vt:lpstr>
      <vt:lpstr>NCP NETWORK IN GEORGIA </vt:lpstr>
      <vt:lpstr>PROGRAMME COMMITTEE MEMBERS – GEORGIA </vt:lpstr>
      <vt:lpstr>University Grant Offices (self funded)</vt:lpstr>
      <vt:lpstr>Communication  flows </vt:lpstr>
      <vt:lpstr>Outreach strategy </vt:lpstr>
      <vt:lpstr>Target Audience  </vt:lpstr>
      <vt:lpstr>Forerunner Horizon 2020 –  AA signed in 2016  </vt:lpstr>
      <vt:lpstr>Horizon Europe Participation  2021-2027 </vt:lpstr>
      <vt:lpstr>GEORGIA: Areas of application and success/ source: Silvia Bojinova  presentation</vt:lpstr>
      <vt:lpstr>Pillar I  Excellent Science European Research Council  National Contact Point </vt:lpstr>
      <vt:lpstr>Stakeholders</vt:lpstr>
      <vt:lpstr>Key Findings</vt:lpstr>
      <vt:lpstr>Pillar I Marie Sklodowska-Curie Actions National Contact Point </vt:lpstr>
      <vt:lpstr>Key Findings  </vt:lpstr>
      <vt:lpstr>Challenges (if any) and vision  </vt:lpstr>
      <vt:lpstr>Pillar I  Research Infrastructures  NCP Dr. Mariam Razmadze  Email: mrazmadze@rustaveli.org.ge</vt:lpstr>
      <vt:lpstr>Key Achievements </vt:lpstr>
      <vt:lpstr>PowerPoint Presentation</vt:lpstr>
      <vt:lpstr>Present plans:</vt:lpstr>
      <vt:lpstr>PowerPoint Presentation</vt:lpstr>
      <vt:lpstr>PowerPoint Presentation</vt:lpstr>
      <vt:lpstr>PowerPoint Presentation</vt:lpstr>
      <vt:lpstr>Attended and Upcoming Training and Meetings </vt:lpstr>
      <vt:lpstr>           Pillar II  Cluster 6:  Food, Bioeconomy, Natural Resources, Agriculture and Environment</vt:lpstr>
      <vt:lpstr>PowerPoint Presentation</vt:lpstr>
      <vt:lpstr>Individual consultations  Key topics </vt:lpstr>
      <vt:lpstr>Trainings and workshops attended:</vt:lpstr>
      <vt:lpstr>PowerPoint Presentation</vt:lpstr>
      <vt:lpstr>Pillar III  Innovative Europe</vt:lpstr>
      <vt:lpstr>Key Achievements  </vt:lpstr>
      <vt:lpstr>Key Achievements  </vt:lpstr>
      <vt:lpstr>Key Achievements  </vt:lpstr>
      <vt:lpstr>Vision - Innovation Ecosystem Actors</vt:lpstr>
      <vt:lpstr>European Innovation Council and   European Innovation Ecosystems National Contact Point</vt:lpstr>
      <vt:lpstr>PowerPoint Presentation</vt:lpstr>
      <vt:lpstr>PowerPoint Presentation</vt:lpstr>
      <vt:lpstr>Widening Info Day - 13 October, 2022</vt:lpstr>
      <vt:lpstr>Individual Consultations: </vt:lpstr>
      <vt:lpstr>Key Stakeholders  </vt:lpstr>
      <vt:lpstr>Goals and Challenges</vt:lpstr>
      <vt:lpstr>Partnerships and Missions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Europe National Office of Georgia</dc:title>
  <dc:creator>Nino</dc:creator>
  <cp:lastModifiedBy>Nino Inasaridze</cp:lastModifiedBy>
  <cp:revision>18</cp:revision>
  <dcterms:modified xsi:type="dcterms:W3CDTF">2022-10-24T13:44:17Z</dcterms:modified>
</cp:coreProperties>
</file>