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1" r:id="rId5"/>
    <p:sldId id="266" r:id="rId6"/>
    <p:sldId id="260" r:id="rId7"/>
    <p:sldId id="265" r:id="rId8"/>
    <p:sldId id="269" r:id="rId9"/>
    <p:sldId id="268" r:id="rId10"/>
    <p:sldId id="270" r:id="rId11"/>
    <p:sldId id="258" r:id="rId12"/>
    <p:sldId id="271" r:id="rId13"/>
    <p:sldId id="259" r:id="rId14"/>
    <p:sldId id="267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ona Brown (Sensitive)" initials="SB(" lastIdx="2" clrIdx="0">
    <p:extLst>
      <p:ext uri="{19B8F6BF-5375-455C-9EA6-DF929625EA0E}">
        <p15:presenceInfo xmlns:p15="http://schemas.microsoft.com/office/powerpoint/2012/main" userId="S-1-5-21-425255658-2332080196-2828118955-332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0B0968-73A5-4BE1-9F23-F5B4FD122A7D}" v="15" dt="2020-12-02T11:04:30.845"/>
    <p1510:client id="{3669E047-80B5-4874-AF8F-EED6C898A3AB}" v="8" dt="2021-11-10T13:46:32.162"/>
    <p1510:client id="{61CFBAF0-66EE-436D-99FE-94A3B4844DCF}" v="39" dt="2021-11-05T13:14:30.013"/>
    <p1510:client id="{856DD92B-6405-49EB-8DA4-57EFCC187FC8}" v="59" dt="2022-02-04T09:19:00.469"/>
    <p1510:client id="{90976128-6EB4-45F7-A78F-36EAB6FEF8BA}" v="344" dt="2021-11-05T10:10:54.876"/>
    <p1510:client id="{9AB69388-5B78-46E6-AA8E-93395E6A1C27}" v="71" dt="2020-11-27T14:55:21.021"/>
    <p1510:client id="{9AED06E4-2F1D-4AEE-8EFA-3D1C1274B936}" v="17" dt="2021-11-05T08:48:51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25448-E478-4A5C-BD0D-72EAAA3233BA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76F16-5DC2-4C14-85B8-9B7BA2B93E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722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DAC43F-945C-2741-8C49-5858CAF919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041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DAC43F-945C-2741-8C49-5858CAF919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180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DAC43F-945C-2741-8C49-5858CAF919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3306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DAC43F-945C-2741-8C49-5858CAF919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434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6F16-5DC2-4C14-85B8-9B7BA2B93EB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554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DAC43F-945C-2741-8C49-5858CAF919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9580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DAC43F-945C-2741-8C49-5858CAF919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4790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DAC43F-945C-2741-8C49-5858CAF919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7512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DAC43F-945C-2741-8C49-5858CAF919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1409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4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1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4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80000" y="2895600"/>
            <a:ext cx="11184619" cy="3205800"/>
          </a:xfrm>
        </p:spPr>
        <p:txBody>
          <a:bodyPr/>
          <a:lstStyle>
            <a:lvl1pPr marL="0" indent="0">
              <a:buNone/>
              <a:defRPr sz="4000" b="1" i="0">
                <a:solidFill>
                  <a:schemeClr val="bg1"/>
                </a:solidFill>
                <a:latin typeface="Arial "/>
                <a:cs typeface="Arial 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849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33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44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48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03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6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16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89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94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41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hona.brown@fcdo.gov.uk" TargetMode="External"/><Relationship Id="rId2" Type="http://schemas.openxmlformats.org/officeDocument/2006/relationships/hyperlink" Target="mailto:alejandra.cortes@fcdo.gov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>
            <a:extLst>
              <a:ext uri="{FF2B5EF4-FFF2-40B4-BE49-F238E27FC236}">
                <a16:creationId xmlns:a16="http://schemas.microsoft.com/office/drawing/2014/main" id="{DB230AA5-2FD9-4747-935A-DA78ABB46D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1371" y="1277229"/>
            <a:ext cx="11280576" cy="532097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B02D93B-A1FD-644A-975C-F0994CD4CC9F}"/>
              </a:ext>
            </a:extLst>
          </p:cNvPr>
          <p:cNvSpPr txBox="1">
            <a:spLocks/>
          </p:cNvSpPr>
          <p:nvPr/>
        </p:nvSpPr>
        <p:spPr>
          <a:xfrm>
            <a:off x="708518" y="1666013"/>
            <a:ext cx="10348503" cy="4543411"/>
          </a:xfrm>
          <a:prstGeom prst="rect">
            <a:avLst/>
          </a:prstGeom>
          <a:effectLst>
            <a:glow rad="254000">
              <a:schemeClr val="tx1">
                <a:lumMod val="50000"/>
                <a:lumOff val="50000"/>
                <a:alpha val="45000"/>
              </a:schemeClr>
            </a:glow>
          </a:effectLst>
        </p:spPr>
        <p:txBody>
          <a:bodyPr vert="horz" lIns="121920" tIns="60960" rIns="121920" bIns="6096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="1" i="0" kern="1200">
                <a:solidFill>
                  <a:schemeClr val="bg1"/>
                </a:solidFill>
                <a:latin typeface="Arial "/>
                <a:ea typeface="+mn-ea"/>
                <a:cs typeface="Arial 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867" dirty="0">
                <a:effectLst>
                  <a:glow rad="127000">
                    <a:schemeClr val="tx1">
                      <a:lumMod val="50000"/>
                      <a:lumOff val="50000"/>
                      <a:alpha val="8000"/>
                    </a:schemeClr>
                  </a:glow>
                </a:effectLst>
              </a:rPr>
              <a:t>Spain</a:t>
            </a:r>
          </a:p>
          <a:p>
            <a:endParaRPr lang="en-GB" sz="5867" dirty="0">
              <a:effectLst>
                <a:glow rad="127000">
                  <a:schemeClr val="tx1">
                    <a:lumMod val="50000"/>
                    <a:lumOff val="50000"/>
                    <a:alpha val="8000"/>
                  </a:schemeClr>
                </a:glow>
              </a:effectLst>
            </a:endParaRPr>
          </a:p>
          <a:p>
            <a:endParaRPr lang="en-GB" sz="5867" dirty="0"/>
          </a:p>
          <a:p>
            <a:endParaRPr lang="en-GB" sz="5867" dirty="0"/>
          </a:p>
          <a:p>
            <a:endParaRPr lang="en-GB" sz="5867" dirty="0"/>
          </a:p>
          <a:p>
            <a:endParaRPr lang="en-GB" sz="5867" dirty="0"/>
          </a:p>
          <a:p>
            <a:endParaRPr lang="en-GB" sz="5867" dirty="0"/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EDEB2A04-07A0-3A4C-8549-8967D199676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339" y="168030"/>
            <a:ext cx="1450879" cy="686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85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258FF-5636-3848-9F4E-58AB0FCA1DD4}"/>
              </a:ext>
            </a:extLst>
          </p:cNvPr>
          <p:cNvSpPr/>
          <p:nvPr/>
        </p:nvSpPr>
        <p:spPr>
          <a:xfrm>
            <a:off x="0" y="1"/>
            <a:ext cx="12192000" cy="1106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EDEB2A04-07A0-3A4C-8549-8967D199676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58" y="164272"/>
            <a:ext cx="1568104" cy="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334B86-6380-1F4D-8D54-0C77D9CD0A82}"/>
              </a:ext>
            </a:extLst>
          </p:cNvPr>
          <p:cNvSpPr txBox="1"/>
          <p:nvPr/>
        </p:nvSpPr>
        <p:spPr>
          <a:xfrm>
            <a:off x="2217765" y="521581"/>
            <a:ext cx="96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b="1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  <a:endParaRPr lang="en-GB" sz="2200">
              <a:solidFill>
                <a:srgbClr val="CF10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4611FA9-0ED4-0E4C-AA39-C9040C4CDE07}"/>
              </a:ext>
            </a:extLst>
          </p:cNvPr>
          <p:cNvSpPr txBox="1"/>
          <p:nvPr/>
        </p:nvSpPr>
        <p:spPr>
          <a:xfrm>
            <a:off x="326958" y="1427767"/>
            <a:ext cx="11710345" cy="32624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altLang="en-US" sz="2400" dirty="0"/>
          </a:p>
          <a:p>
            <a:r>
              <a:rPr lang="en-GB" altLang="en-US" sz="2400" b="1" dirty="0">
                <a:latin typeface="Arial"/>
                <a:cs typeface="Arial"/>
              </a:rPr>
              <a:t>Tips for doing </a:t>
            </a:r>
            <a:r>
              <a:rPr lang="en-GB" altLang="en-US" sz="2400" b="1" dirty="0" smtClean="0">
                <a:latin typeface="Arial"/>
                <a:cs typeface="Arial"/>
              </a:rPr>
              <a:t>business</a:t>
            </a:r>
          </a:p>
          <a:p>
            <a:endParaRPr lang="en-GB" altLang="en-US" sz="2400" b="1" dirty="0">
              <a:latin typeface="Arial"/>
              <a:cs typeface="Arial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200" dirty="0" smtClean="0">
                <a:latin typeface="Arial"/>
                <a:cs typeface="Arial"/>
              </a:rPr>
              <a:t>Translate material into Spanish.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en-US" sz="2200" dirty="0" smtClean="0">
              <a:latin typeface="Arial"/>
              <a:cs typeface="Arial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200" dirty="0" smtClean="0">
                <a:latin typeface="Arial"/>
                <a:cs typeface="Arial"/>
              </a:rPr>
              <a:t>Useful to have endorsement of key opinion leaders (KOL).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altLang="en-US" sz="2200" dirty="0" smtClean="0">
              <a:latin typeface="Arial"/>
              <a:cs typeface="Arial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200" dirty="0" smtClean="0">
                <a:latin typeface="Arial"/>
                <a:cs typeface="Arial"/>
              </a:rPr>
              <a:t>Patience and personal approach</a:t>
            </a:r>
            <a:r>
              <a:rPr lang="es-ES" altLang="en-US" sz="2200" dirty="0" smtClean="0">
                <a:latin typeface="Arial"/>
                <a:cs typeface="Arial"/>
              </a:rPr>
              <a:t>.</a:t>
            </a:r>
            <a:endParaRPr lang="es-ES" altLang="en-US" sz="2200" dirty="0">
              <a:latin typeface="Arial"/>
              <a:cs typeface="Arial"/>
            </a:endParaRPr>
          </a:p>
          <a:p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86919" y="1089987"/>
            <a:ext cx="11018162" cy="315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15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258FF-5636-3848-9F4E-58AB0FCA1DD4}"/>
              </a:ext>
            </a:extLst>
          </p:cNvPr>
          <p:cNvSpPr/>
          <p:nvPr/>
        </p:nvSpPr>
        <p:spPr>
          <a:xfrm>
            <a:off x="0" y="1"/>
            <a:ext cx="12192000" cy="1106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EDEB2A04-07A0-3A4C-8549-8967D199676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58" y="164272"/>
            <a:ext cx="1568104" cy="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334B86-6380-1F4D-8D54-0C77D9CD0A82}"/>
              </a:ext>
            </a:extLst>
          </p:cNvPr>
          <p:cNvSpPr txBox="1"/>
          <p:nvPr/>
        </p:nvSpPr>
        <p:spPr>
          <a:xfrm>
            <a:off x="2217765" y="521581"/>
            <a:ext cx="96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b="1" dirty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  <a:endParaRPr lang="en-GB" sz="2200" dirty="0">
              <a:solidFill>
                <a:srgbClr val="CF10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4611FA9-0ED4-0E4C-AA39-C9040C4CDE07}"/>
              </a:ext>
            </a:extLst>
          </p:cNvPr>
          <p:cNvSpPr txBox="1"/>
          <p:nvPr/>
        </p:nvSpPr>
        <p:spPr>
          <a:xfrm>
            <a:off x="586919" y="1228601"/>
            <a:ext cx="11710345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lvl="1"/>
            <a:r>
              <a:rPr lang="en-GB" altLang="en-US" sz="2400" b="1" dirty="0" smtClean="0">
                <a:latin typeface="Arial"/>
                <a:cs typeface="Arial"/>
              </a:rPr>
              <a:t>Examples of ongoing work </a:t>
            </a:r>
          </a:p>
          <a:p>
            <a:pPr marL="0" lvl="1"/>
            <a:endParaRPr lang="en-GB" altLang="en-US" sz="2400" b="1" dirty="0" smtClean="0">
              <a:latin typeface="Arial"/>
              <a:cs typeface="Arial"/>
            </a:endParaRPr>
          </a:p>
          <a:p>
            <a:pPr marL="452438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 events around the Vaccines World Congress Europe (Barcelona, October 2022)</a:t>
            </a:r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438" lvl="1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Missions with regions: DIT Iberia and Midlands Engine Mission, biotech and </a:t>
            </a:r>
            <a:r>
              <a:rPr lang="en-GB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medtech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markets (March 2023).</a:t>
            </a:r>
          </a:p>
          <a:p>
            <a:pPr marL="452438" lvl="1" indent="-342900"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Arial"/>
                <a:cs typeface="Arial"/>
              </a:rPr>
              <a:t>Roundtables on sustainability and health (date tbc)</a:t>
            </a:r>
          </a:p>
          <a:p>
            <a:pPr lvl="1"/>
            <a:endParaRPr lang="en-GB" altLang="en-US" sz="2400" dirty="0" smtClean="0">
              <a:latin typeface="Arial"/>
              <a:cs typeface="Arial"/>
            </a:endParaRPr>
          </a:p>
          <a:p>
            <a:r>
              <a:rPr lang="en-GB" altLang="en-US" sz="2400" b="1" dirty="0" smtClean="0">
                <a:latin typeface="Arial"/>
                <a:cs typeface="Arial"/>
              </a:rPr>
              <a:t>Main In-Country Events</a:t>
            </a:r>
          </a:p>
          <a:p>
            <a:endParaRPr lang="en-GB" altLang="en-US" sz="2400" b="1" dirty="0" smtClean="0">
              <a:latin typeface="Arial"/>
              <a:cs typeface="Arial"/>
            </a:endParaRPr>
          </a:p>
          <a:p>
            <a:pPr marL="357188" lvl="1" indent="-342900">
              <a:buFont typeface="Arial" panose="020B0604020202020204" pitchFamily="34" charset="0"/>
              <a:buChar char="•"/>
            </a:pPr>
            <a:r>
              <a:rPr lang="en-GB" altLang="en-US" sz="2400" dirty="0" err="1" smtClean="0">
                <a:latin typeface="Arial"/>
                <a:cs typeface="Arial"/>
              </a:rPr>
              <a:t>Infarma</a:t>
            </a:r>
            <a:r>
              <a:rPr lang="en-GB" altLang="en-US" sz="2400" dirty="0" smtClean="0">
                <a:latin typeface="Arial"/>
                <a:cs typeface="Arial"/>
              </a:rPr>
              <a:t>, Madrid, 14-16 March 2023</a:t>
            </a:r>
          </a:p>
          <a:p>
            <a:pPr marL="357188" lvl="1" indent="-342900">
              <a:buFont typeface="Arial" panose="020B0604020202020204" pitchFamily="34" charset="0"/>
              <a:buChar char="•"/>
            </a:pPr>
            <a:r>
              <a:rPr lang="en-GB" altLang="en-US" sz="2400" dirty="0" err="1" smtClean="0">
                <a:latin typeface="Arial"/>
                <a:cs typeface="Arial"/>
              </a:rPr>
              <a:t>Biospain</a:t>
            </a:r>
            <a:r>
              <a:rPr lang="en-GB" altLang="en-US" sz="2400" dirty="0" smtClean="0">
                <a:latin typeface="Arial"/>
                <a:cs typeface="Arial"/>
              </a:rPr>
              <a:t>, Barcelona, September 2023</a:t>
            </a:r>
          </a:p>
          <a:p>
            <a:pPr marL="357188" lvl="1" indent="-342900">
              <a:buFont typeface="Arial" panose="020B0604020202020204" pitchFamily="34" charset="0"/>
              <a:buChar char="•"/>
            </a:pPr>
            <a:r>
              <a:rPr lang="en-GB" altLang="en-US" sz="2400" dirty="0" err="1" smtClean="0">
                <a:latin typeface="Arial"/>
                <a:cs typeface="Arial"/>
              </a:rPr>
              <a:t>Expooptica</a:t>
            </a:r>
            <a:r>
              <a:rPr lang="en-GB" altLang="en-US" sz="2400" dirty="0" smtClean="0">
                <a:latin typeface="Arial"/>
                <a:cs typeface="Arial"/>
              </a:rPr>
              <a:t>, Madrid, April 2024</a:t>
            </a:r>
          </a:p>
          <a:p>
            <a:pPr marL="357188" lvl="1" indent="-342900">
              <a:buFont typeface="Arial" panose="020B0604020202020204" pitchFamily="34" charset="0"/>
              <a:buChar char="•"/>
            </a:pPr>
            <a:r>
              <a:rPr lang="en-GB" altLang="en-US" sz="2400" dirty="0" err="1" smtClean="0">
                <a:latin typeface="Arial"/>
                <a:cs typeface="Arial"/>
              </a:rPr>
              <a:t>Expodental</a:t>
            </a:r>
            <a:r>
              <a:rPr lang="en-GB" altLang="en-US" sz="2400" dirty="0" smtClean="0">
                <a:latin typeface="Arial"/>
                <a:cs typeface="Arial"/>
              </a:rPr>
              <a:t>, Madrid, March 2024</a:t>
            </a:r>
            <a:endParaRPr lang="en-GB" altLang="en-US" sz="2400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86919" y="1089987"/>
            <a:ext cx="11018162" cy="315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20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B02D93B-A1FD-644A-975C-F0994CD4CC9F}"/>
              </a:ext>
            </a:extLst>
          </p:cNvPr>
          <p:cNvSpPr txBox="1">
            <a:spLocks/>
          </p:cNvSpPr>
          <p:nvPr/>
        </p:nvSpPr>
        <p:spPr>
          <a:xfrm>
            <a:off x="708518" y="1666013"/>
            <a:ext cx="10348503" cy="4543411"/>
          </a:xfrm>
          <a:prstGeom prst="rect">
            <a:avLst/>
          </a:prstGeom>
          <a:effectLst>
            <a:glow rad="254000">
              <a:schemeClr val="tx1">
                <a:lumMod val="50000"/>
                <a:lumOff val="50000"/>
                <a:alpha val="45000"/>
              </a:schemeClr>
            </a:glow>
          </a:effectLst>
        </p:spPr>
        <p:txBody>
          <a:bodyPr vert="horz" lIns="121920" tIns="60960" rIns="121920" bIns="6096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="1" i="0" kern="1200">
                <a:solidFill>
                  <a:schemeClr val="bg1"/>
                </a:solidFill>
                <a:latin typeface="Arial "/>
                <a:ea typeface="+mn-ea"/>
                <a:cs typeface="Arial 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  <a:effectLst>
                  <a:glow rad="127000">
                    <a:schemeClr val="tx1">
                      <a:lumMod val="50000"/>
                      <a:lumOff val="50000"/>
                      <a:alpha val="8000"/>
                    </a:schemeClr>
                  </a:glow>
                </a:effectLst>
              </a:rPr>
              <a:t>Thank </a:t>
            </a:r>
            <a:r>
              <a:rPr lang="en-GB" dirty="0" smtClean="0">
                <a:solidFill>
                  <a:schemeClr val="tx1"/>
                </a:solidFill>
                <a:effectLst>
                  <a:glow rad="127000">
                    <a:schemeClr val="tx1">
                      <a:lumMod val="50000"/>
                      <a:lumOff val="50000"/>
                      <a:alpha val="8000"/>
                    </a:schemeClr>
                  </a:glow>
                </a:effectLst>
              </a:rPr>
              <a:t>You!</a:t>
            </a:r>
            <a:endParaRPr lang="en-GB" dirty="0">
              <a:solidFill>
                <a:schemeClr val="tx1"/>
              </a:solidFill>
              <a:effectLst>
                <a:glow rad="127000">
                  <a:schemeClr val="tx1">
                    <a:lumMod val="50000"/>
                    <a:lumOff val="50000"/>
                    <a:alpha val="8000"/>
                  </a:schemeClr>
                </a:glow>
              </a:effectLst>
            </a:endParaRPr>
          </a:p>
          <a:p>
            <a:endParaRPr lang="es-ES" dirty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  <a:effectLst>
                  <a:glow rad="127000">
                    <a:schemeClr val="tx1">
                      <a:lumMod val="50000"/>
                      <a:lumOff val="50000"/>
                      <a:alpha val="8000"/>
                    </a:schemeClr>
                  </a:glow>
                </a:effectLst>
                <a:hlinkClick r:id="rId2"/>
              </a:rPr>
              <a:t>alejandra.cortes@fcdo.gov.uk</a:t>
            </a:r>
            <a:endParaRPr lang="es-ES" dirty="0" smtClean="0">
              <a:solidFill>
                <a:schemeClr val="tx1"/>
              </a:solidFill>
              <a:effectLst>
                <a:glow rad="127000">
                  <a:schemeClr val="tx1">
                    <a:lumMod val="50000"/>
                    <a:lumOff val="50000"/>
                    <a:alpha val="8000"/>
                  </a:schemeClr>
                </a:glow>
              </a:effectLst>
            </a:endParaRPr>
          </a:p>
          <a:p>
            <a:endParaRPr lang="es-ES" dirty="0">
              <a:solidFill>
                <a:schemeClr val="tx1"/>
              </a:solidFill>
              <a:effectLst>
                <a:glow rad="127000">
                  <a:schemeClr val="tx1">
                    <a:lumMod val="50000"/>
                    <a:lumOff val="50000"/>
                    <a:alpha val="8000"/>
                  </a:schemeClr>
                </a:glow>
              </a:effectLst>
            </a:endParaRPr>
          </a:p>
          <a:p>
            <a:r>
              <a:rPr lang="es-ES" dirty="0" smtClean="0">
                <a:solidFill>
                  <a:schemeClr val="tx1"/>
                </a:solidFill>
                <a:effectLst>
                  <a:glow rad="127000">
                    <a:schemeClr val="tx1">
                      <a:lumMod val="50000"/>
                      <a:lumOff val="50000"/>
                      <a:alpha val="8000"/>
                    </a:schemeClr>
                  </a:glow>
                </a:effectLst>
                <a:hlinkClick r:id="rId3"/>
              </a:rPr>
              <a:t>shona.brown@fcdo.gov.uk</a:t>
            </a:r>
            <a:r>
              <a:rPr lang="es-ES" dirty="0" smtClean="0">
                <a:solidFill>
                  <a:schemeClr val="tx1"/>
                </a:solidFill>
                <a:effectLst>
                  <a:glow rad="127000">
                    <a:schemeClr val="tx1">
                      <a:lumMod val="50000"/>
                      <a:lumOff val="50000"/>
                      <a:alpha val="8000"/>
                    </a:schemeClr>
                  </a:glow>
                </a:effectLst>
              </a:rPr>
              <a:t> </a:t>
            </a:r>
            <a:endParaRPr lang="en-GB" dirty="0">
              <a:solidFill>
                <a:schemeClr val="tx1"/>
              </a:solidFill>
            </a:endParaRPr>
          </a:p>
          <a:p>
            <a:endParaRPr lang="en-GB" sz="5867" dirty="0"/>
          </a:p>
          <a:p>
            <a:endParaRPr lang="en-GB" sz="5867" dirty="0"/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EDEB2A04-07A0-3A4C-8549-8967D199676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339" y="150261"/>
            <a:ext cx="1450879" cy="686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86919" y="1089987"/>
            <a:ext cx="11018162" cy="315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1334B86-6380-1F4D-8D54-0C77D9CD0A82}"/>
              </a:ext>
            </a:extLst>
          </p:cNvPr>
          <p:cNvSpPr txBox="1"/>
          <p:nvPr/>
        </p:nvSpPr>
        <p:spPr>
          <a:xfrm>
            <a:off x="2209800" y="419841"/>
            <a:ext cx="96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b="1" dirty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  <a:endParaRPr lang="en-GB" sz="2200" dirty="0">
              <a:solidFill>
                <a:srgbClr val="CF10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49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258FF-5636-3848-9F4E-58AB0FCA1DD4}"/>
              </a:ext>
            </a:extLst>
          </p:cNvPr>
          <p:cNvSpPr/>
          <p:nvPr/>
        </p:nvSpPr>
        <p:spPr>
          <a:xfrm>
            <a:off x="0" y="1"/>
            <a:ext cx="12192000" cy="1106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EDEB2A04-07A0-3A4C-8549-8967D199676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58" y="164272"/>
            <a:ext cx="1568104" cy="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334B86-6380-1F4D-8D54-0C77D9CD0A82}"/>
              </a:ext>
            </a:extLst>
          </p:cNvPr>
          <p:cNvSpPr txBox="1"/>
          <p:nvPr/>
        </p:nvSpPr>
        <p:spPr>
          <a:xfrm>
            <a:off x="2217765" y="521581"/>
            <a:ext cx="96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b="1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  <a:endParaRPr lang="en-GB" sz="2200">
              <a:solidFill>
                <a:srgbClr val="CF10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4611FA9-0ED4-0E4C-AA39-C9040C4CDE07}"/>
              </a:ext>
            </a:extLst>
          </p:cNvPr>
          <p:cNvSpPr txBox="1"/>
          <p:nvPr/>
        </p:nvSpPr>
        <p:spPr>
          <a:xfrm>
            <a:off x="354031" y="1430023"/>
            <a:ext cx="11710345" cy="418576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s-ES" sz="200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s-ES" sz="2400" b="1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400" b="1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s-ES" sz="2400" b="1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sz="200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200" b="1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/>
            </a:r>
            <a:br>
              <a:rPr lang="es-ES" sz="2200" b="1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endParaRPr lang="es-ES" sz="2200" b="1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200" b="1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/>
            </a:r>
            <a:br>
              <a:rPr lang="es-ES" sz="2200" b="1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endParaRPr lang="es-ES" sz="2200" b="1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800100" lvl="1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sz="2200" b="1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sz="220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20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194" b="69677"/>
          <a:stretch/>
        </p:blipFill>
        <p:spPr>
          <a:xfrm>
            <a:off x="3655651" y="1790192"/>
            <a:ext cx="5015274" cy="39228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65141" y="3364696"/>
            <a:ext cx="2600024" cy="9233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>
                <a:latin typeface="Arial"/>
                <a:cs typeface="Arial"/>
              </a:rPr>
              <a:t>DIT Barcelona </a:t>
            </a:r>
          </a:p>
          <a:p>
            <a:r>
              <a:rPr lang="en-GB">
                <a:latin typeface="Arial"/>
                <a:cs typeface="Arial"/>
              </a:rPr>
              <a:t>DIT Bilbao  </a:t>
            </a:r>
          </a:p>
          <a:p>
            <a:r>
              <a:rPr lang="en-GB">
                <a:latin typeface="Arial"/>
                <a:cs typeface="Arial"/>
              </a:rPr>
              <a:t>DIT Madrid </a:t>
            </a: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86909" y="3425648"/>
            <a:ext cx="175491" cy="194513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05470" y="3729104"/>
            <a:ext cx="175491" cy="194513"/>
          </a:xfrm>
          <a:prstGeom prst="rect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97003" y="3984569"/>
            <a:ext cx="175491" cy="19451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>
            <a:off x="586919" y="1089987"/>
            <a:ext cx="11018162" cy="315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258FF-5636-3848-9F4E-58AB0FCA1DD4}"/>
              </a:ext>
            </a:extLst>
          </p:cNvPr>
          <p:cNvSpPr/>
          <p:nvPr/>
        </p:nvSpPr>
        <p:spPr>
          <a:xfrm>
            <a:off x="0" y="1"/>
            <a:ext cx="12192000" cy="1106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EDEB2A04-07A0-3A4C-8549-8967D199676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58" y="164272"/>
            <a:ext cx="1568104" cy="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334B86-6380-1F4D-8D54-0C77D9CD0A82}"/>
              </a:ext>
            </a:extLst>
          </p:cNvPr>
          <p:cNvSpPr txBox="1"/>
          <p:nvPr/>
        </p:nvSpPr>
        <p:spPr>
          <a:xfrm>
            <a:off x="2217765" y="521581"/>
            <a:ext cx="96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b="1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  <a:endParaRPr lang="en-GB" sz="2200">
              <a:solidFill>
                <a:srgbClr val="CF10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4611FA9-0ED4-0E4C-AA39-C9040C4CDE07}"/>
              </a:ext>
            </a:extLst>
          </p:cNvPr>
          <p:cNvSpPr txBox="1"/>
          <p:nvPr/>
        </p:nvSpPr>
        <p:spPr>
          <a:xfrm>
            <a:off x="326958" y="1566381"/>
            <a:ext cx="11710345" cy="51090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200" b="1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Why Spain?</a:t>
            </a: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/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Over 47 million population, 4</a:t>
            </a:r>
            <a:r>
              <a:rPr lang="en-GB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largest economy in the EU. </a:t>
            </a: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Pharmaceutical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market is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ranked 8</a:t>
            </a:r>
            <a:r>
              <a:rPr lang="en-GB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world and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 Europe.</a:t>
            </a:r>
            <a:b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Healthcare market ranked in the top 10 by the WHO and medical device market is 5</a:t>
            </a:r>
            <a:r>
              <a:rPr lang="en-GB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in Europe.</a:t>
            </a: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20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Arial"/>
                <a:ea typeface="ＭＳ Ｐゴシック"/>
                <a:cs typeface="Arial"/>
              </a:rPr>
              <a:t>Favourable demographics for new products / clinical trials: 20% of population is over 65 and life expectancy high at 84.</a:t>
            </a:r>
            <a:endParaRPr lang="en-GB" sz="2200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UK products and services considered highly due to our strong regulatory regime and excellence in LS .</a:t>
            </a:r>
            <a:endParaRPr lang="en-GB" sz="2000" dirty="0" smtClean="0">
              <a:solidFill>
                <a:prstClr val="black"/>
              </a:solidFill>
              <a:ea typeface="ＭＳ Ｐゴシック" panose="020B0600070205080204" pitchFamily="34" charset="-128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s-ES" sz="2000" dirty="0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86919" y="1089987"/>
            <a:ext cx="11018162" cy="315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96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258FF-5636-3848-9F4E-58AB0FCA1DD4}"/>
              </a:ext>
            </a:extLst>
          </p:cNvPr>
          <p:cNvSpPr/>
          <p:nvPr/>
        </p:nvSpPr>
        <p:spPr>
          <a:xfrm>
            <a:off x="0" y="1"/>
            <a:ext cx="12192000" cy="1106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EDEB2A04-07A0-3A4C-8549-8967D199676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58" y="164272"/>
            <a:ext cx="1568104" cy="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334B86-6380-1F4D-8D54-0C77D9CD0A82}"/>
              </a:ext>
            </a:extLst>
          </p:cNvPr>
          <p:cNvSpPr txBox="1"/>
          <p:nvPr/>
        </p:nvSpPr>
        <p:spPr>
          <a:xfrm>
            <a:off x="2217765" y="474867"/>
            <a:ext cx="96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b="1" dirty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  <a:endParaRPr lang="en-GB" sz="2200" dirty="0">
              <a:solidFill>
                <a:srgbClr val="CF10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4611FA9-0ED4-0E4C-AA39-C9040C4CDE07}"/>
              </a:ext>
            </a:extLst>
          </p:cNvPr>
          <p:cNvSpPr txBox="1"/>
          <p:nvPr/>
        </p:nvSpPr>
        <p:spPr>
          <a:xfrm>
            <a:off x="601224" y="1632899"/>
            <a:ext cx="10949646" cy="48628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Healthcare</a:t>
            </a:r>
            <a:endParaRPr lang="en-GB" sz="2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200" b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Arial"/>
                <a:cs typeface="Arial"/>
              </a:rPr>
              <a:t>Health devolved to 17 Autonomous Regions.</a:t>
            </a: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 smtClean="0">
              <a:latin typeface="Arial"/>
              <a:cs typeface="Arial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Arial"/>
                <a:cs typeface="Arial"/>
              </a:rPr>
              <a:t>Health expenditure 2022: 90 billion €; 8% GDP; 1,907 € </a:t>
            </a:r>
            <a:r>
              <a:rPr lang="en-GB" sz="2200" i="1" dirty="0" smtClean="0">
                <a:latin typeface="Arial"/>
                <a:cs typeface="Arial"/>
              </a:rPr>
              <a:t>per capita. </a:t>
            </a: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Arial"/>
                <a:cs typeface="Arial"/>
              </a:rPr>
              <a:t>Excellent </a:t>
            </a:r>
            <a:r>
              <a:rPr lang="en-GB" sz="2200" b="1" dirty="0" smtClean="0">
                <a:latin typeface="Arial"/>
                <a:cs typeface="Arial"/>
              </a:rPr>
              <a:t>public</a:t>
            </a:r>
            <a:r>
              <a:rPr lang="en-GB" sz="2200" dirty="0" smtClean="0">
                <a:latin typeface="Arial"/>
                <a:cs typeface="Arial"/>
              </a:rPr>
              <a:t> health care system (approx. 464 public hospitals – this also includes part funded ones- with a total of 114,000 beds) and thriving</a:t>
            </a:r>
            <a:r>
              <a:rPr lang="en-GB" sz="2200" b="1" dirty="0" smtClean="0">
                <a:latin typeface="Arial"/>
                <a:cs typeface="Arial"/>
              </a:rPr>
              <a:t> private </a:t>
            </a:r>
            <a:r>
              <a:rPr lang="en-GB" sz="2200" dirty="0" smtClean="0">
                <a:latin typeface="Arial"/>
                <a:cs typeface="Arial"/>
              </a:rPr>
              <a:t>health care system (approx. 441 private hospitals with 51,000 beds and over 11 million users).</a:t>
            </a: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200" dirty="0" smtClean="0">
              <a:latin typeface="Arial"/>
              <a:cs typeface="Arial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Arial"/>
                <a:cs typeface="Arial"/>
              </a:rPr>
              <a:t>Public tenders for public healthcare sector acquisitions above 15,000 €. </a:t>
            </a: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 smtClean="0">
              <a:latin typeface="Arial"/>
              <a:cs typeface="Arial"/>
            </a:endParaRP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200" dirty="0">
              <a:solidFill>
                <a:prstClr val="black"/>
              </a:solidFill>
              <a:latin typeface="Arial"/>
              <a:ea typeface="ＭＳ Ｐゴシック" panose="020B0600070205080204" pitchFamily="34" charset="-128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86919" y="1089987"/>
            <a:ext cx="11018162" cy="315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23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258FF-5636-3848-9F4E-58AB0FCA1DD4}"/>
              </a:ext>
            </a:extLst>
          </p:cNvPr>
          <p:cNvSpPr/>
          <p:nvPr/>
        </p:nvSpPr>
        <p:spPr>
          <a:xfrm>
            <a:off x="0" y="1"/>
            <a:ext cx="12192000" cy="1106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EDEB2A04-07A0-3A4C-8549-8967D199676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58" y="164272"/>
            <a:ext cx="1568104" cy="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334B86-6380-1F4D-8D54-0C77D9CD0A82}"/>
              </a:ext>
            </a:extLst>
          </p:cNvPr>
          <p:cNvSpPr txBox="1"/>
          <p:nvPr/>
        </p:nvSpPr>
        <p:spPr>
          <a:xfrm>
            <a:off x="2217765" y="521581"/>
            <a:ext cx="96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b="1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  <a:endParaRPr lang="en-GB" sz="2200">
              <a:solidFill>
                <a:srgbClr val="CF10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4611FA9-0ED4-0E4C-AA39-C9040C4CDE07}"/>
              </a:ext>
            </a:extLst>
          </p:cNvPr>
          <p:cNvSpPr txBox="1"/>
          <p:nvPr/>
        </p:nvSpPr>
        <p:spPr>
          <a:xfrm>
            <a:off x="1048030" y="1270356"/>
            <a:ext cx="9951162" cy="45550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GB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GB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Medical devices from non-EU countries</a:t>
            </a:r>
            <a:endParaRPr lang="en-GB" sz="24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200" b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Arial"/>
                <a:ea typeface="ＭＳ Ｐゴシック"/>
                <a:cs typeface="Arial"/>
              </a:rPr>
              <a:t>80% of medical devices are imported.</a:t>
            </a: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sz="2200" b="1" dirty="0" smtClean="0">
              <a:solidFill>
                <a:prstClr val="black"/>
              </a:solidFill>
              <a:latin typeface="Arial"/>
              <a:ea typeface="ＭＳ Ｐゴシック"/>
              <a:cs typeface="Arial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Arial"/>
                <a:ea typeface="ＭＳ Ｐゴシック"/>
                <a:cs typeface="Arial"/>
              </a:rPr>
              <a:t>CE mark needed. </a:t>
            </a: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 smtClean="0">
              <a:latin typeface="Arial"/>
              <a:ea typeface="ＭＳ Ｐゴシック"/>
              <a:cs typeface="Arial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Arial"/>
                <a:ea typeface="ＭＳ Ｐゴシック"/>
                <a:cs typeface="Arial"/>
              </a:rPr>
              <a:t>Authorised importer needed.</a:t>
            </a: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2200" dirty="0" smtClean="0">
              <a:latin typeface="Arial"/>
              <a:ea typeface="ＭＳ Ｐゴシック"/>
              <a:cs typeface="Arial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Arial"/>
                <a:ea typeface="ＭＳ Ｐゴシック"/>
                <a:cs typeface="Arial"/>
              </a:rPr>
              <a:t>Authorised Representative based in the EU (or NI).</a:t>
            </a: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 smtClean="0">
              <a:latin typeface="Arial"/>
              <a:ea typeface="ＭＳ Ｐゴシック"/>
              <a:cs typeface="Arial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Arial"/>
                <a:ea typeface="ＭＳ Ｐゴシック"/>
                <a:cs typeface="Arial"/>
              </a:rPr>
              <a:t>Additional requirements may apply depending on the type of medical device. </a:t>
            </a:r>
            <a:endParaRPr lang="en-GB" sz="2200" dirty="0">
              <a:latin typeface="Arial"/>
              <a:ea typeface="ＭＳ Ｐゴシック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86919" y="1089987"/>
            <a:ext cx="11018162" cy="315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1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EDEB2A04-07A0-3A4C-8549-8967D199676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58" y="164272"/>
            <a:ext cx="1568104" cy="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334B86-6380-1F4D-8D54-0C77D9CD0A82}"/>
              </a:ext>
            </a:extLst>
          </p:cNvPr>
          <p:cNvSpPr txBox="1"/>
          <p:nvPr/>
        </p:nvSpPr>
        <p:spPr>
          <a:xfrm>
            <a:off x="2217765" y="521581"/>
            <a:ext cx="96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b="1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  <a:endParaRPr lang="en-GB" sz="2200">
              <a:solidFill>
                <a:srgbClr val="CF10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4330" y="1305318"/>
            <a:ext cx="1060333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200" b="1" dirty="0" err="1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Next</a:t>
            </a:r>
            <a:r>
              <a:rPr lang="es-ES" sz="22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2200" b="1" dirty="0" err="1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Generation</a:t>
            </a:r>
            <a:r>
              <a:rPr lang="es-ES" sz="22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2200" b="1" dirty="0" err="1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Funds</a:t>
            </a:r>
            <a:r>
              <a:rPr lang="es-ES" sz="2200" b="1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200" b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200" dirty="0">
                <a:latin typeface="Arial"/>
                <a:ea typeface="ＭＳ Ｐゴシック"/>
                <a:cs typeface="Arial"/>
              </a:rPr>
              <a:t>€140 </a:t>
            </a:r>
            <a:r>
              <a:rPr lang="en-GB" sz="2200" dirty="0" smtClean="0">
                <a:latin typeface="Arial"/>
                <a:ea typeface="ＭＳ Ｐゴシック"/>
                <a:cs typeface="Arial"/>
              </a:rPr>
              <a:t>billion -   € </a:t>
            </a:r>
            <a:r>
              <a:rPr lang="en-GB" sz="2200" dirty="0">
                <a:latin typeface="Arial"/>
                <a:ea typeface="ＭＳ Ｐゴシック"/>
                <a:cs typeface="Arial"/>
              </a:rPr>
              <a:t>1.469 </a:t>
            </a:r>
            <a:r>
              <a:rPr lang="en-GB" sz="2200" dirty="0" smtClean="0">
                <a:latin typeface="Arial"/>
                <a:ea typeface="ＭＳ Ｐゴシック"/>
                <a:cs typeface="Arial"/>
              </a:rPr>
              <a:t>for healthcare: “</a:t>
            </a:r>
            <a:r>
              <a:rPr lang="en-GB" sz="2200" i="1" dirty="0" smtClean="0">
                <a:latin typeface="Arial"/>
                <a:ea typeface="ＭＳ Ｐゴシック"/>
                <a:cs typeface="Arial"/>
              </a:rPr>
              <a:t>PERTE Salud de </a:t>
            </a:r>
            <a:r>
              <a:rPr lang="en-GB" sz="2200" i="1" dirty="0" err="1" smtClean="0">
                <a:latin typeface="Arial"/>
                <a:ea typeface="ＭＳ Ｐゴシック"/>
                <a:cs typeface="Arial"/>
              </a:rPr>
              <a:t>Vanguardia</a:t>
            </a:r>
            <a:r>
              <a:rPr lang="en-GB" sz="2200" dirty="0" smtClean="0">
                <a:latin typeface="Arial"/>
                <a:ea typeface="ＭＳ Ｐゴシック"/>
                <a:cs typeface="Arial"/>
              </a:rPr>
              <a:t>”</a:t>
            </a:r>
          </a:p>
          <a:p>
            <a:pPr marL="342900" lvl="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GB" sz="2200" dirty="0" smtClean="0">
              <a:latin typeface="Arial"/>
              <a:ea typeface="ＭＳ Ｐゴシック"/>
              <a:cs typeface="Arial"/>
            </a:endParaRPr>
          </a:p>
          <a:p>
            <a:pPr marL="342900" lvl="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Arial"/>
                <a:ea typeface="ＭＳ Ｐゴシック"/>
                <a:cs typeface="Arial"/>
              </a:rPr>
              <a:t>Precision </a:t>
            </a:r>
            <a:r>
              <a:rPr lang="en-GB" sz="2200" dirty="0">
                <a:latin typeface="Arial"/>
                <a:ea typeface="ＭＳ Ｐゴシック"/>
                <a:cs typeface="Arial"/>
              </a:rPr>
              <a:t>Personalised </a:t>
            </a:r>
            <a:r>
              <a:rPr lang="en-GB" sz="2200" dirty="0" smtClean="0">
                <a:latin typeface="Arial"/>
                <a:ea typeface="ＭＳ Ｐゴシック"/>
                <a:cs typeface="Arial"/>
              </a:rPr>
              <a:t>Medicine</a:t>
            </a:r>
            <a:br>
              <a:rPr lang="en-GB" sz="2200" dirty="0" smtClean="0">
                <a:latin typeface="Arial"/>
                <a:ea typeface="ＭＳ Ｐゴシック"/>
                <a:cs typeface="Arial"/>
              </a:rPr>
            </a:br>
            <a:endParaRPr lang="en-GB" sz="2200" dirty="0">
              <a:latin typeface="Arial"/>
              <a:ea typeface="ＭＳ Ｐゴシック"/>
              <a:cs typeface="Arial"/>
            </a:endParaRPr>
          </a:p>
          <a:p>
            <a:pPr marL="342900" lvl="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latin typeface="Arial"/>
                <a:ea typeface="ＭＳ Ｐゴシック"/>
                <a:cs typeface="Arial"/>
              </a:rPr>
              <a:t>Advanced </a:t>
            </a:r>
            <a:r>
              <a:rPr lang="en-GB" sz="2200" dirty="0">
                <a:latin typeface="Arial"/>
                <a:ea typeface="ＭＳ Ｐゴシック"/>
                <a:cs typeface="Arial"/>
              </a:rPr>
              <a:t>/ innovative therapies and medicines </a:t>
            </a:r>
            <a:r>
              <a:rPr lang="en-GB" sz="2200" dirty="0" smtClean="0">
                <a:latin typeface="Arial"/>
                <a:ea typeface="ＭＳ Ｐゴシック"/>
                <a:cs typeface="Arial"/>
              </a:rPr>
              <a:t/>
            </a:r>
            <a:br>
              <a:rPr lang="en-GB" sz="2200" dirty="0" smtClean="0">
                <a:latin typeface="Arial"/>
                <a:ea typeface="ＭＳ Ｐゴシック"/>
                <a:cs typeface="Arial"/>
              </a:rPr>
            </a:br>
            <a:endParaRPr lang="en-GB" sz="2200" dirty="0">
              <a:latin typeface="Arial"/>
              <a:ea typeface="ＭＳ Ｐゴシック"/>
              <a:cs typeface="Arial"/>
            </a:endParaRPr>
          </a:p>
          <a:p>
            <a:pPr marL="342900" lvl="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latin typeface="Arial"/>
                <a:ea typeface="ＭＳ Ｐゴシック"/>
                <a:cs typeface="Arial"/>
              </a:rPr>
              <a:t>I</a:t>
            </a:r>
            <a:r>
              <a:rPr lang="en-GB" sz="2200" dirty="0" smtClean="0">
                <a:latin typeface="Arial"/>
                <a:ea typeface="ＭＳ Ｐゴシック"/>
                <a:cs typeface="Arial"/>
              </a:rPr>
              <a:t>nnovative </a:t>
            </a:r>
            <a:r>
              <a:rPr lang="en-GB" sz="2200" dirty="0">
                <a:latin typeface="Arial"/>
                <a:ea typeface="ＭＳ Ｐゴシック"/>
                <a:cs typeface="Arial"/>
              </a:rPr>
              <a:t>data </a:t>
            </a:r>
            <a:r>
              <a:rPr lang="en-GB" sz="2200" dirty="0" smtClean="0">
                <a:latin typeface="Arial"/>
                <a:ea typeface="ＭＳ Ｐゴシック"/>
                <a:cs typeface="Arial"/>
              </a:rPr>
              <a:t>system</a:t>
            </a:r>
            <a:br>
              <a:rPr lang="en-GB" sz="2200" dirty="0" smtClean="0">
                <a:latin typeface="Arial"/>
                <a:ea typeface="ＭＳ Ｐゴシック"/>
                <a:cs typeface="Arial"/>
              </a:rPr>
            </a:br>
            <a:endParaRPr lang="en-GB" sz="2200" dirty="0">
              <a:latin typeface="Arial"/>
              <a:ea typeface="ＭＳ Ｐゴシック"/>
              <a:cs typeface="Arial"/>
            </a:endParaRPr>
          </a:p>
          <a:p>
            <a:pPr marL="342900" lvl="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200" dirty="0">
                <a:latin typeface="Arial"/>
                <a:ea typeface="ＭＳ Ｐゴシック"/>
                <a:cs typeface="Arial"/>
              </a:rPr>
              <a:t>D</a:t>
            </a:r>
            <a:r>
              <a:rPr lang="en-GB" sz="2200" dirty="0" smtClean="0">
                <a:latin typeface="Arial"/>
                <a:ea typeface="ＭＳ Ｐゴシック"/>
                <a:cs typeface="Arial"/>
              </a:rPr>
              <a:t>igital </a:t>
            </a:r>
            <a:r>
              <a:rPr lang="en-GB" sz="2200" dirty="0">
                <a:latin typeface="Arial"/>
                <a:ea typeface="ＭＳ Ｐゴシック"/>
                <a:cs typeface="Arial"/>
              </a:rPr>
              <a:t>transformation</a:t>
            </a: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200" dirty="0" smtClean="0">
                <a:latin typeface="Arial"/>
                <a:ea typeface="ＭＳ Ｐゴシック"/>
                <a:cs typeface="Arial"/>
              </a:rPr>
              <a:t> </a:t>
            </a: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200" dirty="0" smtClean="0">
                <a:latin typeface="Arial"/>
                <a:ea typeface="ＭＳ Ｐゴシック"/>
                <a:cs typeface="Arial"/>
              </a:rPr>
              <a:t>Several instruments, e.g. INVEAT: 851 new high-tech equipment. </a:t>
            </a:r>
            <a:endParaRPr lang="en-GB" sz="2200" dirty="0">
              <a:latin typeface="Arial"/>
              <a:ea typeface="ＭＳ Ｐゴシック"/>
              <a:cs typeface="Aria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86919" y="1089987"/>
            <a:ext cx="11018162" cy="315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EDEB2A04-07A0-3A4C-8549-8967D199676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58" y="164272"/>
            <a:ext cx="1568104" cy="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334B86-6380-1F4D-8D54-0C77D9CD0A82}"/>
              </a:ext>
            </a:extLst>
          </p:cNvPr>
          <p:cNvSpPr txBox="1"/>
          <p:nvPr/>
        </p:nvSpPr>
        <p:spPr>
          <a:xfrm>
            <a:off x="2217765" y="521581"/>
            <a:ext cx="96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b="1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  <a:endParaRPr lang="en-GB" sz="2200">
              <a:solidFill>
                <a:srgbClr val="CF10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0385" y="1591950"/>
            <a:ext cx="1060333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200" b="1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Opportunities</a:t>
            </a:r>
            <a:endParaRPr lang="es-ES" sz="2200" b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200" b="1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ES" sz="2200" dirty="0">
                <a:latin typeface="Arial"/>
                <a:ea typeface="ＭＳ Ｐゴシック"/>
                <a:cs typeface="Arial"/>
              </a:rPr>
              <a:t>Big data, digital </a:t>
            </a:r>
            <a:r>
              <a:rPr lang="es-ES" sz="2200" dirty="0" err="1">
                <a:latin typeface="Arial"/>
                <a:ea typeface="ＭＳ Ｐゴシック"/>
                <a:cs typeface="Arial"/>
              </a:rPr>
              <a:t>health</a:t>
            </a:r>
            <a:r>
              <a:rPr lang="es-ES" sz="2200" dirty="0">
                <a:latin typeface="Arial"/>
                <a:ea typeface="ＭＳ Ｐゴシック"/>
                <a:cs typeface="Arial"/>
              </a:rPr>
              <a:t> &amp; </a:t>
            </a:r>
            <a:r>
              <a:rPr lang="es-ES" sz="2200" dirty="0" smtClean="0">
                <a:latin typeface="Arial"/>
                <a:ea typeface="ＭＳ Ｐゴシック"/>
                <a:cs typeface="Arial"/>
              </a:rPr>
              <a:t>AI.</a:t>
            </a: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s-ES" sz="2200" dirty="0" smtClean="0">
              <a:latin typeface="Arial"/>
              <a:ea typeface="ＭＳ Ｐゴシック"/>
              <a:cs typeface="Arial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ES" sz="2200" dirty="0" err="1" smtClean="0">
                <a:latin typeface="Arial"/>
                <a:ea typeface="ＭＳ Ｐゴシック"/>
                <a:cs typeface="Arial"/>
              </a:rPr>
              <a:t>Innovative</a:t>
            </a:r>
            <a:r>
              <a:rPr lang="es-ES" sz="2200" dirty="0" smtClean="0">
                <a:latin typeface="Arial"/>
                <a:ea typeface="ＭＳ Ｐゴシック"/>
                <a:cs typeface="Arial"/>
              </a:rPr>
              <a:t> </a:t>
            </a:r>
            <a:r>
              <a:rPr lang="es-ES" sz="2200" dirty="0" err="1">
                <a:latin typeface="Arial"/>
                <a:ea typeface="ＭＳ Ｐゴシック"/>
                <a:cs typeface="Arial"/>
              </a:rPr>
              <a:t>products</a:t>
            </a:r>
            <a:r>
              <a:rPr lang="es-ES" sz="2200" dirty="0">
                <a:latin typeface="Arial"/>
                <a:ea typeface="ＭＳ Ｐゴシック"/>
                <a:cs typeface="Arial"/>
              </a:rPr>
              <a:t> </a:t>
            </a:r>
            <a:r>
              <a:rPr lang="es-ES" sz="2200" dirty="0" err="1" smtClean="0">
                <a:latin typeface="Arial"/>
                <a:ea typeface="ＭＳ Ｐゴシック"/>
                <a:cs typeface="Arial"/>
              </a:rPr>
              <a:t>that</a:t>
            </a:r>
            <a:r>
              <a:rPr lang="es-ES" sz="2200" dirty="0" smtClean="0">
                <a:latin typeface="Arial"/>
                <a:ea typeface="ＭＳ Ｐゴシック"/>
                <a:cs typeface="Arial"/>
              </a:rPr>
              <a:t> </a:t>
            </a:r>
            <a:r>
              <a:rPr lang="es-ES" sz="2200" dirty="0" err="1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improve</a:t>
            </a:r>
            <a:r>
              <a:rPr lang="es-ES" sz="2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2200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processes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</a:t>
            </a:r>
            <a:r>
              <a:rPr lang="es-ES" sz="2200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cut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s-ES" sz="2200" dirty="0" err="1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costs</a:t>
            </a: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/time</a:t>
            </a:r>
            <a:r>
              <a:rPr lang="es-ES" sz="2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200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ES" sz="2200" dirty="0">
                <a:latin typeface="Arial"/>
                <a:ea typeface="ＭＳ Ｐゴシック"/>
                <a:cs typeface="Arial"/>
              </a:rPr>
              <a:t>Technologies &amp; </a:t>
            </a:r>
            <a:r>
              <a:rPr lang="es-ES" sz="2200" dirty="0" err="1">
                <a:latin typeface="Arial"/>
                <a:ea typeface="ＭＳ Ｐゴシック"/>
                <a:cs typeface="Arial"/>
              </a:rPr>
              <a:t>services</a:t>
            </a:r>
            <a:r>
              <a:rPr lang="es-ES" sz="2200" dirty="0">
                <a:latin typeface="Arial"/>
                <a:ea typeface="ＭＳ Ｐゴシック"/>
                <a:cs typeface="Arial"/>
              </a:rPr>
              <a:t> </a:t>
            </a:r>
            <a:r>
              <a:rPr lang="es-ES" sz="2200" dirty="0" err="1">
                <a:latin typeface="Arial"/>
                <a:ea typeface="ＭＳ Ｐゴシック"/>
                <a:cs typeface="Arial"/>
              </a:rPr>
              <a:t>related</a:t>
            </a:r>
            <a:r>
              <a:rPr lang="es-ES" sz="2200" dirty="0">
                <a:latin typeface="Arial"/>
                <a:ea typeface="ＭＳ Ｐゴシック"/>
                <a:cs typeface="Arial"/>
              </a:rPr>
              <a:t> to </a:t>
            </a:r>
            <a:r>
              <a:rPr lang="es-ES" sz="2200" dirty="0" err="1">
                <a:latin typeface="Arial"/>
                <a:ea typeface="ＭＳ Ｐゴシック"/>
                <a:cs typeface="Arial"/>
              </a:rPr>
              <a:t>the</a:t>
            </a:r>
            <a:r>
              <a:rPr lang="es-ES" sz="2200" dirty="0">
                <a:latin typeface="Arial"/>
                <a:ea typeface="ＭＳ Ｐゴシック"/>
                <a:cs typeface="Arial"/>
              </a:rPr>
              <a:t> </a:t>
            </a:r>
            <a:r>
              <a:rPr lang="es-ES" sz="2200" dirty="0" err="1">
                <a:latin typeface="Arial"/>
                <a:ea typeface="ＭＳ Ｐゴシック"/>
                <a:cs typeface="Arial"/>
              </a:rPr>
              <a:t>ageing</a:t>
            </a:r>
            <a:r>
              <a:rPr lang="es-ES" sz="2200" dirty="0">
                <a:latin typeface="Arial"/>
                <a:ea typeface="ＭＳ Ｐゴシック"/>
                <a:cs typeface="Arial"/>
              </a:rPr>
              <a:t> sector</a:t>
            </a:r>
            <a:r>
              <a:rPr lang="es-ES" sz="2200" dirty="0" smtClean="0">
                <a:latin typeface="Arial"/>
                <a:ea typeface="ＭＳ Ｐゴシック"/>
                <a:cs typeface="Arial"/>
              </a:rPr>
              <a:t>.</a:t>
            </a: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200" dirty="0">
              <a:latin typeface="Arial"/>
              <a:ea typeface="ＭＳ Ｐゴシック"/>
              <a:cs typeface="Arial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ES" sz="2200" dirty="0" err="1">
                <a:latin typeface="Arial"/>
                <a:ea typeface="ＭＳ Ｐゴシック"/>
                <a:cs typeface="Arial"/>
              </a:rPr>
              <a:t>Remote</a:t>
            </a:r>
            <a:r>
              <a:rPr lang="es-ES" sz="2200" dirty="0">
                <a:latin typeface="Arial"/>
                <a:ea typeface="ＭＳ Ｐゴシック"/>
                <a:cs typeface="Arial"/>
              </a:rPr>
              <a:t> </a:t>
            </a:r>
            <a:r>
              <a:rPr lang="es-ES" sz="2200" dirty="0" err="1">
                <a:latin typeface="Arial"/>
                <a:ea typeface="ＭＳ Ｐゴシック"/>
                <a:cs typeface="Arial"/>
              </a:rPr>
              <a:t>monitoring</a:t>
            </a:r>
            <a:r>
              <a:rPr lang="es-ES" sz="2200" dirty="0">
                <a:latin typeface="Arial"/>
                <a:ea typeface="ＭＳ Ｐゴシック"/>
                <a:cs typeface="Arial"/>
              </a:rPr>
              <a:t>/</a:t>
            </a:r>
            <a:r>
              <a:rPr lang="es-ES" sz="2200" dirty="0" err="1">
                <a:latin typeface="Arial"/>
                <a:ea typeface="ＭＳ Ｐゴシック"/>
                <a:cs typeface="Arial"/>
              </a:rPr>
              <a:t>innovation</a:t>
            </a:r>
            <a:r>
              <a:rPr lang="es-ES" sz="2200" dirty="0">
                <a:latin typeface="Arial"/>
                <a:ea typeface="ＭＳ Ｐゴシック"/>
                <a:cs typeface="Arial"/>
              </a:rPr>
              <a:t> in </a:t>
            </a:r>
            <a:r>
              <a:rPr lang="es-ES" sz="2200" dirty="0" err="1">
                <a:latin typeface="Arial"/>
                <a:ea typeface="ＭＳ Ｐゴシック"/>
                <a:cs typeface="Arial"/>
              </a:rPr>
              <a:t>primary</a:t>
            </a:r>
            <a:r>
              <a:rPr lang="es-ES" sz="2200" dirty="0">
                <a:latin typeface="Arial"/>
                <a:ea typeface="ＭＳ Ｐゴシック"/>
                <a:cs typeface="Arial"/>
              </a:rPr>
              <a:t> </a:t>
            </a:r>
            <a:r>
              <a:rPr lang="es-ES" sz="2200" dirty="0" err="1">
                <a:latin typeface="Arial"/>
                <a:ea typeface="ＭＳ Ｐゴシック"/>
                <a:cs typeface="Arial"/>
              </a:rPr>
              <a:t>care</a:t>
            </a:r>
            <a:r>
              <a:rPr lang="es-ES" sz="2200" dirty="0" smtClean="0">
                <a:latin typeface="Arial"/>
                <a:ea typeface="ＭＳ Ｐゴシック"/>
                <a:cs typeface="Arial"/>
              </a:rPr>
              <a:t>.</a:t>
            </a:r>
          </a:p>
          <a:p>
            <a:pPr defTabSz="91441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2200" dirty="0">
              <a:latin typeface="Arial"/>
              <a:ea typeface="ＭＳ Ｐゴシック"/>
              <a:cs typeface="Arial"/>
            </a:endParaRPr>
          </a:p>
          <a:p>
            <a:pPr marL="342900" indent="-342900" defTabSz="914418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s-ES" sz="2200" dirty="0">
                <a:latin typeface="Arial"/>
                <a:ea typeface="ＭＳ Ｐゴシック"/>
                <a:cs typeface="Arial"/>
              </a:rPr>
              <a:t>Net Zero </a:t>
            </a:r>
            <a:r>
              <a:rPr lang="es-ES" sz="2200" dirty="0" err="1">
                <a:latin typeface="Arial"/>
                <a:ea typeface="ＭＳ Ｐゴシック"/>
                <a:cs typeface="Arial"/>
              </a:rPr>
              <a:t>technologies</a:t>
            </a:r>
            <a:r>
              <a:rPr lang="es-ES" sz="2200" dirty="0">
                <a:latin typeface="Arial"/>
                <a:ea typeface="ＭＳ Ｐゴシック"/>
                <a:cs typeface="Arial"/>
              </a:rPr>
              <a:t> </a:t>
            </a:r>
            <a:r>
              <a:rPr lang="es-ES" sz="2200" dirty="0" err="1">
                <a:latin typeface="Arial"/>
                <a:ea typeface="ＭＳ Ｐゴシック"/>
                <a:cs typeface="Arial"/>
              </a:rPr>
              <a:t>for</a:t>
            </a:r>
            <a:r>
              <a:rPr lang="es-ES" sz="2200" dirty="0">
                <a:latin typeface="Arial"/>
                <a:ea typeface="ＭＳ Ｐゴシック"/>
                <a:cs typeface="Arial"/>
              </a:rPr>
              <a:t> </a:t>
            </a:r>
            <a:r>
              <a:rPr lang="es-ES" sz="2200" dirty="0" err="1">
                <a:latin typeface="Arial"/>
                <a:ea typeface="ＭＳ Ｐゴシック"/>
                <a:cs typeface="Arial"/>
              </a:rPr>
              <a:t>sustainability</a:t>
            </a:r>
            <a:endParaRPr lang="es-ES" sz="2200" dirty="0">
              <a:latin typeface="Arial"/>
              <a:ea typeface="ＭＳ Ｐゴシック"/>
              <a:cs typeface="Aria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86919" y="1089987"/>
            <a:ext cx="11018162" cy="315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258FF-5636-3848-9F4E-58AB0FCA1DD4}"/>
              </a:ext>
            </a:extLst>
          </p:cNvPr>
          <p:cNvSpPr/>
          <p:nvPr/>
        </p:nvSpPr>
        <p:spPr>
          <a:xfrm>
            <a:off x="0" y="1"/>
            <a:ext cx="12192000" cy="1106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EDEB2A04-07A0-3A4C-8549-8967D199676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58" y="164272"/>
            <a:ext cx="1568104" cy="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334B86-6380-1F4D-8D54-0C77D9CD0A82}"/>
              </a:ext>
            </a:extLst>
          </p:cNvPr>
          <p:cNvSpPr txBox="1"/>
          <p:nvPr/>
        </p:nvSpPr>
        <p:spPr>
          <a:xfrm>
            <a:off x="2217765" y="521581"/>
            <a:ext cx="96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b="1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  <a:endParaRPr lang="en-GB" sz="2200">
              <a:solidFill>
                <a:srgbClr val="CF10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4611FA9-0ED4-0E4C-AA39-C9040C4CDE07}"/>
              </a:ext>
            </a:extLst>
          </p:cNvPr>
          <p:cNvSpPr txBox="1"/>
          <p:nvPr/>
        </p:nvSpPr>
        <p:spPr>
          <a:xfrm>
            <a:off x="365125" y="1566381"/>
            <a:ext cx="11710345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</a:rPr>
              <a:t>Pharma/Biotechnology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​</a:t>
            </a:r>
          </a:p>
          <a:p>
            <a:pPr fontAlgn="base"/>
            <a:endParaRPr lang="en-GB" sz="24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  <a:t>Strong </a:t>
            </a:r>
            <a: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  <a:t>cluster of pharma and biotech (some 300 pharma</a:t>
            </a:r>
            <a:b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  <a:t>companies &amp; 3000 companies carrying out biotech activities (2021</a:t>
            </a:r>
            <a: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  <a:t>)).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  <a:t>Favourable environment for clinical trials (1595 trials in 2020).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  <a:t>Interest in applying innovative methodologies to drug discovery </a:t>
            </a:r>
            <a:b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  <a:t>and development. </a:t>
            </a:r>
            <a:endParaRPr lang="en-GB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  <a:t>19% of industrial R&amp;D investment in Spain is in the pharmaceutical industry (2020)</a:t>
            </a:r>
          </a:p>
        </p:txBody>
      </p:sp>
      <p:sp>
        <p:nvSpPr>
          <p:cNvPr id="3" name="AutoShape 2" descr="https://ukc-powerpoint.officeapps.live.com/pods/GetClipboardImage.ashx?Id=83e07329-5d04-48b0-9008-0b033928af9f&amp;DC=GUK1&amp;wdoverrides=GetClipboardImageEnabled:true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586919" y="1089987"/>
            <a:ext cx="11018162" cy="315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9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258FF-5636-3848-9F4E-58AB0FCA1DD4}"/>
              </a:ext>
            </a:extLst>
          </p:cNvPr>
          <p:cNvSpPr/>
          <p:nvPr/>
        </p:nvSpPr>
        <p:spPr>
          <a:xfrm>
            <a:off x="0" y="1"/>
            <a:ext cx="12192000" cy="1106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EDEB2A04-07A0-3A4C-8549-8967D199676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58" y="164272"/>
            <a:ext cx="1568104" cy="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334B86-6380-1F4D-8D54-0C77D9CD0A82}"/>
              </a:ext>
            </a:extLst>
          </p:cNvPr>
          <p:cNvSpPr txBox="1"/>
          <p:nvPr/>
        </p:nvSpPr>
        <p:spPr>
          <a:xfrm>
            <a:off x="2217765" y="521581"/>
            <a:ext cx="965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b="1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  <a:endParaRPr lang="en-GB" sz="2200">
              <a:solidFill>
                <a:srgbClr val="CF10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4611FA9-0ED4-0E4C-AA39-C9040C4CDE07}"/>
              </a:ext>
            </a:extLst>
          </p:cNvPr>
          <p:cNvSpPr txBox="1"/>
          <p:nvPr/>
        </p:nvSpPr>
        <p:spPr>
          <a:xfrm>
            <a:off x="365058" y="1170592"/>
            <a:ext cx="11710345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endParaRPr lang="en-GB" sz="24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2400" b="1" dirty="0">
                <a:solidFill>
                  <a:srgbClr val="000000"/>
                </a:solidFill>
                <a:latin typeface="Arial"/>
                <a:cs typeface="Arial"/>
              </a:rPr>
              <a:t>Opportunities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​</a:t>
            </a:r>
            <a:b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</a:br>
            <a:endParaRPr lang="en-GB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Niche CRO </a:t>
            </a:r>
            <a: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  <a:t>(Contract Research Organisations) working in areas such as small molecules</a:t>
            </a:r>
            <a: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  <a:t>; drug discovery; and drug development </a:t>
            </a:r>
            <a: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  <a:t>services. </a:t>
            </a:r>
            <a:b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</a:br>
            <a:endParaRPr lang="es-ES" altLang="en-US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  <a:t>Innovative services and technologies for Pharma e.g. AI, clinical trials, innovation, efficacy, big data.</a:t>
            </a:r>
          </a:p>
          <a:p>
            <a:pPr fontAlgn="base"/>
            <a:endParaRPr lang="en-GB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Arial"/>
                <a:cs typeface="Arial"/>
              </a:rPr>
              <a:t>Collaboration </a:t>
            </a:r>
            <a:r>
              <a:rPr lang="en-GB" sz="2400" dirty="0">
                <a:solidFill>
                  <a:srgbClr val="000000"/>
                </a:solidFill>
                <a:latin typeface="Arial"/>
                <a:cs typeface="Arial"/>
              </a:rPr>
              <a:t>opportunities in oncology, genomics, vaccine (research, development and manufacture), and 3D imaging.</a:t>
            </a:r>
          </a:p>
          <a:p>
            <a:pPr>
              <a:defRPr/>
            </a:pPr>
            <a:endParaRPr lang="en-GB" altLang="en-US" sz="2400" dirty="0"/>
          </a:p>
        </p:txBody>
      </p:sp>
      <p:sp>
        <p:nvSpPr>
          <p:cNvPr id="3" name="AutoShape 2" descr="https://ukc-powerpoint.officeapps.live.com/pods/GetClipboardImage.ashx?Id=83e07329-5d04-48b0-9008-0b033928af9f&amp;DC=GUK1&amp;wdoverrides=GetClipboardImageEnabled:true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586919" y="1089987"/>
            <a:ext cx="11018162" cy="3153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94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393962F-497C-4DFF-AA2E-F47D9BC7BF16}" vid="{7F942FB1-3BA5-4ACD-85E8-2C9CEE4FF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300DA02CCA33478FB8948C15361C57" ma:contentTypeVersion="13" ma:contentTypeDescription="Create a new document." ma:contentTypeScope="" ma:versionID="a314b48b8b62a4f9164b24c2ee27f9c4">
  <xsd:schema xmlns:xsd="http://www.w3.org/2001/XMLSchema" xmlns:xs="http://www.w3.org/2001/XMLSchema" xmlns:p="http://schemas.microsoft.com/office/2006/metadata/properties" xmlns:ns3="2b87d205-343f-4977-bb90-61cd40b5c416" xmlns:ns4="66e91cd7-dc44-4640-88c3-4351e4c91a4d" targetNamespace="http://schemas.microsoft.com/office/2006/metadata/properties" ma:root="true" ma:fieldsID="dc4365bdaef5ebf6721c563ce6986736" ns3:_="" ns4:_="">
    <xsd:import namespace="2b87d205-343f-4977-bb90-61cd40b5c416"/>
    <xsd:import namespace="66e91cd7-dc44-4640-88c3-4351e4c91a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87d205-343f-4977-bb90-61cd40b5c4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91cd7-dc44-4640-88c3-4351e4c91a4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34D76E-F342-4B91-9C2C-9F61E0AF6C78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2b87d205-343f-4977-bb90-61cd40b5c416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6e91cd7-dc44-4640-88c3-4351e4c91a4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E8C1AE-D1B5-440C-BA1C-9B42D67927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5B4A48-18A3-4B8E-8748-C7C3B8F31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87d205-343f-4977-bb90-61cd40b5c416"/>
    <ds:schemaRef ds:uri="66e91cd7-dc44-4640-88c3-4351e4c91a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1022</TotalTime>
  <Words>576</Words>
  <Application>Microsoft Office PowerPoint</Application>
  <PresentationFormat>Widescreen</PresentationFormat>
  <Paragraphs>131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Arial 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Shona Brown (Sensitive)</dc:creator>
  <cp:lastModifiedBy>Alejandra Cortes</cp:lastModifiedBy>
  <cp:revision>51</cp:revision>
  <dcterms:created xsi:type="dcterms:W3CDTF">2020-09-02T13:18:14Z</dcterms:created>
  <dcterms:modified xsi:type="dcterms:W3CDTF">2022-09-30T12:22:09Z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0x010100A3300DA02CCA33478FB8948C15361C57</vt:lpwstr>
  </property>
</Properties>
</file>