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5" r:id="rId3"/>
    <p:sldId id="266" r:id="rId4"/>
    <p:sldId id="270" r:id="rId5"/>
    <p:sldId id="271" r:id="rId6"/>
    <p:sldId id="273" r:id="rId7"/>
    <p:sldId id="261" r:id="rId8"/>
    <p:sldId id="263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0" y="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E79F2-3CC9-4E47-B402-D5D69415C65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9C29A-B283-4728-963D-E692764B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8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D77B-DD83-4FD2-88C8-891C222D15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22672-B0AC-4A90-8E51-06A8FDFDD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7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3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6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1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025" y="1438538"/>
            <a:ext cx="9918128" cy="835371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cap="none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9025" y="2612141"/>
            <a:ext cx="9935016" cy="3952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19026" y="875006"/>
            <a:ext cx="11553949" cy="1191"/>
          </a:xfrm>
          <a:prstGeom prst="line">
            <a:avLst/>
          </a:prstGeom>
          <a:ln>
            <a:solidFill>
              <a:srgbClr val="0825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0799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61941-A66E-2649-BD0C-D5D1F703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999" y="6356351"/>
            <a:ext cx="411163" cy="365125"/>
          </a:xfrm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B05ACB-D268-104C-AA94-BC492F18A2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861C6BD-26AD-5B42-A01F-2E86412D4E4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599078"/>
            <a:ext cx="10248900" cy="4261791"/>
          </a:xfrm>
        </p:spPr>
        <p:txBody>
          <a:bodyPr wrap="square"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6351" indent="0" algn="l">
              <a:buNone/>
              <a:tabLst/>
              <a:defRPr sz="2000" b="0">
                <a:solidFill>
                  <a:schemeClr val="tx2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6834A2B-E86D-754E-BDE1-D2A78950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58" y="469902"/>
            <a:ext cx="10237367" cy="701674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8" t="38899" r="23705" b="38471"/>
          <a:stretch/>
        </p:blipFill>
        <p:spPr>
          <a:xfrm>
            <a:off x="653339" y="6262404"/>
            <a:ext cx="1467097" cy="436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58" y="-12032"/>
            <a:ext cx="1844044" cy="533401"/>
          </a:xfrm>
          <a:prstGeom prst="rect">
            <a:avLst/>
          </a:prstGeom>
        </p:spPr>
      </p:pic>
      <p:pic>
        <p:nvPicPr>
          <p:cNvPr id="4" name="bjClassifierImageTop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5" y="63500"/>
            <a:ext cx="163195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7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0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5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9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8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0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7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464B90-2038-413F-A3A7-9E86D5CC8A3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C7F45C-D5D3-470E-95B7-5F14D1BEC9A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77" y="325280"/>
            <a:ext cx="3352800" cy="584200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7" y="325280"/>
            <a:ext cx="3372966" cy="744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909" y="1709172"/>
            <a:ext cx="946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Saudi Arabia Market Overview</a:t>
            </a:r>
          </a:p>
          <a:p>
            <a:pPr algn="ctr"/>
            <a:r>
              <a:rPr lang="en-GB" sz="3600" dirty="0" smtClean="0"/>
              <a:t>Healthcare and Life Science 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1" y="3429000"/>
            <a:ext cx="6852863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04" y="1258397"/>
            <a:ext cx="8299591" cy="1060027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+mn-lt"/>
              </a:rPr>
              <a:t/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Case Study Astra </a:t>
            </a:r>
            <a:r>
              <a:rPr lang="en-GB" sz="3600" b="1" dirty="0" err="1" smtClean="0">
                <a:latin typeface="+mn-lt"/>
              </a:rPr>
              <a:t>Zenica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" y="2060223"/>
            <a:ext cx="8015112" cy="4023360"/>
          </a:xfrm>
        </p:spPr>
        <p:txBody>
          <a:bodyPr>
            <a:normAutofit fontScale="70000" lnSpcReduction="20000"/>
          </a:bodyPr>
          <a:lstStyle/>
          <a:p>
            <a:r>
              <a:rPr lang="en-GB" sz="2900" dirty="0"/>
              <a:t>The Partnership for Healthcare System Sustainability and Resilience</a:t>
            </a:r>
          </a:p>
          <a:p>
            <a:r>
              <a:rPr lang="en-GB" sz="2900" dirty="0"/>
              <a:t>(PHSSR) in Saudi Arabia</a:t>
            </a:r>
            <a:endParaRPr lang="en-GB" sz="2900" b="1" dirty="0"/>
          </a:p>
          <a:p>
            <a:r>
              <a:rPr lang="en-GB" dirty="0"/>
              <a:t>The Partnership for Health System Sustainability and Resilience (PHSSR) is global collaboration between</a:t>
            </a:r>
          </a:p>
          <a:p>
            <a:r>
              <a:rPr lang="en-GB" dirty="0"/>
              <a:t>academic, governmental, non-governmental, life sciences, healthcare and business organizations aimed</a:t>
            </a:r>
          </a:p>
          <a:p>
            <a:r>
              <a:rPr lang="en-GB" dirty="0"/>
              <a:t>at studying and helping to build health systems that are both resilient to crises and sustainable in the</a:t>
            </a:r>
          </a:p>
          <a:p>
            <a:r>
              <a:rPr lang="en-GB" dirty="0"/>
              <a:t>face of long-term stresses. The PHSSR was established in 2020 by the London School of Economics, the</a:t>
            </a:r>
          </a:p>
          <a:p>
            <a:r>
              <a:rPr lang="en-GB" dirty="0"/>
              <a:t>World Economic Forum, and AstraZeneca, who were later joined by global-level partners that include</a:t>
            </a:r>
          </a:p>
          <a:p>
            <a:r>
              <a:rPr lang="en-GB" dirty="0"/>
              <a:t>Royal Philips, KPMG, Apollo Hospitals and the </a:t>
            </a:r>
            <a:r>
              <a:rPr lang="en-GB" dirty="0" err="1"/>
              <a:t>Center</a:t>
            </a:r>
            <a:r>
              <a:rPr lang="en-GB" dirty="0"/>
              <a:t> for Asia-Pacific Resilience and Innovation. The</a:t>
            </a:r>
          </a:p>
          <a:p>
            <a:r>
              <a:rPr lang="en-GB" dirty="0"/>
              <a:t>partnership also includes additional organisations at the regional and national levels such as the Saudi</a:t>
            </a:r>
          </a:p>
          <a:p>
            <a:r>
              <a:rPr lang="en-GB" dirty="0"/>
              <a:t>Ministry of Health, the Ministry of National Guard Health Affairs.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7" y="4334933"/>
            <a:ext cx="2977905" cy="1534161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750" y="332192"/>
            <a:ext cx="2746222" cy="47850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4" y="123644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803" y="999437"/>
            <a:ext cx="8388464" cy="648072"/>
          </a:xfrm>
        </p:spPr>
        <p:txBody>
          <a:bodyPr>
            <a:noAutofit/>
          </a:bodyPr>
          <a:lstStyle/>
          <a:p>
            <a:r>
              <a:rPr lang="en-GB" sz="2800" b="1" dirty="0"/>
              <a:t>Department for International Trade Objectives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838002" y="1758457"/>
            <a:ext cx="5677222" cy="40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defRPr sz="2000" b="0" kern="1200">
                <a:solidFill>
                  <a:srgbClr val="BF004D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898525" indent="-2873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Enable and support firms to seize the opportunities of trade and international investment to establish a culture of exporting in the </a:t>
            </a:r>
            <a:r>
              <a:rPr lang="en-GB" sz="1700" dirty="0">
                <a:solidFill>
                  <a:schemeClr val="tx1"/>
                </a:solidFill>
              </a:rPr>
              <a:t>UK.</a:t>
            </a:r>
            <a:endParaRPr lang="en-GB" sz="17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Ensure the UK is recognised as the best place to invest and to attract, retain and grow international investment that strengthens the </a:t>
            </a:r>
            <a:r>
              <a:rPr lang="en-GB" sz="1700" dirty="0">
                <a:solidFill>
                  <a:schemeClr val="tx1"/>
                </a:solidFill>
              </a:rPr>
              <a:t>economy.</a:t>
            </a:r>
            <a:endParaRPr lang="en-GB" sz="17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Open markets, building a trade framework with new and existing partners which is free and </a:t>
            </a:r>
            <a:r>
              <a:rPr lang="en-GB" sz="1700" dirty="0">
                <a:solidFill>
                  <a:schemeClr val="tx1"/>
                </a:solidFill>
              </a:rPr>
              <a:t>fair.</a:t>
            </a:r>
            <a:endParaRPr lang="en-GB" sz="17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Use trade and investment to underpin the Government’s agenda for a Global Britain and its ambitions for prosperity, stability and security </a:t>
            </a:r>
            <a:r>
              <a:rPr lang="en-GB" sz="1700" dirty="0">
                <a:solidFill>
                  <a:schemeClr val="tx1"/>
                </a:solidFill>
              </a:rPr>
              <a:t>worldwide.</a:t>
            </a:r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03" y="2185026"/>
            <a:ext cx="2679591" cy="3820663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577" y="304289"/>
            <a:ext cx="3352800" cy="58420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02" y="224200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6A97-DD20-4D79-AD21-B67A5341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30" y="1052736"/>
            <a:ext cx="8388464" cy="64807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Supporting UK entities</a:t>
            </a:r>
            <a:endParaRPr lang="en-GB" sz="2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32D896-CB9E-4325-9BF6-16007E023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830" y="1970376"/>
            <a:ext cx="8388464" cy="4580916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Support the strategic partnership between UK-Saudi Arabia and align that with our prosperity team who support the policy part of our engagements.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Provide a wide range of commercial and market entry advice.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Connecting companies with commercial opportunities and top stake holders.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Organise and support focused inward focused visits.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Organise trade mission with a focused themes that fits with the opportunities in the market.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Support exhibition both in Saudi Arabia and in the UK and build a marketing plan around them such as, trade mission webinar, events, round tables.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Not all of our services are for free (OMIS).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643" y="198968"/>
            <a:ext cx="3352800" cy="5842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13" y="198968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8EFA09-AD1C-2544-8905-5A5B5473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202" y="1118005"/>
            <a:ext cx="8651597" cy="57240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KSA Healthcare and Life Sciences Sector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D4DAD-EEDE-1C40-91A5-C2019831F59F}"/>
              </a:ext>
            </a:extLst>
          </p:cNvPr>
          <p:cNvSpPr txBox="1">
            <a:spLocks/>
          </p:cNvSpPr>
          <p:nvPr/>
        </p:nvSpPr>
        <p:spPr bwMode="auto">
          <a:xfrm>
            <a:off x="430627" y="2099848"/>
            <a:ext cx="8651599" cy="40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406" indent="-20121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50"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202406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603647" indent="-196454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556147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90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419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848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277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and Life Sciences are priority sectors for Saudi Arabia. Allocated a budget of £11.6 </a:t>
            </a:r>
            <a:r>
              <a:rPr lang="en-GB" sz="2133" b="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2017.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GB" sz="2133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Sector </a:t>
            </a: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 are the Ministry of Health, Ministry of Interior, Ministry of </a:t>
            </a:r>
            <a:r>
              <a:rPr lang="en-GB" sz="2133" b="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</a:t>
            </a: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Ministry of Education, and the National Guard. </a:t>
            </a:r>
          </a:p>
          <a:p>
            <a:pPr marL="342891" indent="-342891" defTabSz="1219170">
              <a:buFont typeface="Arial" panose="020B0604020202020204" pitchFamily="34" charset="0"/>
              <a:buChar char="•"/>
              <a:defRPr/>
            </a:pP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133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Sector </a:t>
            </a: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an increasingly important role to play, this is also highlighted under Vision 2030. 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private sector players include: Tamer Group, Fakeeh, </a:t>
            </a:r>
            <a:r>
              <a:rPr lang="en-GB" sz="2133" b="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Batterjee</a:t>
            </a: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Al-</a:t>
            </a:r>
            <a:r>
              <a:rPr lang="en-GB" sz="2133" b="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Ajou</a:t>
            </a:r>
            <a:endParaRPr lang="en-GB" sz="2133" b="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Other, Quasi-Government players are: Saudi Aramco, Saudi Basic Industries Corporation (SABIC), Saudi Telecommunication Company (STC)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GB" sz="2133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UK players in KSA are … 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endParaRPr lang="en-GB" sz="2133" b="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endParaRPr lang="en-GB" sz="2133" b="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 defTabSz="1219170">
              <a:buFont typeface="Arial" panose="020B0604020202020204" pitchFamily="34" charset="0"/>
              <a:buChar char="•"/>
              <a:defRPr/>
            </a:pPr>
            <a:endParaRPr lang="en-GB" sz="2133" b="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 defTabSz="1219170">
              <a:buFont typeface="Arial" panose="020B0604020202020204" pitchFamily="34" charset="0"/>
              <a:buChar char="•"/>
              <a:defRPr/>
            </a:pPr>
            <a:endParaRPr lang="en-GB" sz="2133" b="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 defTabSz="1219170">
              <a:buFont typeface="Arial" panose="020B0604020202020204" pitchFamily="34" charset="0"/>
              <a:buChar char="•"/>
              <a:defRPr/>
            </a:pPr>
            <a:endParaRPr lang="en-GB" sz="2133" b="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Dr Soliman Fakeeh Hospital">
            <a:extLst>
              <a:ext uri="{FF2B5EF4-FFF2-40B4-BE49-F238E27FC236}">
                <a16:creationId xmlns:a16="http://schemas.microsoft.com/office/drawing/2014/main" id="{DDE38619-581B-8443-AF4A-B0C9C7A9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52" y="1873366"/>
            <a:ext cx="2886605" cy="20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594" y="256580"/>
            <a:ext cx="2746222" cy="478508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7" y="113673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11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8EFA09-AD1C-2544-8905-5A5B5473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202" y="1118005"/>
            <a:ext cx="8651597" cy="57240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KSA Healthcare Opportunities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2EC705-326B-0641-AD4B-EFBE37C5D325}"/>
              </a:ext>
            </a:extLst>
          </p:cNvPr>
          <p:cNvSpPr txBox="1">
            <a:spLocks/>
          </p:cNvSpPr>
          <p:nvPr/>
        </p:nvSpPr>
        <p:spPr>
          <a:xfrm>
            <a:off x="172235" y="1866729"/>
            <a:ext cx="8912215" cy="4965249"/>
          </a:xfrm>
          <a:prstGeom prst="rect">
            <a:avLst/>
          </a:prstGeom>
        </p:spPr>
        <p:txBody>
          <a:bodyPr>
            <a:noAutofit/>
          </a:bodyPr>
          <a:lstStyle>
            <a:lvl1pPr marL="204417" indent="-204417" algn="l" rtl="0" eaLnBrk="0" fontAlgn="base" hangingPunct="0">
              <a:spcBef>
                <a:spcPct val="0"/>
              </a:spcBef>
              <a:spcAft>
                <a:spcPts val="675"/>
              </a:spcAft>
              <a:buClr>
                <a:srgbClr val="0D2459"/>
              </a:buClr>
              <a:buFont typeface="Arial" charset="0"/>
              <a:buChar char="•"/>
              <a:defRPr sz="180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  <a:sym typeface="Gill Sans" pitchFamily="34" charset="0"/>
              </a:defRPr>
            </a:lvl1pPr>
            <a:lvl2pPr marL="514167" indent="-257084" algn="l" rtl="0" eaLnBrk="0" fontAlgn="base" hangingPunct="0">
              <a:spcBef>
                <a:spcPct val="0"/>
              </a:spcBef>
              <a:spcAft>
                <a:spcPts val="675"/>
              </a:spcAft>
              <a:buClr>
                <a:srgbClr val="0D2459"/>
              </a:buClr>
              <a:buFont typeface="Arial" charset="0"/>
              <a:buChar char="•"/>
              <a:defRPr sz="130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  <a:sym typeface="Gill Sans" pitchFamily="34" charset="0"/>
              </a:defRPr>
            </a:lvl2pPr>
            <a:lvl3pPr marL="771251" indent="-257084" algn="l" rtl="0" eaLnBrk="0" fontAlgn="base" hangingPunct="0">
              <a:spcBef>
                <a:spcPct val="0"/>
              </a:spcBef>
              <a:spcAft>
                <a:spcPts val="675"/>
              </a:spcAft>
              <a:buClr>
                <a:srgbClr val="0D2459"/>
              </a:buClr>
              <a:buFont typeface="Arial" charset="0"/>
              <a:buChar char="•"/>
              <a:defRPr sz="130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  <a:sym typeface="Gill Sans" pitchFamily="34" charset="0"/>
              </a:defRPr>
            </a:lvl3pPr>
            <a:lvl4pPr marL="1028334" indent="-257084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Interstate" pitchFamily="2" charset="0"/>
                <a:ea typeface="+mn-ea"/>
                <a:cs typeface="+mn-cs"/>
                <a:sym typeface="Gill Sans" pitchFamily="34" charset="0"/>
              </a:defRPr>
            </a:lvl4pPr>
            <a:lvl5pPr marL="1285418" indent="-257084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Interstate" pitchFamily="2" charset="0"/>
                <a:ea typeface="+mn-ea"/>
                <a:cs typeface="+mn-cs"/>
                <a:sym typeface="Gill Sans" pitchFamily="34" charset="0"/>
              </a:defRPr>
            </a:lvl5pPr>
            <a:lvl6pPr marL="257084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14167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771251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028334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GB" altLang="en-US" kern="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Demand for medical equipment, pharmaceuticals, digital health, and education &amp; training.</a:t>
            </a:r>
          </a:p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current market for medical devices is dominated by imports, which contribute to nearly 75% of the total medical device market.</a:t>
            </a:r>
          </a:p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USA and the UK contribute the most to the imports of medical devices in Saudi Arabia. Those in demand include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X-rays, CT scanners, Monitors, Ultrasound, Advanced Imaging, Surgical equipment.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pharmaceutical market in Saudi Arabia estimated around $5.5 billion in 2017, with excepted grow to $5.6 billion by 2030. There are opportunities for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Vaccines, Sterile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injectables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Generics,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Biosimilars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APIs.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to note, there is a focus on improving the domestic manufacturing of medical devices and pharmaceuticals. There are incentives for UK organizations wanting to set up local manufacturing.</a:t>
            </a:r>
          </a:p>
          <a:p>
            <a:pPr algn="just"/>
            <a:endParaRPr lang="en-GB" sz="2133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/>
            <a:endParaRPr lang="en-GB" altLang="en-US" sz="2133" kern="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altLang="en-US" sz="2133" kern="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146" name="Picture 2" descr="Saudi Arabia Pharmaceuticals Market Will Hit at A CAGR of 10.3% and To  Garner US$ 13,391.2 Million by 2027, Says Coherent Market Insights (CMI) |  Medgadget">
            <a:extLst>
              <a:ext uri="{FF2B5EF4-FFF2-40B4-BE49-F238E27FC236}">
                <a16:creationId xmlns:a16="http://schemas.microsoft.com/office/drawing/2014/main" id="{CFB4ADF4-8470-914F-8A8C-0B256C22A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/>
          <a:stretch/>
        </p:blipFill>
        <p:spPr bwMode="auto">
          <a:xfrm>
            <a:off x="9084451" y="1994677"/>
            <a:ext cx="2886605" cy="15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594" y="256580"/>
            <a:ext cx="2746222" cy="478508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7" y="113673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17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8EFA09-AD1C-2544-8905-5A5B5473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508" y="1604228"/>
            <a:ext cx="9788009" cy="57240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KSA Routes to Market/Tips for Doing Business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A1E906-79AE-834D-9A01-7214CBBCA46C}"/>
              </a:ext>
            </a:extLst>
          </p:cNvPr>
          <p:cNvSpPr txBox="1">
            <a:spLocks/>
          </p:cNvSpPr>
          <p:nvPr/>
        </p:nvSpPr>
        <p:spPr bwMode="auto">
          <a:xfrm>
            <a:off x="383943" y="1962149"/>
            <a:ext cx="8281940" cy="4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406" indent="-20121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202406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603647" indent="-196454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  <a:cs typeface="+mn-cs"/>
              </a:defRPr>
            </a:lvl4pPr>
            <a:lvl5pPr marL="1556147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  <a:cs typeface="+mn-cs"/>
              </a:defRPr>
            </a:lvl5pPr>
            <a:lvl6pPr marL="18990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  <a:cs typeface="+mn-cs"/>
              </a:defRPr>
            </a:lvl6pPr>
            <a:lvl7pPr marL="22419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  <a:cs typeface="+mn-cs"/>
              </a:defRPr>
            </a:lvl7pPr>
            <a:lvl8pPr marL="25848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  <a:cs typeface="+mn-cs"/>
              </a:defRPr>
            </a:lvl8pPr>
            <a:lvl9pPr marL="2927747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1219170">
              <a:defRPr/>
            </a:pP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routes to market are as follows:</a:t>
            </a:r>
          </a:p>
          <a:p>
            <a:pPr marL="342891" indent="-342891" defTabSz="1219170">
              <a:buFont typeface="Arial" panose="020B0604020202020204" pitchFamily="34" charset="0"/>
              <a:buChar char="•"/>
              <a:defRPr/>
            </a:pP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 / Distributor – Local representative (access to tenders)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local technology incubators (</a:t>
            </a:r>
            <a:r>
              <a:rPr lang="en-GB" altLang="en-US" sz="2000" b="0" i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BADIR) and technology/healthcare investment funds (</a:t>
            </a:r>
            <a:r>
              <a:rPr lang="en-GB" altLang="en-US" sz="2000" b="0" i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Riyadh Techno Valley/PIF). </a:t>
            </a:r>
          </a:p>
          <a:p>
            <a:pPr marL="342891" indent="-342891" defTabSz="1219170">
              <a:buFont typeface="Arial" panose="020B0604020202020204" pitchFamily="34" charset="0"/>
              <a:buChar char="•"/>
              <a:defRPr/>
            </a:pP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networks and relationships</a:t>
            </a:r>
          </a:p>
          <a:p>
            <a:pPr marL="342891" indent="-342891" defTabSz="1219170">
              <a:buFont typeface="Arial" panose="020B0604020202020204" pitchFamily="34" charset="0"/>
              <a:buChar char="•"/>
              <a:defRPr/>
            </a:pP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Overseas Delivery Partners – AEI (trade/ incubator services)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Familiarize yourself with traditions, culture, religion, customs </a:t>
            </a:r>
            <a:r>
              <a:rPr lang="en-GB" altLang="en-US" sz="2000" b="0" i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GB" altLang="en-US" sz="2000" b="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defRPr/>
            </a:pPr>
            <a:endParaRPr lang="en-GB" altLang="en-US" sz="2000" b="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>
              <a:defRPr/>
            </a:pPr>
            <a:r>
              <a:rPr lang="en-GB" altLang="en-US" sz="2000" b="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DUE DILIGENCE &amp; LEGAL ADVICE RECOMMENDED**</a:t>
            </a:r>
          </a:p>
        </p:txBody>
      </p:sp>
      <p:pic>
        <p:nvPicPr>
          <p:cNvPr id="9218" name="Picture 2" descr="SBJBC">
            <a:extLst>
              <a:ext uri="{FF2B5EF4-FFF2-40B4-BE49-F238E27FC236}">
                <a16:creationId xmlns:a16="http://schemas.microsoft.com/office/drawing/2014/main" id="{94B257A4-E412-554E-8808-EA38890C7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2481" b="34923"/>
          <a:stretch/>
        </p:blipFill>
        <p:spPr bwMode="auto">
          <a:xfrm>
            <a:off x="8497364" y="1914337"/>
            <a:ext cx="3454400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594" y="256580"/>
            <a:ext cx="2746222" cy="478508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7" y="113673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303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AF91F7-5E48-9F4B-AE2C-3A9A9E980D08}"/>
              </a:ext>
            </a:extLst>
          </p:cNvPr>
          <p:cNvSpPr/>
          <p:nvPr/>
        </p:nvSpPr>
        <p:spPr>
          <a:xfrm>
            <a:off x="4096667" y="1428718"/>
            <a:ext cx="74973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program aims to restructure the health sector in the Kingdom to be a comprehensive, effective and integrated health system that is based on the health of the individual and society (including the citizen, the resident and the visitor).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program depends on the principle of value-based care, which ensures transparency and financial sustainability by promoting public health and preventing diseases, in addition to applying the new model of care related to disease prevention. </a:t>
            </a:r>
            <a:endParaRPr lang="en-SA" sz="2200" dirty="0"/>
          </a:p>
          <a:p>
            <a:pPr algn="just"/>
            <a:r>
              <a:rPr lang="en-US" sz="2200" dirty="0" smtClean="0"/>
              <a:t>The </a:t>
            </a:r>
            <a:r>
              <a:rPr lang="en-US" sz="2200" dirty="0"/>
              <a:t>Privatization Program aims to enhance the role of the private sector in providing services and making government assets available.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1310" y="1178466"/>
            <a:ext cx="3629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A" sz="3200" u="sng" dirty="0" smtClean="0"/>
              <a:t>Vision 2030</a:t>
            </a:r>
            <a:endParaRPr lang="en-GB" sz="32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ABE7F-1C5D-BDD5-057C-4AA2EA21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7" t="37465" r="38279" b="14836"/>
          <a:stretch/>
        </p:blipFill>
        <p:spPr>
          <a:xfrm>
            <a:off x="433358" y="2235087"/>
            <a:ext cx="3057730" cy="2788469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594" y="256580"/>
            <a:ext cx="2746222" cy="478508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7" y="113673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>
            <a:extLst>
              <a:ext uri="{FF2B5EF4-FFF2-40B4-BE49-F238E27FC236}">
                <a16:creationId xmlns:a16="http://schemas.microsoft.com/office/drawing/2014/main" id="{6AF58A93-A13E-9747-B394-770F32E89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07"/>
          <a:stretch/>
        </p:blipFill>
        <p:spPr>
          <a:xfrm>
            <a:off x="0" y="0"/>
            <a:ext cx="12192000" cy="11566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1030C-80AE-443A-A80B-6B008946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05ACB-D268-104C-AA94-BC492F18A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7AB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07AB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7E7EE-7D72-4662-A96C-51B2EC70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34" y="527261"/>
            <a:ext cx="10415232" cy="701674"/>
          </a:xfrm>
        </p:spPr>
        <p:txBody>
          <a:bodyPr/>
          <a:lstStyle/>
          <a:p>
            <a:r>
              <a:rPr lang="en-US" sz="3100" b="1" dirty="0">
                <a:solidFill>
                  <a:srgbClr val="8EDD65"/>
                </a:solidFill>
                <a:latin typeface="Arial" panose="020B0604020202020204" pitchFamily="34" charset="0"/>
                <a:ea typeface="+mn-ea"/>
                <a:cs typeface="+mn-cs"/>
              </a:rPr>
              <a:t>UK companies </a:t>
            </a:r>
            <a:r>
              <a:rPr lang="en-US" sz="3100" b="1" dirty="0" smtClean="0">
                <a:solidFill>
                  <a:srgbClr val="8EDD65"/>
                </a:solidFill>
                <a:latin typeface="Arial" panose="020B0604020202020204" pitchFamily="34" charset="0"/>
                <a:ea typeface="+mn-ea"/>
                <a:cs typeface="+mn-cs"/>
              </a:rPr>
              <a:t>in </a:t>
            </a:r>
            <a:r>
              <a:rPr lang="en-US" sz="3100" b="1" dirty="0">
                <a:solidFill>
                  <a:srgbClr val="8EDD65"/>
                </a:solidFill>
                <a:latin typeface="Arial" panose="020B0604020202020204" pitchFamily="34" charset="0"/>
                <a:ea typeface="+mn-ea"/>
                <a:cs typeface="+mn-cs"/>
              </a:rPr>
              <a:t>Saudi Arabia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335151"/>
            <a:ext cx="11938000" cy="49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Case Study;  King’s College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4" y="2115685"/>
            <a:ext cx="6287910" cy="4598381"/>
          </a:xfrm>
        </p:spPr>
        <p:txBody>
          <a:bodyPr>
            <a:normAutofit fontScale="55000" lnSpcReduction="20000"/>
          </a:bodyPr>
          <a:lstStyle/>
          <a:p>
            <a:r>
              <a:rPr lang="en-GB" sz="3500" dirty="0"/>
              <a:t>King’s college Launch in Jeddah, Saudi </a:t>
            </a:r>
            <a:r>
              <a:rPr lang="en-GB" sz="3500" dirty="0" smtClean="0"/>
              <a:t>Arabia</a:t>
            </a:r>
            <a:endParaRPr lang="en-GB" sz="3500" dirty="0"/>
          </a:p>
          <a:p>
            <a:r>
              <a:rPr lang="en-GB" sz="3500" dirty="0"/>
              <a:t>DIT supported the entire process from their first scoping visit to the Kingdom of Saudi Arabia, in 2016, to the introduction to their now Saudi investment arm, the </a:t>
            </a:r>
            <a:r>
              <a:rPr lang="en-GB" sz="3500" dirty="0" err="1"/>
              <a:t>Bugshan</a:t>
            </a:r>
            <a:r>
              <a:rPr lang="en-GB" sz="3500" dirty="0"/>
              <a:t> group.</a:t>
            </a:r>
          </a:p>
          <a:p>
            <a:r>
              <a:rPr lang="en-GB" sz="3500" dirty="0"/>
              <a:t> </a:t>
            </a:r>
            <a:r>
              <a:rPr lang="en-GB" sz="3500" dirty="0" smtClean="0"/>
              <a:t>In </a:t>
            </a:r>
            <a:r>
              <a:rPr lang="en-GB" sz="3500" dirty="0"/>
              <a:t>2022, The British mission in Saudi hosted a reception in Jeddah, on behalf of King’s and Ashmore to celebrate this milestone. The reception was attended by key Healthcare figures in the </a:t>
            </a:r>
            <a:r>
              <a:rPr lang="en-GB" sz="3500" dirty="0" smtClean="0"/>
              <a:t>Kingdom</a:t>
            </a:r>
            <a:endParaRPr lang="en-GB" sz="3500" dirty="0"/>
          </a:p>
          <a:p>
            <a:r>
              <a:rPr lang="en-GB" sz="3500" dirty="0"/>
              <a:t>The Saudi Public investment fund (PIF) joined the </a:t>
            </a:r>
            <a:r>
              <a:rPr lang="en-GB" sz="3500" dirty="0" err="1"/>
              <a:t>Bugshan</a:t>
            </a:r>
            <a:r>
              <a:rPr lang="en-GB" sz="3500" dirty="0"/>
              <a:t> group as investors. paving the way for more wellbeing centres across the Western region of Saudi Arabia</a:t>
            </a:r>
            <a:r>
              <a:rPr lang="en-GB" sz="3500" dirty="0" smtClean="0"/>
              <a:t>.</a:t>
            </a:r>
            <a:endParaRPr lang="en-GB" sz="3500" dirty="0"/>
          </a:p>
          <a:p>
            <a:r>
              <a:rPr lang="en-GB" sz="3500" dirty="0"/>
              <a:t>The first phase of the project, due to be completed in Q3 of 2023 will launch the 150 bed capacity hospital in Jeddah.</a:t>
            </a:r>
          </a:p>
          <a:p>
            <a:r>
              <a:rPr lang="en-GB" sz="3500" dirty="0"/>
              <a:t> </a:t>
            </a:r>
            <a:r>
              <a:rPr lang="en-GB" sz="3500" dirty="0" smtClean="0"/>
              <a:t>n </a:t>
            </a:r>
            <a:r>
              <a:rPr lang="en-GB" sz="3500" dirty="0"/>
              <a:t>2024/25 The project will expand by another 100 beds.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78" y="1512711"/>
            <a:ext cx="5214310" cy="4137379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3ED8-CDA4-3A4A-8A26-9019068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750" y="332192"/>
            <a:ext cx="2746222" cy="478508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3B502E8-3179-C34A-9742-B377457A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4" y="123644"/>
            <a:ext cx="3372966" cy="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34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192</TotalTime>
  <Words>976</Words>
  <Application>Microsoft Office PowerPoint</Application>
  <PresentationFormat>Widescreen</PresentationFormat>
  <Paragraphs>70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Gill Sans</vt:lpstr>
      <vt:lpstr>Retrospect</vt:lpstr>
      <vt:lpstr>PowerPoint Presentation</vt:lpstr>
      <vt:lpstr>Department for International Trade Objectives</vt:lpstr>
      <vt:lpstr>Supporting UK entities</vt:lpstr>
      <vt:lpstr>The KSA Healthcare and Life Sciences Sector</vt:lpstr>
      <vt:lpstr>KSA Healthcare Opportunities</vt:lpstr>
      <vt:lpstr>KSA Routes to Market/Tips for Doing Business </vt:lpstr>
      <vt:lpstr>PowerPoint Presentation</vt:lpstr>
      <vt:lpstr>UK companies in Saudi Arabia </vt:lpstr>
      <vt:lpstr>Case Study;  King’s College</vt:lpstr>
      <vt:lpstr> Case Study Astra Zenica </vt:lpstr>
    </vt:vector>
  </TitlesOfParts>
  <Company>The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Menna Salama</dc:creator>
  <cp:lastModifiedBy>Menna Salama</cp:lastModifiedBy>
  <cp:revision>7</cp:revision>
  <dcterms:created xsi:type="dcterms:W3CDTF">2022-09-29T07:04:00Z</dcterms:created>
  <dcterms:modified xsi:type="dcterms:W3CDTF">2022-09-29T10:17:11Z</dcterms:modified>
</cp:coreProperties>
</file>