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84" r:id="rId5"/>
    <p:sldId id="304" r:id="rId6"/>
    <p:sldId id="305" r:id="rId7"/>
    <p:sldId id="306" r:id="rId8"/>
    <p:sldId id="307" r:id="rId9"/>
    <p:sldId id="308" r:id="rId10"/>
    <p:sldId id="309" r:id="rId11"/>
    <p:sldId id="310" r:id="rId12"/>
    <p:sldId id="268" r:id="rId13"/>
    <p:sldId id="286" r:id="rId14"/>
    <p:sldId id="287" r:id="rId15"/>
    <p:sldId id="293" r:id="rId16"/>
    <p:sldId id="295" r:id="rId17"/>
    <p:sldId id="296" r:id="rId18"/>
    <p:sldId id="298" r:id="rId19"/>
    <p:sldId id="300" r:id="rId20"/>
    <p:sldId id="299" r:id="rId21"/>
    <p:sldId id="301" r:id="rId22"/>
    <p:sldId id="303" r:id="rId23"/>
    <p:sldId id="283" r:id="rId24"/>
  </p:sldIdLst>
  <p:sldSz cx="12192000" cy="6858000"/>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740D30-60DD-4B01-869E-565134A73526}" v="3" dt="2021-09-27T12:17:18.41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1880" autoAdjust="0"/>
  </p:normalViewPr>
  <p:slideViewPr>
    <p:cSldViewPr>
      <p:cViewPr varScale="1">
        <p:scale>
          <a:sx n="51" d="100"/>
          <a:sy n="51" d="100"/>
        </p:scale>
        <p:origin x="771" y="3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s, Damien (Trade)" userId="66700bca-ec8a-4da7-86ed-87ccfb5831d7" providerId="ADAL" clId="{21934977-1FC1-8040-AFE4-F291ACAF03FD}"/>
    <pc:docChg chg="undo custSel mod addSld delSld modSld modMainMaster">
      <pc:chgData name="Roberts, Damien (Trade)" userId="66700bca-ec8a-4da7-86ed-87ccfb5831d7" providerId="ADAL" clId="{21934977-1FC1-8040-AFE4-F291ACAF03FD}" dt="2021-06-08T16:56:49.045" v="15" actId="2890"/>
      <pc:docMkLst>
        <pc:docMk/>
      </pc:docMkLst>
      <pc:sldChg chg="modSp mod">
        <pc:chgData name="Roberts, Damien (Trade)" userId="66700bca-ec8a-4da7-86ed-87ccfb5831d7" providerId="ADAL" clId="{21934977-1FC1-8040-AFE4-F291ACAF03FD}" dt="2021-06-08T16:54:31.897" v="3" actId="1076"/>
        <pc:sldMkLst>
          <pc:docMk/>
          <pc:sldMk cId="0" sldId="256"/>
        </pc:sldMkLst>
        <pc:grpChg chg="mod">
          <ac:chgData name="Roberts, Damien (Trade)" userId="66700bca-ec8a-4da7-86ed-87ccfb5831d7" providerId="ADAL" clId="{21934977-1FC1-8040-AFE4-F291ACAF03FD}" dt="2021-06-08T16:54:31.897" v="3" actId="1076"/>
          <ac:grpSpMkLst>
            <pc:docMk/>
            <pc:sldMk cId="0" sldId="256"/>
            <ac:grpSpMk id="4" creationId="{00000000-0000-0000-0000-000000000000}"/>
          </ac:grpSpMkLst>
        </pc:grpChg>
      </pc:sldChg>
      <pc:sldChg chg="modSp mod">
        <pc:chgData name="Roberts, Damien (Trade)" userId="66700bca-ec8a-4da7-86ed-87ccfb5831d7" providerId="ADAL" clId="{21934977-1FC1-8040-AFE4-F291ACAF03FD}" dt="2021-06-08T16:55:00.424" v="5" actId="1076"/>
        <pc:sldMkLst>
          <pc:docMk/>
          <pc:sldMk cId="0" sldId="262"/>
        </pc:sldMkLst>
        <pc:picChg chg="mod">
          <ac:chgData name="Roberts, Damien (Trade)" userId="66700bca-ec8a-4da7-86ed-87ccfb5831d7" providerId="ADAL" clId="{21934977-1FC1-8040-AFE4-F291ACAF03FD}" dt="2021-06-08T16:55:00.424" v="5" actId="1076"/>
          <ac:picMkLst>
            <pc:docMk/>
            <pc:sldMk cId="0" sldId="262"/>
            <ac:picMk id="2" creationId="{00000000-0000-0000-0000-000000000000}"/>
          </ac:picMkLst>
        </pc:picChg>
      </pc:sldChg>
      <pc:sldChg chg="modSp mod">
        <pc:chgData name="Roberts, Damien (Trade)" userId="66700bca-ec8a-4da7-86ed-87ccfb5831d7" providerId="ADAL" clId="{21934977-1FC1-8040-AFE4-F291ACAF03FD}" dt="2021-06-08T16:55:53.002" v="13" actId="732"/>
        <pc:sldMkLst>
          <pc:docMk/>
          <pc:sldMk cId="0" sldId="266"/>
        </pc:sldMkLst>
        <pc:picChg chg="mod modCrop">
          <ac:chgData name="Roberts, Damien (Trade)" userId="66700bca-ec8a-4da7-86ed-87ccfb5831d7" providerId="ADAL" clId="{21934977-1FC1-8040-AFE4-F291ACAF03FD}" dt="2021-06-08T16:55:53.002" v="13" actId="732"/>
          <ac:picMkLst>
            <pc:docMk/>
            <pc:sldMk cId="0" sldId="266"/>
            <ac:picMk id="8" creationId="{00000000-0000-0000-0000-000000000000}"/>
          </ac:picMkLst>
        </pc:picChg>
      </pc:sldChg>
      <pc:sldChg chg="add del">
        <pc:chgData name="Roberts, Damien (Trade)" userId="66700bca-ec8a-4da7-86ed-87ccfb5831d7" providerId="ADAL" clId="{21934977-1FC1-8040-AFE4-F291ACAF03FD}" dt="2021-06-08T16:56:49.045" v="15" actId="2890"/>
        <pc:sldMkLst>
          <pc:docMk/>
          <pc:sldMk cId="2965796293" sldId="284"/>
        </pc:sldMkLst>
      </pc:sldChg>
      <pc:sldMasterChg chg="addSp mod">
        <pc:chgData name="Roberts, Damien (Trade)" userId="66700bca-ec8a-4da7-86ed-87ccfb5831d7" providerId="ADAL" clId="{21934977-1FC1-8040-AFE4-F291ACAF03FD}" dt="2021-06-08T16:54:26.625" v="0" actId="33475"/>
        <pc:sldMasterMkLst>
          <pc:docMk/>
          <pc:sldMasterMk cId="0" sldId="2147483648"/>
        </pc:sldMasterMkLst>
        <pc:spChg chg="add">
          <ac:chgData name="Roberts, Damien (Trade)" userId="66700bca-ec8a-4da7-86ed-87ccfb5831d7" providerId="ADAL" clId="{21934977-1FC1-8040-AFE4-F291ACAF03FD}" dt="2021-06-08T16:54:26.625" v="0" actId="33475"/>
          <ac:spMkLst>
            <pc:docMk/>
            <pc:sldMasterMk cId="0" sldId="2147483648"/>
            <ac:spMk id="9" creationId="{2A6AFB0F-2E83-FD4B-9544-25054DB23F30}"/>
          </ac:spMkLst>
        </pc:spChg>
        <pc:spChg chg="add">
          <ac:chgData name="Roberts, Damien (Trade)" userId="66700bca-ec8a-4da7-86ed-87ccfb5831d7" providerId="ADAL" clId="{21934977-1FC1-8040-AFE4-F291ACAF03FD}" dt="2021-06-08T16:54:26.625" v="0" actId="33475"/>
          <ac:spMkLst>
            <pc:docMk/>
            <pc:sldMasterMk cId="0" sldId="2147483648"/>
            <ac:spMk id="10" creationId="{8F4380B2-5273-244B-A250-195E08BEA6A6}"/>
          </ac:spMkLst>
        </pc:spChg>
      </pc:sldMasterChg>
    </pc:docChg>
  </pc:docChgLst>
  <pc:docChgLst>
    <pc:chgData name="Deryth Wittek (Sensitive)" userId="S::deryth.wittek2@fco.gov.uk::b1c1e7ae-1c1d-4d85-a8c9-10b305c0ac45" providerId="AD" clId="Web-{2F740D30-60DD-4B01-869E-565134A73526}"/>
    <pc:docChg chg="addSld delSld">
      <pc:chgData name="Deryth Wittek (Sensitive)" userId="S::deryth.wittek2@fco.gov.uk::b1c1e7ae-1c1d-4d85-a8c9-10b305c0ac45" providerId="AD" clId="Web-{2F740D30-60DD-4B01-869E-565134A73526}" dt="2021-09-27T12:17:17.833" v="2"/>
      <pc:docMkLst>
        <pc:docMk/>
      </pc:docMkLst>
      <pc:sldChg chg="del">
        <pc:chgData name="Deryth Wittek (Sensitive)" userId="S::deryth.wittek2@fco.gov.uk::b1c1e7ae-1c1d-4d85-a8c9-10b305c0ac45" providerId="AD" clId="Web-{2F740D30-60DD-4B01-869E-565134A73526}" dt="2021-09-27T12:16:59.786" v="0"/>
        <pc:sldMkLst>
          <pc:docMk/>
          <pc:sldMk cId="0" sldId="257"/>
        </pc:sldMkLst>
      </pc:sldChg>
      <pc:sldChg chg="add del">
        <pc:chgData name="Deryth Wittek (Sensitive)" userId="S::deryth.wittek2@fco.gov.uk::b1c1e7ae-1c1d-4d85-a8c9-10b305c0ac45" providerId="AD" clId="Web-{2F740D30-60DD-4B01-869E-565134A73526}" dt="2021-09-27T12:17:17.833" v="2"/>
        <pc:sldMkLst>
          <pc:docMk/>
          <pc:sldMk cId="0" sldId="25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925" y="0"/>
            <a:ext cx="4303713" cy="341313"/>
          </a:xfrm>
          <a:prstGeom prst="rect">
            <a:avLst/>
          </a:prstGeom>
        </p:spPr>
        <p:txBody>
          <a:bodyPr vert="horz" lIns="91440" tIns="45720" rIns="91440" bIns="45720" rtlCol="0"/>
          <a:lstStyle>
            <a:lvl1pPr algn="r">
              <a:defRPr sz="1200"/>
            </a:lvl1pPr>
          </a:lstStyle>
          <a:p>
            <a:fld id="{57121A5D-012C-41AB-A62B-06BAA462EB98}" type="datetimeFigureOut">
              <a:rPr lang="en-GB" smtClean="0"/>
              <a:t>05/10/2022</a:t>
            </a:fld>
            <a:endParaRPr lang="en-GB"/>
          </a:p>
        </p:txBody>
      </p:sp>
      <p:sp>
        <p:nvSpPr>
          <p:cNvPr id="4" name="Footer Placeholder 3"/>
          <p:cNvSpPr>
            <a:spLocks noGrp="1"/>
          </p:cNvSpPr>
          <p:nvPr>
            <p:ph type="ftr" sz="quarter" idx="2"/>
          </p:nvPr>
        </p:nvSpPr>
        <p:spPr>
          <a:xfrm>
            <a:off x="0" y="6456363"/>
            <a:ext cx="4302125" cy="3413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925" y="6456363"/>
            <a:ext cx="4303713" cy="341312"/>
          </a:xfrm>
          <a:prstGeom prst="rect">
            <a:avLst/>
          </a:prstGeom>
        </p:spPr>
        <p:txBody>
          <a:bodyPr vert="horz" lIns="91440" tIns="45720" rIns="91440" bIns="45720" rtlCol="0" anchor="b"/>
          <a:lstStyle>
            <a:lvl1pPr algn="r">
              <a:defRPr sz="1200"/>
            </a:lvl1pPr>
          </a:lstStyle>
          <a:p>
            <a:fld id="{8C26C6E3-E5B4-4EB4-AEB4-D3B28D5DB0E1}" type="slidenum">
              <a:rPr lang="en-GB" smtClean="0"/>
              <a:t>‹#›</a:t>
            </a:fld>
            <a:endParaRPr lang="en-GB"/>
          </a:p>
        </p:txBody>
      </p:sp>
    </p:spTree>
    <p:extLst>
      <p:ext uri="{BB962C8B-B14F-4D97-AF65-F5344CB8AC3E}">
        <p14:creationId xmlns:p14="http://schemas.microsoft.com/office/powerpoint/2010/main" val="2036689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925" y="0"/>
            <a:ext cx="4303713" cy="341313"/>
          </a:xfrm>
          <a:prstGeom prst="rect">
            <a:avLst/>
          </a:prstGeom>
        </p:spPr>
        <p:txBody>
          <a:bodyPr vert="horz" lIns="91440" tIns="45720" rIns="91440" bIns="45720" rtlCol="0"/>
          <a:lstStyle>
            <a:lvl1pPr algn="r">
              <a:defRPr sz="1200"/>
            </a:lvl1pPr>
          </a:lstStyle>
          <a:p>
            <a:fld id="{0037C649-0A73-4E03-8B9E-413F36089002}" type="datetimeFigureOut">
              <a:rPr lang="en-GB" smtClean="0"/>
              <a:t>05/10/2022</a:t>
            </a:fld>
            <a:endParaRPr lang="en-GB"/>
          </a:p>
        </p:txBody>
      </p:sp>
      <p:sp>
        <p:nvSpPr>
          <p:cNvPr id="4" name="Slide Image Placeholder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188" y="3271838"/>
            <a:ext cx="7943850" cy="26765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925" y="6456363"/>
            <a:ext cx="4303713" cy="341312"/>
          </a:xfrm>
          <a:prstGeom prst="rect">
            <a:avLst/>
          </a:prstGeom>
        </p:spPr>
        <p:txBody>
          <a:bodyPr vert="horz" lIns="91440" tIns="45720" rIns="91440" bIns="45720" rtlCol="0" anchor="b"/>
          <a:lstStyle>
            <a:lvl1pPr algn="r">
              <a:defRPr sz="1200"/>
            </a:lvl1pPr>
          </a:lstStyle>
          <a:p>
            <a:fld id="{8BC4AF1F-9729-4955-9DDA-838096DD0C4D}" type="slidenum">
              <a:rPr lang="en-GB" smtClean="0"/>
              <a:t>‹#›</a:t>
            </a:fld>
            <a:endParaRPr lang="en-GB"/>
          </a:p>
        </p:txBody>
      </p:sp>
    </p:spTree>
    <p:extLst>
      <p:ext uri="{BB962C8B-B14F-4D97-AF65-F5344CB8AC3E}">
        <p14:creationId xmlns:p14="http://schemas.microsoft.com/office/powerpoint/2010/main" val="2046779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C4AF1F-9729-4955-9DDA-838096DD0C4D}" type="slidenum">
              <a:rPr lang="en-GB" smtClean="0"/>
              <a:t>17</a:t>
            </a:fld>
            <a:endParaRPr lang="en-GB"/>
          </a:p>
        </p:txBody>
      </p:sp>
    </p:spTree>
    <p:extLst>
      <p:ext uri="{BB962C8B-B14F-4D97-AF65-F5344CB8AC3E}">
        <p14:creationId xmlns:p14="http://schemas.microsoft.com/office/powerpoint/2010/main" val="4237564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C4AF1F-9729-4955-9DDA-838096DD0C4D}" type="slidenum">
              <a:rPr lang="en-GB" smtClean="0"/>
              <a:t>18</a:t>
            </a:fld>
            <a:endParaRPr lang="en-GB"/>
          </a:p>
        </p:txBody>
      </p:sp>
    </p:spTree>
    <p:extLst>
      <p:ext uri="{BB962C8B-B14F-4D97-AF65-F5344CB8AC3E}">
        <p14:creationId xmlns:p14="http://schemas.microsoft.com/office/powerpoint/2010/main" val="425930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C4AF1F-9729-4955-9DDA-838096DD0C4D}" type="slidenum">
              <a:rPr lang="en-GB" smtClean="0"/>
              <a:t>19</a:t>
            </a:fld>
            <a:endParaRPr lang="en-GB"/>
          </a:p>
        </p:txBody>
      </p:sp>
    </p:spTree>
    <p:extLst>
      <p:ext uri="{BB962C8B-B14F-4D97-AF65-F5344CB8AC3E}">
        <p14:creationId xmlns:p14="http://schemas.microsoft.com/office/powerpoint/2010/main" val="202878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050540"/>
                </a:solidFill>
                <a:latin typeface="Arial"/>
                <a:cs typeface="Arial"/>
              </a:defRPr>
            </a:lvl1pPr>
          </a:lstStyle>
          <a:p>
            <a:pPr marL="12700">
              <a:lnSpc>
                <a:spcPct val="100000"/>
              </a:lnSpc>
              <a:spcBef>
                <a:spcPts val="25"/>
              </a:spcBef>
            </a:pPr>
            <a:r>
              <a:rPr dirty="0"/>
              <a:t>Change your</a:t>
            </a:r>
            <a:r>
              <a:rPr spc="-5" dirty="0"/>
              <a:t> </a:t>
            </a:r>
            <a:r>
              <a:rPr dirty="0"/>
              <a:t>presentation</a:t>
            </a:r>
            <a:r>
              <a:rPr spc="5" dirty="0"/>
              <a:t> </a:t>
            </a:r>
            <a:r>
              <a:rPr spc="-5" dirty="0"/>
              <a:t>title</a:t>
            </a:r>
            <a:r>
              <a:rPr spc="5" dirty="0"/>
              <a:t> </a:t>
            </a:r>
            <a:r>
              <a:rPr spc="-5" dirty="0"/>
              <a:t>in</a:t>
            </a:r>
            <a:r>
              <a:rPr spc="5" dirty="0"/>
              <a:t> </a:t>
            </a:r>
            <a:r>
              <a:rPr dirty="0"/>
              <a:t>Header</a:t>
            </a:r>
            <a:r>
              <a:rPr spc="-5" dirty="0"/>
              <a:t> </a:t>
            </a:r>
            <a:r>
              <a:rPr dirty="0"/>
              <a:t>&amp;</a:t>
            </a:r>
            <a:r>
              <a:rPr spc="5" dirty="0"/>
              <a:t> </a:t>
            </a:r>
            <a:r>
              <a:rPr dirty="0"/>
              <a:t>Footer</a:t>
            </a:r>
            <a:r>
              <a:rPr spc="-5" dirty="0"/>
              <a:t> </a:t>
            </a:r>
            <a:r>
              <a:rPr dirty="0"/>
              <a:t>section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10/5/2022</a:t>
            </a:fld>
            <a:endParaRPr lang="en-US"/>
          </a:p>
        </p:txBody>
      </p:sp>
      <p:sp>
        <p:nvSpPr>
          <p:cNvPr id="6" name="Holder 6"/>
          <p:cNvSpPr>
            <a:spLocks noGrp="1"/>
          </p:cNvSpPr>
          <p:nvPr>
            <p:ph type="sldNum" sz="quarter" idx="7"/>
          </p:nvPr>
        </p:nvSpPr>
        <p:spPr/>
        <p:txBody>
          <a:bodyPr lIns="0" tIns="0" rIns="0" bIns="0"/>
          <a:lstStyle>
            <a:lvl1pPr>
              <a:defRPr sz="1200" b="0" i="0">
                <a:solidFill>
                  <a:srgbClr val="04043F"/>
                </a:solidFill>
                <a:latin typeface="Arial"/>
                <a:cs typeface="Arial"/>
              </a:defRPr>
            </a:lvl1pPr>
          </a:lstStyle>
          <a:p>
            <a:pPr marL="38100">
              <a:lnSpc>
                <a:spcPts val="1425"/>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4043F"/>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050540"/>
                </a:solidFill>
                <a:latin typeface="Arial"/>
                <a:cs typeface="Arial"/>
              </a:defRPr>
            </a:lvl1pPr>
          </a:lstStyle>
          <a:p>
            <a:pPr marL="12700">
              <a:lnSpc>
                <a:spcPct val="100000"/>
              </a:lnSpc>
              <a:spcBef>
                <a:spcPts val="25"/>
              </a:spcBef>
            </a:pPr>
            <a:r>
              <a:rPr dirty="0"/>
              <a:t>Change your</a:t>
            </a:r>
            <a:r>
              <a:rPr spc="-5" dirty="0"/>
              <a:t> </a:t>
            </a:r>
            <a:r>
              <a:rPr dirty="0"/>
              <a:t>presentation</a:t>
            </a:r>
            <a:r>
              <a:rPr spc="5" dirty="0"/>
              <a:t> </a:t>
            </a:r>
            <a:r>
              <a:rPr spc="-5" dirty="0"/>
              <a:t>title</a:t>
            </a:r>
            <a:r>
              <a:rPr spc="5" dirty="0"/>
              <a:t> </a:t>
            </a:r>
            <a:r>
              <a:rPr spc="-5" dirty="0"/>
              <a:t>in</a:t>
            </a:r>
            <a:r>
              <a:rPr spc="5" dirty="0"/>
              <a:t> </a:t>
            </a:r>
            <a:r>
              <a:rPr dirty="0"/>
              <a:t>Header</a:t>
            </a:r>
            <a:r>
              <a:rPr spc="-5" dirty="0"/>
              <a:t> </a:t>
            </a:r>
            <a:r>
              <a:rPr dirty="0"/>
              <a:t>&amp;</a:t>
            </a:r>
            <a:r>
              <a:rPr spc="5" dirty="0"/>
              <a:t> </a:t>
            </a:r>
            <a:r>
              <a:rPr dirty="0"/>
              <a:t>Footer</a:t>
            </a:r>
            <a:r>
              <a:rPr spc="-5" dirty="0"/>
              <a:t> </a:t>
            </a:r>
            <a:r>
              <a:rPr dirty="0"/>
              <a:t>section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10/5/2022</a:t>
            </a:fld>
            <a:endParaRPr lang="en-US"/>
          </a:p>
        </p:txBody>
      </p:sp>
      <p:sp>
        <p:nvSpPr>
          <p:cNvPr id="6" name="Holder 6"/>
          <p:cNvSpPr>
            <a:spLocks noGrp="1"/>
          </p:cNvSpPr>
          <p:nvPr>
            <p:ph type="sldNum" sz="quarter" idx="7"/>
          </p:nvPr>
        </p:nvSpPr>
        <p:spPr/>
        <p:txBody>
          <a:bodyPr lIns="0" tIns="0" rIns="0" bIns="0"/>
          <a:lstStyle>
            <a:lvl1pPr>
              <a:defRPr sz="1200" b="0" i="0">
                <a:solidFill>
                  <a:srgbClr val="04043F"/>
                </a:solidFill>
                <a:latin typeface="Arial"/>
                <a:cs typeface="Arial"/>
              </a:defRPr>
            </a:lvl1pPr>
          </a:lstStyle>
          <a:p>
            <a:pPr marL="38100">
              <a:lnSpc>
                <a:spcPts val="1425"/>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4043F"/>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050540"/>
                </a:solidFill>
                <a:latin typeface="Arial"/>
                <a:cs typeface="Arial"/>
              </a:defRPr>
            </a:lvl1pPr>
          </a:lstStyle>
          <a:p>
            <a:pPr marL="12700">
              <a:lnSpc>
                <a:spcPct val="100000"/>
              </a:lnSpc>
              <a:spcBef>
                <a:spcPts val="25"/>
              </a:spcBef>
            </a:pPr>
            <a:r>
              <a:rPr dirty="0"/>
              <a:t>Change your</a:t>
            </a:r>
            <a:r>
              <a:rPr spc="-5" dirty="0"/>
              <a:t> </a:t>
            </a:r>
            <a:r>
              <a:rPr dirty="0"/>
              <a:t>presentation</a:t>
            </a:r>
            <a:r>
              <a:rPr spc="5" dirty="0"/>
              <a:t> </a:t>
            </a:r>
            <a:r>
              <a:rPr spc="-5" dirty="0"/>
              <a:t>title</a:t>
            </a:r>
            <a:r>
              <a:rPr spc="5" dirty="0"/>
              <a:t> </a:t>
            </a:r>
            <a:r>
              <a:rPr spc="-5" dirty="0"/>
              <a:t>in</a:t>
            </a:r>
            <a:r>
              <a:rPr spc="5" dirty="0"/>
              <a:t> </a:t>
            </a:r>
            <a:r>
              <a:rPr dirty="0"/>
              <a:t>Header</a:t>
            </a:r>
            <a:r>
              <a:rPr spc="-5" dirty="0"/>
              <a:t> </a:t>
            </a:r>
            <a:r>
              <a:rPr dirty="0"/>
              <a:t>&amp;</a:t>
            </a:r>
            <a:r>
              <a:rPr spc="5" dirty="0"/>
              <a:t> </a:t>
            </a:r>
            <a:r>
              <a:rPr dirty="0"/>
              <a:t>Footer</a:t>
            </a:r>
            <a:r>
              <a:rPr spc="-5" dirty="0"/>
              <a:t> </a:t>
            </a:r>
            <a:r>
              <a:rPr dirty="0"/>
              <a:t>section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10/5/2022</a:t>
            </a:fld>
            <a:endParaRPr lang="en-US"/>
          </a:p>
        </p:txBody>
      </p:sp>
      <p:sp>
        <p:nvSpPr>
          <p:cNvPr id="7" name="Holder 7"/>
          <p:cNvSpPr>
            <a:spLocks noGrp="1"/>
          </p:cNvSpPr>
          <p:nvPr>
            <p:ph type="sldNum" sz="quarter" idx="7"/>
          </p:nvPr>
        </p:nvSpPr>
        <p:spPr/>
        <p:txBody>
          <a:bodyPr lIns="0" tIns="0" rIns="0" bIns="0"/>
          <a:lstStyle>
            <a:lvl1pPr>
              <a:defRPr sz="1200" b="0" i="0">
                <a:solidFill>
                  <a:srgbClr val="04043F"/>
                </a:solidFill>
                <a:latin typeface="Arial"/>
                <a:cs typeface="Arial"/>
              </a:defRPr>
            </a:lvl1pPr>
          </a:lstStyle>
          <a:p>
            <a:pPr marL="38100">
              <a:lnSpc>
                <a:spcPts val="1425"/>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4043F"/>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050540"/>
                </a:solidFill>
                <a:latin typeface="Arial"/>
                <a:cs typeface="Arial"/>
              </a:defRPr>
            </a:lvl1pPr>
          </a:lstStyle>
          <a:p>
            <a:pPr marL="12700">
              <a:lnSpc>
                <a:spcPct val="100000"/>
              </a:lnSpc>
              <a:spcBef>
                <a:spcPts val="25"/>
              </a:spcBef>
            </a:pPr>
            <a:r>
              <a:rPr dirty="0"/>
              <a:t>Change your</a:t>
            </a:r>
            <a:r>
              <a:rPr spc="-5" dirty="0"/>
              <a:t> </a:t>
            </a:r>
            <a:r>
              <a:rPr dirty="0"/>
              <a:t>presentation</a:t>
            </a:r>
            <a:r>
              <a:rPr spc="5" dirty="0"/>
              <a:t> </a:t>
            </a:r>
            <a:r>
              <a:rPr spc="-5" dirty="0"/>
              <a:t>title</a:t>
            </a:r>
            <a:r>
              <a:rPr spc="5" dirty="0"/>
              <a:t> </a:t>
            </a:r>
            <a:r>
              <a:rPr spc="-5" dirty="0"/>
              <a:t>in</a:t>
            </a:r>
            <a:r>
              <a:rPr spc="5" dirty="0"/>
              <a:t> </a:t>
            </a:r>
            <a:r>
              <a:rPr dirty="0"/>
              <a:t>Header</a:t>
            </a:r>
            <a:r>
              <a:rPr spc="-5" dirty="0"/>
              <a:t> </a:t>
            </a:r>
            <a:r>
              <a:rPr dirty="0"/>
              <a:t>&amp;</a:t>
            </a:r>
            <a:r>
              <a:rPr spc="5" dirty="0"/>
              <a:t> </a:t>
            </a:r>
            <a:r>
              <a:rPr dirty="0"/>
              <a:t>Footer</a:t>
            </a:r>
            <a:r>
              <a:rPr spc="-5" dirty="0"/>
              <a:t> </a:t>
            </a:r>
            <a:r>
              <a:rPr dirty="0"/>
              <a:t>section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10/5/2022</a:t>
            </a:fld>
            <a:endParaRPr lang="en-US"/>
          </a:p>
        </p:txBody>
      </p:sp>
      <p:sp>
        <p:nvSpPr>
          <p:cNvPr id="5" name="Holder 5"/>
          <p:cNvSpPr>
            <a:spLocks noGrp="1"/>
          </p:cNvSpPr>
          <p:nvPr>
            <p:ph type="sldNum" sz="quarter" idx="7"/>
          </p:nvPr>
        </p:nvSpPr>
        <p:spPr/>
        <p:txBody>
          <a:bodyPr lIns="0" tIns="0" rIns="0" bIns="0"/>
          <a:lstStyle>
            <a:lvl1pPr>
              <a:defRPr sz="1200" b="0" i="0">
                <a:solidFill>
                  <a:srgbClr val="04043F"/>
                </a:solidFill>
                <a:latin typeface="Arial"/>
                <a:cs typeface="Arial"/>
              </a:defRPr>
            </a:lvl1pPr>
          </a:lstStyle>
          <a:p>
            <a:pPr marL="38100">
              <a:lnSpc>
                <a:spcPts val="1425"/>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050540"/>
                </a:solidFill>
                <a:latin typeface="Arial"/>
                <a:cs typeface="Arial"/>
              </a:defRPr>
            </a:lvl1pPr>
          </a:lstStyle>
          <a:p>
            <a:pPr marL="12700">
              <a:lnSpc>
                <a:spcPct val="100000"/>
              </a:lnSpc>
              <a:spcBef>
                <a:spcPts val="25"/>
              </a:spcBef>
            </a:pPr>
            <a:r>
              <a:rPr dirty="0"/>
              <a:t>Change your</a:t>
            </a:r>
            <a:r>
              <a:rPr spc="-5" dirty="0"/>
              <a:t> </a:t>
            </a:r>
            <a:r>
              <a:rPr dirty="0"/>
              <a:t>presentation</a:t>
            </a:r>
            <a:r>
              <a:rPr spc="5" dirty="0"/>
              <a:t> </a:t>
            </a:r>
            <a:r>
              <a:rPr spc="-5" dirty="0"/>
              <a:t>title</a:t>
            </a:r>
            <a:r>
              <a:rPr spc="5" dirty="0"/>
              <a:t> </a:t>
            </a:r>
            <a:r>
              <a:rPr spc="-5" dirty="0"/>
              <a:t>in</a:t>
            </a:r>
            <a:r>
              <a:rPr spc="5" dirty="0"/>
              <a:t> </a:t>
            </a:r>
            <a:r>
              <a:rPr dirty="0"/>
              <a:t>Header</a:t>
            </a:r>
            <a:r>
              <a:rPr spc="-5" dirty="0"/>
              <a:t> </a:t>
            </a:r>
            <a:r>
              <a:rPr dirty="0"/>
              <a:t>&amp;</a:t>
            </a:r>
            <a:r>
              <a:rPr spc="5" dirty="0"/>
              <a:t> </a:t>
            </a:r>
            <a:r>
              <a:rPr dirty="0"/>
              <a:t>Footer</a:t>
            </a:r>
            <a:r>
              <a:rPr spc="-5" dirty="0"/>
              <a:t> </a:t>
            </a:r>
            <a:r>
              <a:rPr dirty="0"/>
              <a:t>section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10/5/2022</a:t>
            </a:fld>
            <a:endParaRPr lang="en-US"/>
          </a:p>
        </p:txBody>
      </p:sp>
      <p:sp>
        <p:nvSpPr>
          <p:cNvPr id="4" name="Holder 4"/>
          <p:cNvSpPr>
            <a:spLocks noGrp="1"/>
          </p:cNvSpPr>
          <p:nvPr>
            <p:ph type="sldNum" sz="quarter" idx="7"/>
          </p:nvPr>
        </p:nvSpPr>
        <p:spPr/>
        <p:txBody>
          <a:bodyPr lIns="0" tIns="0" rIns="0" bIns="0"/>
          <a:lstStyle>
            <a:lvl1pPr>
              <a:defRPr sz="1200" b="0" i="0">
                <a:solidFill>
                  <a:srgbClr val="04043F"/>
                </a:solidFill>
                <a:latin typeface="Arial"/>
                <a:cs typeface="Arial"/>
              </a:defRPr>
            </a:lvl1pPr>
          </a:lstStyle>
          <a:p>
            <a:pPr marL="38100">
              <a:lnSpc>
                <a:spcPts val="1425"/>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9300" y="604011"/>
            <a:ext cx="11353399" cy="635000"/>
          </a:xfrm>
          <a:prstGeom prst="rect">
            <a:avLst/>
          </a:prstGeom>
        </p:spPr>
        <p:txBody>
          <a:bodyPr wrap="square" lIns="0" tIns="0" rIns="0" bIns="0">
            <a:spAutoFit/>
          </a:bodyPr>
          <a:lstStyle>
            <a:lvl1pPr>
              <a:defRPr sz="4000" b="1" i="0">
                <a:solidFill>
                  <a:srgbClr val="04043F"/>
                </a:solidFill>
                <a:latin typeface="Arial"/>
                <a:cs typeface="Arial"/>
              </a:defRPr>
            </a:lvl1pPr>
          </a:lstStyle>
          <a:p>
            <a:endParaRPr/>
          </a:p>
        </p:txBody>
      </p:sp>
      <p:sp>
        <p:nvSpPr>
          <p:cNvPr id="3" name="Holder 3"/>
          <p:cNvSpPr>
            <a:spLocks noGrp="1"/>
          </p:cNvSpPr>
          <p:nvPr>
            <p:ph type="body" idx="1"/>
          </p:nvPr>
        </p:nvSpPr>
        <p:spPr>
          <a:xfrm>
            <a:off x="454979" y="2591308"/>
            <a:ext cx="11282041" cy="210566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64020" y="6460716"/>
            <a:ext cx="2635250" cy="139065"/>
          </a:xfrm>
          <a:prstGeom prst="rect">
            <a:avLst/>
          </a:prstGeom>
        </p:spPr>
        <p:txBody>
          <a:bodyPr wrap="square" lIns="0" tIns="0" rIns="0" bIns="0">
            <a:spAutoFit/>
          </a:bodyPr>
          <a:lstStyle>
            <a:lvl1pPr>
              <a:defRPr sz="800" b="0" i="0">
                <a:solidFill>
                  <a:srgbClr val="050540"/>
                </a:solidFill>
                <a:latin typeface="Arial"/>
                <a:cs typeface="Arial"/>
              </a:defRPr>
            </a:lvl1pPr>
          </a:lstStyle>
          <a:p>
            <a:pPr marL="12700">
              <a:lnSpc>
                <a:spcPct val="100000"/>
              </a:lnSpc>
              <a:spcBef>
                <a:spcPts val="25"/>
              </a:spcBef>
            </a:pPr>
            <a:r>
              <a:rPr dirty="0"/>
              <a:t>Change your</a:t>
            </a:r>
            <a:r>
              <a:rPr spc="-5" dirty="0"/>
              <a:t> </a:t>
            </a:r>
            <a:r>
              <a:rPr dirty="0"/>
              <a:t>presentation</a:t>
            </a:r>
            <a:r>
              <a:rPr spc="5" dirty="0"/>
              <a:t> </a:t>
            </a:r>
            <a:r>
              <a:rPr spc="-5" dirty="0"/>
              <a:t>title</a:t>
            </a:r>
            <a:r>
              <a:rPr spc="5" dirty="0"/>
              <a:t> </a:t>
            </a:r>
            <a:r>
              <a:rPr spc="-5" dirty="0"/>
              <a:t>in</a:t>
            </a:r>
            <a:r>
              <a:rPr spc="5" dirty="0"/>
              <a:t> </a:t>
            </a:r>
            <a:r>
              <a:rPr dirty="0"/>
              <a:t>Header</a:t>
            </a:r>
            <a:r>
              <a:rPr spc="-5" dirty="0"/>
              <a:t> </a:t>
            </a:r>
            <a:r>
              <a:rPr dirty="0"/>
              <a:t>&amp;</a:t>
            </a:r>
            <a:r>
              <a:rPr spc="5" dirty="0"/>
              <a:t> </a:t>
            </a:r>
            <a:r>
              <a:rPr dirty="0"/>
              <a:t>Footer</a:t>
            </a:r>
            <a:r>
              <a:rPr spc="-5" dirty="0"/>
              <a:t> </a:t>
            </a:r>
            <a:r>
              <a:rPr dirty="0"/>
              <a:t>section</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10/5/2022</a:t>
            </a:fld>
            <a:endParaRPr lang="en-US"/>
          </a:p>
        </p:txBody>
      </p:sp>
      <p:sp>
        <p:nvSpPr>
          <p:cNvPr id="6" name="Holder 6"/>
          <p:cNvSpPr>
            <a:spLocks noGrp="1"/>
          </p:cNvSpPr>
          <p:nvPr>
            <p:ph type="sldNum" sz="quarter" idx="7"/>
          </p:nvPr>
        </p:nvSpPr>
        <p:spPr>
          <a:xfrm>
            <a:off x="11552721" y="6411680"/>
            <a:ext cx="257175" cy="196215"/>
          </a:xfrm>
          <a:prstGeom prst="rect">
            <a:avLst/>
          </a:prstGeom>
        </p:spPr>
        <p:txBody>
          <a:bodyPr wrap="square" lIns="0" tIns="0" rIns="0" bIns="0">
            <a:spAutoFit/>
          </a:bodyPr>
          <a:lstStyle>
            <a:lvl1pPr>
              <a:defRPr sz="1200" b="0" i="0">
                <a:solidFill>
                  <a:srgbClr val="04043F"/>
                </a:solidFill>
                <a:latin typeface="Arial"/>
                <a:cs typeface="Arial"/>
              </a:defRPr>
            </a:lvl1pPr>
          </a:lstStyle>
          <a:p>
            <a:pPr marL="38100">
              <a:lnSpc>
                <a:spcPts val="1425"/>
              </a:lnSpc>
            </a:pPr>
            <a:fld id="{81D60167-4931-47E6-BA6A-407CBD079E47}" type="slidenum">
              <a:rPr dirty="0"/>
              <a:t>‹#›</a:t>
            </a:fld>
            <a:endParaRPr dirty="0"/>
          </a:p>
        </p:txBody>
      </p:sp>
      <p:sp>
        <p:nvSpPr>
          <p:cNvPr id="9" name="TextBox 8">
            <a:extLst>
              <a:ext uri="{FF2B5EF4-FFF2-40B4-BE49-F238E27FC236}">
                <a16:creationId xmlns:a16="http://schemas.microsoft.com/office/drawing/2014/main" id="{2A6AFB0F-2E83-FD4B-9544-25054DB23F30}"/>
              </a:ext>
            </a:extLst>
          </p:cNvPr>
          <p:cNvSpPr txBox="1"/>
          <p:nvPr userDrawn="1">
            <p:extLst>
              <p:ext uri="{1162E1C5-73C7-4A58-AE30-91384D911F3F}">
                <p184:classification xmlns:p184="http://schemas.microsoft.com/office/powerpoint/2018/4/main" xmlns="" val="hdr"/>
              </p:ext>
            </p:extLst>
          </p:nvPr>
        </p:nvSpPr>
        <p:spPr>
          <a:xfrm>
            <a:off x="5494338" y="0"/>
            <a:ext cx="1047750" cy="152400"/>
          </a:xfrm>
          <a:prstGeom prst="rect">
            <a:avLst/>
          </a:prstGeom>
        </p:spPr>
        <p:txBody>
          <a:bodyPr horzOverflow="overflow" lIns="0" tIns="0" rIns="0" bIns="0">
            <a:spAutoFit/>
          </a:bodyPr>
          <a:lstStyle/>
          <a:p>
            <a:pPr algn="ctr"/>
            <a:r>
              <a:rPr lang="en-US" sz="1000">
                <a:solidFill>
                  <a:srgbClr val="000000"/>
                </a:solidFill>
                <a:latin typeface="Calibri" panose="020F0502020204030204" pitchFamily="34" charset="0"/>
                <a:cs typeface="Calibri" panose="020F0502020204030204" pitchFamily="34" charset="0"/>
              </a:rPr>
              <a:t>OFFICIAL-SENSITIVE</a:t>
            </a:r>
          </a:p>
        </p:txBody>
      </p:sp>
      <p:sp>
        <p:nvSpPr>
          <p:cNvPr id="10" name="TextBox 9">
            <a:extLst>
              <a:ext uri="{FF2B5EF4-FFF2-40B4-BE49-F238E27FC236}">
                <a16:creationId xmlns:a16="http://schemas.microsoft.com/office/drawing/2014/main" id="{8F4380B2-5273-244B-A250-195E08BEA6A6}"/>
              </a:ext>
            </a:extLst>
          </p:cNvPr>
          <p:cNvSpPr txBox="1"/>
          <p:nvPr userDrawn="1">
            <p:extLst>
              <p:ext uri="{1162E1C5-73C7-4A58-AE30-91384D911F3F}">
                <p184:classification xmlns:p184="http://schemas.microsoft.com/office/powerpoint/2018/4/main" xmlns="" val="ftr"/>
              </p:ext>
            </p:extLst>
          </p:nvPr>
        </p:nvSpPr>
        <p:spPr>
          <a:xfrm>
            <a:off x="5494338" y="6705600"/>
            <a:ext cx="1047750" cy="152400"/>
          </a:xfrm>
          <a:prstGeom prst="rect">
            <a:avLst/>
          </a:prstGeom>
        </p:spPr>
        <p:txBody>
          <a:bodyPr horzOverflow="overflow" lIns="0" tIns="0" rIns="0" bIns="0">
            <a:spAutoFit/>
          </a:bodyPr>
          <a:lstStyle/>
          <a:p>
            <a:pPr algn="ctr"/>
            <a:r>
              <a:rPr lang="en-US" sz="1000">
                <a:solidFill>
                  <a:srgbClr val="000000"/>
                </a:solidFill>
                <a:latin typeface="Calibri" panose="020F0502020204030204" pitchFamily="34" charset="0"/>
                <a:cs typeface="Calibri" panose="020F0502020204030204" pitchFamily="34" charset="0"/>
              </a:rPr>
              <a:t>OFFICIAL-SENSITIVE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Baerbel.Moeller@fcdo.gov.uk" TargetMode="External"/><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esse-duesseldorf.com/en/Site_Services/Covid-19/PROTaction_-_Questions_Answer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04043F"/>
          </a:solidFill>
        </p:spPr>
        <p:txBody>
          <a:bodyPr wrap="square" lIns="0" tIns="0" rIns="0" bIns="0" rtlCol="0"/>
          <a:lstStyle/>
          <a:p>
            <a:r>
              <a:rPr lang="en-GB" dirty="0" smtClean="0"/>
              <a:t>M</a:t>
            </a:r>
            <a:endParaRPr dirty="0"/>
          </a:p>
        </p:txBody>
      </p:sp>
      <p:grpSp>
        <p:nvGrpSpPr>
          <p:cNvPr id="4" name="object 4"/>
          <p:cNvGrpSpPr/>
          <p:nvPr/>
        </p:nvGrpSpPr>
        <p:grpSpPr>
          <a:xfrm>
            <a:off x="124582" y="4355393"/>
            <a:ext cx="12067417" cy="1816807"/>
            <a:chOff x="124582" y="4355393"/>
            <a:chExt cx="12067417" cy="1816807"/>
          </a:xfrm>
        </p:grpSpPr>
        <p:pic>
          <p:nvPicPr>
            <p:cNvPr id="5" name="object 5"/>
            <p:cNvPicPr/>
            <p:nvPr/>
          </p:nvPicPr>
          <p:blipFill>
            <a:blip r:embed="rId2" cstate="print"/>
            <a:stretch>
              <a:fillRect/>
            </a:stretch>
          </p:blipFill>
          <p:spPr>
            <a:xfrm>
              <a:off x="7975709" y="4355393"/>
              <a:ext cx="4216290" cy="1719331"/>
            </a:xfrm>
            <a:prstGeom prst="rect">
              <a:avLst/>
            </a:prstGeom>
          </p:spPr>
        </p:pic>
        <p:pic>
          <p:nvPicPr>
            <p:cNvPr id="6" name="object 6"/>
            <p:cNvPicPr/>
            <p:nvPr/>
          </p:nvPicPr>
          <p:blipFill>
            <a:blip r:embed="rId3" cstate="print"/>
            <a:stretch>
              <a:fillRect/>
            </a:stretch>
          </p:blipFill>
          <p:spPr>
            <a:xfrm>
              <a:off x="124582" y="4652394"/>
              <a:ext cx="3228218" cy="1519806"/>
            </a:xfrm>
            <a:prstGeom prst="rect">
              <a:avLst/>
            </a:prstGeom>
          </p:spPr>
        </p:pic>
      </p:grpSp>
      <p:sp>
        <p:nvSpPr>
          <p:cNvPr id="8" name="object 3"/>
          <p:cNvSpPr txBox="1">
            <a:spLocks/>
          </p:cNvSpPr>
          <p:nvPr/>
        </p:nvSpPr>
        <p:spPr>
          <a:xfrm>
            <a:off x="333411" y="547115"/>
            <a:ext cx="7057989" cy="4160113"/>
          </a:xfrm>
          <a:prstGeom prst="rect">
            <a:avLst/>
          </a:prstGeom>
        </p:spPr>
        <p:txBody>
          <a:bodyPr vert="horz" wrap="square" lIns="0" tIns="93980" rIns="0" bIns="0" rtlCol="0">
            <a:spAutoFit/>
          </a:bodyPr>
          <a:lstStyle>
            <a:lvl1pPr>
              <a:defRPr>
                <a:latin typeface="+mj-lt"/>
                <a:ea typeface="+mj-ea"/>
                <a:cs typeface="+mj-cs"/>
              </a:defRPr>
            </a:lvl1pPr>
          </a:lstStyle>
          <a:p>
            <a:pPr marL="34290" marR="5080" indent="-22225">
              <a:lnSpc>
                <a:spcPts val="4700"/>
              </a:lnSpc>
              <a:spcBef>
                <a:spcPts val="740"/>
              </a:spcBef>
            </a:pPr>
            <a:endParaRPr lang="pt-BR" sz="4400" b="1" kern="0" spc="-5" dirty="0">
              <a:solidFill>
                <a:schemeClr val="bg1"/>
              </a:solidFill>
              <a:latin typeface="Arial" panose="020B0604020202020204" pitchFamily="34" charset="0"/>
              <a:cs typeface="Arial" panose="020B0604020202020204" pitchFamily="34" charset="0"/>
            </a:endParaRPr>
          </a:p>
          <a:p>
            <a:pPr marL="34290" marR="5080" indent="-22225">
              <a:lnSpc>
                <a:spcPts val="4700"/>
              </a:lnSpc>
              <a:spcBef>
                <a:spcPts val="740"/>
              </a:spcBef>
            </a:pPr>
            <a:r>
              <a:rPr lang="pt-BR" sz="4400" b="1" kern="0" spc="-5" dirty="0" smtClean="0">
                <a:solidFill>
                  <a:schemeClr val="bg1"/>
                </a:solidFill>
                <a:latin typeface="Arial" panose="020B0604020202020204" pitchFamily="34" charset="0"/>
                <a:cs typeface="Arial" panose="020B0604020202020204" pitchFamily="34" charset="0"/>
              </a:rPr>
              <a:t>The German Market</a:t>
            </a:r>
          </a:p>
          <a:p>
            <a:pPr marL="34290" marR="5080" indent="-22225">
              <a:lnSpc>
                <a:spcPts val="4700"/>
              </a:lnSpc>
              <a:spcBef>
                <a:spcPts val="740"/>
              </a:spcBef>
            </a:pPr>
            <a:endParaRPr lang="pt-BR" sz="4400" b="1" kern="0" spc="-5" dirty="0" smtClean="0">
              <a:solidFill>
                <a:schemeClr val="bg1"/>
              </a:solidFill>
              <a:latin typeface="Arial" panose="020B0604020202020204" pitchFamily="34" charset="0"/>
              <a:cs typeface="Arial" panose="020B0604020202020204" pitchFamily="34" charset="0"/>
            </a:endParaRPr>
          </a:p>
          <a:p>
            <a:pPr marL="34290" marR="5080" indent="-22225">
              <a:lnSpc>
                <a:spcPts val="4700"/>
              </a:lnSpc>
              <a:spcBef>
                <a:spcPts val="740"/>
              </a:spcBef>
            </a:pPr>
            <a:r>
              <a:rPr lang="pt-BR" sz="3600" b="1" kern="0" spc="-5" dirty="0" smtClean="0">
                <a:solidFill>
                  <a:schemeClr val="bg1"/>
                </a:solidFill>
                <a:latin typeface="Arial" panose="020B0604020202020204" pitchFamily="34" charset="0"/>
                <a:cs typeface="Arial" panose="020B0604020202020204" pitchFamily="34" charset="0"/>
              </a:rPr>
              <a:t>Medica 2022</a:t>
            </a:r>
          </a:p>
          <a:p>
            <a:pPr marL="34290" marR="5080" indent="-22225">
              <a:lnSpc>
                <a:spcPts val="4700"/>
              </a:lnSpc>
              <a:spcBef>
                <a:spcPts val="740"/>
              </a:spcBef>
            </a:pPr>
            <a:endParaRPr lang="pt-BR" sz="4400" b="1" kern="0" spc="-5" dirty="0">
              <a:solidFill>
                <a:schemeClr val="bg1"/>
              </a:solidFill>
              <a:latin typeface="Arial" panose="020B0604020202020204" pitchFamily="34" charset="0"/>
              <a:cs typeface="Arial" panose="020B0604020202020204" pitchFamily="34" charset="0"/>
            </a:endParaRPr>
          </a:p>
          <a:p>
            <a:pPr marL="34290" marR="5080" indent="-22225">
              <a:lnSpc>
                <a:spcPts val="4700"/>
              </a:lnSpc>
              <a:spcBef>
                <a:spcPts val="740"/>
              </a:spcBef>
            </a:pPr>
            <a:endParaRPr lang="pt-BR" sz="4400" kern="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872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5981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The </a:t>
            </a:r>
            <a:r>
              <a:rPr lang="en-GB" spc="-5" smtClean="0"/>
              <a:t>German Market</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10</a:t>
            </a:fld>
            <a:endParaRPr dirty="0"/>
          </a:p>
        </p:txBody>
      </p:sp>
      <p:sp>
        <p:nvSpPr>
          <p:cNvPr id="5" name="object 5"/>
          <p:cNvSpPr txBox="1"/>
          <p:nvPr/>
        </p:nvSpPr>
        <p:spPr>
          <a:xfrm>
            <a:off x="450215" y="1744463"/>
            <a:ext cx="4426585" cy="518091"/>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Germany Facts and Figures </a:t>
            </a:r>
          </a:p>
          <a:p>
            <a:pPr marL="12700">
              <a:lnSpc>
                <a:spcPct val="100000"/>
              </a:lnSpc>
              <a:spcBef>
                <a:spcPts val="100"/>
              </a:spcBef>
            </a:pPr>
            <a:endParaRPr sz="1600" dirty="0">
              <a:latin typeface="Arial"/>
              <a:cs typeface="Arial"/>
            </a:endParaRPr>
          </a:p>
        </p:txBody>
      </p:sp>
      <p:sp>
        <p:nvSpPr>
          <p:cNvPr id="6" name="object 6"/>
          <p:cNvSpPr txBox="1"/>
          <p:nvPr/>
        </p:nvSpPr>
        <p:spPr>
          <a:xfrm>
            <a:off x="450215" y="2234903"/>
            <a:ext cx="8752840" cy="628377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lang="en-GB" sz="2000" dirty="0" smtClean="0">
                <a:solidFill>
                  <a:srgbClr val="04043F"/>
                </a:solidFill>
                <a:latin typeface="Arial"/>
                <a:cs typeface="Arial"/>
              </a:rPr>
              <a:t>     Germany</a:t>
            </a:r>
            <a:br>
              <a:rPr lang="en-GB" sz="2000" dirty="0" smtClean="0">
                <a:solidFill>
                  <a:srgbClr val="04043F"/>
                </a:solidFill>
                <a:latin typeface="Arial"/>
                <a:cs typeface="Arial"/>
              </a:rPr>
            </a:br>
            <a:r>
              <a:rPr lang="en-GB" sz="2000" dirty="0" smtClean="0">
                <a:solidFill>
                  <a:srgbClr val="04043F"/>
                </a:solidFill>
                <a:latin typeface="Arial"/>
                <a:cs typeface="Arial"/>
              </a:rPr>
              <a:t>	</a:t>
            </a:r>
          </a:p>
          <a:p>
            <a:pPr marL="355600" marR="5080" indent="-342900">
              <a:lnSpc>
                <a:spcPct val="100000"/>
              </a:lnSpc>
              <a:spcBef>
                <a:spcPts val="100"/>
              </a:spcBef>
              <a:buFont typeface="Wingdings" panose="05000000000000000000" pitchFamily="2" charset="2"/>
              <a:buChar char="Ø"/>
            </a:pPr>
            <a:r>
              <a:rPr lang="en-GB" sz="2000" dirty="0">
                <a:solidFill>
                  <a:srgbClr val="04043F"/>
                </a:solidFill>
                <a:latin typeface="Arial"/>
                <a:cs typeface="Arial"/>
              </a:rPr>
              <a:t>h</a:t>
            </a:r>
            <a:r>
              <a:rPr lang="en-GB" sz="2000" dirty="0" smtClean="0">
                <a:solidFill>
                  <a:srgbClr val="04043F"/>
                </a:solidFill>
                <a:latin typeface="Arial"/>
                <a:cs typeface="Arial"/>
              </a:rPr>
              <a:t>as a population of 83 million (2021)</a:t>
            </a:r>
          </a:p>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355600" marR="5080" indent="-342900">
              <a:lnSpc>
                <a:spcPct val="100000"/>
              </a:lnSpc>
              <a:spcBef>
                <a:spcPts val="100"/>
              </a:spcBef>
              <a:buFont typeface="Wingdings" panose="05000000000000000000" pitchFamily="2" charset="2"/>
              <a:buChar char="Ø"/>
            </a:pPr>
            <a:r>
              <a:rPr lang="en-GB" sz="2000" dirty="0" smtClean="0">
                <a:solidFill>
                  <a:srgbClr val="04043F"/>
                </a:solidFill>
                <a:latin typeface="Arial"/>
                <a:cs typeface="Arial"/>
              </a:rPr>
              <a:t>Is a highly developed industrial nation</a:t>
            </a:r>
            <a:r>
              <a:rPr lang="en-GB" sz="2000" dirty="0">
                <a:solidFill>
                  <a:srgbClr val="04043F"/>
                </a:solidFill>
                <a:latin typeface="Arial"/>
                <a:cs typeface="Arial"/>
              </a:rPr>
              <a:t/>
            </a:r>
            <a:br>
              <a:rPr lang="en-GB" sz="2000" dirty="0">
                <a:solidFill>
                  <a:srgbClr val="04043F"/>
                </a:solidFill>
                <a:latin typeface="Arial"/>
                <a:cs typeface="Arial"/>
              </a:rPr>
            </a:br>
            <a:r>
              <a:rPr lang="en-GB" sz="2000" dirty="0" smtClean="0">
                <a:solidFill>
                  <a:srgbClr val="04043F"/>
                </a:solidFill>
                <a:latin typeface="Arial"/>
                <a:cs typeface="Arial"/>
              </a:rPr>
              <a:t>is the world’s </a:t>
            </a:r>
            <a:r>
              <a:rPr lang="en-GB" sz="2000" dirty="0">
                <a:solidFill>
                  <a:srgbClr val="04043F"/>
                </a:solidFill>
                <a:latin typeface="Arial"/>
                <a:cs typeface="Arial"/>
              </a:rPr>
              <a:t>4</a:t>
            </a:r>
            <a:r>
              <a:rPr lang="en-GB" sz="2000" baseline="30000" dirty="0">
                <a:solidFill>
                  <a:srgbClr val="04043F"/>
                </a:solidFill>
                <a:latin typeface="Arial"/>
                <a:cs typeface="Arial"/>
              </a:rPr>
              <a:t>th</a:t>
            </a:r>
            <a:r>
              <a:rPr lang="en-GB" sz="2000" dirty="0">
                <a:solidFill>
                  <a:srgbClr val="04043F"/>
                </a:solidFill>
                <a:latin typeface="Arial"/>
                <a:cs typeface="Arial"/>
              </a:rPr>
              <a:t> largest national economy after US, China, </a:t>
            </a:r>
            <a:r>
              <a:rPr lang="en-GB" sz="2000" dirty="0" smtClean="0">
                <a:solidFill>
                  <a:srgbClr val="04043F"/>
                </a:solidFill>
                <a:latin typeface="Arial"/>
                <a:cs typeface="Arial"/>
              </a:rPr>
              <a:t>Japan</a:t>
            </a:r>
            <a:br>
              <a:rPr lang="en-GB" sz="2000" dirty="0" smtClean="0">
                <a:solidFill>
                  <a:srgbClr val="04043F"/>
                </a:solidFill>
                <a:latin typeface="Arial"/>
                <a:cs typeface="Arial"/>
              </a:rPr>
            </a:br>
            <a:r>
              <a:rPr lang="en-GB" sz="2000" dirty="0" smtClean="0">
                <a:solidFill>
                  <a:srgbClr val="04043F"/>
                </a:solidFill>
                <a:latin typeface="Arial"/>
                <a:cs typeface="Arial"/>
              </a:rPr>
              <a:t>is the largest market in Europe</a:t>
            </a:r>
          </a:p>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355600" marR="5080" indent="-342900">
              <a:lnSpc>
                <a:spcPct val="100000"/>
              </a:lnSpc>
              <a:spcBef>
                <a:spcPts val="100"/>
              </a:spcBef>
              <a:buFont typeface="Wingdings" panose="05000000000000000000" pitchFamily="2" charset="2"/>
              <a:buChar char="Ø"/>
            </a:pPr>
            <a:r>
              <a:rPr lang="en-GB" sz="2000" dirty="0">
                <a:solidFill>
                  <a:srgbClr val="04043F"/>
                </a:solidFill>
                <a:latin typeface="Arial"/>
                <a:cs typeface="Arial"/>
              </a:rPr>
              <a:t>o</a:t>
            </a:r>
            <a:r>
              <a:rPr lang="en-GB" sz="2000" dirty="0" smtClean="0">
                <a:solidFill>
                  <a:srgbClr val="04043F"/>
                </a:solidFill>
                <a:latin typeface="Arial"/>
                <a:cs typeface="Arial"/>
              </a:rPr>
              <a:t>ffers reliable stable political and legal conditions </a:t>
            </a:r>
            <a:br>
              <a:rPr lang="en-GB" sz="2000" dirty="0" smtClean="0">
                <a:solidFill>
                  <a:srgbClr val="04043F"/>
                </a:solidFill>
                <a:latin typeface="Arial"/>
                <a:cs typeface="Arial"/>
              </a:rPr>
            </a:br>
            <a:endParaRPr lang="en-GB" sz="2000" dirty="0">
              <a:solidFill>
                <a:srgbClr val="04043F"/>
              </a:solidFill>
              <a:latin typeface="Arial"/>
              <a:cs typeface="Arial"/>
            </a:endParaRPr>
          </a:p>
          <a:p>
            <a:pPr marL="355600" marR="5080" indent="-342900">
              <a:lnSpc>
                <a:spcPct val="100000"/>
              </a:lnSpc>
              <a:spcBef>
                <a:spcPts val="100"/>
              </a:spcBef>
              <a:buFont typeface="Wingdings" panose="05000000000000000000" pitchFamily="2" charset="2"/>
              <a:buChar char="Ø"/>
            </a:pPr>
            <a:r>
              <a:rPr lang="en-GB" sz="2000" dirty="0">
                <a:solidFill>
                  <a:srgbClr val="04043F"/>
                </a:solidFill>
                <a:latin typeface="Arial"/>
                <a:cs typeface="Arial"/>
              </a:rPr>
              <a:t>o</a:t>
            </a:r>
            <a:r>
              <a:rPr lang="en-GB" sz="2000" dirty="0" smtClean="0">
                <a:solidFill>
                  <a:srgbClr val="04043F"/>
                </a:solidFill>
                <a:latin typeface="Arial"/>
                <a:cs typeface="Arial"/>
              </a:rPr>
              <a:t>ffers a highly developed infrastructure – easy access from the UK</a:t>
            </a:r>
          </a:p>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12700" marR="5080">
              <a:lnSpc>
                <a:spcPct val="100000"/>
              </a:lnSpc>
              <a:spcBef>
                <a:spcPts val="100"/>
              </a:spcBef>
            </a:pPr>
            <a:r>
              <a:rPr lang="en-GB" sz="2000" dirty="0" smtClean="0">
                <a:solidFill>
                  <a:srgbClr val="04043F"/>
                </a:solidFill>
                <a:latin typeface="Arial"/>
                <a:cs typeface="Arial"/>
              </a:rPr>
              <a:t/>
            </a:r>
            <a:br>
              <a:rPr lang="en-GB" sz="2000" dirty="0" smtClean="0">
                <a:solidFill>
                  <a:srgbClr val="04043F"/>
                </a:solidFill>
                <a:latin typeface="Arial"/>
                <a:cs typeface="Arial"/>
              </a:rPr>
            </a:br>
            <a:r>
              <a:rPr lang="en-GB" sz="2000" dirty="0" smtClean="0">
                <a:solidFill>
                  <a:srgbClr val="04043F"/>
                </a:solidFill>
                <a:latin typeface="Arial"/>
                <a:cs typeface="Arial"/>
              </a:rPr>
              <a:t/>
            </a:r>
            <a:br>
              <a:rPr lang="en-GB" sz="2000" dirty="0" smtClean="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smtClean="0">
                <a:solidFill>
                  <a:srgbClr val="04043F"/>
                </a:solidFill>
                <a:latin typeface="Arial"/>
                <a:cs typeface="Arial"/>
              </a:rPr>
              <a:t/>
            </a:r>
            <a:br>
              <a:rPr lang="en-GB" sz="2000" dirty="0" smtClean="0">
                <a:solidFill>
                  <a:srgbClr val="04043F"/>
                </a:solidFill>
                <a:latin typeface="Arial"/>
                <a:cs typeface="Arial"/>
              </a:rPr>
            </a:b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2820365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894" y="-76200"/>
            <a:ext cx="12192000" cy="6974543"/>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5981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The German Market</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11</a:t>
            </a:fld>
            <a:endParaRPr dirty="0"/>
          </a:p>
        </p:txBody>
      </p:sp>
      <p:sp>
        <p:nvSpPr>
          <p:cNvPr id="5" name="object 5"/>
          <p:cNvSpPr txBox="1"/>
          <p:nvPr/>
        </p:nvSpPr>
        <p:spPr>
          <a:xfrm>
            <a:off x="419300" y="1740797"/>
            <a:ext cx="275018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Germany - UK</a:t>
            </a:r>
            <a:endParaRPr sz="1600" dirty="0">
              <a:latin typeface="Arial"/>
              <a:cs typeface="Arial"/>
            </a:endParaRPr>
          </a:p>
        </p:txBody>
      </p:sp>
      <p:sp>
        <p:nvSpPr>
          <p:cNvPr id="6" name="object 6"/>
          <p:cNvSpPr txBox="1"/>
          <p:nvPr/>
        </p:nvSpPr>
        <p:spPr>
          <a:xfrm>
            <a:off x="450215" y="2234903"/>
            <a:ext cx="9308466" cy="7604646"/>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endParaRPr lang="en-GB" sz="2000" dirty="0">
              <a:solidFill>
                <a:srgbClr val="04043F"/>
              </a:solidFill>
              <a:latin typeface="Arial"/>
              <a:cs typeface="Arial"/>
            </a:endParaRPr>
          </a:p>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endParaRPr lang="en-GB" sz="2000" dirty="0">
              <a:solidFill>
                <a:srgbClr val="04043F"/>
              </a:solidFill>
              <a:latin typeface="Arial"/>
              <a:cs typeface="Arial"/>
            </a:endParaRPr>
          </a:p>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endParaRPr lang="en-GB" sz="2000" dirty="0">
              <a:solidFill>
                <a:srgbClr val="04043F"/>
              </a:solidFill>
              <a:latin typeface="Arial"/>
              <a:cs typeface="Arial"/>
            </a:endParaRPr>
          </a:p>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endParaRPr lang="en-GB" sz="2000" dirty="0">
              <a:solidFill>
                <a:srgbClr val="04043F"/>
              </a:solidFill>
              <a:latin typeface="Arial"/>
              <a:cs typeface="Arial"/>
            </a:endParaRPr>
          </a:p>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endParaRPr lang="en-GB" sz="2000" dirty="0">
              <a:solidFill>
                <a:srgbClr val="04043F"/>
              </a:solidFill>
              <a:latin typeface="Arial"/>
              <a:cs typeface="Arial"/>
            </a:endParaRPr>
          </a:p>
          <a:p>
            <a:pPr marL="355600" marR="5080" indent="-342900">
              <a:spcBef>
                <a:spcPts val="100"/>
              </a:spcBef>
              <a:buFont typeface="Wingdings" panose="05000000000000000000" pitchFamily="2" charset="2"/>
              <a:buChar char="Ø"/>
            </a:pPr>
            <a:r>
              <a:rPr lang="en-GB" sz="2000" dirty="0">
                <a:solidFill>
                  <a:srgbClr val="04043F"/>
                </a:solidFill>
                <a:latin typeface="Arial"/>
                <a:cs typeface="Arial"/>
              </a:rPr>
              <a:t>About 1400 UK companies are operating in Germany through subsidiaries or affiliates, employing 280.000 </a:t>
            </a:r>
            <a:r>
              <a:rPr lang="en-GB" sz="2000" dirty="0" smtClean="0">
                <a:solidFill>
                  <a:srgbClr val="04043F"/>
                </a:solidFill>
                <a:latin typeface="Arial"/>
                <a:cs typeface="Arial"/>
              </a:rPr>
              <a:t>people  </a:t>
            </a:r>
            <a:endParaRPr lang="en-GB" sz="2000" dirty="0">
              <a:solidFill>
                <a:srgbClr val="04043F"/>
              </a:solidFill>
              <a:latin typeface="Arial"/>
              <a:cs typeface="Arial"/>
            </a:endParaRPr>
          </a:p>
          <a:p>
            <a:pPr marL="355600" marR="5080" indent="-342900">
              <a:lnSpc>
                <a:spcPct val="100000"/>
              </a:lnSpc>
              <a:spcBef>
                <a:spcPts val="100"/>
              </a:spcBef>
              <a:buFont typeface="Wingdings" panose="05000000000000000000" pitchFamily="2" charset="2"/>
              <a:buChar char="Ø"/>
            </a:pPr>
            <a:r>
              <a:rPr lang="en-GB" sz="2000" dirty="0" smtClean="0">
                <a:solidFill>
                  <a:srgbClr val="04043F"/>
                </a:solidFill>
                <a:latin typeface="Arial"/>
                <a:cs typeface="Arial"/>
              </a:rPr>
              <a:t>Over </a:t>
            </a:r>
            <a:r>
              <a:rPr lang="en-GB" sz="2000" dirty="0">
                <a:solidFill>
                  <a:srgbClr val="04043F"/>
                </a:solidFill>
                <a:latin typeface="Arial"/>
                <a:cs typeface="Arial"/>
              </a:rPr>
              <a:t>2500 German owned companies operate in the UK, employing nearly 450.000 people</a:t>
            </a:r>
            <a:endParaRPr lang="en-GB" sz="2000" dirty="0" smtClean="0">
              <a:solidFill>
                <a:srgbClr val="04043F"/>
              </a:solidFill>
              <a:latin typeface="Arial"/>
              <a:cs typeface="Arial"/>
            </a:endParaRPr>
          </a:p>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355600" marR="5080" indent="-342900">
              <a:lnSpc>
                <a:spcPct val="100000"/>
              </a:lnSpc>
              <a:spcBef>
                <a:spcPts val="100"/>
              </a:spcBef>
              <a:buFont typeface="Wingdings" panose="05000000000000000000" pitchFamily="2" charset="2"/>
              <a:buChar char="Ø"/>
            </a:pPr>
            <a:endParaRPr lang="en-GB" sz="2000" dirty="0" smtClean="0">
              <a:solidFill>
                <a:srgbClr val="04043F"/>
              </a:solidFill>
              <a:latin typeface="Arial"/>
              <a:cs typeface="Arial"/>
            </a:endParaRPr>
          </a:p>
          <a:p>
            <a:pPr marL="12700" marR="5080">
              <a:lnSpc>
                <a:spcPct val="100000"/>
              </a:lnSpc>
              <a:spcBef>
                <a:spcPts val="100"/>
              </a:spcBef>
            </a:pPr>
            <a:endParaRPr lang="en-GB" sz="2000" dirty="0">
              <a:solidFill>
                <a:srgbClr val="04043F"/>
              </a:solidFill>
              <a:latin typeface="Arial"/>
              <a:cs typeface="Arial"/>
            </a:endParaRPr>
          </a:p>
          <a:p>
            <a:pPr marL="12700" marR="5080">
              <a:lnSpc>
                <a:spcPct val="100000"/>
              </a:lnSpc>
              <a:spcBef>
                <a:spcPts val="100"/>
              </a:spcBef>
            </a:pPr>
            <a:endParaRPr lang="en-GB" sz="2000" dirty="0">
              <a:solidFill>
                <a:srgbClr val="04043F"/>
              </a:solidFill>
              <a:latin typeface="Arial"/>
              <a:cs typeface="Arial"/>
            </a:endParaRPr>
          </a:p>
          <a:p>
            <a:pPr marL="12700" marR="5080">
              <a:lnSpc>
                <a:spcPct val="100000"/>
              </a:lnSpc>
              <a:spcBef>
                <a:spcPts val="100"/>
              </a:spcBef>
            </a:pP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
        <p:nvSpPr>
          <p:cNvPr id="12" name="TextBox 11"/>
          <p:cNvSpPr txBox="1"/>
          <p:nvPr/>
        </p:nvSpPr>
        <p:spPr>
          <a:xfrm>
            <a:off x="6248400" y="2497616"/>
            <a:ext cx="4876799" cy="2554545"/>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UN </a:t>
            </a:r>
            <a:r>
              <a:rPr lang="en-GB" sz="2000" dirty="0" err="1">
                <a:latin typeface="Arial" panose="020B0604020202020204" pitchFamily="34" charset="0"/>
                <a:cs typeface="Arial" panose="020B0604020202020204" pitchFamily="34" charset="0"/>
              </a:rPr>
              <a:t>Comtrade</a:t>
            </a: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Data</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Germany was the 2nd largest export market for UK medical devices companies in 2021, after the USA</a:t>
            </a:r>
            <a:r>
              <a:rPr lang="en-GB" sz="20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Germany </a:t>
            </a:r>
            <a:r>
              <a:rPr lang="en-GB" sz="2000" dirty="0">
                <a:latin typeface="Arial" panose="020B0604020202020204" pitchFamily="34" charset="0"/>
                <a:cs typeface="Arial" panose="020B0604020202020204" pitchFamily="34" charset="0"/>
              </a:rPr>
              <a:t>has held this position for a considerable number of years.</a:t>
            </a:r>
          </a:p>
        </p:txBody>
      </p:sp>
      <p:pic>
        <p:nvPicPr>
          <p:cNvPr id="13" name="Picture 12"/>
          <p:cNvPicPr/>
          <p:nvPr/>
        </p:nvPicPr>
        <p:blipFill rotWithShape="1">
          <a:blip r:embed="rId2"/>
          <a:srcRect l="1598" t="28351" r="52853" b="10357"/>
          <a:stretch/>
        </p:blipFill>
        <p:spPr bwMode="auto">
          <a:xfrm>
            <a:off x="762000" y="2497616"/>
            <a:ext cx="4738442" cy="255454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31800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5981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The German Market</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12</a:t>
            </a:fld>
            <a:endParaRPr dirty="0"/>
          </a:p>
        </p:txBody>
      </p:sp>
      <p:sp>
        <p:nvSpPr>
          <p:cNvPr id="5" name="object 5"/>
          <p:cNvSpPr txBox="1"/>
          <p:nvPr/>
        </p:nvSpPr>
        <p:spPr>
          <a:xfrm>
            <a:off x="450215" y="1762312"/>
            <a:ext cx="275018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The Healthcare Sector</a:t>
            </a:r>
            <a:endParaRPr sz="1600" dirty="0">
              <a:latin typeface="Arial"/>
              <a:cs typeface="Arial"/>
            </a:endParaRPr>
          </a:p>
        </p:txBody>
      </p:sp>
      <p:sp>
        <p:nvSpPr>
          <p:cNvPr id="6" name="object 6"/>
          <p:cNvSpPr txBox="1"/>
          <p:nvPr/>
        </p:nvSpPr>
        <p:spPr>
          <a:xfrm>
            <a:off x="450215" y="2234903"/>
            <a:ext cx="8752840" cy="6604372"/>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panose="05000000000000000000" pitchFamily="2" charset="2"/>
              <a:buChar char="Ø"/>
            </a:pPr>
            <a:endParaRPr lang="en-GB" sz="2000" dirty="0" smtClean="0">
              <a:solidFill>
                <a:srgbClr val="04043F"/>
              </a:solidFill>
              <a:latin typeface="Arial"/>
              <a:cs typeface="Arial"/>
            </a:endParaRPr>
          </a:p>
          <a:p>
            <a:pPr marL="355600" marR="5080" indent="-342900">
              <a:lnSpc>
                <a:spcPct val="100000"/>
              </a:lnSpc>
              <a:spcBef>
                <a:spcPts val="100"/>
              </a:spcBef>
              <a:buFont typeface="Wingdings" panose="05000000000000000000" pitchFamily="2" charset="2"/>
              <a:buChar char="Ø"/>
            </a:pPr>
            <a:r>
              <a:rPr lang="en-GB" sz="2000" dirty="0" smtClean="0">
                <a:solidFill>
                  <a:srgbClr val="04043F"/>
                </a:solidFill>
                <a:latin typeface="Arial"/>
                <a:cs typeface="Arial"/>
              </a:rPr>
              <a:t>The German healthcare market is the largest in Europe</a:t>
            </a:r>
            <a:r>
              <a:rPr lang="en-GB" sz="2000" dirty="0">
                <a:solidFill>
                  <a:srgbClr val="04043F"/>
                </a:solidFill>
                <a:latin typeface="Arial"/>
                <a:cs typeface="Arial"/>
              </a:rPr>
              <a:t/>
            </a:r>
            <a:br>
              <a:rPr lang="en-GB" sz="2000" dirty="0">
                <a:solidFill>
                  <a:srgbClr val="04043F"/>
                </a:solidFill>
                <a:latin typeface="Arial"/>
                <a:cs typeface="Arial"/>
              </a:rPr>
            </a:br>
            <a:endParaRPr lang="en-GB" sz="2000" dirty="0">
              <a:solidFill>
                <a:srgbClr val="04043F"/>
              </a:solidFill>
              <a:latin typeface="Arial"/>
              <a:cs typeface="Arial"/>
            </a:endParaRPr>
          </a:p>
          <a:p>
            <a:pPr marL="355600" marR="5080" indent="-342900">
              <a:lnSpc>
                <a:spcPct val="100000"/>
              </a:lnSpc>
              <a:spcBef>
                <a:spcPts val="100"/>
              </a:spcBef>
              <a:buFont typeface="Wingdings" panose="05000000000000000000" pitchFamily="2" charset="2"/>
              <a:buChar char="Ø"/>
            </a:pPr>
            <a:r>
              <a:rPr lang="en-GB" sz="2000" dirty="0" smtClean="0">
                <a:solidFill>
                  <a:srgbClr val="04043F"/>
                </a:solidFill>
                <a:latin typeface="Arial"/>
                <a:cs typeface="Arial"/>
              </a:rPr>
              <a:t>The German healthcare sector is one of the most important industries of the national economy.</a:t>
            </a:r>
            <a:br>
              <a:rPr lang="en-GB" sz="2000" dirty="0" smtClean="0">
                <a:solidFill>
                  <a:srgbClr val="04043F"/>
                </a:solidFill>
                <a:latin typeface="Arial"/>
                <a:cs typeface="Arial"/>
              </a:rPr>
            </a:br>
            <a:endParaRPr lang="en-GB" sz="2000" dirty="0" smtClean="0">
              <a:solidFill>
                <a:srgbClr val="04043F"/>
              </a:solidFill>
              <a:latin typeface="Arial"/>
              <a:cs typeface="Arial"/>
            </a:endParaRPr>
          </a:p>
          <a:p>
            <a:pPr marL="355600" marR="5080" indent="-342900">
              <a:lnSpc>
                <a:spcPct val="100000"/>
              </a:lnSpc>
              <a:spcBef>
                <a:spcPts val="100"/>
              </a:spcBef>
              <a:buFont typeface="Wingdings" panose="05000000000000000000" pitchFamily="2" charset="2"/>
              <a:buChar char="Ø"/>
            </a:pPr>
            <a:r>
              <a:rPr lang="en-GB" sz="2000" dirty="0" smtClean="0">
                <a:solidFill>
                  <a:srgbClr val="04043F"/>
                </a:solidFill>
                <a:latin typeface="Arial"/>
                <a:cs typeface="Arial"/>
              </a:rPr>
              <a:t>In 2020 the level of healthcare expenditure was  €440 billion which is an equivalent of 13% of the GDP</a:t>
            </a:r>
          </a:p>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355600" marR="5080" indent="-342900">
              <a:lnSpc>
                <a:spcPct val="100000"/>
              </a:lnSpc>
              <a:spcBef>
                <a:spcPts val="100"/>
              </a:spcBef>
              <a:buFont typeface="Wingdings" panose="05000000000000000000" pitchFamily="2" charset="2"/>
              <a:buChar char="Ø"/>
            </a:pPr>
            <a:r>
              <a:rPr lang="en-GB" sz="2000" dirty="0" smtClean="0">
                <a:solidFill>
                  <a:srgbClr val="04043F"/>
                </a:solidFill>
                <a:latin typeface="Arial"/>
                <a:cs typeface="Arial"/>
              </a:rPr>
              <a:t>It is a job and growth motor of the economy</a:t>
            </a:r>
          </a:p>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355600" marR="5080" indent="-342900">
              <a:lnSpc>
                <a:spcPct val="100000"/>
              </a:lnSpc>
              <a:spcBef>
                <a:spcPts val="100"/>
              </a:spcBef>
              <a:buFont typeface="Wingdings" panose="05000000000000000000" pitchFamily="2" charset="2"/>
              <a:buChar char="Ø"/>
            </a:pPr>
            <a:r>
              <a:rPr lang="en-GB" sz="2000" dirty="0" smtClean="0">
                <a:solidFill>
                  <a:srgbClr val="04043F"/>
                </a:solidFill>
                <a:latin typeface="Arial"/>
                <a:cs typeface="Arial"/>
              </a:rPr>
              <a:t>7.4 million employees in 2020 – every 6</a:t>
            </a:r>
            <a:r>
              <a:rPr lang="en-GB" sz="2000" baseline="30000" dirty="0" smtClean="0">
                <a:solidFill>
                  <a:srgbClr val="04043F"/>
                </a:solidFill>
                <a:latin typeface="Arial"/>
                <a:cs typeface="Arial"/>
              </a:rPr>
              <a:t>th</a:t>
            </a:r>
            <a:r>
              <a:rPr lang="en-GB" sz="2000" dirty="0" smtClean="0">
                <a:solidFill>
                  <a:srgbClr val="04043F"/>
                </a:solidFill>
                <a:latin typeface="Arial"/>
                <a:cs typeface="Arial"/>
              </a:rPr>
              <a:t> job is related to health</a:t>
            </a:r>
            <a:br>
              <a:rPr lang="en-GB" sz="2000" dirty="0" smtClean="0">
                <a:solidFill>
                  <a:srgbClr val="04043F"/>
                </a:solidFill>
                <a:latin typeface="Arial"/>
                <a:cs typeface="Arial"/>
              </a:rPr>
            </a:br>
            <a:r>
              <a:rPr lang="en-GB" sz="2000" dirty="0" smtClean="0">
                <a:solidFill>
                  <a:srgbClr val="04043F"/>
                </a:solidFill>
                <a:latin typeface="Arial"/>
                <a:cs typeface="Arial"/>
              </a:rPr>
              <a:t> </a:t>
            </a:r>
          </a:p>
          <a:p>
            <a:pPr marL="12700" marR="5080">
              <a:lnSpc>
                <a:spcPct val="100000"/>
              </a:lnSpc>
              <a:spcBef>
                <a:spcPts val="100"/>
              </a:spcBef>
            </a:pPr>
            <a:endParaRPr lang="en-GB" sz="2000" dirty="0">
              <a:solidFill>
                <a:srgbClr val="04043F"/>
              </a:solidFill>
              <a:latin typeface="Arial"/>
              <a:cs typeface="Arial"/>
            </a:endParaRPr>
          </a:p>
          <a:p>
            <a:pPr marL="12700" marR="5080">
              <a:lnSpc>
                <a:spcPct val="100000"/>
              </a:lnSpc>
              <a:spcBef>
                <a:spcPts val="100"/>
              </a:spcBef>
            </a:pPr>
            <a:endParaRPr lang="en-GB" sz="2000" dirty="0">
              <a:solidFill>
                <a:srgbClr val="04043F"/>
              </a:solidFill>
              <a:latin typeface="Arial"/>
              <a:cs typeface="Arial"/>
            </a:endParaRPr>
          </a:p>
          <a:p>
            <a:pPr marL="12700" marR="5080">
              <a:lnSpc>
                <a:spcPct val="100000"/>
              </a:lnSpc>
              <a:spcBef>
                <a:spcPts val="100"/>
              </a:spcBef>
            </a:pP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3020838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5981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The German Market</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13</a:t>
            </a:fld>
            <a:endParaRPr dirty="0"/>
          </a:p>
        </p:txBody>
      </p:sp>
      <p:sp>
        <p:nvSpPr>
          <p:cNvPr id="5" name="object 5"/>
          <p:cNvSpPr txBox="1"/>
          <p:nvPr/>
        </p:nvSpPr>
        <p:spPr>
          <a:xfrm>
            <a:off x="371475" y="1743890"/>
            <a:ext cx="343852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The German Healthcare System </a:t>
            </a:r>
            <a:endParaRPr sz="1600" dirty="0">
              <a:latin typeface="Arial"/>
              <a:cs typeface="Arial"/>
            </a:endParaRPr>
          </a:p>
        </p:txBody>
      </p:sp>
      <p:sp>
        <p:nvSpPr>
          <p:cNvPr id="6" name="object 6"/>
          <p:cNvSpPr txBox="1"/>
          <p:nvPr/>
        </p:nvSpPr>
        <p:spPr>
          <a:xfrm>
            <a:off x="450215" y="2234903"/>
            <a:ext cx="8752840" cy="6219651"/>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panose="05000000000000000000" pitchFamily="2" charset="2"/>
              <a:buChar char="Ø"/>
            </a:pPr>
            <a:endParaRPr lang="en-GB" sz="2000" dirty="0" smtClean="0">
              <a:solidFill>
                <a:srgbClr val="04043F"/>
              </a:solidFill>
              <a:latin typeface="Arial"/>
              <a:cs typeface="Arial"/>
            </a:endParaRPr>
          </a:p>
          <a:p>
            <a:pPr marL="12700" marR="5080">
              <a:lnSpc>
                <a:spcPct val="100000"/>
              </a:lnSpc>
              <a:spcBef>
                <a:spcPts val="100"/>
              </a:spcBef>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smtClean="0">
                <a:solidFill>
                  <a:srgbClr val="04043F"/>
                </a:solidFill>
                <a:latin typeface="Arial"/>
                <a:cs typeface="Arial"/>
              </a:rPr>
              <a:t> </a:t>
            </a:r>
            <a:r>
              <a:rPr lang="en-GB" altLang="en-US" sz="2000" dirty="0" smtClean="0">
                <a:latin typeface="Arial" panose="020B0604020202020204" pitchFamily="34" charset="0"/>
                <a:cs typeface="Arial" panose="020B0604020202020204" pitchFamily="34" charset="0"/>
              </a:rPr>
              <a:t>Germany </a:t>
            </a:r>
            <a:r>
              <a:rPr lang="en-GB" altLang="en-US" sz="2000" dirty="0">
                <a:latin typeface="Arial" panose="020B0604020202020204" pitchFamily="34" charset="0"/>
                <a:cs typeface="Arial" panose="020B0604020202020204" pitchFamily="34" charset="0"/>
              </a:rPr>
              <a:t>operates a dual health system with</a:t>
            </a:r>
          </a:p>
          <a:p>
            <a:endParaRPr lang="en-GB" altLang="en-US" sz="2000"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	Statutory Healthcare Insurances </a:t>
            </a:r>
            <a:r>
              <a:rPr lang="en-GB" altLang="en-US" sz="2000" dirty="0" smtClean="0">
                <a:latin typeface="Arial" panose="020B0604020202020204" pitchFamily="34" charset="0"/>
                <a:cs typeface="Arial" panose="020B0604020202020204" pitchFamily="34" charset="0"/>
              </a:rPr>
              <a:t>(97)</a:t>
            </a:r>
            <a:endParaRPr lang="en-GB" altLang="en-US" sz="2000"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	and Private Healthcare Insurances </a:t>
            </a:r>
            <a:r>
              <a:rPr lang="en-GB" altLang="en-US" sz="2000" dirty="0" smtClean="0">
                <a:latin typeface="Arial" panose="020B0604020202020204" pitchFamily="34" charset="0"/>
                <a:cs typeface="Arial" panose="020B0604020202020204" pitchFamily="34" charset="0"/>
              </a:rPr>
              <a:t>(42)</a:t>
            </a:r>
          </a:p>
          <a:p>
            <a:endParaRPr lang="en-GB" alt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GB" altLang="en-US" sz="2000" dirty="0">
                <a:latin typeface="Arial" panose="020B0604020202020204" pitchFamily="34" charset="0"/>
                <a:cs typeface="Arial" panose="020B0604020202020204" pitchFamily="34" charset="0"/>
              </a:rPr>
              <a:t> </a:t>
            </a:r>
            <a:r>
              <a:rPr lang="en-GB" altLang="en-US" sz="2000" dirty="0" smtClean="0">
                <a:latin typeface="Arial" panose="020B0604020202020204" pitchFamily="34" charset="0"/>
                <a:cs typeface="Arial" panose="020B0604020202020204" pitchFamily="34" charset="0"/>
              </a:rPr>
              <a:t>Contributions (14.6%) </a:t>
            </a:r>
            <a:r>
              <a:rPr lang="en-GB" altLang="en-US" sz="2000" dirty="0">
                <a:latin typeface="Arial" panose="020B0604020202020204" pitchFamily="34" charset="0"/>
                <a:cs typeface="Arial" panose="020B0604020202020204" pitchFamily="34" charset="0"/>
              </a:rPr>
              <a:t>are directly related </a:t>
            </a:r>
            <a:r>
              <a:rPr lang="en-GB" altLang="en-US" sz="2000" dirty="0" smtClean="0">
                <a:latin typeface="Arial" panose="020B0604020202020204" pitchFamily="34" charset="0"/>
                <a:cs typeface="Arial" panose="020B0604020202020204" pitchFamily="34" charset="0"/>
              </a:rPr>
              <a:t>to gross </a:t>
            </a:r>
            <a:r>
              <a:rPr lang="en-GB" altLang="en-US" sz="2000" dirty="0">
                <a:latin typeface="Arial" panose="020B0604020202020204" pitchFamily="34" charset="0"/>
                <a:cs typeface="Arial" panose="020B0604020202020204" pitchFamily="34" charset="0"/>
              </a:rPr>
              <a:t>income</a:t>
            </a:r>
          </a:p>
          <a:p>
            <a:endParaRPr lang="en-GB" alt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GB" altLang="en-US" sz="2000" dirty="0" smtClean="0">
                <a:latin typeface="Arial" panose="020B0604020202020204" pitchFamily="34" charset="0"/>
                <a:cs typeface="Arial" panose="020B0604020202020204" pitchFamily="34" charset="0"/>
              </a:rPr>
              <a:t>Principle </a:t>
            </a:r>
            <a:r>
              <a:rPr lang="en-GB" altLang="en-US" sz="2000" dirty="0">
                <a:latin typeface="Arial" panose="020B0604020202020204" pitchFamily="34" charset="0"/>
                <a:cs typeface="Arial" panose="020B0604020202020204" pitchFamily="34" charset="0"/>
              </a:rPr>
              <a:t>of solidarity and</a:t>
            </a:r>
            <a:br>
              <a:rPr lang="en-GB" altLang="en-US" sz="2000" dirty="0">
                <a:latin typeface="Arial" panose="020B0604020202020204" pitchFamily="34" charset="0"/>
                <a:cs typeface="Arial" panose="020B0604020202020204" pitchFamily="34" charset="0"/>
              </a:rPr>
            </a:br>
            <a:r>
              <a:rPr lang="en-GB" altLang="en-US" sz="2000" dirty="0" smtClean="0">
                <a:latin typeface="Arial" panose="020B0604020202020204" pitchFamily="34" charset="0"/>
                <a:cs typeface="Arial" panose="020B0604020202020204" pitchFamily="34" charset="0"/>
              </a:rPr>
              <a:t>freedom </a:t>
            </a:r>
            <a:r>
              <a:rPr lang="en-GB" altLang="en-US" sz="2000" dirty="0">
                <a:latin typeface="Arial" panose="020B0604020202020204" pitchFamily="34" charset="0"/>
                <a:cs typeface="Arial" panose="020B0604020202020204" pitchFamily="34" charset="0"/>
              </a:rPr>
              <a:t>of choice of a practitioner</a:t>
            </a:r>
          </a:p>
          <a:p>
            <a:endParaRPr lang="en-GB" altLang="en-US" sz="2000" dirty="0"/>
          </a:p>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12700" marR="5080">
              <a:lnSpc>
                <a:spcPct val="100000"/>
              </a:lnSpc>
              <a:spcBef>
                <a:spcPts val="100"/>
              </a:spcBef>
            </a:pPr>
            <a:endParaRPr lang="en-GB" sz="2000" dirty="0">
              <a:solidFill>
                <a:srgbClr val="04043F"/>
              </a:solidFill>
              <a:latin typeface="Arial"/>
              <a:cs typeface="Arial"/>
            </a:endParaRPr>
          </a:p>
          <a:p>
            <a:pPr marL="12700" marR="5080">
              <a:lnSpc>
                <a:spcPct val="100000"/>
              </a:lnSpc>
              <a:spcBef>
                <a:spcPts val="100"/>
              </a:spcBef>
            </a:pP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2129151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5981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The German Market</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14</a:t>
            </a:fld>
            <a:endParaRPr dirty="0"/>
          </a:p>
        </p:txBody>
      </p:sp>
      <p:sp>
        <p:nvSpPr>
          <p:cNvPr id="5" name="object 5"/>
          <p:cNvSpPr txBox="1"/>
          <p:nvPr/>
        </p:nvSpPr>
        <p:spPr>
          <a:xfrm>
            <a:off x="371475" y="1708664"/>
            <a:ext cx="343852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The German </a:t>
            </a:r>
            <a:r>
              <a:rPr lang="en-GB" sz="1600" b="1" spc="-5" dirty="0" err="1" smtClean="0">
                <a:solidFill>
                  <a:srgbClr val="04043F"/>
                </a:solidFill>
                <a:latin typeface="Arial"/>
                <a:cs typeface="Arial"/>
              </a:rPr>
              <a:t>Medtech</a:t>
            </a:r>
            <a:r>
              <a:rPr lang="en-GB" sz="1600" b="1" spc="-5" dirty="0" smtClean="0">
                <a:solidFill>
                  <a:srgbClr val="04043F"/>
                </a:solidFill>
                <a:latin typeface="Arial"/>
                <a:cs typeface="Arial"/>
              </a:rPr>
              <a:t> Market </a:t>
            </a:r>
            <a:endParaRPr sz="1600" dirty="0">
              <a:latin typeface="Arial"/>
              <a:cs typeface="Arial"/>
            </a:endParaRPr>
          </a:p>
        </p:txBody>
      </p:sp>
      <p:sp>
        <p:nvSpPr>
          <p:cNvPr id="6" name="object 6"/>
          <p:cNvSpPr txBox="1"/>
          <p:nvPr/>
        </p:nvSpPr>
        <p:spPr>
          <a:xfrm>
            <a:off x="450215" y="2234903"/>
            <a:ext cx="8752840" cy="7104509"/>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smtClean="0">
                <a:solidFill>
                  <a:srgbClr val="04043F"/>
                </a:solidFill>
                <a:latin typeface="Arial"/>
                <a:cs typeface="Arial"/>
              </a:rPr>
              <a:t>The </a:t>
            </a:r>
            <a:r>
              <a:rPr lang="en-GB" sz="2000" dirty="0" err="1" smtClean="0">
                <a:solidFill>
                  <a:srgbClr val="04043F"/>
                </a:solidFill>
                <a:latin typeface="Arial"/>
                <a:cs typeface="Arial"/>
              </a:rPr>
              <a:t>medtech</a:t>
            </a:r>
            <a:r>
              <a:rPr lang="en-GB" sz="2000" dirty="0" smtClean="0">
                <a:solidFill>
                  <a:srgbClr val="04043F"/>
                </a:solidFill>
                <a:latin typeface="Arial"/>
                <a:cs typeface="Arial"/>
              </a:rPr>
              <a:t> sector is an important industry of the health economy</a:t>
            </a:r>
          </a:p>
          <a:p>
            <a:pPr marL="342900" indent="-342900">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smtClean="0">
                <a:solidFill>
                  <a:srgbClr val="04043F"/>
                </a:solidFill>
                <a:latin typeface="Arial"/>
                <a:cs typeface="Arial"/>
              </a:rPr>
              <a:t>The sector is </a:t>
            </a:r>
            <a:r>
              <a:rPr lang="en-GB" sz="2000" dirty="0">
                <a:solidFill>
                  <a:srgbClr val="04043F"/>
                </a:solidFill>
                <a:latin typeface="Arial"/>
                <a:cs typeface="Arial"/>
              </a:rPr>
              <a:t>characterised by SMEs </a:t>
            </a:r>
            <a:endParaRPr lang="en-GB" sz="2000" dirty="0" smtClean="0">
              <a:solidFill>
                <a:srgbClr val="04043F"/>
              </a:solidFill>
              <a:latin typeface="Arial"/>
              <a:cs typeface="Arial"/>
            </a:endParaRPr>
          </a:p>
          <a:p>
            <a:pPr marL="342900" indent="-342900">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smtClean="0">
                <a:solidFill>
                  <a:srgbClr val="04043F"/>
                </a:solidFill>
                <a:latin typeface="Arial"/>
                <a:cs typeface="Arial"/>
              </a:rPr>
              <a:t>It employs more than 235,000 people</a:t>
            </a:r>
          </a:p>
          <a:p>
            <a:pPr marL="342900" indent="-342900">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smtClean="0">
                <a:solidFill>
                  <a:srgbClr val="04043F"/>
                </a:solidFill>
                <a:latin typeface="Arial"/>
                <a:cs typeface="Arial"/>
              </a:rPr>
              <a:t>It is an important driver for medical innovation</a:t>
            </a:r>
          </a:p>
          <a:p>
            <a:pPr marL="342900" indent="-342900">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err="1" smtClean="0">
                <a:solidFill>
                  <a:srgbClr val="04043F"/>
                </a:solidFill>
                <a:latin typeface="Arial"/>
                <a:cs typeface="Arial"/>
              </a:rPr>
              <a:t>Medtech</a:t>
            </a:r>
            <a:r>
              <a:rPr lang="en-GB" sz="2000" dirty="0" smtClean="0">
                <a:solidFill>
                  <a:srgbClr val="04043F"/>
                </a:solidFill>
                <a:latin typeface="Arial"/>
                <a:cs typeface="Arial"/>
              </a:rPr>
              <a:t> companies invest approx. 9% of their turnover in R&amp;D</a:t>
            </a:r>
          </a:p>
          <a:p>
            <a:pPr marL="342900" indent="-342900">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smtClean="0">
                <a:solidFill>
                  <a:srgbClr val="04043F"/>
                </a:solidFill>
                <a:latin typeface="Arial"/>
                <a:cs typeface="Arial"/>
              </a:rPr>
              <a:t>The export rate was 66% in 2020, </a:t>
            </a:r>
            <a:r>
              <a:rPr lang="en-GB" sz="2000" dirty="0" smtClean="0">
                <a:solidFill>
                  <a:srgbClr val="FF0000"/>
                </a:solidFill>
                <a:latin typeface="Arial"/>
                <a:cs typeface="Arial"/>
              </a:rPr>
              <a:t>the total revenue</a:t>
            </a:r>
            <a:r>
              <a:rPr lang="en-GB" sz="2000" dirty="0">
                <a:solidFill>
                  <a:srgbClr val="FF0000"/>
                </a:solidFill>
                <a:latin typeface="Arial"/>
                <a:cs typeface="Arial"/>
              </a:rPr>
              <a:t> was €36 billion</a:t>
            </a:r>
            <a:r>
              <a:rPr lang="en-GB" sz="2000" dirty="0" smtClean="0">
                <a:solidFill>
                  <a:srgbClr val="04043F"/>
                </a:solidFill>
                <a:latin typeface="Arial"/>
                <a:cs typeface="Arial"/>
              </a:rPr>
              <a:t/>
            </a:r>
            <a:br>
              <a:rPr lang="en-GB" sz="2000" dirty="0" smtClean="0">
                <a:solidFill>
                  <a:srgbClr val="04043F"/>
                </a:solidFill>
                <a:latin typeface="Arial"/>
                <a:cs typeface="Arial"/>
              </a:rPr>
            </a:br>
            <a:r>
              <a:rPr lang="en-GB" sz="2000" dirty="0" smtClean="0">
                <a:solidFill>
                  <a:srgbClr val="04043F"/>
                </a:solidFill>
                <a:latin typeface="Arial"/>
                <a:cs typeface="Arial"/>
              </a:rPr>
              <a:t/>
            </a:r>
            <a:br>
              <a:rPr lang="en-GB" sz="2000" dirty="0" smtClean="0">
                <a:solidFill>
                  <a:srgbClr val="04043F"/>
                </a:solidFill>
                <a:latin typeface="Arial"/>
                <a:cs typeface="Arial"/>
              </a:rPr>
            </a:br>
            <a:r>
              <a:rPr lang="en-GB" sz="2000" dirty="0" smtClean="0">
                <a:solidFill>
                  <a:srgbClr val="04043F"/>
                </a:solidFill>
                <a:latin typeface="Arial"/>
                <a:cs typeface="Arial"/>
              </a:rPr>
              <a:t/>
            </a:r>
            <a:br>
              <a:rPr lang="en-GB" sz="2000" dirty="0" smtClean="0">
                <a:solidFill>
                  <a:srgbClr val="04043F"/>
                </a:solidFill>
                <a:latin typeface="Arial"/>
                <a:cs typeface="Arial"/>
              </a:rPr>
            </a:br>
            <a:endParaRPr lang="en-GB" sz="2000" dirty="0" smtClean="0">
              <a:solidFill>
                <a:srgbClr val="04043F"/>
              </a:solidFill>
              <a:latin typeface="Arial"/>
              <a:cs typeface="Arial"/>
            </a:endParaRPr>
          </a:p>
          <a:p>
            <a:r>
              <a:rPr lang="en-GB" sz="2000" dirty="0">
                <a:solidFill>
                  <a:srgbClr val="04043F"/>
                </a:solidFill>
                <a:latin typeface="Arial"/>
                <a:cs typeface="Arial"/>
              </a:rPr>
              <a:t/>
            </a:r>
            <a:br>
              <a:rPr lang="en-GB" sz="2000" dirty="0">
                <a:solidFill>
                  <a:srgbClr val="04043F"/>
                </a:solidFill>
                <a:latin typeface="Arial"/>
                <a:cs typeface="Arial"/>
              </a:rPr>
            </a:br>
            <a:r>
              <a:rPr lang="en-GB" sz="2000" dirty="0" smtClean="0">
                <a:solidFill>
                  <a:srgbClr val="04043F"/>
                </a:solidFill>
                <a:latin typeface="Arial"/>
                <a:cs typeface="Arial"/>
              </a:rPr>
              <a:t> </a:t>
            </a:r>
            <a:endParaRPr lang="en-GB" sz="2000" dirty="0">
              <a:solidFill>
                <a:srgbClr val="04043F"/>
              </a:solidFill>
              <a:latin typeface="Arial"/>
              <a:cs typeface="Arial"/>
            </a:endParaRPr>
          </a:p>
          <a:p>
            <a:pPr marL="12700" marR="5080">
              <a:lnSpc>
                <a:spcPct val="100000"/>
              </a:lnSpc>
              <a:spcBef>
                <a:spcPts val="100"/>
              </a:spcBef>
            </a:pP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75884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5981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The German Market</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15</a:t>
            </a:fld>
            <a:endParaRPr dirty="0"/>
          </a:p>
        </p:txBody>
      </p:sp>
      <p:sp>
        <p:nvSpPr>
          <p:cNvPr id="5" name="object 5"/>
          <p:cNvSpPr txBox="1"/>
          <p:nvPr/>
        </p:nvSpPr>
        <p:spPr>
          <a:xfrm>
            <a:off x="359821" y="1740797"/>
            <a:ext cx="343852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The German </a:t>
            </a:r>
            <a:r>
              <a:rPr lang="en-GB" sz="1600" b="1" spc="-5" dirty="0" err="1" smtClean="0">
                <a:solidFill>
                  <a:srgbClr val="04043F"/>
                </a:solidFill>
                <a:latin typeface="Arial"/>
                <a:cs typeface="Arial"/>
              </a:rPr>
              <a:t>Medtech</a:t>
            </a:r>
            <a:r>
              <a:rPr lang="en-GB" sz="1600" b="1" spc="-5" dirty="0" smtClean="0">
                <a:solidFill>
                  <a:srgbClr val="04043F"/>
                </a:solidFill>
                <a:latin typeface="Arial"/>
                <a:cs typeface="Arial"/>
              </a:rPr>
              <a:t> Market </a:t>
            </a:r>
            <a:endParaRPr sz="1600" dirty="0">
              <a:latin typeface="Arial"/>
              <a:cs typeface="Arial"/>
            </a:endParaRPr>
          </a:p>
        </p:txBody>
      </p:sp>
      <p:sp>
        <p:nvSpPr>
          <p:cNvPr id="6" name="object 6"/>
          <p:cNvSpPr txBox="1"/>
          <p:nvPr/>
        </p:nvSpPr>
        <p:spPr>
          <a:xfrm>
            <a:off x="450215" y="2234903"/>
            <a:ext cx="8752840" cy="6796732"/>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a:solidFill>
                  <a:srgbClr val="04043F"/>
                </a:solidFill>
                <a:latin typeface="Arial"/>
                <a:cs typeface="Arial"/>
              </a:rPr>
              <a:t>The strengths of the market according to a survey amongst </a:t>
            </a:r>
            <a:r>
              <a:rPr lang="en-GB" sz="2000" dirty="0" err="1">
                <a:solidFill>
                  <a:srgbClr val="04043F"/>
                </a:solidFill>
                <a:latin typeface="Arial"/>
                <a:cs typeface="Arial"/>
              </a:rPr>
              <a:t>medtech</a:t>
            </a:r>
            <a:r>
              <a:rPr lang="en-GB" sz="2000" dirty="0">
                <a:solidFill>
                  <a:srgbClr val="04043F"/>
                </a:solidFill>
                <a:latin typeface="Arial"/>
                <a:cs typeface="Arial"/>
              </a:rPr>
              <a:t> companies</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Well trained and educated </a:t>
            </a:r>
            <a:r>
              <a:rPr lang="en-GB" sz="2000" dirty="0" smtClean="0">
                <a:solidFill>
                  <a:srgbClr val="04043F"/>
                </a:solidFill>
                <a:latin typeface="Arial"/>
                <a:cs typeface="Arial"/>
              </a:rPr>
              <a:t>staff</a:t>
            </a:r>
            <a:br>
              <a:rPr lang="en-GB" sz="2000" dirty="0" smtClean="0">
                <a:solidFill>
                  <a:srgbClr val="04043F"/>
                </a:solidFill>
                <a:latin typeface="Arial"/>
                <a:cs typeface="Arial"/>
              </a:rPr>
            </a:br>
            <a:r>
              <a:rPr lang="en-GB" sz="2000" dirty="0" smtClean="0">
                <a:solidFill>
                  <a:srgbClr val="04043F"/>
                </a:solidFill>
                <a:latin typeface="Arial"/>
                <a:cs typeface="Arial"/>
              </a:rPr>
              <a:t/>
            </a:r>
            <a:br>
              <a:rPr lang="en-GB" sz="2000" dirty="0" smtClean="0">
                <a:solidFill>
                  <a:srgbClr val="04043F"/>
                </a:solidFill>
                <a:latin typeface="Arial"/>
                <a:cs typeface="Arial"/>
              </a:rPr>
            </a:br>
            <a:r>
              <a:rPr lang="en-GB" sz="2000" dirty="0">
                <a:solidFill>
                  <a:srgbClr val="04043F"/>
                </a:solidFill>
                <a:latin typeface="Arial"/>
                <a:cs typeface="Arial"/>
              </a:rPr>
              <a:t>- well trained scientists, engineers and </a:t>
            </a:r>
            <a:r>
              <a:rPr lang="en-GB" sz="2000" dirty="0" smtClean="0">
                <a:solidFill>
                  <a:srgbClr val="04043F"/>
                </a:solidFill>
                <a:latin typeface="Arial"/>
                <a:cs typeface="Arial"/>
              </a:rPr>
              <a:t>doctors</a:t>
            </a:r>
            <a:br>
              <a:rPr lang="en-GB" sz="2000" dirty="0" smtClean="0">
                <a:solidFill>
                  <a:srgbClr val="04043F"/>
                </a:solidFill>
                <a:latin typeface="Arial"/>
                <a:cs typeface="Arial"/>
              </a:rPr>
            </a:br>
            <a:r>
              <a:rPr lang="en-GB" sz="2000" dirty="0" smtClean="0">
                <a:solidFill>
                  <a:srgbClr val="04043F"/>
                </a:solidFill>
                <a:latin typeface="Arial"/>
                <a:cs typeface="Arial"/>
              </a:rPr>
              <a:t/>
            </a:r>
            <a:br>
              <a:rPr lang="en-GB" sz="2000" dirty="0" smtClean="0">
                <a:solidFill>
                  <a:srgbClr val="04043F"/>
                </a:solidFill>
                <a:latin typeface="Arial"/>
                <a:cs typeface="Arial"/>
              </a:rPr>
            </a:br>
            <a:r>
              <a:rPr lang="en-GB" sz="2000" dirty="0" smtClean="0">
                <a:solidFill>
                  <a:srgbClr val="04043F"/>
                </a:solidFill>
                <a:latin typeface="Arial"/>
                <a:cs typeface="Arial"/>
              </a:rPr>
              <a:t>- </a:t>
            </a:r>
            <a:r>
              <a:rPr lang="en-GB" sz="2000" dirty="0">
                <a:solidFill>
                  <a:srgbClr val="04043F"/>
                </a:solidFill>
                <a:latin typeface="Arial"/>
                <a:cs typeface="Arial"/>
              </a:rPr>
              <a:t>highly developed </a:t>
            </a:r>
            <a:r>
              <a:rPr lang="en-GB" sz="2000" dirty="0" smtClean="0">
                <a:solidFill>
                  <a:srgbClr val="04043F"/>
                </a:solidFill>
                <a:latin typeface="Arial"/>
                <a:cs typeface="Arial"/>
              </a:rPr>
              <a:t>infrastructure</a:t>
            </a:r>
            <a:br>
              <a:rPr lang="en-GB" sz="2000" dirty="0" smtClean="0">
                <a:solidFill>
                  <a:srgbClr val="04043F"/>
                </a:solidFill>
                <a:latin typeface="Arial"/>
                <a:cs typeface="Arial"/>
              </a:rPr>
            </a:br>
            <a:r>
              <a:rPr lang="en-GB" sz="2000" dirty="0" smtClean="0">
                <a:solidFill>
                  <a:srgbClr val="04043F"/>
                </a:solidFill>
                <a:latin typeface="Arial"/>
                <a:cs typeface="Arial"/>
              </a:rPr>
              <a:t/>
            </a:r>
            <a:br>
              <a:rPr lang="en-GB" sz="2000" dirty="0" smtClean="0">
                <a:solidFill>
                  <a:srgbClr val="04043F"/>
                </a:solidFill>
                <a:latin typeface="Arial"/>
                <a:cs typeface="Arial"/>
              </a:rPr>
            </a:br>
            <a:r>
              <a:rPr lang="en-GB" sz="2000" dirty="0" smtClean="0">
                <a:solidFill>
                  <a:srgbClr val="04043F"/>
                </a:solidFill>
                <a:latin typeface="Arial"/>
                <a:cs typeface="Arial"/>
              </a:rPr>
              <a:t>- </a:t>
            </a:r>
            <a:r>
              <a:rPr lang="en-GB" sz="2000" dirty="0">
                <a:solidFill>
                  <a:srgbClr val="04043F"/>
                </a:solidFill>
                <a:latin typeface="Arial"/>
                <a:cs typeface="Arial"/>
              </a:rPr>
              <a:t>high level of patient care</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smtClean="0">
                <a:solidFill>
                  <a:srgbClr val="04043F"/>
                </a:solidFill>
                <a:latin typeface="Arial"/>
                <a:cs typeface="Arial"/>
              </a:rPr>
              <a:t>- high </a:t>
            </a:r>
            <a:r>
              <a:rPr lang="en-GB" sz="2000" dirty="0">
                <a:solidFill>
                  <a:srgbClr val="04043F"/>
                </a:solidFill>
                <a:latin typeface="Arial"/>
                <a:cs typeface="Arial"/>
              </a:rPr>
              <a:t>standard of clinical research</a:t>
            </a:r>
          </a:p>
          <a:p>
            <a:pPr marL="342900" indent="-342900">
              <a:buFont typeface="Wingdings" panose="05000000000000000000" pitchFamily="2" charset="2"/>
              <a:buChar char="Ø"/>
            </a:pPr>
            <a:endParaRPr lang="en-GB" sz="2000" dirty="0" smtClean="0">
              <a:solidFill>
                <a:srgbClr val="04043F"/>
              </a:solidFill>
              <a:latin typeface="Arial"/>
              <a:cs typeface="Arial"/>
            </a:endParaRPr>
          </a:p>
          <a:p>
            <a:pPr marL="342900" indent="-342900">
              <a:buFont typeface="Wingdings" panose="05000000000000000000" pitchFamily="2" charset="2"/>
              <a:buChar char="Ø"/>
            </a:pPr>
            <a:endParaRPr lang="en-GB" sz="2000" dirty="0">
              <a:solidFill>
                <a:srgbClr val="04043F"/>
              </a:solidFill>
              <a:latin typeface="Arial"/>
              <a:cs typeface="Arial"/>
            </a:endParaRPr>
          </a:p>
          <a:p>
            <a:r>
              <a:rPr lang="en-GB" sz="2000" dirty="0" smtClean="0">
                <a:solidFill>
                  <a:srgbClr val="04043F"/>
                </a:solidFill>
                <a:latin typeface="Arial"/>
                <a:cs typeface="Arial"/>
              </a:rPr>
              <a:t> </a:t>
            </a:r>
            <a:endParaRPr lang="en-GB" sz="2000" dirty="0">
              <a:solidFill>
                <a:srgbClr val="04043F"/>
              </a:solidFill>
              <a:latin typeface="Arial"/>
              <a:cs typeface="Arial"/>
            </a:endParaRPr>
          </a:p>
          <a:p>
            <a:pPr marL="12700" marR="5080">
              <a:lnSpc>
                <a:spcPct val="100000"/>
              </a:lnSpc>
              <a:spcBef>
                <a:spcPts val="100"/>
              </a:spcBef>
            </a:pP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1379316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5981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The German Market</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16</a:t>
            </a:fld>
            <a:endParaRPr dirty="0"/>
          </a:p>
        </p:txBody>
      </p:sp>
      <p:sp>
        <p:nvSpPr>
          <p:cNvPr id="5" name="object 5"/>
          <p:cNvSpPr txBox="1"/>
          <p:nvPr/>
        </p:nvSpPr>
        <p:spPr>
          <a:xfrm>
            <a:off x="359821" y="1740797"/>
            <a:ext cx="343852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The German </a:t>
            </a:r>
            <a:r>
              <a:rPr lang="en-GB" sz="1600" b="1" spc="-5" dirty="0" err="1" smtClean="0">
                <a:solidFill>
                  <a:srgbClr val="04043F"/>
                </a:solidFill>
                <a:latin typeface="Arial"/>
                <a:cs typeface="Arial"/>
              </a:rPr>
              <a:t>Medtech</a:t>
            </a:r>
            <a:r>
              <a:rPr lang="en-GB" sz="1600" b="1" spc="-5" dirty="0" smtClean="0">
                <a:solidFill>
                  <a:srgbClr val="04043F"/>
                </a:solidFill>
                <a:latin typeface="Arial"/>
                <a:cs typeface="Arial"/>
              </a:rPr>
              <a:t> Market </a:t>
            </a:r>
            <a:endParaRPr sz="1600" dirty="0">
              <a:latin typeface="Arial"/>
              <a:cs typeface="Arial"/>
            </a:endParaRPr>
          </a:p>
        </p:txBody>
      </p:sp>
      <p:sp>
        <p:nvSpPr>
          <p:cNvPr id="6" name="object 6"/>
          <p:cNvSpPr txBox="1"/>
          <p:nvPr/>
        </p:nvSpPr>
        <p:spPr>
          <a:xfrm>
            <a:off x="450215" y="2234903"/>
            <a:ext cx="8752840" cy="8027839"/>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smtClean="0">
                <a:solidFill>
                  <a:srgbClr val="04043F"/>
                </a:solidFill>
                <a:latin typeface="Arial"/>
                <a:cs typeface="Arial"/>
              </a:rPr>
              <a:t>The </a:t>
            </a:r>
            <a:r>
              <a:rPr lang="en-GB" sz="2000" dirty="0">
                <a:solidFill>
                  <a:srgbClr val="04043F"/>
                </a:solidFill>
                <a:latin typeface="Arial"/>
                <a:cs typeface="Arial"/>
              </a:rPr>
              <a:t>c</a:t>
            </a:r>
            <a:r>
              <a:rPr lang="en-GB" sz="2000" dirty="0" smtClean="0">
                <a:solidFill>
                  <a:srgbClr val="04043F"/>
                </a:solidFill>
                <a:latin typeface="Arial"/>
                <a:cs typeface="Arial"/>
              </a:rPr>
              <a:t>urrent situation:</a:t>
            </a:r>
            <a:br>
              <a:rPr lang="en-GB" sz="2000" dirty="0" smtClean="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smtClean="0">
                <a:solidFill>
                  <a:srgbClr val="04043F"/>
                </a:solidFill>
                <a:latin typeface="Arial"/>
                <a:cs typeface="Arial"/>
              </a:rPr>
              <a:t>- The </a:t>
            </a:r>
            <a:r>
              <a:rPr lang="en-GB" sz="2000" dirty="0" err="1">
                <a:solidFill>
                  <a:srgbClr val="04043F"/>
                </a:solidFill>
                <a:latin typeface="Arial"/>
                <a:cs typeface="Arial"/>
              </a:rPr>
              <a:t>medtech</a:t>
            </a:r>
            <a:r>
              <a:rPr lang="en-GB" sz="2000" dirty="0">
                <a:solidFill>
                  <a:srgbClr val="04043F"/>
                </a:solidFill>
                <a:latin typeface="Arial"/>
                <a:cs typeface="Arial"/>
              </a:rPr>
              <a:t> sector slightly recovers from the corona </a:t>
            </a:r>
            <a:r>
              <a:rPr lang="en-GB" sz="2000" dirty="0" smtClean="0">
                <a:solidFill>
                  <a:srgbClr val="04043F"/>
                </a:solidFill>
                <a:latin typeface="Arial"/>
                <a:cs typeface="Arial"/>
              </a:rPr>
              <a:t>period</a:t>
            </a:r>
          </a:p>
          <a:p>
            <a:endParaRPr lang="en-GB" sz="2000" dirty="0" smtClean="0">
              <a:solidFill>
                <a:srgbClr val="04043F"/>
              </a:solidFill>
              <a:latin typeface="Arial"/>
              <a:cs typeface="Arial"/>
            </a:endParaRPr>
          </a:p>
          <a:p>
            <a:r>
              <a:rPr lang="en-GB" sz="2000" dirty="0" smtClean="0">
                <a:solidFill>
                  <a:srgbClr val="04043F"/>
                </a:solidFill>
                <a:latin typeface="Arial"/>
                <a:cs typeface="Arial"/>
              </a:rPr>
              <a:t>     -  </a:t>
            </a:r>
            <a:r>
              <a:rPr lang="en-GB" sz="2000" dirty="0">
                <a:solidFill>
                  <a:srgbClr val="04043F"/>
                </a:solidFill>
                <a:latin typeface="Arial"/>
                <a:cs typeface="Arial"/>
              </a:rPr>
              <a:t>After an average decline in sales of 2.1% </a:t>
            </a:r>
            <a:r>
              <a:rPr lang="en-GB" sz="2000" dirty="0" smtClean="0">
                <a:solidFill>
                  <a:srgbClr val="04043F"/>
                </a:solidFill>
                <a:latin typeface="Arial"/>
                <a:cs typeface="Arial"/>
              </a:rPr>
              <a:t>the </a:t>
            </a:r>
            <a:r>
              <a:rPr lang="en-GB" sz="2000" dirty="0">
                <a:solidFill>
                  <a:srgbClr val="04043F"/>
                </a:solidFill>
                <a:latin typeface="Arial"/>
                <a:cs typeface="Arial"/>
              </a:rPr>
              <a:t>industry expects </a:t>
            </a:r>
            <a:r>
              <a:rPr lang="en-GB" sz="2000" dirty="0" smtClean="0">
                <a:solidFill>
                  <a:srgbClr val="04043F"/>
                </a:solidFill>
                <a:latin typeface="Arial"/>
                <a:cs typeface="Arial"/>
              </a:rPr>
              <a:t>to grow </a:t>
            </a:r>
            <a:br>
              <a:rPr lang="en-GB" sz="2000" dirty="0" smtClean="0">
                <a:solidFill>
                  <a:srgbClr val="04043F"/>
                </a:solidFill>
                <a:latin typeface="Arial"/>
                <a:cs typeface="Arial"/>
              </a:rPr>
            </a:br>
            <a:r>
              <a:rPr lang="en-GB" sz="2000" dirty="0" smtClean="0">
                <a:solidFill>
                  <a:srgbClr val="04043F"/>
                </a:solidFill>
                <a:latin typeface="Arial"/>
                <a:cs typeface="Arial"/>
              </a:rPr>
              <a:t>        again </a:t>
            </a:r>
          </a:p>
          <a:p>
            <a:endParaRPr lang="en-GB" sz="2000" dirty="0">
              <a:solidFill>
                <a:srgbClr val="04043F"/>
              </a:solidFill>
              <a:latin typeface="Arial"/>
              <a:cs typeface="Arial"/>
            </a:endParaRPr>
          </a:p>
          <a:p>
            <a:r>
              <a:rPr lang="en-GB" sz="2000" dirty="0" smtClean="0">
                <a:solidFill>
                  <a:srgbClr val="04043F"/>
                </a:solidFill>
                <a:latin typeface="Arial"/>
                <a:cs typeface="Arial"/>
              </a:rPr>
              <a:t>     - </a:t>
            </a:r>
            <a:r>
              <a:rPr lang="en-GB" sz="2000" dirty="0">
                <a:solidFill>
                  <a:srgbClr val="04043F"/>
                </a:solidFill>
                <a:latin typeface="Arial"/>
                <a:cs typeface="Arial"/>
              </a:rPr>
              <a:t>Product areas such as surgical sets, surgical dressings and also </a:t>
            </a:r>
            <a:r>
              <a:rPr lang="en-GB" sz="2000" dirty="0" smtClean="0">
                <a:solidFill>
                  <a:srgbClr val="04043F"/>
                </a:solidFill>
                <a:latin typeface="Arial"/>
                <a:cs typeface="Arial"/>
              </a:rPr>
              <a:t>the</a:t>
            </a:r>
            <a:br>
              <a:rPr lang="en-GB" sz="2000" dirty="0" smtClean="0">
                <a:solidFill>
                  <a:srgbClr val="04043F"/>
                </a:solidFill>
                <a:latin typeface="Arial"/>
                <a:cs typeface="Arial"/>
              </a:rPr>
            </a:br>
            <a:r>
              <a:rPr lang="en-GB" sz="2000" dirty="0" smtClean="0">
                <a:solidFill>
                  <a:srgbClr val="04043F"/>
                </a:solidFill>
                <a:latin typeface="Arial"/>
                <a:cs typeface="Arial"/>
              </a:rPr>
              <a:t>       area </a:t>
            </a:r>
            <a:r>
              <a:rPr lang="en-GB" sz="2000" dirty="0">
                <a:solidFill>
                  <a:srgbClr val="04043F"/>
                </a:solidFill>
                <a:latin typeface="Arial"/>
                <a:cs typeface="Arial"/>
              </a:rPr>
              <a:t>of implants develop below average. The strongest growth in </a:t>
            </a:r>
            <a:r>
              <a:rPr lang="en-GB" sz="2000" dirty="0" smtClean="0">
                <a:solidFill>
                  <a:srgbClr val="04043F"/>
                </a:solidFill>
                <a:latin typeface="Arial"/>
                <a:cs typeface="Arial"/>
              </a:rPr>
              <a:t>sales</a:t>
            </a:r>
            <a:br>
              <a:rPr lang="en-GB" sz="2000" dirty="0" smtClean="0">
                <a:solidFill>
                  <a:srgbClr val="04043F"/>
                </a:solidFill>
                <a:latin typeface="Arial"/>
                <a:cs typeface="Arial"/>
              </a:rPr>
            </a:br>
            <a:r>
              <a:rPr lang="en-GB" sz="2000" dirty="0" smtClean="0">
                <a:solidFill>
                  <a:srgbClr val="04043F"/>
                </a:solidFill>
                <a:latin typeface="Arial"/>
                <a:cs typeface="Arial"/>
              </a:rPr>
              <a:t>       </a:t>
            </a:r>
            <a:r>
              <a:rPr lang="en-GB" sz="2000" dirty="0">
                <a:solidFill>
                  <a:srgbClr val="04043F"/>
                </a:solidFill>
                <a:latin typeface="Arial"/>
                <a:cs typeface="Arial"/>
              </a:rPr>
              <a:t>is achieved </a:t>
            </a:r>
            <a:r>
              <a:rPr lang="en-GB" sz="2000" dirty="0" smtClean="0">
                <a:solidFill>
                  <a:srgbClr val="04043F"/>
                </a:solidFill>
                <a:latin typeface="Arial"/>
                <a:cs typeface="Arial"/>
              </a:rPr>
              <a:t>in </a:t>
            </a:r>
            <a:r>
              <a:rPr lang="en-GB" sz="2000" dirty="0">
                <a:solidFill>
                  <a:srgbClr val="04043F"/>
                </a:solidFill>
                <a:latin typeface="Arial"/>
                <a:cs typeface="Arial"/>
              </a:rPr>
              <a:t>medical equipment </a:t>
            </a:r>
            <a:r>
              <a:rPr lang="en-GB" sz="2000" dirty="0" smtClean="0">
                <a:solidFill>
                  <a:srgbClr val="04043F"/>
                </a:solidFill>
                <a:latin typeface="Arial"/>
                <a:cs typeface="Arial"/>
              </a:rPr>
              <a:t>	</a:t>
            </a:r>
          </a:p>
          <a:p>
            <a:endParaRPr lang="en-GB" sz="2000" dirty="0" smtClean="0">
              <a:solidFill>
                <a:srgbClr val="04043F"/>
              </a:solidFill>
              <a:latin typeface="Arial"/>
              <a:cs typeface="Arial"/>
            </a:endParaRPr>
          </a:p>
          <a:p>
            <a:pPr marL="342900" indent="-342900">
              <a:buFont typeface="Wingdings" panose="05000000000000000000" pitchFamily="2" charset="2"/>
              <a:buChar char="Ø"/>
            </a:pPr>
            <a:r>
              <a:rPr lang="en-GB" sz="2000" dirty="0">
                <a:solidFill>
                  <a:srgbClr val="04043F"/>
                </a:solidFill>
                <a:latin typeface="Arial"/>
                <a:cs typeface="Arial"/>
              </a:rPr>
              <a:t>The economic situation for companies has been and still is rather tight due to the risen costs for raw </a:t>
            </a:r>
            <a:r>
              <a:rPr lang="en-GB" sz="2000" dirty="0" smtClean="0">
                <a:solidFill>
                  <a:srgbClr val="04043F"/>
                </a:solidFill>
                <a:latin typeface="Arial"/>
                <a:cs typeface="Arial"/>
              </a:rPr>
              <a:t>material, logistics and energy</a:t>
            </a:r>
          </a:p>
          <a:p>
            <a:r>
              <a:rPr lang="en-GB" sz="2000" dirty="0" smtClean="0">
                <a:solidFill>
                  <a:srgbClr val="04043F"/>
                </a:solidFill>
                <a:latin typeface="Arial"/>
                <a:cs typeface="Arial"/>
              </a:rPr>
              <a:t> </a:t>
            </a:r>
            <a:endParaRPr lang="en-GB" sz="2000" dirty="0">
              <a:solidFill>
                <a:srgbClr val="04043F"/>
              </a:solidFill>
              <a:latin typeface="Arial"/>
              <a:cs typeface="Arial"/>
            </a:endParaRPr>
          </a:p>
          <a:p>
            <a:r>
              <a:rPr lang="en-GB" sz="2000" dirty="0" smtClean="0">
                <a:solidFill>
                  <a:srgbClr val="04043F"/>
                </a:solidFill>
                <a:latin typeface="Arial"/>
                <a:cs typeface="Arial"/>
              </a:rPr>
              <a:t/>
            </a:r>
            <a:br>
              <a:rPr lang="en-GB" sz="2000" dirty="0" smtClean="0">
                <a:solidFill>
                  <a:srgbClr val="04043F"/>
                </a:solidFill>
                <a:latin typeface="Arial"/>
                <a:cs typeface="Arial"/>
              </a:rPr>
            </a:br>
            <a:r>
              <a:rPr lang="en-GB" sz="2000" dirty="0" smtClean="0">
                <a:solidFill>
                  <a:srgbClr val="04043F"/>
                </a:solidFill>
                <a:latin typeface="Arial"/>
                <a:cs typeface="Arial"/>
              </a:rPr>
              <a:t>        	</a:t>
            </a:r>
            <a:br>
              <a:rPr lang="en-GB" sz="2000" dirty="0" smtClean="0">
                <a:solidFill>
                  <a:srgbClr val="04043F"/>
                </a:solidFill>
                <a:latin typeface="Arial"/>
                <a:cs typeface="Arial"/>
              </a:rPr>
            </a:br>
            <a:r>
              <a:rPr lang="en-GB" sz="2000" dirty="0" smtClean="0">
                <a:solidFill>
                  <a:srgbClr val="04043F"/>
                </a:solidFill>
                <a:latin typeface="Arial"/>
                <a:cs typeface="Arial"/>
              </a:rPr>
              <a:t> </a:t>
            </a:r>
            <a:endParaRPr lang="en-GB" sz="2000" dirty="0">
              <a:solidFill>
                <a:srgbClr val="04043F"/>
              </a:solidFill>
              <a:latin typeface="Arial"/>
              <a:cs typeface="Arial"/>
            </a:endParaRPr>
          </a:p>
          <a:p>
            <a:endParaRPr lang="en-GB" sz="2000" dirty="0">
              <a:solidFill>
                <a:srgbClr val="04043F"/>
              </a:solidFill>
              <a:latin typeface="Arial"/>
              <a:cs typeface="Arial"/>
            </a:endParaRPr>
          </a:p>
          <a:p>
            <a:r>
              <a:rPr lang="en-GB" sz="2000" dirty="0" smtClean="0">
                <a:solidFill>
                  <a:srgbClr val="04043F"/>
                </a:solidFill>
                <a:latin typeface="Arial"/>
                <a:cs typeface="Arial"/>
              </a:rPr>
              <a:t> </a:t>
            </a:r>
            <a:endParaRPr lang="en-GB" sz="2000" dirty="0">
              <a:solidFill>
                <a:srgbClr val="04043F"/>
              </a:solidFill>
              <a:latin typeface="Arial"/>
              <a:cs typeface="Arial"/>
            </a:endParaRPr>
          </a:p>
          <a:p>
            <a:pPr marL="12700" marR="5080">
              <a:lnSpc>
                <a:spcPct val="100000"/>
              </a:lnSpc>
              <a:spcBef>
                <a:spcPts val="100"/>
              </a:spcBef>
            </a:pP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1294311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5981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The German Market</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17</a:t>
            </a:fld>
            <a:endParaRPr dirty="0"/>
          </a:p>
        </p:txBody>
      </p:sp>
      <p:sp>
        <p:nvSpPr>
          <p:cNvPr id="5" name="object 5"/>
          <p:cNvSpPr txBox="1"/>
          <p:nvPr/>
        </p:nvSpPr>
        <p:spPr>
          <a:xfrm>
            <a:off x="371475" y="1696627"/>
            <a:ext cx="343852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MDR – Medical Device Regulation  </a:t>
            </a:r>
            <a:endParaRPr sz="1600" dirty="0">
              <a:latin typeface="Arial"/>
              <a:cs typeface="Arial"/>
            </a:endParaRPr>
          </a:p>
        </p:txBody>
      </p:sp>
      <p:sp>
        <p:nvSpPr>
          <p:cNvPr id="6" name="object 6"/>
          <p:cNvSpPr txBox="1"/>
          <p:nvPr/>
        </p:nvSpPr>
        <p:spPr>
          <a:xfrm>
            <a:off x="450215" y="2234903"/>
            <a:ext cx="8752840" cy="7720062"/>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a:solidFill>
                  <a:srgbClr val="04043F"/>
                </a:solidFill>
                <a:latin typeface="Arial"/>
                <a:cs typeface="Arial"/>
              </a:rPr>
              <a:t>There is an ongoing discussion on the MDR. It is regarded as an obstacle for development in </a:t>
            </a:r>
            <a:r>
              <a:rPr lang="en-GB" sz="2000" dirty="0" err="1">
                <a:solidFill>
                  <a:srgbClr val="04043F"/>
                </a:solidFill>
                <a:latin typeface="Arial"/>
                <a:cs typeface="Arial"/>
              </a:rPr>
              <a:t>medtech</a:t>
            </a:r>
            <a:r>
              <a:rPr lang="en-GB" sz="2000" dirty="0">
                <a:solidFill>
                  <a:srgbClr val="04043F"/>
                </a:solidFill>
                <a:latin typeface="Arial"/>
                <a:cs typeface="Arial"/>
              </a:rPr>
              <a:t> </a:t>
            </a:r>
            <a:r>
              <a:rPr lang="en-GB" sz="2000" dirty="0" smtClean="0">
                <a:solidFill>
                  <a:srgbClr val="04043F"/>
                </a:solidFill>
                <a:latin typeface="Arial"/>
                <a:cs typeface="Arial"/>
              </a:rPr>
              <a:t>because of</a:t>
            </a:r>
          </a:p>
          <a:p>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t>
            </a:r>
            <a:r>
              <a:rPr lang="en-GB" sz="2000" dirty="0" smtClean="0">
                <a:solidFill>
                  <a:srgbClr val="04043F"/>
                </a:solidFill>
                <a:latin typeface="Arial"/>
                <a:cs typeface="Arial"/>
              </a:rPr>
              <a:t>higher </a:t>
            </a:r>
            <a:r>
              <a:rPr lang="en-GB" sz="2000" dirty="0">
                <a:solidFill>
                  <a:srgbClr val="04043F"/>
                </a:solidFill>
                <a:latin typeface="Arial"/>
                <a:cs typeface="Arial"/>
              </a:rPr>
              <a:t>costs for manufacturers / </a:t>
            </a:r>
            <a:r>
              <a:rPr lang="en-GB" sz="2000" dirty="0" smtClean="0">
                <a:solidFill>
                  <a:srgbClr val="04043F"/>
                </a:solidFill>
                <a:latin typeface="Arial"/>
                <a:cs typeface="Arial"/>
              </a:rPr>
              <a:t>operators</a:t>
            </a:r>
          </a:p>
          <a:p>
            <a:endParaRPr lang="en-GB" sz="2000" dirty="0">
              <a:solidFill>
                <a:srgbClr val="04043F"/>
              </a:solidFill>
              <a:latin typeface="Arial"/>
              <a:cs typeface="Arial"/>
            </a:endParaRPr>
          </a:p>
          <a:p>
            <a:r>
              <a:rPr lang="en-GB" sz="2000" dirty="0" smtClean="0">
                <a:solidFill>
                  <a:srgbClr val="04043F"/>
                </a:solidFill>
                <a:latin typeface="Arial"/>
                <a:cs typeface="Arial"/>
              </a:rPr>
              <a:t>     -</a:t>
            </a:r>
            <a:r>
              <a:rPr lang="en-GB" sz="2000" dirty="0">
                <a:solidFill>
                  <a:srgbClr val="04043F"/>
                </a:solidFill>
                <a:latin typeface="Arial"/>
                <a:cs typeface="Arial"/>
              </a:rPr>
              <a:t>	</a:t>
            </a:r>
            <a:r>
              <a:rPr lang="en-GB" sz="2000" dirty="0" smtClean="0">
                <a:solidFill>
                  <a:srgbClr val="04043F"/>
                </a:solidFill>
                <a:latin typeface="Arial"/>
                <a:cs typeface="Arial"/>
              </a:rPr>
              <a:t>delayed market </a:t>
            </a:r>
            <a:r>
              <a:rPr lang="en-GB" sz="2000" dirty="0">
                <a:solidFill>
                  <a:srgbClr val="04043F"/>
                </a:solidFill>
                <a:latin typeface="Arial"/>
                <a:cs typeface="Arial"/>
              </a:rPr>
              <a:t>access </a:t>
            </a:r>
            <a:endParaRPr lang="en-GB" sz="2000" dirty="0" smtClean="0">
              <a:solidFill>
                <a:srgbClr val="04043F"/>
              </a:solidFill>
              <a:latin typeface="Arial"/>
              <a:cs typeface="Arial"/>
            </a:endParaRPr>
          </a:p>
          <a:p>
            <a:endParaRPr lang="en-GB" sz="2000" dirty="0">
              <a:solidFill>
                <a:srgbClr val="04043F"/>
              </a:solidFill>
              <a:latin typeface="Arial"/>
              <a:cs typeface="Arial"/>
            </a:endParaRPr>
          </a:p>
          <a:p>
            <a:r>
              <a:rPr lang="en-GB" sz="2000" dirty="0" smtClean="0">
                <a:solidFill>
                  <a:srgbClr val="04043F"/>
                </a:solidFill>
                <a:latin typeface="Arial"/>
                <a:cs typeface="Arial"/>
              </a:rPr>
              <a:t>     -	</a:t>
            </a:r>
            <a:r>
              <a:rPr lang="en-GB" sz="2000" dirty="0">
                <a:solidFill>
                  <a:srgbClr val="04043F"/>
                </a:solidFill>
                <a:latin typeface="Arial"/>
                <a:cs typeface="Arial"/>
              </a:rPr>
              <a:t>patient care will suffer </a:t>
            </a:r>
            <a:r>
              <a:rPr lang="en-GB" sz="2000" dirty="0" smtClean="0">
                <a:solidFill>
                  <a:srgbClr val="04043F"/>
                </a:solidFill>
                <a:latin typeface="Arial"/>
                <a:cs typeface="Arial"/>
              </a:rPr>
              <a:t>	</a:t>
            </a:r>
          </a:p>
          <a:p>
            <a:r>
              <a:rPr lang="en-GB" sz="2000" dirty="0">
                <a:solidFill>
                  <a:srgbClr val="04043F"/>
                </a:solidFill>
                <a:latin typeface="Arial"/>
                <a:cs typeface="Arial"/>
              </a:rPr>
              <a:t>	</a:t>
            </a:r>
            <a:endParaRPr lang="en-GB" sz="2000" dirty="0" smtClean="0">
              <a:solidFill>
                <a:srgbClr val="04043F"/>
              </a:solidFill>
              <a:latin typeface="Arial"/>
              <a:cs typeface="Arial"/>
            </a:endParaRPr>
          </a:p>
          <a:p>
            <a:r>
              <a:rPr lang="en-GB" sz="2000" dirty="0" smtClean="0">
                <a:solidFill>
                  <a:srgbClr val="04043F"/>
                </a:solidFill>
                <a:latin typeface="Arial"/>
                <a:cs typeface="Arial"/>
              </a:rPr>
              <a:t>     - 	many products to disappear from the market</a:t>
            </a:r>
            <a:endParaRPr lang="en-GB" sz="2000" dirty="0">
              <a:solidFill>
                <a:srgbClr val="04043F"/>
              </a:solidFill>
              <a:latin typeface="Arial"/>
              <a:cs typeface="Arial"/>
            </a:endParaRPr>
          </a:p>
          <a:p>
            <a:pPr marL="342900" indent="-342900">
              <a:buFont typeface="Wingdings" panose="05000000000000000000" pitchFamily="2" charset="2"/>
              <a:buChar char="Ø"/>
            </a:pPr>
            <a:endParaRPr lang="en-GB" sz="2000" dirty="0" smtClean="0">
              <a:solidFill>
                <a:srgbClr val="04043F"/>
              </a:solidFill>
              <a:latin typeface="Arial"/>
              <a:cs typeface="Arial"/>
            </a:endParaRPr>
          </a:p>
          <a:p>
            <a:pPr marL="342900" indent="-342900">
              <a:buFont typeface="Wingdings" panose="05000000000000000000" pitchFamily="2" charset="2"/>
              <a:buChar char="Ø"/>
            </a:pPr>
            <a:endParaRPr lang="en-GB" sz="2000" dirty="0">
              <a:solidFill>
                <a:srgbClr val="04043F"/>
              </a:solidFill>
              <a:latin typeface="Arial"/>
              <a:cs typeface="Arial"/>
            </a:endParaRPr>
          </a:p>
          <a:p>
            <a:r>
              <a:rPr lang="en-GB" sz="2000" dirty="0" smtClean="0">
                <a:solidFill>
                  <a:srgbClr val="04043F"/>
                </a:solidFill>
                <a:latin typeface="Arial"/>
                <a:cs typeface="Arial"/>
              </a:rPr>
              <a:t/>
            </a:r>
            <a:br>
              <a:rPr lang="en-GB" sz="2000" dirty="0" smtClean="0">
                <a:solidFill>
                  <a:srgbClr val="04043F"/>
                </a:solidFill>
                <a:latin typeface="Arial"/>
                <a:cs typeface="Arial"/>
              </a:rPr>
            </a:br>
            <a:r>
              <a:rPr lang="en-GB" sz="2000" dirty="0" smtClean="0">
                <a:solidFill>
                  <a:srgbClr val="04043F"/>
                </a:solidFill>
                <a:latin typeface="Arial"/>
                <a:cs typeface="Arial"/>
              </a:rPr>
              <a:t> </a:t>
            </a:r>
          </a:p>
          <a:p>
            <a:pPr marL="342900" indent="-342900">
              <a:buFont typeface="Wingdings" panose="05000000000000000000" pitchFamily="2" charset="2"/>
              <a:buChar char="Ø"/>
            </a:pPr>
            <a:endParaRPr lang="en-GB" sz="2000" dirty="0" smtClean="0">
              <a:solidFill>
                <a:srgbClr val="04043F"/>
              </a:solidFill>
              <a:latin typeface="Arial"/>
              <a:cs typeface="Arial"/>
            </a:endParaRPr>
          </a:p>
          <a:p>
            <a:endParaRPr lang="en-GB" sz="2000" dirty="0">
              <a:solidFill>
                <a:srgbClr val="04043F"/>
              </a:solidFill>
              <a:latin typeface="Arial"/>
              <a:cs typeface="Arial"/>
            </a:endParaRPr>
          </a:p>
          <a:p>
            <a:r>
              <a:rPr lang="en-GB" sz="2000" dirty="0" smtClean="0">
                <a:solidFill>
                  <a:srgbClr val="04043F"/>
                </a:solidFill>
                <a:latin typeface="Arial"/>
                <a:cs typeface="Arial"/>
              </a:rPr>
              <a:t> </a:t>
            </a:r>
            <a:endParaRPr lang="en-GB" sz="2000" dirty="0">
              <a:solidFill>
                <a:srgbClr val="04043F"/>
              </a:solidFill>
              <a:latin typeface="Arial"/>
              <a:cs typeface="Arial"/>
            </a:endParaRPr>
          </a:p>
          <a:p>
            <a:pPr marL="12700" marR="5080">
              <a:lnSpc>
                <a:spcPct val="100000"/>
              </a:lnSpc>
              <a:spcBef>
                <a:spcPts val="100"/>
              </a:spcBef>
            </a:pP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1157283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5981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The German Market</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18</a:t>
            </a:fld>
            <a:endParaRPr dirty="0"/>
          </a:p>
        </p:txBody>
      </p:sp>
      <p:sp>
        <p:nvSpPr>
          <p:cNvPr id="5" name="object 5"/>
          <p:cNvSpPr txBox="1"/>
          <p:nvPr/>
        </p:nvSpPr>
        <p:spPr>
          <a:xfrm>
            <a:off x="371475" y="1696627"/>
            <a:ext cx="343852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Digitalisation  </a:t>
            </a:r>
            <a:endParaRPr sz="1600" dirty="0">
              <a:latin typeface="Arial"/>
              <a:cs typeface="Arial"/>
            </a:endParaRPr>
          </a:p>
        </p:txBody>
      </p:sp>
      <p:sp>
        <p:nvSpPr>
          <p:cNvPr id="6" name="object 6"/>
          <p:cNvSpPr txBox="1"/>
          <p:nvPr/>
        </p:nvSpPr>
        <p:spPr>
          <a:xfrm>
            <a:off x="450215" y="2234903"/>
            <a:ext cx="8752840" cy="7412286"/>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smtClean="0">
                <a:solidFill>
                  <a:srgbClr val="04043F"/>
                </a:solidFill>
                <a:latin typeface="Arial"/>
                <a:cs typeface="Arial"/>
              </a:rPr>
              <a:t>Corona has been a driver for digitalisation</a:t>
            </a:r>
            <a:br>
              <a:rPr lang="en-GB" sz="2000" dirty="0" smtClean="0">
                <a:solidFill>
                  <a:srgbClr val="04043F"/>
                </a:solidFill>
                <a:latin typeface="Arial"/>
                <a:cs typeface="Arial"/>
              </a:rPr>
            </a:br>
            <a:r>
              <a:rPr lang="en-GB" sz="2000" dirty="0" smtClean="0">
                <a:solidFill>
                  <a:srgbClr val="04043F"/>
                </a:solidFill>
                <a:latin typeface="Arial"/>
                <a:cs typeface="Arial"/>
              </a:rPr>
              <a:t>there is demand for digital services / equipment</a:t>
            </a:r>
          </a:p>
          <a:p>
            <a:pPr marL="342900" indent="-342900">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smtClean="0">
                <a:solidFill>
                  <a:srgbClr val="04043F"/>
                </a:solidFill>
                <a:latin typeface="Arial"/>
                <a:cs typeface="Arial"/>
              </a:rPr>
              <a:t>Digital Healthcare Act, 2019</a:t>
            </a:r>
            <a:br>
              <a:rPr lang="en-GB" sz="2000" dirty="0" smtClean="0">
                <a:solidFill>
                  <a:srgbClr val="04043F"/>
                </a:solidFill>
                <a:latin typeface="Arial"/>
                <a:cs typeface="Arial"/>
              </a:rPr>
            </a:br>
            <a:r>
              <a:rPr lang="en-GB" sz="2000" dirty="0" smtClean="0">
                <a:solidFill>
                  <a:srgbClr val="04043F"/>
                </a:solidFill>
                <a:latin typeface="Arial"/>
                <a:cs typeface="Arial"/>
              </a:rPr>
              <a:t>this is for better patient care through digitalisation and innovation</a:t>
            </a:r>
            <a:br>
              <a:rPr lang="en-GB" sz="2000" dirty="0" smtClean="0">
                <a:solidFill>
                  <a:srgbClr val="04043F"/>
                </a:solidFill>
                <a:latin typeface="Arial"/>
                <a:cs typeface="Arial"/>
              </a:rPr>
            </a:br>
            <a:r>
              <a:rPr lang="en-GB" sz="2000" dirty="0" smtClean="0">
                <a:solidFill>
                  <a:srgbClr val="04043F"/>
                </a:solidFill>
                <a:latin typeface="Arial"/>
                <a:cs typeface="Arial"/>
              </a:rPr>
              <a:t/>
            </a:r>
            <a:br>
              <a:rPr lang="en-GB" sz="2000" dirty="0" smtClean="0">
                <a:solidFill>
                  <a:srgbClr val="04043F"/>
                </a:solidFill>
                <a:latin typeface="Arial"/>
                <a:cs typeface="Arial"/>
              </a:rPr>
            </a:br>
            <a:r>
              <a:rPr lang="en-GB" sz="2000" dirty="0" smtClean="0">
                <a:solidFill>
                  <a:srgbClr val="04043F"/>
                </a:solidFill>
                <a:latin typeface="Arial"/>
                <a:cs typeface="Arial"/>
              </a:rPr>
              <a:t>- health apps on prescription</a:t>
            </a:r>
            <a:br>
              <a:rPr lang="en-GB" sz="2000" dirty="0" smtClean="0">
                <a:solidFill>
                  <a:srgbClr val="04043F"/>
                </a:solidFill>
                <a:latin typeface="Arial"/>
                <a:cs typeface="Arial"/>
              </a:rPr>
            </a:br>
            <a:r>
              <a:rPr lang="en-GB" sz="2000" dirty="0" smtClean="0">
                <a:solidFill>
                  <a:srgbClr val="04043F"/>
                </a:solidFill>
                <a:latin typeface="Arial"/>
                <a:cs typeface="Arial"/>
              </a:rPr>
              <a:t>- video consultations</a:t>
            </a:r>
            <a:br>
              <a:rPr lang="en-GB" sz="2000" dirty="0" smtClean="0">
                <a:solidFill>
                  <a:srgbClr val="04043F"/>
                </a:solidFill>
                <a:latin typeface="Arial"/>
                <a:cs typeface="Arial"/>
              </a:rPr>
            </a:br>
            <a:r>
              <a:rPr lang="en-GB" sz="2000" dirty="0" smtClean="0">
                <a:solidFill>
                  <a:srgbClr val="04043F"/>
                </a:solidFill>
                <a:latin typeface="Arial"/>
                <a:cs typeface="Arial"/>
              </a:rPr>
              <a:t>- electronic patient record</a:t>
            </a:r>
            <a:br>
              <a:rPr lang="en-GB" sz="2000" dirty="0" smtClean="0">
                <a:solidFill>
                  <a:srgbClr val="04043F"/>
                </a:solidFill>
                <a:latin typeface="Arial"/>
                <a:cs typeface="Arial"/>
              </a:rPr>
            </a:br>
            <a:r>
              <a:rPr lang="en-GB" sz="2000" dirty="0" smtClean="0">
                <a:solidFill>
                  <a:srgbClr val="04043F"/>
                </a:solidFill>
                <a:latin typeface="Arial"/>
                <a:cs typeface="Arial"/>
              </a:rPr>
              <a:t>- e-prescription and e-sick note</a:t>
            </a:r>
            <a:br>
              <a:rPr lang="en-GB" sz="2000" dirty="0" smtClean="0">
                <a:solidFill>
                  <a:srgbClr val="04043F"/>
                </a:solidFill>
                <a:latin typeface="Arial"/>
                <a:cs typeface="Arial"/>
              </a:rPr>
            </a:b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smtClean="0">
                <a:solidFill>
                  <a:srgbClr val="04043F"/>
                </a:solidFill>
                <a:latin typeface="Arial"/>
                <a:cs typeface="Arial"/>
              </a:rPr>
              <a:t>Hospital Future Act, 2019</a:t>
            </a:r>
            <a:br>
              <a:rPr lang="en-GB" sz="2000" dirty="0" smtClean="0">
                <a:solidFill>
                  <a:srgbClr val="04043F"/>
                </a:solidFill>
                <a:latin typeface="Arial"/>
                <a:cs typeface="Arial"/>
              </a:rPr>
            </a:br>
            <a:r>
              <a:rPr lang="en-GB" sz="2000" dirty="0" smtClean="0">
                <a:solidFill>
                  <a:srgbClr val="04043F"/>
                </a:solidFill>
                <a:latin typeface="Arial"/>
                <a:cs typeface="Arial"/>
              </a:rPr>
              <a:t>this is an investment program to digitalise hospitals</a:t>
            </a:r>
            <a:br>
              <a:rPr lang="en-GB" sz="2000" dirty="0" smtClean="0">
                <a:solidFill>
                  <a:srgbClr val="04043F"/>
                </a:solidFill>
                <a:latin typeface="Arial"/>
                <a:cs typeface="Arial"/>
              </a:rPr>
            </a:br>
            <a:r>
              <a:rPr lang="en-GB" sz="2000" dirty="0" smtClean="0">
                <a:solidFill>
                  <a:srgbClr val="04043F"/>
                </a:solidFill>
                <a:latin typeface="Arial"/>
                <a:cs typeface="Arial"/>
              </a:rPr>
              <a:t> </a:t>
            </a:r>
          </a:p>
          <a:p>
            <a:pPr marL="342900" indent="-342900">
              <a:buFont typeface="Wingdings" panose="05000000000000000000" pitchFamily="2" charset="2"/>
              <a:buChar char="Ø"/>
            </a:pPr>
            <a:endParaRPr lang="en-GB" sz="2000" dirty="0" smtClean="0">
              <a:solidFill>
                <a:srgbClr val="04043F"/>
              </a:solidFill>
              <a:latin typeface="Arial"/>
              <a:cs typeface="Arial"/>
            </a:endParaRPr>
          </a:p>
          <a:p>
            <a:endParaRPr lang="en-GB" sz="2000" dirty="0">
              <a:solidFill>
                <a:srgbClr val="04043F"/>
              </a:solidFill>
              <a:latin typeface="Arial"/>
              <a:cs typeface="Arial"/>
            </a:endParaRPr>
          </a:p>
          <a:p>
            <a:r>
              <a:rPr lang="en-GB" sz="2000" dirty="0" smtClean="0">
                <a:solidFill>
                  <a:srgbClr val="04043F"/>
                </a:solidFill>
                <a:latin typeface="Arial"/>
                <a:cs typeface="Arial"/>
              </a:rPr>
              <a:t> </a:t>
            </a:r>
            <a:endParaRPr lang="en-GB" sz="2000" dirty="0">
              <a:solidFill>
                <a:srgbClr val="04043F"/>
              </a:solidFill>
              <a:latin typeface="Arial"/>
              <a:cs typeface="Arial"/>
            </a:endParaRPr>
          </a:p>
          <a:p>
            <a:pPr marL="12700" marR="5080">
              <a:lnSpc>
                <a:spcPct val="100000"/>
              </a:lnSpc>
              <a:spcBef>
                <a:spcPts val="100"/>
              </a:spcBef>
            </a:pP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3267637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5981500" cy="628377"/>
          </a:xfrm>
          <a:prstGeom prst="rect">
            <a:avLst/>
          </a:prstGeom>
        </p:spPr>
        <p:txBody>
          <a:bodyPr vert="horz" wrap="square" lIns="0" tIns="12700" rIns="0" bIns="0" rtlCol="0">
            <a:spAutoFit/>
          </a:bodyPr>
          <a:lstStyle/>
          <a:p>
            <a:pPr marL="12700">
              <a:lnSpc>
                <a:spcPct val="100000"/>
              </a:lnSpc>
              <a:spcBef>
                <a:spcPts val="100"/>
              </a:spcBef>
            </a:pPr>
            <a:r>
              <a:rPr lang="en-GB" spc="-5" dirty="0" err="1" smtClean="0"/>
              <a:t>Medica</a:t>
            </a:r>
            <a:r>
              <a:rPr lang="en-GB" spc="-5" dirty="0" smtClean="0"/>
              <a:t> 2022 </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19</a:t>
            </a:fld>
            <a:endParaRPr dirty="0"/>
          </a:p>
        </p:txBody>
      </p:sp>
      <p:sp>
        <p:nvSpPr>
          <p:cNvPr id="5" name="object 5"/>
          <p:cNvSpPr txBox="1"/>
          <p:nvPr/>
        </p:nvSpPr>
        <p:spPr>
          <a:xfrm>
            <a:off x="371475" y="1696627"/>
            <a:ext cx="343852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err="1" smtClean="0">
                <a:solidFill>
                  <a:srgbClr val="04043F"/>
                </a:solidFill>
                <a:latin typeface="Arial"/>
                <a:cs typeface="Arial"/>
              </a:rPr>
              <a:t>Medica</a:t>
            </a:r>
            <a:r>
              <a:rPr lang="en-GB" sz="1600" b="1" spc="-5" dirty="0" smtClean="0">
                <a:solidFill>
                  <a:srgbClr val="04043F"/>
                </a:solidFill>
                <a:latin typeface="Arial"/>
                <a:cs typeface="Arial"/>
              </a:rPr>
              <a:t> Forums</a:t>
            </a:r>
            <a:endParaRPr sz="1600" dirty="0">
              <a:latin typeface="Arial"/>
              <a:cs typeface="Arial"/>
            </a:endParaRPr>
          </a:p>
        </p:txBody>
      </p:sp>
      <p:sp>
        <p:nvSpPr>
          <p:cNvPr id="6" name="object 6"/>
          <p:cNvSpPr txBox="1"/>
          <p:nvPr/>
        </p:nvSpPr>
        <p:spPr>
          <a:xfrm>
            <a:off x="450215" y="2234903"/>
            <a:ext cx="8752840" cy="5565626"/>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err="1" smtClean="0">
                <a:solidFill>
                  <a:srgbClr val="04043F"/>
                </a:solidFill>
                <a:latin typeface="Arial"/>
                <a:cs typeface="Arial"/>
              </a:rPr>
              <a:t>Medica</a:t>
            </a:r>
            <a:r>
              <a:rPr lang="en-GB" sz="2000" dirty="0" smtClean="0">
                <a:solidFill>
                  <a:srgbClr val="04043F"/>
                </a:solidFill>
                <a:latin typeface="Arial"/>
                <a:cs typeface="Arial"/>
              </a:rPr>
              <a:t> Connected </a:t>
            </a:r>
            <a:r>
              <a:rPr lang="en-GB" sz="2000" dirty="0" err="1">
                <a:solidFill>
                  <a:srgbClr val="04043F"/>
                </a:solidFill>
                <a:latin typeface="Arial"/>
                <a:cs typeface="Arial"/>
              </a:rPr>
              <a:t>H</a:t>
            </a:r>
            <a:r>
              <a:rPr lang="en-GB" sz="2000" dirty="0" err="1" smtClean="0">
                <a:solidFill>
                  <a:srgbClr val="04043F"/>
                </a:solidFill>
                <a:latin typeface="Arial"/>
                <a:cs typeface="Arial"/>
              </a:rPr>
              <a:t>ealthare</a:t>
            </a:r>
            <a:r>
              <a:rPr lang="en-GB" sz="2000" dirty="0" smtClean="0">
                <a:solidFill>
                  <a:srgbClr val="04043F"/>
                </a:solidFill>
                <a:latin typeface="Arial"/>
                <a:cs typeface="Arial"/>
              </a:rPr>
              <a:t> Forum			H12 E37</a:t>
            </a:r>
            <a:br>
              <a:rPr lang="en-GB" sz="2000" dirty="0" smtClean="0">
                <a:solidFill>
                  <a:srgbClr val="04043F"/>
                </a:solidFill>
                <a:latin typeface="Arial"/>
                <a:cs typeface="Arial"/>
              </a:rPr>
            </a:b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err="1" smtClean="0">
                <a:solidFill>
                  <a:srgbClr val="04043F"/>
                </a:solidFill>
                <a:latin typeface="Arial"/>
                <a:cs typeface="Arial"/>
              </a:rPr>
              <a:t>Medica</a:t>
            </a:r>
            <a:r>
              <a:rPr lang="en-GB" sz="2000" dirty="0" smtClean="0">
                <a:solidFill>
                  <a:srgbClr val="04043F"/>
                </a:solidFill>
                <a:latin typeface="Arial"/>
                <a:cs typeface="Arial"/>
              </a:rPr>
              <a:t> Health IT Forum 				H12 E19</a:t>
            </a:r>
          </a:p>
          <a:p>
            <a:pPr marL="342900" indent="-342900">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err="1" smtClean="0">
                <a:solidFill>
                  <a:srgbClr val="04043F"/>
                </a:solidFill>
                <a:latin typeface="Arial"/>
                <a:cs typeface="Arial"/>
              </a:rPr>
              <a:t>Medica</a:t>
            </a:r>
            <a:r>
              <a:rPr lang="en-GB" sz="2000" dirty="0" smtClean="0">
                <a:solidFill>
                  <a:srgbClr val="04043F"/>
                </a:solidFill>
                <a:latin typeface="Arial"/>
                <a:cs typeface="Arial"/>
              </a:rPr>
              <a:t> </a:t>
            </a:r>
            <a:r>
              <a:rPr lang="en-GB" sz="2000" dirty="0" err="1" smtClean="0">
                <a:solidFill>
                  <a:srgbClr val="04043F"/>
                </a:solidFill>
                <a:latin typeface="Arial"/>
                <a:cs typeface="Arial"/>
              </a:rPr>
              <a:t>Labmed</a:t>
            </a:r>
            <a:r>
              <a:rPr lang="en-GB" sz="2000" dirty="0" smtClean="0">
                <a:solidFill>
                  <a:srgbClr val="04043F"/>
                </a:solidFill>
                <a:latin typeface="Arial"/>
                <a:cs typeface="Arial"/>
              </a:rPr>
              <a:t> Forum 				H1 G37</a:t>
            </a:r>
          </a:p>
          <a:p>
            <a:pPr marL="342900" indent="-342900">
              <a:buFont typeface="Wingdings" panose="05000000000000000000" pitchFamily="2" charset="2"/>
              <a:buChar char="Ø"/>
            </a:pPr>
            <a:endParaRPr lang="en-GB" sz="2000" dirty="0">
              <a:solidFill>
                <a:srgbClr val="04043F"/>
              </a:solidFill>
              <a:latin typeface="Arial"/>
              <a:cs typeface="Arial"/>
            </a:endParaRPr>
          </a:p>
          <a:p>
            <a:pPr marL="342900" indent="-342900">
              <a:buFont typeface="Wingdings" panose="05000000000000000000" pitchFamily="2" charset="2"/>
              <a:buChar char="Ø"/>
            </a:pPr>
            <a:r>
              <a:rPr lang="en-GB" sz="2000" dirty="0" err="1" smtClean="0">
                <a:solidFill>
                  <a:srgbClr val="04043F"/>
                </a:solidFill>
                <a:latin typeface="Arial"/>
                <a:cs typeface="Arial"/>
              </a:rPr>
              <a:t>Medica</a:t>
            </a:r>
            <a:r>
              <a:rPr lang="en-GB" sz="2000" dirty="0" smtClean="0">
                <a:solidFill>
                  <a:srgbClr val="04043F"/>
                </a:solidFill>
                <a:latin typeface="Arial"/>
                <a:cs typeface="Arial"/>
              </a:rPr>
              <a:t> Tech Forum 					H9 D05								</a:t>
            </a:r>
            <a:br>
              <a:rPr lang="en-GB" sz="2000" dirty="0" smtClean="0">
                <a:solidFill>
                  <a:srgbClr val="04043F"/>
                </a:solidFill>
                <a:latin typeface="Arial"/>
                <a:cs typeface="Arial"/>
              </a:rPr>
            </a:br>
            <a:endParaRPr lang="en-GB" sz="2000" dirty="0" smtClean="0">
              <a:solidFill>
                <a:srgbClr val="04043F"/>
              </a:solidFill>
              <a:latin typeface="Arial"/>
              <a:cs typeface="Arial"/>
            </a:endParaRPr>
          </a:p>
          <a:p>
            <a:endParaRPr lang="en-GB" sz="2000" dirty="0">
              <a:solidFill>
                <a:srgbClr val="04043F"/>
              </a:solidFill>
              <a:latin typeface="Arial"/>
              <a:cs typeface="Arial"/>
            </a:endParaRPr>
          </a:p>
          <a:p>
            <a:r>
              <a:rPr lang="en-GB" sz="2000" dirty="0" smtClean="0">
                <a:solidFill>
                  <a:srgbClr val="04043F"/>
                </a:solidFill>
                <a:latin typeface="Arial"/>
                <a:cs typeface="Arial"/>
              </a:rPr>
              <a:t> </a:t>
            </a:r>
            <a:endParaRPr lang="en-GB" sz="2000" dirty="0">
              <a:solidFill>
                <a:srgbClr val="04043F"/>
              </a:solidFill>
              <a:latin typeface="Arial"/>
              <a:cs typeface="Arial"/>
            </a:endParaRPr>
          </a:p>
          <a:p>
            <a:pPr marL="12700" marR="5080">
              <a:lnSpc>
                <a:spcPct val="100000"/>
              </a:lnSpc>
              <a:spcBef>
                <a:spcPts val="100"/>
              </a:spcBef>
            </a:pP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r>
              <a:rPr lang="en-GB" sz="2000" dirty="0">
                <a:solidFill>
                  <a:srgbClr val="04043F"/>
                </a:solidFill>
                <a:latin typeface="Arial"/>
                <a:cs typeface="Arial"/>
              </a:rPr>
              <a:t/>
            </a:r>
            <a:br>
              <a:rPr lang="en-GB" sz="2000" dirty="0">
                <a:solidFill>
                  <a:srgbClr val="04043F"/>
                </a:solidFill>
                <a:latin typeface="Arial"/>
                <a:cs typeface="Arial"/>
              </a:rPr>
            </a:b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3996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776"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7505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MEDICA Trade Fair</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2</a:t>
            </a:fld>
            <a:endParaRPr dirty="0"/>
          </a:p>
        </p:txBody>
      </p:sp>
      <p:sp>
        <p:nvSpPr>
          <p:cNvPr id="5" name="object 5"/>
          <p:cNvSpPr txBox="1"/>
          <p:nvPr/>
        </p:nvSpPr>
        <p:spPr>
          <a:xfrm>
            <a:off x="450214" y="1752601"/>
            <a:ext cx="358838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Introduction</a:t>
            </a:r>
            <a:endParaRPr sz="1600" dirty="0">
              <a:latin typeface="Arial"/>
              <a:cs typeface="Arial"/>
            </a:endParaRPr>
          </a:p>
        </p:txBody>
      </p:sp>
      <p:sp>
        <p:nvSpPr>
          <p:cNvPr id="6" name="object 6"/>
          <p:cNvSpPr txBox="1"/>
          <p:nvPr/>
        </p:nvSpPr>
        <p:spPr>
          <a:xfrm>
            <a:off x="450215" y="2234903"/>
            <a:ext cx="8752840" cy="5732338"/>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latin typeface="Arial"/>
              <a:cs typeface="Arial"/>
            </a:endParaRPr>
          </a:p>
          <a:p>
            <a:pPr marL="355600" marR="5080" indent="-342900">
              <a:lnSpc>
                <a:spcPct val="100000"/>
              </a:lnSpc>
              <a:spcBef>
                <a:spcPts val="100"/>
              </a:spcBef>
              <a:buFont typeface="Arial" panose="020B0604020202020204" pitchFamily="34" charset="0"/>
              <a:buChar char="•"/>
            </a:pPr>
            <a:r>
              <a:rPr lang="en-GB" sz="2000" dirty="0" smtClean="0">
                <a:latin typeface="Arial"/>
                <a:cs typeface="Arial"/>
              </a:rPr>
              <a:t>Only 40 days left until MEDICA 2022</a:t>
            </a:r>
            <a:endParaRPr lang="en-GB" sz="2000" dirty="0">
              <a:latin typeface="Arial"/>
              <a:cs typeface="Arial"/>
            </a:endParaRPr>
          </a:p>
          <a:p>
            <a:pPr marL="12700" marR="5080">
              <a:lnSpc>
                <a:spcPct val="100000"/>
              </a:lnSpc>
              <a:spcBef>
                <a:spcPts val="100"/>
              </a:spcBef>
            </a:pPr>
            <a:endParaRPr lang="en-GB" sz="2000" dirty="0" smtClean="0">
              <a:latin typeface="Arial"/>
              <a:cs typeface="Arial"/>
            </a:endParaRPr>
          </a:p>
          <a:p>
            <a:pPr marL="355600" marR="5080" indent="-342900">
              <a:lnSpc>
                <a:spcPct val="100000"/>
              </a:lnSpc>
              <a:spcBef>
                <a:spcPts val="100"/>
              </a:spcBef>
              <a:buFont typeface="Arial" panose="020B0604020202020204" pitchFamily="34" charset="0"/>
              <a:buChar char="•"/>
            </a:pPr>
            <a:r>
              <a:rPr lang="en-GB" sz="2000" dirty="0">
                <a:latin typeface="Arial"/>
                <a:cs typeface="Arial"/>
              </a:rPr>
              <a:t>MEDICA is the world’s largest event for the medical </a:t>
            </a:r>
            <a:r>
              <a:rPr lang="en-GB" sz="2000" dirty="0" smtClean="0">
                <a:latin typeface="Arial"/>
                <a:cs typeface="Arial"/>
              </a:rPr>
              <a:t>sector and takes place in November each year in </a:t>
            </a:r>
            <a:r>
              <a:rPr lang="en-GB" sz="2000" dirty="0" err="1" smtClean="0">
                <a:latin typeface="Arial"/>
                <a:cs typeface="Arial"/>
              </a:rPr>
              <a:t>Duesseldorf</a:t>
            </a:r>
            <a:endParaRPr lang="en-GB" sz="2000" dirty="0" smtClean="0">
              <a:latin typeface="Arial"/>
              <a:cs typeface="Arial"/>
            </a:endParaRP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355600" marR="5080" indent="-342900">
              <a:lnSpc>
                <a:spcPct val="100000"/>
              </a:lnSpc>
              <a:spcBef>
                <a:spcPts val="100"/>
              </a:spcBef>
              <a:buFont typeface="Arial" panose="020B0604020202020204" pitchFamily="34" charset="0"/>
              <a:buChar char="•"/>
            </a:pPr>
            <a:r>
              <a:rPr lang="en-GB" sz="2000" dirty="0">
                <a:latin typeface="Arial"/>
                <a:cs typeface="Arial"/>
              </a:rPr>
              <a:t>For more than 40 </a:t>
            </a:r>
            <a:r>
              <a:rPr lang="en-GB" sz="2000" dirty="0" smtClean="0">
                <a:latin typeface="Arial"/>
                <a:cs typeface="Arial"/>
              </a:rPr>
              <a:t>years, MEDICA attracts </a:t>
            </a:r>
            <a:r>
              <a:rPr lang="en-GB" sz="2000" dirty="0">
                <a:latin typeface="Arial"/>
                <a:cs typeface="Arial"/>
              </a:rPr>
              <a:t>several thousand exhibitors from more than 50 countries in the </a:t>
            </a:r>
            <a:r>
              <a:rPr lang="en-GB" sz="2000" dirty="0" smtClean="0">
                <a:latin typeface="Arial"/>
                <a:cs typeface="Arial"/>
              </a:rPr>
              <a:t>halls</a:t>
            </a: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355600" marR="5080" indent="-342900">
              <a:lnSpc>
                <a:spcPct val="100000"/>
              </a:lnSpc>
              <a:spcBef>
                <a:spcPts val="100"/>
              </a:spcBef>
              <a:buFont typeface="Arial" panose="020B0604020202020204" pitchFamily="34" charset="0"/>
              <a:buChar char="•"/>
            </a:pPr>
            <a:r>
              <a:rPr lang="en-GB" sz="2000" dirty="0" smtClean="0">
                <a:latin typeface="Arial"/>
                <a:cs typeface="Arial"/>
              </a:rPr>
              <a:t>Leading </a:t>
            </a:r>
            <a:r>
              <a:rPr lang="en-GB" sz="2000" dirty="0">
                <a:latin typeface="Arial"/>
                <a:cs typeface="Arial"/>
              </a:rPr>
              <a:t>individuals from the fields of business, research, and politics grace this top-class event with their </a:t>
            </a:r>
            <a:r>
              <a:rPr lang="en-GB" sz="2000" dirty="0" smtClean="0">
                <a:latin typeface="Arial"/>
                <a:cs typeface="Arial"/>
              </a:rPr>
              <a:t>presence</a:t>
            </a: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355600" marR="5080" indent="-342900">
              <a:lnSpc>
                <a:spcPct val="100000"/>
              </a:lnSpc>
              <a:spcBef>
                <a:spcPts val="100"/>
              </a:spcBef>
              <a:buFont typeface="Arial" panose="020B0604020202020204" pitchFamily="34" charset="0"/>
              <a:buChar char="•"/>
            </a:pPr>
            <a:endParaRPr lang="en-GB" sz="2000" dirty="0" smtClean="0">
              <a:latin typeface="Arial"/>
              <a:cs typeface="Arial"/>
            </a:endParaRP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12700" marR="5080">
              <a:lnSpc>
                <a:spcPct val="100000"/>
              </a:lnSpc>
              <a:spcBef>
                <a:spcPts val="100"/>
              </a:spcBef>
            </a:pPr>
            <a:endParaRPr lang="en-GB" sz="2000" dirty="0">
              <a:latin typeface="Arial"/>
              <a:cs typeface="Arial"/>
            </a:endParaRP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4124840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492"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04043F"/>
          </a:solidFill>
        </p:spPr>
        <p:txBody>
          <a:bodyPr wrap="square" lIns="0" tIns="0" rIns="0" bIns="0" rtlCol="0"/>
          <a:lstStyle/>
          <a:p>
            <a:endParaRPr/>
          </a:p>
        </p:txBody>
      </p:sp>
      <p:pic>
        <p:nvPicPr>
          <p:cNvPr id="3" name="object 3"/>
          <p:cNvPicPr/>
          <p:nvPr/>
        </p:nvPicPr>
        <p:blipFill>
          <a:blip r:embed="rId2" cstate="print"/>
          <a:stretch>
            <a:fillRect/>
          </a:stretch>
        </p:blipFill>
        <p:spPr>
          <a:xfrm>
            <a:off x="371475" y="5337175"/>
            <a:ext cx="2282825" cy="1079499"/>
          </a:xfrm>
          <a:prstGeom prst="rect">
            <a:avLst/>
          </a:prstGeom>
        </p:spPr>
      </p:pic>
      <p:sp>
        <p:nvSpPr>
          <p:cNvPr id="7" name="object 6"/>
          <p:cNvSpPr txBox="1"/>
          <p:nvPr/>
        </p:nvSpPr>
        <p:spPr>
          <a:xfrm>
            <a:off x="4038600" y="2514600"/>
            <a:ext cx="4121784" cy="2231380"/>
          </a:xfrm>
          <a:prstGeom prst="rect">
            <a:avLst/>
          </a:prstGeom>
        </p:spPr>
        <p:txBody>
          <a:bodyPr vert="horz" wrap="square" lIns="0" tIns="12700" rIns="0" bIns="0" rtlCol="0">
            <a:spAutoFit/>
          </a:bodyPr>
          <a:lstStyle/>
          <a:p>
            <a:pPr marL="12700" marR="5080">
              <a:lnSpc>
                <a:spcPct val="100000"/>
              </a:lnSpc>
              <a:spcBef>
                <a:spcPts val="100"/>
              </a:spcBef>
            </a:pPr>
            <a:r>
              <a:rPr lang="en-GB" sz="2400" spc="-5" dirty="0" smtClean="0">
                <a:solidFill>
                  <a:schemeClr val="bg1"/>
                </a:solidFill>
                <a:latin typeface="Arial"/>
                <a:cs typeface="Arial"/>
              </a:rPr>
              <a:t>Thank you for your attention!</a:t>
            </a:r>
          </a:p>
          <a:p>
            <a:pPr marL="12700" marR="5080">
              <a:lnSpc>
                <a:spcPct val="100000"/>
              </a:lnSpc>
              <a:spcBef>
                <a:spcPts val="100"/>
              </a:spcBef>
            </a:pPr>
            <a:endParaRPr lang="en-GB" sz="2400" spc="-5" dirty="0">
              <a:solidFill>
                <a:schemeClr val="bg1"/>
              </a:solidFill>
              <a:latin typeface="Arial"/>
              <a:cs typeface="Arial"/>
            </a:endParaRPr>
          </a:p>
          <a:p>
            <a:pPr marL="12700" marR="5080">
              <a:lnSpc>
                <a:spcPct val="100000"/>
              </a:lnSpc>
              <a:spcBef>
                <a:spcPts val="100"/>
              </a:spcBef>
            </a:pPr>
            <a:r>
              <a:rPr lang="en-GB" sz="2400" spc="-5" dirty="0" smtClean="0">
                <a:solidFill>
                  <a:schemeClr val="bg1"/>
                </a:solidFill>
                <a:latin typeface="Arial"/>
                <a:cs typeface="Arial"/>
                <a:hlinkClick r:id="rId3"/>
              </a:rPr>
              <a:t>Baerbel.Moeller@fcdo.gov.uk</a:t>
            </a:r>
            <a:endParaRPr lang="en-GB" sz="2400" spc="-5" dirty="0" smtClean="0">
              <a:solidFill>
                <a:schemeClr val="bg1"/>
              </a:solidFill>
              <a:latin typeface="Arial"/>
              <a:cs typeface="Arial"/>
            </a:endParaRPr>
          </a:p>
          <a:p>
            <a:pPr marL="12700" marR="5080">
              <a:lnSpc>
                <a:spcPct val="100000"/>
              </a:lnSpc>
              <a:spcBef>
                <a:spcPts val="100"/>
              </a:spcBef>
            </a:pPr>
            <a:endParaRPr lang="en-GB" sz="2400" spc="-5" dirty="0">
              <a:solidFill>
                <a:schemeClr val="bg1"/>
              </a:solidFill>
              <a:latin typeface="Arial"/>
              <a:cs typeface="Arial"/>
            </a:endParaRPr>
          </a:p>
          <a:p>
            <a:pPr marL="12700" marR="5080">
              <a:lnSpc>
                <a:spcPct val="100000"/>
              </a:lnSpc>
              <a:spcBef>
                <a:spcPts val="100"/>
              </a:spcBef>
            </a:pPr>
            <a:r>
              <a:rPr lang="en-GB" sz="2400" spc="-5" dirty="0" smtClean="0">
                <a:solidFill>
                  <a:schemeClr val="bg1"/>
                </a:solidFill>
                <a:latin typeface="Arial"/>
                <a:cs typeface="Arial"/>
              </a:rPr>
              <a:t>Tugcem.Cengiz@fcdo.gov.uk</a:t>
            </a:r>
          </a:p>
          <a:p>
            <a:pPr marL="12700" marR="5080">
              <a:lnSpc>
                <a:spcPct val="100000"/>
              </a:lnSpc>
              <a:spcBef>
                <a:spcPts val="100"/>
              </a:spcBef>
            </a:pPr>
            <a:endParaRPr sz="2000" dirty="0">
              <a:solidFill>
                <a:schemeClr val="bg1"/>
              </a:solidFill>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776"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7505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MEDICA Trade Fair</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3</a:t>
            </a:fld>
            <a:endParaRPr dirty="0"/>
          </a:p>
        </p:txBody>
      </p:sp>
      <p:sp>
        <p:nvSpPr>
          <p:cNvPr id="5" name="object 5"/>
          <p:cNvSpPr txBox="1"/>
          <p:nvPr/>
        </p:nvSpPr>
        <p:spPr>
          <a:xfrm>
            <a:off x="450214" y="1752601"/>
            <a:ext cx="358838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Introduction</a:t>
            </a:r>
            <a:endParaRPr sz="1600" dirty="0">
              <a:latin typeface="Arial"/>
              <a:cs typeface="Arial"/>
            </a:endParaRPr>
          </a:p>
        </p:txBody>
      </p:sp>
      <p:sp>
        <p:nvSpPr>
          <p:cNvPr id="6" name="object 6"/>
          <p:cNvSpPr txBox="1"/>
          <p:nvPr/>
        </p:nvSpPr>
        <p:spPr>
          <a:xfrm>
            <a:off x="450215" y="2234903"/>
            <a:ext cx="8752840" cy="5424562"/>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latin typeface="Arial"/>
              <a:cs typeface="Arial"/>
            </a:endParaRPr>
          </a:p>
          <a:p>
            <a:pPr marL="355600" marR="5080" indent="-342900">
              <a:lnSpc>
                <a:spcPct val="100000"/>
              </a:lnSpc>
              <a:spcBef>
                <a:spcPts val="100"/>
              </a:spcBef>
              <a:buFont typeface="Arial" panose="020B0604020202020204" pitchFamily="34" charset="0"/>
              <a:buChar char="•"/>
            </a:pPr>
            <a:r>
              <a:rPr lang="en-GB" sz="2000" dirty="0">
                <a:latin typeface="Arial"/>
                <a:cs typeface="Arial"/>
              </a:rPr>
              <a:t>Main product </a:t>
            </a:r>
            <a:r>
              <a:rPr lang="en-GB" sz="2000" dirty="0" smtClean="0">
                <a:latin typeface="Arial"/>
                <a:cs typeface="Arial"/>
              </a:rPr>
              <a:t>categories: </a:t>
            </a:r>
            <a:endParaRPr lang="en-GB" sz="2000" dirty="0">
              <a:latin typeface="Arial"/>
              <a:cs typeface="Arial"/>
            </a:endParaRPr>
          </a:p>
          <a:p>
            <a:pPr marL="12700" marR="5080">
              <a:lnSpc>
                <a:spcPct val="100000"/>
              </a:lnSpc>
              <a:spcBef>
                <a:spcPts val="100"/>
              </a:spcBef>
            </a:pPr>
            <a:r>
              <a:rPr lang="en-GB" sz="2000" dirty="0">
                <a:latin typeface="Arial"/>
                <a:cs typeface="Arial"/>
              </a:rPr>
              <a:t>	</a:t>
            </a:r>
            <a:r>
              <a:rPr lang="en-GB" sz="2000" dirty="0" smtClean="0">
                <a:latin typeface="Arial"/>
                <a:cs typeface="Arial"/>
              </a:rPr>
              <a:t>1 </a:t>
            </a:r>
            <a:r>
              <a:rPr lang="en-GB" sz="2000" dirty="0">
                <a:latin typeface="Arial"/>
                <a:cs typeface="Arial"/>
              </a:rPr>
              <a:t>- Imaging and diagnostics / medical equipment and device</a:t>
            </a:r>
          </a:p>
          <a:p>
            <a:pPr marL="12700" marR="5080">
              <a:lnSpc>
                <a:spcPct val="100000"/>
              </a:lnSpc>
              <a:spcBef>
                <a:spcPts val="100"/>
              </a:spcBef>
            </a:pPr>
            <a:r>
              <a:rPr lang="en-GB" sz="2000" dirty="0" smtClean="0">
                <a:latin typeface="Arial"/>
                <a:cs typeface="Arial"/>
              </a:rPr>
              <a:t>	2 </a:t>
            </a:r>
            <a:r>
              <a:rPr lang="en-GB" sz="2000" dirty="0">
                <a:latin typeface="Arial"/>
                <a:cs typeface="Arial"/>
              </a:rPr>
              <a:t>- Laboratory equipment</a:t>
            </a:r>
          </a:p>
          <a:p>
            <a:pPr marL="12700" marR="5080">
              <a:lnSpc>
                <a:spcPct val="100000"/>
              </a:lnSpc>
              <a:spcBef>
                <a:spcPts val="100"/>
              </a:spcBef>
            </a:pPr>
            <a:r>
              <a:rPr lang="en-GB" sz="2000" dirty="0" smtClean="0">
                <a:latin typeface="Arial"/>
                <a:cs typeface="Arial"/>
              </a:rPr>
              <a:t>	3 </a:t>
            </a:r>
            <a:r>
              <a:rPr lang="en-GB" sz="2000" dirty="0">
                <a:latin typeface="Arial"/>
                <a:cs typeface="Arial"/>
              </a:rPr>
              <a:t>- Diagnostic tests</a:t>
            </a:r>
          </a:p>
          <a:p>
            <a:pPr marL="12700" marR="5080">
              <a:lnSpc>
                <a:spcPct val="100000"/>
              </a:lnSpc>
              <a:spcBef>
                <a:spcPts val="100"/>
              </a:spcBef>
            </a:pPr>
            <a:r>
              <a:rPr lang="en-GB" sz="2000" dirty="0" smtClean="0">
                <a:latin typeface="Arial"/>
                <a:cs typeface="Arial"/>
              </a:rPr>
              <a:t>	4 </a:t>
            </a:r>
            <a:r>
              <a:rPr lang="en-GB" sz="2000" dirty="0">
                <a:latin typeface="Arial"/>
                <a:cs typeface="Arial"/>
              </a:rPr>
              <a:t>- Physiotherapy / orthopaedic technology</a:t>
            </a:r>
          </a:p>
          <a:p>
            <a:pPr marL="12700" marR="5080">
              <a:lnSpc>
                <a:spcPct val="100000"/>
              </a:lnSpc>
              <a:spcBef>
                <a:spcPts val="100"/>
              </a:spcBef>
            </a:pPr>
            <a:r>
              <a:rPr lang="en-GB" sz="2000" dirty="0" smtClean="0">
                <a:latin typeface="Arial"/>
                <a:cs typeface="Arial"/>
              </a:rPr>
              <a:t>	5 </a:t>
            </a:r>
            <a:r>
              <a:rPr lang="en-GB" sz="2000" dirty="0">
                <a:latin typeface="Arial"/>
                <a:cs typeface="Arial"/>
              </a:rPr>
              <a:t>- Disposables and consumables</a:t>
            </a:r>
          </a:p>
          <a:p>
            <a:pPr marL="12700" marR="5080">
              <a:lnSpc>
                <a:spcPct val="100000"/>
              </a:lnSpc>
              <a:spcBef>
                <a:spcPts val="100"/>
              </a:spcBef>
            </a:pPr>
            <a:r>
              <a:rPr lang="en-GB" sz="2000" dirty="0" smtClean="0">
                <a:latin typeface="Arial"/>
                <a:cs typeface="Arial"/>
              </a:rPr>
              <a:t>	6 </a:t>
            </a:r>
            <a:r>
              <a:rPr lang="en-GB" sz="2000" dirty="0">
                <a:latin typeface="Arial"/>
                <a:cs typeface="Arial"/>
              </a:rPr>
              <a:t>- IT systems and IT solutions</a:t>
            </a:r>
          </a:p>
          <a:p>
            <a:pPr marL="12700" marR="5080">
              <a:lnSpc>
                <a:spcPct val="100000"/>
              </a:lnSpc>
              <a:spcBef>
                <a:spcPts val="100"/>
              </a:spcBef>
            </a:pPr>
            <a:r>
              <a:rPr lang="en-GB" sz="2000" dirty="0" smtClean="0">
                <a:latin typeface="Arial"/>
                <a:cs typeface="Arial"/>
              </a:rPr>
              <a:t>	7 </a:t>
            </a:r>
            <a:r>
              <a:rPr lang="en-GB" sz="2000" dirty="0">
                <a:latin typeface="Arial"/>
                <a:cs typeface="Arial"/>
              </a:rPr>
              <a:t>- Medical Services and </a:t>
            </a:r>
            <a:r>
              <a:rPr lang="en-GB" sz="2000" dirty="0" smtClean="0">
                <a:latin typeface="Arial"/>
                <a:cs typeface="Arial"/>
              </a:rPr>
              <a:t>Publications</a:t>
            </a:r>
          </a:p>
          <a:p>
            <a:pPr marL="355600" marR="5080" indent="-342900">
              <a:lnSpc>
                <a:spcPct val="100000"/>
              </a:lnSpc>
              <a:spcBef>
                <a:spcPts val="100"/>
              </a:spcBef>
              <a:buFont typeface="Arial" panose="020B0604020202020204" pitchFamily="34" charset="0"/>
              <a:buChar char="•"/>
            </a:pPr>
            <a:endParaRPr lang="en-GB" sz="2000" dirty="0" smtClean="0">
              <a:latin typeface="Arial"/>
              <a:cs typeface="Arial"/>
            </a:endParaRPr>
          </a:p>
          <a:p>
            <a:pPr marL="355600" marR="5080" indent="-342900">
              <a:lnSpc>
                <a:spcPct val="100000"/>
              </a:lnSpc>
              <a:spcBef>
                <a:spcPts val="100"/>
              </a:spcBef>
              <a:buFont typeface="Arial" panose="020B0604020202020204" pitchFamily="34" charset="0"/>
              <a:buChar char="•"/>
            </a:pPr>
            <a:r>
              <a:rPr lang="en-GB" sz="2000" dirty="0" smtClean="0">
                <a:latin typeface="Arial"/>
                <a:cs typeface="Arial"/>
              </a:rPr>
              <a:t>Main Target Group for Visitors: </a:t>
            </a:r>
            <a:br>
              <a:rPr lang="en-GB" sz="2000" dirty="0" smtClean="0">
                <a:latin typeface="Arial"/>
                <a:cs typeface="Arial"/>
              </a:rPr>
            </a:br>
            <a:r>
              <a:rPr lang="en-GB" sz="2000" dirty="0" smtClean="0">
                <a:latin typeface="Arial"/>
                <a:cs typeface="Arial"/>
              </a:rPr>
              <a:t>CEO/Managing Directors/Division Heads/Branch Heads/Head of </a:t>
            </a:r>
            <a:r>
              <a:rPr lang="en-GB" sz="2000" dirty="0">
                <a:latin typeface="Arial"/>
                <a:cs typeface="Arial"/>
              </a:rPr>
              <a:t>Nursing/Skilled Worker/Hospital physician</a:t>
            </a:r>
          </a:p>
          <a:p>
            <a:pPr marL="12700" marR="5080">
              <a:lnSpc>
                <a:spcPct val="100000"/>
              </a:lnSpc>
              <a:spcBef>
                <a:spcPts val="100"/>
              </a:spcBef>
            </a:pPr>
            <a:endParaRPr lang="en-GB" sz="2000" dirty="0">
              <a:latin typeface="Arial"/>
              <a:cs typeface="Arial"/>
            </a:endParaRP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2102009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7505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MEDICA Trade Fair</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4</a:t>
            </a:fld>
            <a:endParaRPr dirty="0"/>
          </a:p>
        </p:txBody>
      </p:sp>
      <p:sp>
        <p:nvSpPr>
          <p:cNvPr id="5" name="object 5"/>
          <p:cNvSpPr txBox="1"/>
          <p:nvPr/>
        </p:nvSpPr>
        <p:spPr>
          <a:xfrm>
            <a:off x="450214" y="1752601"/>
            <a:ext cx="358838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Visitor Statistics 2021</a:t>
            </a:r>
            <a:endParaRPr sz="1600" dirty="0">
              <a:latin typeface="Arial"/>
              <a:cs typeface="Arial"/>
            </a:endParaRPr>
          </a:p>
        </p:txBody>
      </p:sp>
      <p:sp>
        <p:nvSpPr>
          <p:cNvPr id="6" name="object 6"/>
          <p:cNvSpPr txBox="1"/>
          <p:nvPr/>
        </p:nvSpPr>
        <p:spPr>
          <a:xfrm>
            <a:off x="450215" y="2234903"/>
            <a:ext cx="8752840" cy="1603003"/>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endParaRPr lang="en-GB" sz="2000" dirty="0">
              <a:latin typeface="Arial"/>
              <a:cs typeface="Arial"/>
            </a:endParaRP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pic>
        <p:nvPicPr>
          <p:cNvPr id="12" name="Picture 11"/>
          <p:cNvPicPr>
            <a:picLocks noChangeAspect="1"/>
          </p:cNvPicPr>
          <p:nvPr/>
        </p:nvPicPr>
        <p:blipFill>
          <a:blip r:embed="rId2"/>
          <a:stretch>
            <a:fillRect/>
          </a:stretch>
        </p:blipFill>
        <p:spPr>
          <a:xfrm>
            <a:off x="2743201" y="1216336"/>
            <a:ext cx="7848600" cy="5505274"/>
          </a:xfrm>
          <a:prstGeom prst="rect">
            <a:avLst/>
          </a:prstGeom>
        </p:spPr>
      </p:pic>
    </p:spTree>
    <p:extLst>
      <p:ext uri="{BB962C8B-B14F-4D97-AF65-F5344CB8AC3E}">
        <p14:creationId xmlns:p14="http://schemas.microsoft.com/office/powerpoint/2010/main" val="436902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08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7505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MEDICA Trade Fair</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5</a:t>
            </a:fld>
            <a:endParaRPr dirty="0"/>
          </a:p>
        </p:txBody>
      </p:sp>
      <p:sp>
        <p:nvSpPr>
          <p:cNvPr id="5" name="object 5"/>
          <p:cNvSpPr txBox="1"/>
          <p:nvPr/>
        </p:nvSpPr>
        <p:spPr>
          <a:xfrm>
            <a:off x="450214" y="1752601"/>
            <a:ext cx="358838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Visitor Statistics 2021</a:t>
            </a:r>
            <a:endParaRPr sz="1600" dirty="0">
              <a:latin typeface="Arial"/>
              <a:cs typeface="Arial"/>
            </a:endParaRPr>
          </a:p>
        </p:txBody>
      </p:sp>
      <p:sp>
        <p:nvSpPr>
          <p:cNvPr id="6" name="object 6"/>
          <p:cNvSpPr txBox="1"/>
          <p:nvPr/>
        </p:nvSpPr>
        <p:spPr>
          <a:xfrm>
            <a:off x="450215" y="2234903"/>
            <a:ext cx="8752840" cy="1603003"/>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endParaRPr lang="en-GB" sz="2000" dirty="0">
              <a:latin typeface="Arial"/>
              <a:cs typeface="Arial"/>
            </a:endParaRP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pic>
        <p:nvPicPr>
          <p:cNvPr id="10" name="Picture 9"/>
          <p:cNvPicPr>
            <a:picLocks noChangeAspect="1"/>
          </p:cNvPicPr>
          <p:nvPr/>
        </p:nvPicPr>
        <p:blipFill>
          <a:blip r:embed="rId2"/>
          <a:stretch>
            <a:fillRect/>
          </a:stretch>
        </p:blipFill>
        <p:spPr>
          <a:xfrm>
            <a:off x="1254893" y="2348012"/>
            <a:ext cx="9171985" cy="4354193"/>
          </a:xfrm>
          <a:prstGeom prst="rect">
            <a:avLst/>
          </a:prstGeom>
        </p:spPr>
      </p:pic>
    </p:spTree>
    <p:extLst>
      <p:ext uri="{BB962C8B-B14F-4D97-AF65-F5344CB8AC3E}">
        <p14:creationId xmlns:p14="http://schemas.microsoft.com/office/powerpoint/2010/main" val="3814159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080"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7505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MEDICA Trade Fair</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6</a:t>
            </a:fld>
            <a:endParaRPr dirty="0"/>
          </a:p>
        </p:txBody>
      </p:sp>
      <p:sp>
        <p:nvSpPr>
          <p:cNvPr id="5" name="object 5"/>
          <p:cNvSpPr txBox="1"/>
          <p:nvPr/>
        </p:nvSpPr>
        <p:spPr>
          <a:xfrm>
            <a:off x="450214" y="1752601"/>
            <a:ext cx="358838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Comparison MEDICA 2019 to 2021</a:t>
            </a:r>
            <a:endParaRPr sz="1600" dirty="0">
              <a:latin typeface="Arial"/>
              <a:cs typeface="Arial"/>
            </a:endParaRPr>
          </a:p>
        </p:txBody>
      </p:sp>
      <p:sp>
        <p:nvSpPr>
          <p:cNvPr id="6" name="object 6"/>
          <p:cNvSpPr txBox="1"/>
          <p:nvPr/>
        </p:nvSpPr>
        <p:spPr>
          <a:xfrm>
            <a:off x="450215" y="2234903"/>
            <a:ext cx="8752840" cy="1603003"/>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endParaRPr lang="en-GB" sz="2000" dirty="0">
              <a:latin typeface="Arial"/>
              <a:cs typeface="Arial"/>
            </a:endParaRP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graphicFrame>
        <p:nvGraphicFramePr>
          <p:cNvPr id="11" name="Table 10"/>
          <p:cNvGraphicFramePr>
            <a:graphicFrameLocks noGrp="1"/>
          </p:cNvGraphicFramePr>
          <p:nvPr>
            <p:extLst>
              <p:ext uri="{D42A27DB-BD31-4B8C-83A1-F6EECF244321}">
                <p14:modId xmlns:p14="http://schemas.microsoft.com/office/powerpoint/2010/main" val="277930041"/>
              </p:ext>
            </p:extLst>
          </p:nvPr>
        </p:nvGraphicFramePr>
        <p:xfrm>
          <a:off x="609600" y="2525264"/>
          <a:ext cx="11125200" cy="2961135"/>
        </p:xfrm>
        <a:graphic>
          <a:graphicData uri="http://schemas.openxmlformats.org/drawingml/2006/table">
            <a:tbl>
              <a:tblPr firstRow="1" firstCol="1" bandRow="1">
                <a:tableStyleId>{5C22544A-7EE6-4342-B048-85BDC9FD1C3A}</a:tableStyleId>
              </a:tblPr>
              <a:tblGrid>
                <a:gridCol w="5562600">
                  <a:extLst>
                    <a:ext uri="{9D8B030D-6E8A-4147-A177-3AD203B41FA5}">
                      <a16:colId xmlns:a16="http://schemas.microsoft.com/office/drawing/2014/main" val="3721389020"/>
                    </a:ext>
                  </a:extLst>
                </a:gridCol>
                <a:gridCol w="5562600">
                  <a:extLst>
                    <a:ext uri="{9D8B030D-6E8A-4147-A177-3AD203B41FA5}">
                      <a16:colId xmlns:a16="http://schemas.microsoft.com/office/drawing/2014/main" val="2124997886"/>
                    </a:ext>
                  </a:extLst>
                </a:gridCol>
              </a:tblGrid>
              <a:tr h="620553">
                <a:tc>
                  <a:txBody>
                    <a:bodyPr/>
                    <a:lstStyle/>
                    <a:p>
                      <a:pPr algn="ctr">
                        <a:lnSpc>
                          <a:spcPct val="107000"/>
                        </a:lnSpc>
                        <a:spcAft>
                          <a:spcPts val="0"/>
                        </a:spcAft>
                      </a:pPr>
                      <a:r>
                        <a:rPr lang="en-GB" sz="2000" dirty="0">
                          <a:effectLst/>
                          <a:latin typeface="Arial" panose="020B0604020202020204" pitchFamily="34" charset="0"/>
                          <a:cs typeface="Arial" panose="020B0604020202020204" pitchFamily="34" charset="0"/>
                        </a:rPr>
                        <a:t>2019</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2000" dirty="0">
                          <a:effectLst/>
                          <a:latin typeface="Arial" panose="020B0604020202020204" pitchFamily="34" charset="0"/>
                          <a:cs typeface="Arial" panose="020B0604020202020204" pitchFamily="34" charset="0"/>
                        </a:rPr>
                        <a:t>2020</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lumMod val="75000"/>
                      </a:schemeClr>
                    </a:solidFill>
                  </a:tcPr>
                </a:tc>
                <a:extLst>
                  <a:ext uri="{0D108BD9-81ED-4DB2-BD59-A6C34878D82A}">
                    <a16:rowId xmlns:a16="http://schemas.microsoft.com/office/drawing/2014/main" val="2199732963"/>
                  </a:ext>
                </a:extLst>
              </a:tr>
              <a:tr h="1170291">
                <a:tc>
                  <a:txBody>
                    <a:bodyPr/>
                    <a:lstStyle/>
                    <a:p>
                      <a:pPr>
                        <a:lnSpc>
                          <a:spcPct val="107000"/>
                        </a:lnSpc>
                        <a:spcAft>
                          <a:spcPts val="0"/>
                        </a:spcAft>
                      </a:pPr>
                      <a:r>
                        <a:rPr lang="en-GB" sz="2000" dirty="0">
                          <a:effectLst/>
                          <a:latin typeface="Arial" panose="020B0604020202020204" pitchFamily="34" charset="0"/>
                          <a:cs typeface="Arial" panose="020B0604020202020204" pitchFamily="34" charset="0"/>
                        </a:rPr>
                        <a:t>121,369 visitors from 176 countries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2000" dirty="0">
                          <a:effectLst/>
                          <a:latin typeface="Arial" panose="020B0604020202020204" pitchFamily="34" charset="0"/>
                          <a:cs typeface="Arial" panose="020B0604020202020204" pitchFamily="34" charset="0"/>
                        </a:rPr>
                        <a:t>45,611 visitors from 150 countries </a:t>
                      </a:r>
                      <a:br>
                        <a:rPr lang="en-GB" sz="2000" dirty="0">
                          <a:effectLst/>
                          <a:latin typeface="Arial" panose="020B0604020202020204" pitchFamily="34" charset="0"/>
                          <a:cs typeface="Arial" panose="020B0604020202020204" pitchFamily="34" charset="0"/>
                        </a:rPr>
                      </a:br>
                      <a:r>
                        <a:rPr lang="en-GB" sz="2000" dirty="0">
                          <a:solidFill>
                            <a:srgbClr val="FF0000"/>
                          </a:solidFill>
                          <a:effectLst/>
                          <a:latin typeface="Arial" panose="020B0604020202020204" pitchFamily="34" charset="0"/>
                          <a:cs typeface="Arial" panose="020B0604020202020204" pitchFamily="34" charset="0"/>
                        </a:rPr>
                        <a:t>(- 62 % in visitors)</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lumMod val="75000"/>
                      </a:schemeClr>
                    </a:solidFill>
                  </a:tcPr>
                </a:tc>
                <a:extLst>
                  <a:ext uri="{0D108BD9-81ED-4DB2-BD59-A6C34878D82A}">
                    <a16:rowId xmlns:a16="http://schemas.microsoft.com/office/drawing/2014/main" val="2140608428"/>
                  </a:ext>
                </a:extLst>
              </a:tr>
              <a:tr h="1170291">
                <a:tc>
                  <a:txBody>
                    <a:bodyPr/>
                    <a:lstStyle/>
                    <a:p>
                      <a:pPr>
                        <a:lnSpc>
                          <a:spcPct val="107000"/>
                        </a:lnSpc>
                        <a:spcAft>
                          <a:spcPts val="0"/>
                        </a:spcAft>
                      </a:pPr>
                      <a:r>
                        <a:rPr lang="en-GB" sz="2000">
                          <a:effectLst/>
                          <a:latin typeface="Arial" panose="020B0604020202020204" pitchFamily="34" charset="0"/>
                          <a:cs typeface="Arial" panose="020B0604020202020204" pitchFamily="34" charset="0"/>
                        </a:rPr>
                        <a:t>5,598 exhibitors from 68 countries</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2000" dirty="0">
                          <a:effectLst/>
                          <a:latin typeface="Arial" panose="020B0604020202020204" pitchFamily="34" charset="0"/>
                          <a:cs typeface="Arial" panose="020B0604020202020204" pitchFamily="34" charset="0"/>
                        </a:rPr>
                        <a:t>3,523 exhibitors from 50 countries</a:t>
                      </a:r>
                      <a:br>
                        <a:rPr lang="en-GB" sz="2000" dirty="0">
                          <a:effectLst/>
                          <a:latin typeface="Arial" panose="020B0604020202020204" pitchFamily="34" charset="0"/>
                          <a:cs typeface="Arial" panose="020B0604020202020204" pitchFamily="34" charset="0"/>
                        </a:rPr>
                      </a:br>
                      <a:r>
                        <a:rPr lang="en-GB" sz="2000" dirty="0">
                          <a:solidFill>
                            <a:srgbClr val="FF0000"/>
                          </a:solidFill>
                          <a:effectLst/>
                          <a:latin typeface="Arial" panose="020B0604020202020204" pitchFamily="34" charset="0"/>
                          <a:cs typeface="Arial" panose="020B0604020202020204" pitchFamily="34" charset="0"/>
                        </a:rPr>
                        <a:t>(-37% in exhibitors)</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lumMod val="75000"/>
                      </a:schemeClr>
                    </a:solidFill>
                  </a:tcPr>
                </a:tc>
                <a:extLst>
                  <a:ext uri="{0D108BD9-81ED-4DB2-BD59-A6C34878D82A}">
                    <a16:rowId xmlns:a16="http://schemas.microsoft.com/office/drawing/2014/main" val="2550597916"/>
                  </a:ext>
                </a:extLst>
              </a:tr>
            </a:tbl>
          </a:graphicData>
        </a:graphic>
      </p:graphicFrame>
    </p:spTree>
    <p:extLst>
      <p:ext uri="{BB962C8B-B14F-4D97-AF65-F5344CB8AC3E}">
        <p14:creationId xmlns:p14="http://schemas.microsoft.com/office/powerpoint/2010/main" val="4188640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480" y="9081"/>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7505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MEDICA Trade Fair</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7</a:t>
            </a:fld>
            <a:endParaRPr dirty="0"/>
          </a:p>
        </p:txBody>
      </p:sp>
      <p:sp>
        <p:nvSpPr>
          <p:cNvPr id="5" name="object 5"/>
          <p:cNvSpPr txBox="1"/>
          <p:nvPr/>
        </p:nvSpPr>
        <p:spPr>
          <a:xfrm>
            <a:off x="450214" y="1752601"/>
            <a:ext cx="358838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COVID-19 Measures</a:t>
            </a:r>
            <a:endParaRPr sz="1600" dirty="0">
              <a:latin typeface="Arial"/>
              <a:cs typeface="Arial"/>
            </a:endParaRPr>
          </a:p>
        </p:txBody>
      </p:sp>
      <p:sp>
        <p:nvSpPr>
          <p:cNvPr id="6" name="object 6"/>
          <p:cNvSpPr txBox="1"/>
          <p:nvPr/>
        </p:nvSpPr>
        <p:spPr>
          <a:xfrm>
            <a:off x="450215" y="2234903"/>
            <a:ext cx="8752840" cy="5052665"/>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latin typeface="Arial"/>
              <a:cs typeface="Arial"/>
            </a:endParaRPr>
          </a:p>
          <a:p>
            <a:pPr marL="355600" marR="5080" indent="-342900">
              <a:lnSpc>
                <a:spcPct val="100000"/>
              </a:lnSpc>
              <a:spcBef>
                <a:spcPts val="100"/>
              </a:spcBef>
              <a:buFont typeface="Arial" panose="020B0604020202020204" pitchFamily="34" charset="0"/>
              <a:buChar char="•"/>
            </a:pPr>
            <a:r>
              <a:rPr lang="en-GB" sz="2000" dirty="0" smtClean="0">
                <a:latin typeface="Arial"/>
                <a:cs typeface="Arial"/>
              </a:rPr>
              <a:t>No Corona restrictions </a:t>
            </a:r>
            <a:r>
              <a:rPr lang="en-GB" sz="2000" dirty="0">
                <a:latin typeface="Arial"/>
                <a:cs typeface="Arial"/>
              </a:rPr>
              <a:t>as the last two years, but </a:t>
            </a:r>
            <a:r>
              <a:rPr lang="en-GB" sz="2000" dirty="0" smtClean="0">
                <a:latin typeface="Arial"/>
                <a:cs typeface="Arial"/>
              </a:rPr>
              <a:t>measures </a:t>
            </a:r>
            <a:r>
              <a:rPr lang="en-GB" sz="2000" dirty="0">
                <a:latin typeface="Arial"/>
                <a:cs typeface="Arial"/>
              </a:rPr>
              <a:t>can be reintroduced if the state of North Rhine-Westphalia identifies a localised, threatening infection situation</a:t>
            </a:r>
            <a:r>
              <a:rPr lang="en-GB" sz="2000" dirty="0" smtClean="0">
                <a:latin typeface="Arial"/>
                <a:cs typeface="Arial"/>
              </a:rPr>
              <a:t>.</a:t>
            </a:r>
          </a:p>
          <a:p>
            <a:pPr marL="355600" marR="5080" indent="-342900">
              <a:lnSpc>
                <a:spcPct val="100000"/>
              </a:lnSpc>
              <a:spcBef>
                <a:spcPts val="100"/>
              </a:spcBef>
              <a:buFont typeface="Arial" panose="020B0604020202020204" pitchFamily="34" charset="0"/>
              <a:buChar char="•"/>
            </a:pPr>
            <a:endParaRPr lang="en-GB" sz="2000" dirty="0" smtClean="0">
              <a:latin typeface="Arial"/>
              <a:cs typeface="Arial"/>
            </a:endParaRPr>
          </a:p>
          <a:p>
            <a:pPr marL="355600" marR="5080" indent="-342900">
              <a:lnSpc>
                <a:spcPct val="100000"/>
              </a:lnSpc>
              <a:spcBef>
                <a:spcPts val="100"/>
              </a:spcBef>
              <a:buFont typeface="Arial" panose="020B0604020202020204" pitchFamily="34" charset="0"/>
              <a:buChar char="•"/>
            </a:pPr>
            <a:r>
              <a:rPr lang="en-GB" sz="2000" dirty="0" err="1">
                <a:latin typeface="Arial"/>
                <a:cs typeface="Arial"/>
              </a:rPr>
              <a:t>Messe</a:t>
            </a:r>
            <a:r>
              <a:rPr lang="en-GB" sz="2000" dirty="0">
                <a:latin typeface="Arial"/>
                <a:cs typeface="Arial"/>
              </a:rPr>
              <a:t> Düsseldorf will voluntarily adhere to hygiene and infection protection measures. The company continues to </a:t>
            </a:r>
            <a:r>
              <a:rPr lang="en-GB" sz="2000" b="1" dirty="0">
                <a:latin typeface="Arial"/>
                <a:cs typeface="Arial"/>
              </a:rPr>
              <a:t>recommend</a:t>
            </a:r>
            <a:r>
              <a:rPr lang="en-GB" sz="2000" dirty="0">
                <a:latin typeface="Arial"/>
                <a:cs typeface="Arial"/>
              </a:rPr>
              <a:t> wearing medical masks on its site and keeping a distance of 1.5 meters from other people</a:t>
            </a:r>
            <a:r>
              <a:rPr lang="en-GB" sz="2000" dirty="0" smtClean="0">
                <a:latin typeface="Arial"/>
                <a:cs typeface="Arial"/>
              </a:rPr>
              <a:t>.</a:t>
            </a:r>
          </a:p>
          <a:p>
            <a:pPr marL="355600" marR="5080" indent="-342900">
              <a:lnSpc>
                <a:spcPct val="100000"/>
              </a:lnSpc>
              <a:spcBef>
                <a:spcPts val="100"/>
              </a:spcBef>
              <a:buFont typeface="Arial" panose="020B0604020202020204" pitchFamily="34" charset="0"/>
              <a:buChar char="•"/>
            </a:pPr>
            <a:endParaRPr lang="en-GB" sz="2000" dirty="0" smtClean="0">
              <a:latin typeface="Arial"/>
              <a:cs typeface="Arial"/>
            </a:endParaRPr>
          </a:p>
          <a:p>
            <a:pPr marL="355600" marR="5080" indent="-342900">
              <a:lnSpc>
                <a:spcPct val="100000"/>
              </a:lnSpc>
              <a:spcBef>
                <a:spcPts val="100"/>
              </a:spcBef>
              <a:buFont typeface="Arial" panose="020B0604020202020204" pitchFamily="34" charset="0"/>
              <a:buChar char="•"/>
            </a:pPr>
            <a:r>
              <a:rPr lang="en-GB" sz="2000" dirty="0" smtClean="0">
                <a:latin typeface="Arial"/>
                <a:cs typeface="Arial"/>
              </a:rPr>
              <a:t>Number of tickets will not be restricted, as there is enough space for everyone</a:t>
            </a: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3466634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480" y="9081"/>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7505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MEDICA Trade Fair</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8</a:t>
            </a:fld>
            <a:endParaRPr dirty="0"/>
          </a:p>
        </p:txBody>
      </p:sp>
      <p:sp>
        <p:nvSpPr>
          <p:cNvPr id="5" name="object 5"/>
          <p:cNvSpPr txBox="1"/>
          <p:nvPr/>
        </p:nvSpPr>
        <p:spPr>
          <a:xfrm>
            <a:off x="450214" y="1752601"/>
            <a:ext cx="358838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COVID-19 Measures</a:t>
            </a:r>
            <a:endParaRPr sz="1600" dirty="0">
              <a:latin typeface="Arial"/>
              <a:cs typeface="Arial"/>
            </a:endParaRPr>
          </a:p>
        </p:txBody>
      </p:sp>
      <p:sp>
        <p:nvSpPr>
          <p:cNvPr id="6" name="object 6"/>
          <p:cNvSpPr txBox="1"/>
          <p:nvPr/>
        </p:nvSpPr>
        <p:spPr>
          <a:xfrm>
            <a:off x="450215" y="2234903"/>
            <a:ext cx="8752840" cy="3462486"/>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latin typeface="Arial"/>
              <a:cs typeface="Arial"/>
            </a:endParaRPr>
          </a:p>
          <a:p>
            <a:pPr marL="355600" marR="5080" indent="-342900">
              <a:lnSpc>
                <a:spcPct val="100000"/>
              </a:lnSpc>
              <a:spcBef>
                <a:spcPts val="100"/>
              </a:spcBef>
              <a:buFont typeface="Arial" panose="020B0604020202020204" pitchFamily="34" charset="0"/>
              <a:buChar char="•"/>
            </a:pPr>
            <a:r>
              <a:rPr lang="en-GB" sz="2000" dirty="0">
                <a:latin typeface="Arial"/>
                <a:cs typeface="Arial"/>
              </a:rPr>
              <a:t>The Federal Government no longer qualifies any countries as Corona risk areas, which means that the quarantine and registration obligations have also become obsolete, so that there are no longer any Corona-related entry restrictions to Germany for all participants of trade fairs. When entering Germany, a negative test result, proof of vaccination or proof of recovery must be presented</a:t>
            </a:r>
            <a:r>
              <a:rPr lang="en-GB" sz="2000" dirty="0" smtClean="0">
                <a:latin typeface="Arial"/>
                <a:cs typeface="Arial"/>
              </a:rPr>
              <a:t>.</a:t>
            </a:r>
          </a:p>
          <a:p>
            <a:pPr marL="355600" marR="5080" indent="-342900">
              <a:lnSpc>
                <a:spcPct val="100000"/>
              </a:lnSpc>
              <a:spcBef>
                <a:spcPts val="100"/>
              </a:spcBef>
              <a:buFont typeface="Arial" panose="020B0604020202020204" pitchFamily="34" charset="0"/>
              <a:buChar char="•"/>
            </a:pPr>
            <a:endParaRPr lang="en-GB" sz="2000" dirty="0">
              <a:latin typeface="Arial"/>
              <a:cs typeface="Arial"/>
            </a:endParaRPr>
          </a:p>
          <a:p>
            <a:pPr marL="355600" marR="5080" indent="-342900">
              <a:lnSpc>
                <a:spcPct val="100000"/>
              </a:lnSpc>
              <a:spcBef>
                <a:spcPts val="100"/>
              </a:spcBef>
              <a:buFont typeface="Arial" panose="020B0604020202020204" pitchFamily="34" charset="0"/>
              <a:buChar char="•"/>
            </a:pPr>
            <a:r>
              <a:rPr lang="en-GB" sz="2000" dirty="0" smtClean="0">
                <a:latin typeface="Arial"/>
                <a:cs typeface="Arial"/>
              </a:rPr>
              <a:t>More info: </a:t>
            </a:r>
            <a:r>
              <a:rPr lang="en-GB" sz="2000" dirty="0" err="1">
                <a:hlinkClick r:id="rId2"/>
              </a:rPr>
              <a:t>PROTaction</a:t>
            </a:r>
            <a:r>
              <a:rPr lang="en-GB" sz="2000" dirty="0">
                <a:hlinkClick r:id="rId2"/>
              </a:rPr>
              <a:t> - Questions &amp; Answers (messe-duesseldorf.com</a:t>
            </a:r>
            <a:r>
              <a:rPr lang="en-GB" sz="2000" dirty="0" smtClean="0">
                <a:hlinkClick r:id="rId2"/>
              </a:rPr>
              <a:t>)</a:t>
            </a:r>
            <a:r>
              <a:rPr lang="en-GB" sz="2000" dirty="0" smtClean="0"/>
              <a:t> </a:t>
            </a:r>
            <a:endParaRPr lang="en-GB" sz="2000" dirty="0">
              <a:latin typeface="Arial"/>
              <a:cs typeface="Arial"/>
            </a:endParaRPr>
          </a:p>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extLst>
      <p:ext uri="{BB962C8B-B14F-4D97-AF65-F5344CB8AC3E}">
        <p14:creationId xmlns:p14="http://schemas.microsoft.com/office/powerpoint/2010/main" val="3220070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776" y="0"/>
            <a:ext cx="12192000" cy="6858000"/>
          </a:xfrm>
          <a:custGeom>
            <a:avLst/>
            <a:gdLst/>
            <a:ahLst/>
            <a:cxnLst/>
            <a:rect l="l" t="t" r="r" b="b"/>
            <a:pathLst>
              <a:path w="12192000" h="6858000">
                <a:moveTo>
                  <a:pt x="12192000" y="0"/>
                </a:moveTo>
                <a:lnTo>
                  <a:pt x="0" y="0"/>
                </a:lnTo>
                <a:lnTo>
                  <a:pt x="0" y="6857999"/>
                </a:lnTo>
                <a:lnTo>
                  <a:pt x="12192000" y="6857999"/>
                </a:lnTo>
                <a:lnTo>
                  <a:pt x="12192000" y="0"/>
                </a:lnTo>
                <a:close/>
              </a:path>
            </a:pathLst>
          </a:custGeom>
          <a:solidFill>
            <a:srgbClr val="DDE5ED"/>
          </a:solidFill>
        </p:spPr>
        <p:txBody>
          <a:bodyPr wrap="square" lIns="0" tIns="0" rIns="0" bIns="0" rtlCol="0"/>
          <a:lstStyle/>
          <a:p>
            <a:endParaRPr/>
          </a:p>
        </p:txBody>
      </p:sp>
      <p:sp>
        <p:nvSpPr>
          <p:cNvPr id="3" name="object 3"/>
          <p:cNvSpPr/>
          <p:nvPr/>
        </p:nvSpPr>
        <p:spPr>
          <a:xfrm>
            <a:off x="371475" y="2262554"/>
            <a:ext cx="8831580" cy="0"/>
          </a:xfrm>
          <a:custGeom>
            <a:avLst/>
            <a:gdLst/>
            <a:ahLst/>
            <a:cxnLst/>
            <a:rect l="l" t="t" r="r" b="b"/>
            <a:pathLst>
              <a:path w="8831580">
                <a:moveTo>
                  <a:pt x="0" y="0"/>
                </a:moveTo>
                <a:lnTo>
                  <a:pt x="8831140" y="1"/>
                </a:lnTo>
              </a:path>
            </a:pathLst>
          </a:custGeom>
          <a:ln w="6350">
            <a:solidFill>
              <a:srgbClr val="04043F"/>
            </a:solidFill>
          </a:ln>
        </p:spPr>
        <p:txBody>
          <a:bodyPr wrap="square" lIns="0" tIns="0" rIns="0" bIns="0" rtlCol="0"/>
          <a:lstStyle/>
          <a:p>
            <a:endParaRPr/>
          </a:p>
        </p:txBody>
      </p:sp>
      <p:sp>
        <p:nvSpPr>
          <p:cNvPr id="4" name="object 4"/>
          <p:cNvSpPr txBox="1">
            <a:spLocks noGrp="1"/>
          </p:cNvSpPr>
          <p:nvPr>
            <p:ph type="title"/>
          </p:nvPr>
        </p:nvSpPr>
        <p:spPr>
          <a:xfrm>
            <a:off x="419300" y="607059"/>
            <a:ext cx="7505500" cy="628377"/>
          </a:xfrm>
          <a:prstGeom prst="rect">
            <a:avLst/>
          </a:prstGeom>
        </p:spPr>
        <p:txBody>
          <a:bodyPr vert="horz" wrap="square" lIns="0" tIns="12700" rIns="0" bIns="0" rtlCol="0">
            <a:spAutoFit/>
          </a:bodyPr>
          <a:lstStyle/>
          <a:p>
            <a:pPr marL="12700">
              <a:lnSpc>
                <a:spcPct val="100000"/>
              </a:lnSpc>
              <a:spcBef>
                <a:spcPts val="100"/>
              </a:spcBef>
            </a:pPr>
            <a:r>
              <a:rPr lang="en-GB" spc="-5" dirty="0" smtClean="0"/>
              <a:t>The German Market</a:t>
            </a:r>
            <a:endParaRPr spc="-1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dirty="0"/>
              <a:t>9</a:t>
            </a:fld>
            <a:endParaRPr dirty="0"/>
          </a:p>
        </p:txBody>
      </p:sp>
      <p:sp>
        <p:nvSpPr>
          <p:cNvPr id="5" name="object 5"/>
          <p:cNvSpPr txBox="1"/>
          <p:nvPr/>
        </p:nvSpPr>
        <p:spPr>
          <a:xfrm>
            <a:off x="450214" y="1752601"/>
            <a:ext cx="3588385" cy="259045"/>
          </a:xfrm>
          <a:prstGeom prst="rect">
            <a:avLst/>
          </a:prstGeom>
        </p:spPr>
        <p:txBody>
          <a:bodyPr vert="horz" wrap="square" lIns="0" tIns="12700" rIns="0" bIns="0" rtlCol="0">
            <a:spAutoFit/>
          </a:bodyPr>
          <a:lstStyle/>
          <a:p>
            <a:pPr marL="12700">
              <a:lnSpc>
                <a:spcPct val="100000"/>
              </a:lnSpc>
              <a:spcBef>
                <a:spcPts val="100"/>
              </a:spcBef>
            </a:pPr>
            <a:r>
              <a:rPr lang="en-GB" sz="1600" b="1" spc="-5" dirty="0" smtClean="0">
                <a:solidFill>
                  <a:srgbClr val="04043F"/>
                </a:solidFill>
                <a:latin typeface="Arial"/>
                <a:cs typeface="Arial"/>
              </a:rPr>
              <a:t>DIT in Germany</a:t>
            </a:r>
            <a:endParaRPr sz="1600" dirty="0">
              <a:latin typeface="Arial"/>
              <a:cs typeface="Arial"/>
            </a:endParaRPr>
          </a:p>
        </p:txBody>
      </p:sp>
      <p:sp>
        <p:nvSpPr>
          <p:cNvPr id="6" name="object 6"/>
          <p:cNvSpPr txBox="1"/>
          <p:nvPr/>
        </p:nvSpPr>
        <p:spPr>
          <a:xfrm>
            <a:off x="450215" y="2234903"/>
            <a:ext cx="8752840" cy="4090863"/>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r>
              <a:rPr lang="en-GB" sz="2000" dirty="0" smtClean="0">
                <a:latin typeface="Arial"/>
                <a:cs typeface="Arial"/>
              </a:rPr>
              <a:t>The UK’s Department for International Trade has overall responsibility for </a:t>
            </a:r>
            <a:br>
              <a:rPr lang="en-GB" sz="2000" dirty="0" smtClean="0">
                <a:latin typeface="Arial"/>
                <a:cs typeface="Arial"/>
              </a:rPr>
            </a:br>
            <a:r>
              <a:rPr lang="en-GB" sz="2000" b="1" dirty="0" smtClean="0">
                <a:latin typeface="Arial"/>
                <a:cs typeface="Arial"/>
              </a:rPr>
              <a:t>promoting trade </a:t>
            </a:r>
            <a:r>
              <a:rPr lang="en-GB" sz="2000" dirty="0" smtClean="0">
                <a:latin typeface="Arial"/>
                <a:cs typeface="Arial"/>
              </a:rPr>
              <a:t>across the world and </a:t>
            </a:r>
            <a:r>
              <a:rPr lang="en-GB" sz="2000" b="1" dirty="0" smtClean="0">
                <a:latin typeface="Arial"/>
                <a:cs typeface="Arial"/>
              </a:rPr>
              <a:t>attracting foreign investment </a:t>
            </a:r>
            <a:r>
              <a:rPr lang="en-GB" sz="2000" dirty="0" smtClean="0">
                <a:latin typeface="Arial"/>
                <a:cs typeface="Arial"/>
              </a:rPr>
              <a:t>to</a:t>
            </a:r>
            <a:br>
              <a:rPr lang="en-GB" sz="2000" dirty="0" smtClean="0">
                <a:latin typeface="Arial"/>
                <a:cs typeface="Arial"/>
              </a:rPr>
            </a:br>
            <a:r>
              <a:rPr lang="en-GB" sz="2000" dirty="0" smtClean="0">
                <a:latin typeface="Arial"/>
                <a:cs typeface="Arial"/>
              </a:rPr>
              <a:t>the UK</a:t>
            </a:r>
            <a:br>
              <a:rPr lang="en-GB" sz="2000" dirty="0" smtClean="0">
                <a:latin typeface="Arial"/>
                <a:cs typeface="Arial"/>
              </a:rPr>
            </a:br>
            <a:r>
              <a:rPr lang="en-GB" sz="2000" dirty="0" smtClean="0">
                <a:latin typeface="Arial"/>
                <a:cs typeface="Arial"/>
              </a:rPr>
              <a:t/>
            </a:r>
            <a:br>
              <a:rPr lang="en-GB" sz="2000" dirty="0" smtClean="0">
                <a:latin typeface="Arial"/>
                <a:cs typeface="Arial"/>
              </a:rPr>
            </a:br>
            <a:r>
              <a:rPr lang="en-GB" sz="2000" dirty="0" smtClean="0">
                <a:latin typeface="Arial"/>
                <a:cs typeface="Arial"/>
              </a:rPr>
              <a:t>In Germany DIT is represented in the British Embassy in </a:t>
            </a:r>
            <a:r>
              <a:rPr lang="en-GB" sz="2000" b="1" dirty="0" smtClean="0">
                <a:latin typeface="Arial"/>
                <a:cs typeface="Arial"/>
              </a:rPr>
              <a:t>Berlin</a:t>
            </a:r>
            <a:r>
              <a:rPr lang="en-GB" sz="2000" dirty="0" smtClean="0">
                <a:latin typeface="Arial"/>
                <a:cs typeface="Arial"/>
              </a:rPr>
              <a:t> and in the </a:t>
            </a:r>
            <a:br>
              <a:rPr lang="en-GB" sz="2000" dirty="0" smtClean="0">
                <a:latin typeface="Arial"/>
                <a:cs typeface="Arial"/>
              </a:rPr>
            </a:br>
            <a:r>
              <a:rPr lang="en-GB" sz="2000" dirty="0" smtClean="0">
                <a:latin typeface="Arial"/>
                <a:cs typeface="Arial"/>
              </a:rPr>
              <a:t>Consulates-General in </a:t>
            </a:r>
            <a:r>
              <a:rPr lang="en-GB" sz="2000" b="1" dirty="0" err="1">
                <a:latin typeface="Arial"/>
                <a:cs typeface="Arial"/>
              </a:rPr>
              <a:t>D</a:t>
            </a:r>
            <a:r>
              <a:rPr lang="en-GB" sz="2000" b="1" dirty="0" err="1" smtClean="0">
                <a:latin typeface="Arial"/>
                <a:cs typeface="Arial"/>
              </a:rPr>
              <a:t>uesseldorf</a:t>
            </a:r>
            <a:r>
              <a:rPr lang="en-GB" sz="2000" b="1" dirty="0" smtClean="0">
                <a:latin typeface="Arial"/>
                <a:cs typeface="Arial"/>
              </a:rPr>
              <a:t> </a:t>
            </a:r>
            <a:r>
              <a:rPr lang="en-GB" sz="2000" dirty="0" smtClean="0">
                <a:latin typeface="Arial"/>
                <a:cs typeface="Arial"/>
              </a:rPr>
              <a:t>and </a:t>
            </a:r>
            <a:r>
              <a:rPr lang="en-GB" sz="2000" b="1" dirty="0" smtClean="0">
                <a:latin typeface="Arial"/>
                <a:cs typeface="Arial"/>
              </a:rPr>
              <a:t>Munich</a:t>
            </a:r>
          </a:p>
          <a:p>
            <a:pPr marL="12700" marR="5080">
              <a:lnSpc>
                <a:spcPct val="100000"/>
              </a:lnSpc>
              <a:spcBef>
                <a:spcPts val="100"/>
              </a:spcBef>
            </a:pPr>
            <a:endParaRPr lang="en-GB" sz="2000" dirty="0">
              <a:latin typeface="Arial"/>
              <a:cs typeface="Arial"/>
            </a:endParaRPr>
          </a:p>
          <a:p>
            <a:pPr marL="12700" marR="5080">
              <a:lnSpc>
                <a:spcPct val="100000"/>
              </a:lnSpc>
              <a:spcBef>
                <a:spcPts val="100"/>
              </a:spcBef>
            </a:pPr>
            <a:r>
              <a:rPr lang="en-GB" sz="2000" dirty="0" smtClean="0">
                <a:latin typeface="Arial"/>
                <a:cs typeface="Arial"/>
              </a:rPr>
              <a:t>The Life Sciences sector (Biotechnology, Pharma, Medical, </a:t>
            </a:r>
            <a:br>
              <a:rPr lang="en-GB" sz="2000" dirty="0" smtClean="0">
                <a:latin typeface="Arial"/>
                <a:cs typeface="Arial"/>
              </a:rPr>
            </a:br>
            <a:r>
              <a:rPr lang="en-GB" sz="2000" dirty="0" smtClean="0">
                <a:latin typeface="Arial"/>
                <a:cs typeface="Arial"/>
              </a:rPr>
              <a:t>Healthcare) is covered by </a:t>
            </a:r>
            <a:r>
              <a:rPr lang="en-GB" sz="2000" dirty="0" err="1" smtClean="0">
                <a:latin typeface="Arial"/>
                <a:cs typeface="Arial"/>
              </a:rPr>
              <a:t>Duesseldorf</a:t>
            </a:r>
            <a:endParaRPr lang="en-GB" sz="2000" dirty="0" smtClean="0">
              <a:latin typeface="Arial"/>
              <a:cs typeface="Arial"/>
            </a:endParaRPr>
          </a:p>
          <a:p>
            <a:pPr marL="12700" marR="5080">
              <a:lnSpc>
                <a:spcPct val="100000"/>
              </a:lnSpc>
              <a:spcBef>
                <a:spcPts val="100"/>
              </a:spcBef>
            </a:pPr>
            <a:endParaRPr lang="en-GB" sz="2000" dirty="0">
              <a:latin typeface="Arial"/>
              <a:cs typeface="Arial"/>
            </a:endParaRPr>
          </a:p>
          <a:p>
            <a:pPr marL="12700" marR="5080">
              <a:lnSpc>
                <a:spcPct val="100000"/>
              </a:lnSpc>
              <a:spcBef>
                <a:spcPts val="100"/>
              </a:spcBef>
            </a:pPr>
            <a:endParaRPr lang="en-GB" sz="2000" dirty="0" smtClean="0">
              <a:latin typeface="Arial"/>
              <a:cs typeface="Arial"/>
            </a:endParaRPr>
          </a:p>
          <a:p>
            <a:pPr marL="12700" marR="5080">
              <a:lnSpc>
                <a:spcPct val="100000"/>
              </a:lnSpc>
              <a:spcBef>
                <a:spcPts val="100"/>
              </a:spcBef>
            </a:pPr>
            <a:endParaRPr sz="2000" dirty="0">
              <a:latin typeface="Arial"/>
              <a:cs typeface="Arial"/>
            </a:endParaRPr>
          </a:p>
        </p:txBody>
      </p:sp>
      <p:sp>
        <p:nvSpPr>
          <p:cNvPr id="7" name="object 7"/>
          <p:cNvSpPr txBox="1"/>
          <p:nvPr/>
        </p:nvSpPr>
        <p:spPr>
          <a:xfrm>
            <a:off x="7391400" y="4606516"/>
            <a:ext cx="2367280" cy="259045"/>
          </a:xfrm>
          <a:prstGeom prst="rect">
            <a:avLst/>
          </a:prstGeom>
        </p:spPr>
        <p:txBody>
          <a:bodyPr vert="horz" wrap="square" lIns="0" tIns="12700" rIns="0" bIns="0" rtlCol="0">
            <a:spAutoFit/>
          </a:bodyPr>
          <a:lstStyle/>
          <a:p>
            <a:pPr marL="12700" marR="5080">
              <a:lnSpc>
                <a:spcPct val="100000"/>
              </a:lnSpc>
              <a:spcBef>
                <a:spcPts val="100"/>
              </a:spcBef>
            </a:pPr>
            <a:r>
              <a:rPr sz="1600" spc="-5" dirty="0" smtClean="0">
                <a:solidFill>
                  <a:srgbClr val="04043F"/>
                </a:solidFill>
                <a:latin typeface="Arial"/>
                <a:cs typeface="Arial"/>
              </a:rPr>
              <a:t>.</a:t>
            </a:r>
            <a:endParaRPr sz="1600" dirty="0">
              <a:latin typeface="Arial"/>
              <a:cs typeface="Arial"/>
            </a:endParaRPr>
          </a:p>
        </p:txBody>
      </p:sp>
      <p:sp>
        <p:nvSpPr>
          <p:cNvPr id="8" name="object 8"/>
          <p:cNvSpPr txBox="1"/>
          <p:nvPr/>
        </p:nvSpPr>
        <p:spPr>
          <a:xfrm>
            <a:off x="6556448" y="2525267"/>
            <a:ext cx="2454275" cy="641201"/>
          </a:xfrm>
          <a:prstGeom prst="rect">
            <a:avLst/>
          </a:prstGeom>
        </p:spPr>
        <p:txBody>
          <a:bodyPr vert="horz" wrap="square" lIns="0" tIns="12700" rIns="0" bIns="0" rtlCol="0">
            <a:spAutoFit/>
          </a:bodyPr>
          <a:lstStyle/>
          <a:p>
            <a:pPr marL="12700" marR="5080">
              <a:lnSpc>
                <a:spcPct val="100000"/>
              </a:lnSpc>
              <a:spcBef>
                <a:spcPts val="100"/>
              </a:spcBef>
            </a:pPr>
            <a:endParaRPr lang="en-GB" sz="2000" dirty="0" smtClean="0">
              <a:solidFill>
                <a:srgbClr val="04043F"/>
              </a:solidFill>
              <a:latin typeface="Arial"/>
              <a:cs typeface="Arial"/>
            </a:endParaRPr>
          </a:p>
          <a:p>
            <a:pPr marL="12700" marR="5080">
              <a:lnSpc>
                <a:spcPct val="100000"/>
              </a:lnSpc>
              <a:spcBef>
                <a:spcPts val="100"/>
              </a:spcBef>
            </a:pPr>
            <a:r>
              <a:rPr sz="2000" dirty="0" smtClean="0">
                <a:solidFill>
                  <a:srgbClr val="04043F"/>
                </a:solidFill>
                <a:latin typeface="Arial"/>
                <a:cs typeface="Arial"/>
              </a:rPr>
              <a:t>.</a:t>
            </a:r>
            <a:endParaRPr sz="2000" dirty="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7F7B9B49E39B4FBDDEA1D347642655" ma:contentTypeVersion="10" ma:contentTypeDescription="Create a new document." ma:contentTypeScope="" ma:versionID="5db479ba6260d3466c6478c6320cab62">
  <xsd:schema xmlns:xsd="http://www.w3.org/2001/XMLSchema" xmlns:xs="http://www.w3.org/2001/XMLSchema" xmlns:p="http://schemas.microsoft.com/office/2006/metadata/properties" xmlns:ns3="c38b264d-e2e2-4ee6-9fe5-2abef1ad808a" targetNamespace="http://schemas.microsoft.com/office/2006/metadata/properties" ma:root="true" ma:fieldsID="74f3e2d5065ec348fc6ef29c93c6b67a" ns3:_="">
    <xsd:import namespace="c38b264d-e2e2-4ee6-9fe5-2abef1ad80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8b264d-e2e2-4ee6-9fe5-2abef1ad80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B01311-8C90-4DF2-AA1F-28D8320E7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8b264d-e2e2-4ee6-9fe5-2abef1ad80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B1E381-83A2-480E-8B46-4283D2F5B8E7}">
  <ds:schemaRefs>
    <ds:schemaRef ds:uri="http://schemas.microsoft.com/sharepoint/v3/contenttype/forms"/>
  </ds:schemaRefs>
</ds:datastoreItem>
</file>

<file path=customXml/itemProps3.xml><?xml version="1.0" encoding="utf-8"?>
<ds:datastoreItem xmlns:ds="http://schemas.openxmlformats.org/officeDocument/2006/customXml" ds:itemID="{E994F344-ED2F-45B3-9F31-3C798F3A363A}">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c38b264d-e2e2-4ee6-9fe5-2abef1ad808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3434</TotalTime>
  <Words>1254</Words>
  <Application>Microsoft Office PowerPoint</Application>
  <PresentationFormat>Widescreen</PresentationFormat>
  <Paragraphs>304</Paragraphs>
  <Slides>20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PowerPoint Presentation</vt:lpstr>
      <vt:lpstr>MEDICA Trade Fair</vt:lpstr>
      <vt:lpstr>MEDICA Trade Fair</vt:lpstr>
      <vt:lpstr>MEDICA Trade Fair</vt:lpstr>
      <vt:lpstr>MEDICA Trade Fair</vt:lpstr>
      <vt:lpstr>MEDICA Trade Fair</vt:lpstr>
      <vt:lpstr>MEDICA Trade Fair</vt:lpstr>
      <vt:lpstr>MEDICA Trade Fair</vt:lpstr>
      <vt:lpstr>The German Market</vt:lpstr>
      <vt:lpstr>The German Market</vt:lpstr>
      <vt:lpstr>The German Market</vt:lpstr>
      <vt:lpstr>The German Market</vt:lpstr>
      <vt:lpstr>The German Market</vt:lpstr>
      <vt:lpstr>The German Market</vt:lpstr>
      <vt:lpstr>The German Market</vt:lpstr>
      <vt:lpstr>The German Market</vt:lpstr>
      <vt:lpstr>The German Market</vt:lpstr>
      <vt:lpstr>The German Market</vt:lpstr>
      <vt:lpstr>Medica 2022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consectetur  adipiscing elit</dc:title>
  <dc:creator>Baerbel Moeller</dc:creator>
  <cp:lastModifiedBy>Baerbel Moeller</cp:lastModifiedBy>
  <cp:revision>109</cp:revision>
  <cp:lastPrinted>2022-09-27T13:05:16Z</cp:lastPrinted>
  <dcterms:created xsi:type="dcterms:W3CDTF">2021-06-08T16:53:37Z</dcterms:created>
  <dcterms:modified xsi:type="dcterms:W3CDTF">2022-10-05T09:18:09Z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b7b28b-6852-4761-8545-22cc044ea091_Enabled">
    <vt:lpwstr>true</vt:lpwstr>
  </property>
  <property fmtid="{D5CDD505-2E9C-101B-9397-08002B2CF9AE}" pid="3" name="MSIP_Label_deb7b28b-6852-4761-8545-22cc044ea091_SetDate">
    <vt:lpwstr>2021-06-08T16:54:26Z</vt:lpwstr>
  </property>
  <property fmtid="{D5CDD505-2E9C-101B-9397-08002B2CF9AE}" pid="4" name="MSIP_Label_deb7b28b-6852-4761-8545-22cc044ea091_Method">
    <vt:lpwstr>Privileged</vt:lpwstr>
  </property>
  <property fmtid="{D5CDD505-2E9C-101B-9397-08002B2CF9AE}" pid="5" name="MSIP_Label_deb7b28b-6852-4761-8545-22cc044ea091_Name">
    <vt:lpwstr>OS</vt:lpwstr>
  </property>
  <property fmtid="{D5CDD505-2E9C-101B-9397-08002B2CF9AE}" pid="6" name="MSIP_Label_deb7b28b-6852-4761-8545-22cc044ea091_SiteId">
    <vt:lpwstr>8fa217ec-33aa-46fb-ad96-dfe68006bb86</vt:lpwstr>
  </property>
  <property fmtid="{D5CDD505-2E9C-101B-9397-08002B2CF9AE}" pid="7" name="MSIP_Label_deb7b28b-6852-4761-8545-22cc044ea091_ActionId">
    <vt:lpwstr>6a295c9a-4318-4a84-b71f-cdf13adb9fc2</vt:lpwstr>
  </property>
  <property fmtid="{D5CDD505-2E9C-101B-9397-08002B2CF9AE}" pid="8" name="MSIP_Label_deb7b28b-6852-4761-8545-22cc044ea091_ContentBits">
    <vt:lpwstr>3</vt:lpwstr>
  </property>
  <property fmtid="{D5CDD505-2E9C-101B-9397-08002B2CF9AE}" pid="9" name="ClassificationContentMarkingFooterLocations">
    <vt:lpwstr>Office Theme:10</vt:lpwstr>
  </property>
  <property fmtid="{D5CDD505-2E9C-101B-9397-08002B2CF9AE}" pid="10" name="ClassificationContentMarkingFooterText">
    <vt:lpwstr>OFFICIAL-SENSITIVE</vt:lpwstr>
  </property>
  <property fmtid="{D5CDD505-2E9C-101B-9397-08002B2CF9AE}" pid="11" name="ClassificationContentMarkingHeaderLocations">
    <vt:lpwstr>Office Theme:9</vt:lpwstr>
  </property>
  <property fmtid="{D5CDD505-2E9C-101B-9397-08002B2CF9AE}" pid="12" name="ClassificationContentMarkingHeaderText">
    <vt:lpwstr>OFFICIAL-SENSITIVE</vt:lpwstr>
  </property>
  <property fmtid="{D5CDD505-2E9C-101B-9397-08002B2CF9AE}" pid="13" name="Business Unit">
    <vt:lpwstr>209;#Communication and Marketing Directorate|c9a89fb6-6333-46ed-bbb5-20104b9ca776</vt:lpwstr>
  </property>
  <property fmtid="{D5CDD505-2E9C-101B-9397-08002B2CF9AE}" pid="14" name="ContentTypeId">
    <vt:lpwstr>0x010100127F7B9B49E39B4FBDDEA1D347642655</vt:lpwstr>
  </property>
  <property fmtid="{D5CDD505-2E9C-101B-9397-08002B2CF9AE}" pid="15" name="_dlc_DocIdItemGuid">
    <vt:lpwstr>785a87b1-3677-40a1-b8b4-3c9e1b372040</vt:lpwstr>
  </property>
</Properties>
</file>