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16_F49E0F9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752" r:id="rId5"/>
    <p:sldMasterId id="2147483770" r:id="rId6"/>
  </p:sldMasterIdLst>
  <p:notesMasterIdLst>
    <p:notesMasterId r:id="rId29"/>
  </p:notesMasterIdLst>
  <p:sldIdLst>
    <p:sldId id="6157" r:id="rId7"/>
    <p:sldId id="439" r:id="rId8"/>
    <p:sldId id="6158" r:id="rId9"/>
    <p:sldId id="6171" r:id="rId10"/>
    <p:sldId id="6160" r:id="rId11"/>
    <p:sldId id="6161" r:id="rId12"/>
    <p:sldId id="6170" r:id="rId13"/>
    <p:sldId id="6179" r:id="rId14"/>
    <p:sldId id="6162" r:id="rId15"/>
    <p:sldId id="6176" r:id="rId16"/>
    <p:sldId id="6163" r:id="rId17"/>
    <p:sldId id="6173" r:id="rId18"/>
    <p:sldId id="6164" r:id="rId19"/>
    <p:sldId id="6175" r:id="rId20"/>
    <p:sldId id="6165" r:id="rId21"/>
    <p:sldId id="6174" r:id="rId22"/>
    <p:sldId id="6166" r:id="rId23"/>
    <p:sldId id="6167" r:id="rId24"/>
    <p:sldId id="6168" r:id="rId25"/>
    <p:sldId id="6182" r:id="rId26"/>
    <p:sldId id="6120" r:id="rId27"/>
    <p:sldId id="61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userDrawn="1">
          <p15:clr>
            <a:srgbClr val="A4A3A4"/>
          </p15:clr>
        </p15:guide>
        <p15:guide id="5" pos="7680" userDrawn="1">
          <p15:clr>
            <a:srgbClr val="A4A3A4"/>
          </p15:clr>
        </p15:guide>
        <p15:guide id="6"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BF2291-326E-76D4-4CB7-5D5DD6F5B6D4}" name="Junaid, Hiba (TRADE)" initials="JH(" userId="S::Hiba.Junaid@trade.gov.uk::81cc3371-97d2-4896-8320-290832ce2c87" providerId="AD"/>
  <p188:author id="{EFB0FFB9-BCEB-5AFD-9123-6A7EA336D9D0}" name="Ebenezer, Neil (TRADE)" initials="EN(" userId="S::Neil.Ebenezer@trade.gov.uk::fad09322-d0bc-4170-b84c-a9f4af86ecaa" providerId="AD"/>
  <p188:author id="{B4308FDD-D286-E7F4-BAE0-5C3F12BFF724}" name="Junaid, Hiba (TRADE)" initials="J(" userId="S::hiba.junaid@trade.gov.uk::81cc3371-97d2-4896-8320-290832ce2c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naid, Hiba (TRADE)" initials="JH(" lastIdx="9" clrIdx="0">
    <p:extLst>
      <p:ext uri="{19B8F6BF-5375-455C-9EA6-DF929625EA0E}">
        <p15:presenceInfo xmlns:p15="http://schemas.microsoft.com/office/powerpoint/2012/main" userId="S::Hiba.Junaid@trade.gov.uk::81cc3371-97d2-4896-8320-290832ce2c87" providerId="AD"/>
      </p:ext>
    </p:extLst>
  </p:cmAuthor>
  <p:cmAuthor id="2" name="Mitchard, Soraya (Trade)" initials="MS(" lastIdx="2" clrIdx="1">
    <p:extLst>
      <p:ext uri="{19B8F6BF-5375-455C-9EA6-DF929625EA0E}">
        <p15:presenceInfo xmlns:p15="http://schemas.microsoft.com/office/powerpoint/2012/main" userId="S::soraya.mitchard@trade.gov.uk::3c9daaae-a842-4e22-9171-d1f8d974d0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p:restoredTop sz="96327" autoAdjust="0"/>
  </p:normalViewPr>
  <p:slideViewPr>
    <p:cSldViewPr snapToGrid="0">
      <p:cViewPr varScale="1">
        <p:scale>
          <a:sx n="112" d="100"/>
          <a:sy n="112" d="100"/>
        </p:scale>
        <p:origin x="654" y="96"/>
      </p:cViewPr>
      <p:guideLst>
        <p:guide/>
        <p:guide pos="76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2.xml"/></Relationships>
</file>

<file path=ppt/comments/modernComment_1816_F49E0F95.xml><?xml version="1.0" encoding="utf-8"?>
<p188:cmLst xmlns:a="http://schemas.openxmlformats.org/drawingml/2006/main" xmlns:r="http://schemas.openxmlformats.org/officeDocument/2006/relationships" xmlns:p188="http://schemas.microsoft.com/office/powerpoint/2018/8/main">
  <p188:cm id="{E6084F36-FB84-4471-A421-A76ADD3D66DF}" authorId="{20BF2291-326E-76D4-4CB7-5D5DD6F5B6D4}" created="2022-10-24T22:42:57.446">
    <ac:txMkLst xmlns:ac="http://schemas.microsoft.com/office/drawing/2013/main/command">
      <pc:docMk xmlns:pc="http://schemas.microsoft.com/office/powerpoint/2013/main/command"/>
      <pc:sldMk xmlns:pc="http://schemas.microsoft.com/office/powerpoint/2013/main/command" cId="4103999381" sldId="6166"/>
      <ac:spMk id="5" creationId="{52E593A1-2AC8-20AF-F493-C29EF5153A9B}"/>
      <ac:txMk cp="476" len="115">
        <ac:context len="592" hash="4064684499"/>
      </ac:txMk>
    </ac:txMkLst>
    <p188:pos x="6050763" y="1941153"/>
    <p188:txBody>
      <a:bodyPr/>
      <a:lstStyle/>
      <a:p>
        <a:r>
          <a:rPr lang="en-GB"/>
          <a:t>Suggestion to reference the number of clinical trials in slide 18 to support this statement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2B94C-65AF-4978-9D75-C56B077B9EAD}" type="datetimeFigureOut">
              <a:rPr lang="en-GB" smtClean="0"/>
              <a:t>10/11/2022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A5AAA-D2A9-4667-8209-DF4E31A75952}" type="slidenum">
              <a:rPr lang="en-GB" smtClean="0"/>
              <a:t>‹#›</a:t>
            </a:fld>
            <a:endParaRPr lang="en-GB" dirty="0"/>
          </a:p>
        </p:txBody>
      </p:sp>
    </p:spTree>
    <p:extLst>
      <p:ext uri="{BB962C8B-B14F-4D97-AF65-F5344CB8AC3E}">
        <p14:creationId xmlns:p14="http://schemas.microsoft.com/office/powerpoint/2010/main" val="199725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A5AAA-D2A9-4667-8209-DF4E31A75952}" type="slidenum">
              <a:rPr lang="en-GB" smtClean="0"/>
              <a:t>3</a:t>
            </a:fld>
            <a:endParaRPr lang="en-GB" dirty="0"/>
          </a:p>
        </p:txBody>
      </p:sp>
    </p:spTree>
    <p:extLst>
      <p:ext uri="{BB962C8B-B14F-4D97-AF65-F5344CB8AC3E}">
        <p14:creationId xmlns:p14="http://schemas.microsoft.com/office/powerpoint/2010/main" val="248607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17</a:t>
            </a:fld>
            <a:endParaRPr lang="en-GB" dirty="0"/>
          </a:p>
        </p:txBody>
      </p:sp>
    </p:spTree>
    <p:extLst>
      <p:ext uri="{BB962C8B-B14F-4D97-AF65-F5344CB8AC3E}">
        <p14:creationId xmlns:p14="http://schemas.microsoft.com/office/powerpoint/2010/main" val="318537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903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A5AAA-D2A9-4667-8209-DF4E31A75952}" type="slidenum">
              <a:rPr lang="en-GB" smtClean="0"/>
              <a:t>22</a:t>
            </a:fld>
            <a:endParaRPr lang="en-GB" dirty="0"/>
          </a:p>
        </p:txBody>
      </p:sp>
    </p:spTree>
    <p:extLst>
      <p:ext uri="{BB962C8B-B14F-4D97-AF65-F5344CB8AC3E}">
        <p14:creationId xmlns:p14="http://schemas.microsoft.com/office/powerpoint/2010/main" val="412160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5</a:t>
            </a:fld>
            <a:endParaRPr lang="en-GB" dirty="0"/>
          </a:p>
        </p:txBody>
      </p:sp>
    </p:spTree>
    <p:extLst>
      <p:ext uri="{BB962C8B-B14F-4D97-AF65-F5344CB8AC3E}">
        <p14:creationId xmlns:p14="http://schemas.microsoft.com/office/powerpoint/2010/main" val="43054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6</a:t>
            </a:fld>
            <a:endParaRPr lang="en-GB" dirty="0"/>
          </a:p>
        </p:txBody>
      </p:sp>
    </p:spTree>
    <p:extLst>
      <p:ext uri="{BB962C8B-B14F-4D97-AF65-F5344CB8AC3E}">
        <p14:creationId xmlns:p14="http://schemas.microsoft.com/office/powerpoint/2010/main" val="220354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8</a:t>
            </a:fld>
            <a:endParaRPr lang="en-GB" dirty="0"/>
          </a:p>
        </p:txBody>
      </p:sp>
    </p:spTree>
    <p:extLst>
      <p:ext uri="{BB962C8B-B14F-4D97-AF65-F5344CB8AC3E}">
        <p14:creationId xmlns:p14="http://schemas.microsoft.com/office/powerpoint/2010/main" val="254706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9</a:t>
            </a:fld>
            <a:endParaRPr lang="en-GB" dirty="0"/>
          </a:p>
        </p:txBody>
      </p:sp>
    </p:spTree>
    <p:extLst>
      <p:ext uri="{BB962C8B-B14F-4D97-AF65-F5344CB8AC3E}">
        <p14:creationId xmlns:p14="http://schemas.microsoft.com/office/powerpoint/2010/main" val="165781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11</a:t>
            </a:fld>
            <a:endParaRPr lang="en-GB" dirty="0"/>
          </a:p>
        </p:txBody>
      </p:sp>
    </p:spTree>
    <p:extLst>
      <p:ext uri="{BB962C8B-B14F-4D97-AF65-F5344CB8AC3E}">
        <p14:creationId xmlns:p14="http://schemas.microsoft.com/office/powerpoint/2010/main" val="43339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13</a:t>
            </a:fld>
            <a:endParaRPr lang="en-GB" dirty="0"/>
          </a:p>
        </p:txBody>
      </p:sp>
    </p:spTree>
    <p:extLst>
      <p:ext uri="{BB962C8B-B14F-4D97-AF65-F5344CB8AC3E}">
        <p14:creationId xmlns:p14="http://schemas.microsoft.com/office/powerpoint/2010/main" val="280976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15</a:t>
            </a:fld>
            <a:endParaRPr lang="en-GB" dirty="0"/>
          </a:p>
        </p:txBody>
      </p:sp>
    </p:spTree>
    <p:extLst>
      <p:ext uri="{BB962C8B-B14F-4D97-AF65-F5344CB8AC3E}">
        <p14:creationId xmlns:p14="http://schemas.microsoft.com/office/powerpoint/2010/main" val="13664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A5AAA-D2A9-4667-8209-DF4E31A75952}" type="slidenum">
              <a:rPr lang="en-GB" smtClean="0"/>
              <a:t>16</a:t>
            </a:fld>
            <a:endParaRPr lang="en-GB" dirty="0"/>
          </a:p>
        </p:txBody>
      </p:sp>
    </p:spTree>
    <p:extLst>
      <p:ext uri="{BB962C8B-B14F-4D97-AF65-F5344CB8AC3E}">
        <p14:creationId xmlns:p14="http://schemas.microsoft.com/office/powerpoint/2010/main" val="124864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Header: Contents Page">
    <p:bg>
      <p:bgPr>
        <a:solidFill>
          <a:srgbClr val="1E1348"/>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4654B-0A73-F749-8E98-8744F6274738}"/>
              </a:ext>
            </a:extLst>
          </p:cNvPr>
          <p:cNvSpPr txBox="1">
            <a:spLocks/>
          </p:cNvSpPr>
          <p:nvPr userDrawn="1"/>
        </p:nvSpPr>
        <p:spPr bwMode="auto">
          <a:xfrm>
            <a:off x="706121" y="900000"/>
            <a:ext cx="626286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cs typeface="Arial" charset="0"/>
              </a:defRPr>
            </a:lvl2pPr>
            <a:lvl3pPr algn="l" rtl="0" eaLnBrk="1" fontAlgn="base" hangingPunct="1">
              <a:spcBef>
                <a:spcPct val="0"/>
              </a:spcBef>
              <a:spcAft>
                <a:spcPct val="0"/>
              </a:spcAft>
              <a:defRPr sz="2800" b="1">
                <a:solidFill>
                  <a:schemeClr val="tx1"/>
                </a:solidFill>
                <a:latin typeface="Arial" charset="0"/>
                <a:cs typeface="Arial" charset="0"/>
              </a:defRPr>
            </a:lvl3pPr>
            <a:lvl4pPr algn="l" rtl="0" eaLnBrk="1" fontAlgn="base" hangingPunct="1">
              <a:spcBef>
                <a:spcPct val="0"/>
              </a:spcBef>
              <a:spcAft>
                <a:spcPct val="0"/>
              </a:spcAft>
              <a:defRPr sz="2800" b="1">
                <a:solidFill>
                  <a:schemeClr val="tx1"/>
                </a:solidFill>
                <a:latin typeface="Arial" charset="0"/>
                <a:cs typeface="Arial" charset="0"/>
              </a:defRPr>
            </a:lvl4pPr>
            <a:lvl5pPr algn="l" rtl="0" eaLnBrk="1" fontAlgn="base" hangingPunct="1">
              <a:spcBef>
                <a:spcPct val="0"/>
              </a:spcBef>
              <a:spcAft>
                <a:spcPct val="0"/>
              </a:spcAft>
              <a:defRPr sz="2800" b="1">
                <a:solidFill>
                  <a:schemeClr val="tx1"/>
                </a:solidFill>
                <a:latin typeface="Arial" charset="0"/>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a:lstStyle>
          <a:p>
            <a:r>
              <a:rPr lang="en-GB" sz="4000" b="0" kern="0" dirty="0">
                <a:solidFill>
                  <a:schemeClr val="bg1"/>
                </a:solidFill>
                <a:latin typeface="Arial" panose="020B0604020202020204" pitchFamily="34" charset="0"/>
                <a:cs typeface="Arial" panose="020B0604020202020204" pitchFamily="34" charset="0"/>
              </a:rPr>
              <a:t>Contents</a:t>
            </a:r>
          </a:p>
        </p:txBody>
      </p:sp>
      <p:sp>
        <p:nvSpPr>
          <p:cNvPr id="6" name="Text Placeholder 6">
            <a:extLst>
              <a:ext uri="{FF2B5EF4-FFF2-40B4-BE49-F238E27FC236}">
                <a16:creationId xmlns:a16="http://schemas.microsoft.com/office/drawing/2014/main" id="{EFB21F53-4770-4043-A404-BBC4477C91C5}"/>
              </a:ext>
            </a:extLst>
          </p:cNvPr>
          <p:cNvSpPr>
            <a:spLocks noGrp="1"/>
          </p:cNvSpPr>
          <p:nvPr>
            <p:ph type="body" sz="quarter" idx="14" hasCustomPrompt="1"/>
          </p:nvPr>
        </p:nvSpPr>
        <p:spPr>
          <a:xfrm>
            <a:off x="706120" y="2132400"/>
            <a:ext cx="6262868" cy="3607200"/>
          </a:xfrm>
          <a:prstGeom prst="rect">
            <a:avLst/>
          </a:prstGeom>
        </p:spPr>
        <p:txBody>
          <a:bodyPr lIns="0" rIns="0"/>
          <a:lstStyle>
            <a:lvl1pPr marL="0" indent="0">
              <a:buFontTx/>
              <a:buNone/>
              <a:defRPr sz="2200" b="1">
                <a:solidFill>
                  <a:schemeClr val="bg1"/>
                </a:solidFill>
                <a:latin typeface="Arial" panose="020B0604020202020204" pitchFamily="34" charset="0"/>
                <a:cs typeface="Arial" panose="020B0604020202020204" pitchFamily="34" charset="0"/>
              </a:defRPr>
            </a:lvl1pPr>
            <a:lvl2pPr>
              <a:defRPr>
                <a:solidFill>
                  <a:schemeClr val="bg1"/>
                </a:solidFill>
              </a:defRPr>
            </a:lvl2pPr>
          </a:lstStyle>
          <a:p>
            <a:pPr lvl="0"/>
            <a:r>
              <a:rPr lang="en-GB"/>
              <a:t>Click here to edit contents list                     00</a:t>
            </a:r>
          </a:p>
          <a:p>
            <a:pPr lvl="0"/>
            <a:endParaRPr lang="en-GB"/>
          </a:p>
        </p:txBody>
      </p:sp>
      <p:sp>
        <p:nvSpPr>
          <p:cNvPr id="2" name="Footer Placeholder 1">
            <a:extLst>
              <a:ext uri="{FF2B5EF4-FFF2-40B4-BE49-F238E27FC236}">
                <a16:creationId xmlns:a16="http://schemas.microsoft.com/office/drawing/2014/main" id="{1A9F8457-7D1B-7144-95B7-D13FE02E966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406081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 Placeholder 20">
            <a:extLst>
              <a:ext uri="{FF2B5EF4-FFF2-40B4-BE49-F238E27FC236}">
                <a16:creationId xmlns:a16="http://schemas.microsoft.com/office/drawing/2014/main" id="{3EC27D7E-47BE-4CFC-B9DF-3891C05111F2}"/>
              </a:ext>
            </a:extLst>
          </p:cNvPr>
          <p:cNvSpPr>
            <a:spLocks noGrp="1"/>
          </p:cNvSpPr>
          <p:nvPr>
            <p:ph sz="half" idx="13" hasCustomPrompt="1"/>
          </p:nvPr>
        </p:nvSpPr>
        <p:spPr>
          <a:xfrm>
            <a:off x="7872000" y="0"/>
            <a:ext cx="4320000" cy="6858000"/>
          </a:xfrm>
        </p:spPr>
        <p:txBody>
          <a:bodyPr/>
          <a:lstStyle>
            <a:lvl1pPr>
              <a:defRPr/>
            </a:lvl1pPr>
          </a:lstStyle>
          <a:p>
            <a:pPr marL="0" algn="l" rtl="0" eaLnBrk="1" fontAlgn="b" latinLnBrk="0" hangingPunct="1">
              <a:spcBef>
                <a:spcPts val="0"/>
              </a:spcBef>
              <a:spcAft>
                <a:spcPts val="1200"/>
              </a:spcAft>
            </a:pPr>
            <a:r>
              <a:rPr lang="en-GB" sz="1400" b="0" i="0" u="none" strike="noStrike">
                <a:effectLst/>
                <a:latin typeface="Arial" panose="020B0604020202020204" pitchFamily="34" charset="0"/>
              </a:rPr>
              <a:t>Picture</a:t>
            </a:r>
          </a:p>
        </p:txBody>
      </p:sp>
      <p:sp>
        <p:nvSpPr>
          <p:cNvPr id="3" name="Slide Number Placeholder 2">
            <a:extLst>
              <a:ext uri="{FF2B5EF4-FFF2-40B4-BE49-F238E27FC236}">
                <a16:creationId xmlns:a16="http://schemas.microsoft.com/office/drawing/2014/main" id="{AF04D25B-5405-4B52-8906-6257EBB968F3}"/>
              </a:ext>
            </a:extLst>
          </p:cNvPr>
          <p:cNvSpPr>
            <a:spLocks noGrp="1"/>
          </p:cNvSpPr>
          <p:nvPr>
            <p:ph type="sldNum" sz="quarter" idx="10"/>
          </p:nvPr>
        </p:nvSpPr>
        <p:spPr/>
        <p:txBody>
          <a:bodyPr/>
          <a:lstStyle/>
          <a:p>
            <a:pPr>
              <a:defRPr/>
            </a:pPr>
            <a:fld id="{989E5FC0-FCB6-479C-B052-4926CBA9F07D}" type="slidenum">
              <a:rPr lang="en-GB" altLang="en-US" smtClean="0">
                <a:solidFill>
                  <a:srgbClr val="180E3C"/>
                </a:solidFill>
              </a:rPr>
              <a:pPr>
                <a:defRPr/>
              </a:pPr>
              <a:t>‹#›</a:t>
            </a:fld>
            <a:endParaRPr lang="en-GB" altLang="en-US" dirty="0">
              <a:solidFill>
                <a:srgbClr val="180E3C"/>
              </a:solidFill>
            </a:endParaRPr>
          </a:p>
        </p:txBody>
      </p:sp>
      <p:sp>
        <p:nvSpPr>
          <p:cNvPr id="4" name="Rectangle 3">
            <a:extLst>
              <a:ext uri="{FF2B5EF4-FFF2-40B4-BE49-F238E27FC236}">
                <a16:creationId xmlns:a16="http://schemas.microsoft.com/office/drawing/2014/main" id="{26E391D5-8685-4C22-9D90-890382BBFDF9}"/>
              </a:ext>
            </a:extLst>
          </p:cNvPr>
          <p:cNvSpPr>
            <a:spLocks/>
          </p:cNvSpPr>
          <p:nvPr userDrawn="1"/>
        </p:nvSpPr>
        <p:spPr>
          <a:xfrm>
            <a:off x="0" y="2273893"/>
            <a:ext cx="11952000" cy="3996000"/>
          </a:xfrm>
          <a:prstGeom prst="rect">
            <a:avLst/>
          </a:prstGeom>
          <a:gradFill flip="none" rotWithShape="1">
            <a:gsLst>
              <a:gs pos="44900">
                <a:schemeClr val="bg2">
                  <a:alpha val="90000"/>
                </a:schemeClr>
              </a:gs>
              <a:gs pos="0">
                <a:schemeClr val="bg2"/>
              </a:gs>
              <a:gs pos="100000">
                <a:schemeClr val="bg2">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1">
            <a:extLst>
              <a:ext uri="{FF2B5EF4-FFF2-40B4-BE49-F238E27FC236}">
                <a16:creationId xmlns:a16="http://schemas.microsoft.com/office/drawing/2014/main" id="{125A8CD0-00ED-4D3D-B37C-F260BA3EADAA}"/>
              </a:ext>
            </a:extLst>
          </p:cNvPr>
          <p:cNvSpPr>
            <a:spLocks noGrp="1"/>
          </p:cNvSpPr>
          <p:nvPr>
            <p:ph sz="half" idx="11"/>
          </p:nvPr>
        </p:nvSpPr>
        <p:spPr>
          <a:xfrm>
            <a:off x="5097752" y="3158185"/>
            <a:ext cx="2880000" cy="2880000"/>
          </a:xfrm>
        </p:spPr>
        <p:txBody>
          <a:bodyPr/>
          <a:lstStyle/>
          <a:p>
            <a:pPr marL="0" algn="l" rtl="0" eaLnBrk="1" fontAlgn="b" latinLnBrk="0" hangingPunct="1">
              <a:spcBef>
                <a:spcPts val="0"/>
              </a:spcBef>
              <a:spcAft>
                <a:spcPts val="1200"/>
              </a:spcAft>
            </a:pPr>
            <a:endParaRPr lang="en-GB" sz="1400" b="0" i="0" u="none" strike="noStrike">
              <a:effectLst/>
              <a:latin typeface="Arial" panose="020B0604020202020204" pitchFamily="34" charset="0"/>
            </a:endParaRPr>
          </a:p>
        </p:txBody>
      </p:sp>
      <p:sp>
        <p:nvSpPr>
          <p:cNvPr id="6" name="Text Placeholder 20">
            <a:extLst>
              <a:ext uri="{FF2B5EF4-FFF2-40B4-BE49-F238E27FC236}">
                <a16:creationId xmlns:a16="http://schemas.microsoft.com/office/drawing/2014/main" id="{D8BA9514-FC3F-4E5B-95DB-C8AF0BD24CEE}"/>
              </a:ext>
            </a:extLst>
          </p:cNvPr>
          <p:cNvSpPr>
            <a:spLocks noGrp="1"/>
          </p:cNvSpPr>
          <p:nvPr>
            <p:ph sz="half" idx="12"/>
          </p:nvPr>
        </p:nvSpPr>
        <p:spPr>
          <a:xfrm>
            <a:off x="8697752" y="3158185"/>
            <a:ext cx="3013200" cy="2880000"/>
          </a:xfrm>
        </p:spPr>
        <p:txBody>
          <a:bodyPr/>
          <a:lstStyle/>
          <a:p>
            <a:pPr marL="0" algn="l" rtl="0" eaLnBrk="1" fontAlgn="b" latinLnBrk="0" hangingPunct="1">
              <a:spcBef>
                <a:spcPts val="0"/>
              </a:spcBef>
              <a:spcAft>
                <a:spcPts val="1200"/>
              </a:spcAft>
            </a:pPr>
            <a:endParaRPr lang="en-GB" sz="1400" b="0" i="0" u="none" strike="noStrike">
              <a:effectLst/>
              <a:latin typeface="Arial" panose="020B0604020202020204" pitchFamily="34" charset="0"/>
            </a:endParaRPr>
          </a:p>
        </p:txBody>
      </p:sp>
      <p:sp>
        <p:nvSpPr>
          <p:cNvPr id="7" name="Content Placeholder 11">
            <a:extLst>
              <a:ext uri="{FF2B5EF4-FFF2-40B4-BE49-F238E27FC236}">
                <a16:creationId xmlns:a16="http://schemas.microsoft.com/office/drawing/2014/main" id="{189318A6-11EC-4113-ADE5-898F3C59E4A3}"/>
              </a:ext>
            </a:extLst>
          </p:cNvPr>
          <p:cNvSpPr>
            <a:spLocks noGrp="1"/>
          </p:cNvSpPr>
          <p:nvPr>
            <p:ph sz="half" idx="1"/>
          </p:nvPr>
        </p:nvSpPr>
        <p:spPr>
          <a:xfrm>
            <a:off x="1857752" y="3158185"/>
            <a:ext cx="2880000" cy="2880000"/>
          </a:xfrm>
        </p:spPr>
        <p:txBody>
          <a:bodyPr/>
          <a:lstStyle/>
          <a:p>
            <a:pPr>
              <a:spcAft>
                <a:spcPts val="1200"/>
              </a:spcAft>
            </a:pPr>
            <a:endParaRPr lang="en-GB" sz="1400" b="0">
              <a:solidFill>
                <a:schemeClr val="tx1"/>
              </a:solidFill>
            </a:endParaRPr>
          </a:p>
        </p:txBody>
      </p:sp>
      <p:graphicFrame>
        <p:nvGraphicFramePr>
          <p:cNvPr id="8" name="Table 5">
            <a:extLst>
              <a:ext uri="{FF2B5EF4-FFF2-40B4-BE49-F238E27FC236}">
                <a16:creationId xmlns:a16="http://schemas.microsoft.com/office/drawing/2014/main" id="{FF75BDCD-A9A0-4BE7-BCEA-685437049CAD}"/>
              </a:ext>
            </a:extLst>
          </p:cNvPr>
          <p:cNvGraphicFramePr>
            <a:graphicFrameLocks/>
          </p:cNvGraphicFramePr>
          <p:nvPr userDrawn="1">
            <p:extLst>
              <p:ext uri="{D42A27DB-BD31-4B8C-83A1-F6EECF244321}">
                <p14:modId xmlns:p14="http://schemas.microsoft.com/office/powerpoint/2010/main" val="3733677242"/>
              </p:ext>
            </p:extLst>
          </p:nvPr>
        </p:nvGraphicFramePr>
        <p:xfrm>
          <a:off x="596552" y="3434631"/>
          <a:ext cx="1080000" cy="2603553"/>
        </p:xfrm>
        <a:graphic>
          <a:graphicData uri="http://schemas.openxmlformats.org/drawingml/2006/table">
            <a:tbl>
              <a:tblPr firstRow="1">
                <a:tableStyleId>{5C22544A-7EE6-4342-B048-85BDC9FD1C3A}</a:tableStyleId>
              </a:tblPr>
              <a:tblGrid>
                <a:gridCol w="1008000">
                  <a:extLst>
                    <a:ext uri="{9D8B030D-6E8A-4147-A177-3AD203B41FA5}">
                      <a16:colId xmlns:a16="http://schemas.microsoft.com/office/drawing/2014/main" val="4293478145"/>
                    </a:ext>
                  </a:extLst>
                </a:gridCol>
                <a:gridCol w="72000">
                  <a:extLst>
                    <a:ext uri="{9D8B030D-6E8A-4147-A177-3AD203B41FA5}">
                      <a16:colId xmlns:a16="http://schemas.microsoft.com/office/drawing/2014/main" val="727858878"/>
                    </a:ext>
                  </a:extLst>
                </a:gridCol>
              </a:tblGrid>
              <a:tr h="552486">
                <a:tc>
                  <a:txBody>
                    <a:bodyPr/>
                    <a:lstStyle/>
                    <a:p>
                      <a:pPr marL="0" indent="0" algn="r">
                        <a:buClr>
                          <a:schemeClr val="tx2"/>
                        </a:buClr>
                        <a:buFont typeface="Wingdings" panose="05000000000000000000" pitchFamily="2" charset="2"/>
                        <a:buNone/>
                      </a:pPr>
                      <a:endParaRPr lang="en-GB" sz="1100" b="0" dirty="0">
                        <a:solidFill>
                          <a:schemeClr val="tx2"/>
                        </a:solidFill>
                      </a:endParaRPr>
                    </a:p>
                  </a:txBody>
                  <a:tcPr marL="0" marR="21600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buClr>
                          <a:schemeClr val="tx2"/>
                        </a:buClr>
                        <a:buFont typeface="Wingdings" panose="05000000000000000000" pitchFamily="2" charset="2"/>
                        <a:buNone/>
                      </a:pPr>
                      <a:endParaRPr lang="en-GB" sz="300" b="0" dirty="0">
                        <a:solidFill>
                          <a:schemeClr val="tx2"/>
                        </a:solidFill>
                      </a:endParaRPr>
                    </a:p>
                  </a:txBody>
                  <a:tcPr marL="0" marR="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84177445"/>
                  </a:ext>
                </a:extLst>
              </a:tr>
              <a:tr h="781359">
                <a:tc>
                  <a:txBody>
                    <a:bodyPr/>
                    <a:lstStyle/>
                    <a:p>
                      <a:pPr marL="0" indent="0" algn="r">
                        <a:buClr>
                          <a:schemeClr val="tx2"/>
                        </a:buClr>
                        <a:buFont typeface="Wingdings" panose="05000000000000000000" pitchFamily="2" charset="2"/>
                        <a:buNone/>
                      </a:pPr>
                      <a:endParaRPr lang="en-GB" sz="1100" b="0" dirty="0">
                        <a:solidFill>
                          <a:schemeClr val="tx2"/>
                        </a:solidFill>
                      </a:endParaRPr>
                    </a:p>
                  </a:txBody>
                  <a:tcPr marL="0" marR="21600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buClr>
                          <a:schemeClr val="tx2"/>
                        </a:buClr>
                        <a:buFont typeface="Wingdings" panose="05000000000000000000" pitchFamily="2" charset="2"/>
                        <a:buNone/>
                      </a:pPr>
                      <a:endParaRPr lang="en-GB" sz="300" b="0" dirty="0">
                        <a:solidFill>
                          <a:schemeClr val="tx2"/>
                        </a:solidFill>
                      </a:endParaRPr>
                    </a:p>
                  </a:txBody>
                  <a:tcPr marL="0" marR="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0973804"/>
                  </a:ext>
                </a:extLst>
              </a:tr>
              <a:tr h="634854">
                <a:tc>
                  <a:txBody>
                    <a:bodyPr/>
                    <a:lstStyle/>
                    <a:p>
                      <a:pPr marL="0" indent="0" algn="r">
                        <a:buClr>
                          <a:schemeClr val="tx2"/>
                        </a:buClr>
                        <a:buFont typeface="Wingdings" panose="05000000000000000000" pitchFamily="2" charset="2"/>
                        <a:buNone/>
                      </a:pPr>
                      <a:endParaRPr lang="en-GB" sz="1100" b="0" dirty="0">
                        <a:solidFill>
                          <a:schemeClr val="tx2"/>
                        </a:solidFill>
                      </a:endParaRPr>
                    </a:p>
                  </a:txBody>
                  <a:tcPr marL="0" marR="21600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buClr>
                          <a:schemeClr val="tx2"/>
                        </a:buClr>
                        <a:buFont typeface="Wingdings" panose="05000000000000000000" pitchFamily="2" charset="2"/>
                        <a:buNone/>
                      </a:pPr>
                      <a:endParaRPr lang="en-GB" sz="300" b="0" dirty="0">
                        <a:solidFill>
                          <a:schemeClr val="tx2"/>
                        </a:solidFill>
                      </a:endParaRPr>
                    </a:p>
                  </a:txBody>
                  <a:tcPr marL="0" marR="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12122183"/>
                  </a:ext>
                </a:extLst>
              </a:tr>
              <a:tr h="634854">
                <a:tc>
                  <a:txBody>
                    <a:bodyPr/>
                    <a:lstStyle/>
                    <a:p>
                      <a:pPr marL="0" indent="0" algn="r">
                        <a:buClr>
                          <a:schemeClr val="tx2"/>
                        </a:buClr>
                        <a:buFont typeface="Wingdings" panose="05000000000000000000" pitchFamily="2" charset="2"/>
                        <a:buNone/>
                      </a:pPr>
                      <a:endParaRPr lang="en-GB" sz="1100" b="0" dirty="0">
                        <a:solidFill>
                          <a:schemeClr val="tx2"/>
                        </a:solidFill>
                      </a:endParaRPr>
                    </a:p>
                  </a:txBody>
                  <a:tcPr marL="0" marR="21600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buClr>
                          <a:schemeClr val="tx2"/>
                        </a:buClr>
                        <a:buFont typeface="Wingdings" panose="05000000000000000000" pitchFamily="2" charset="2"/>
                        <a:buNone/>
                      </a:pPr>
                      <a:endParaRPr lang="en-GB" sz="300" b="0" dirty="0">
                        <a:solidFill>
                          <a:schemeClr val="tx2"/>
                        </a:solidFill>
                      </a:endParaRPr>
                    </a:p>
                  </a:txBody>
                  <a:tcPr marL="0" marR="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88324056"/>
                  </a:ext>
                </a:extLst>
              </a:tr>
            </a:tbl>
          </a:graphicData>
        </a:graphic>
      </p:graphicFrame>
      <p:sp>
        <p:nvSpPr>
          <p:cNvPr id="9" name="Rectangle 8">
            <a:extLst>
              <a:ext uri="{FF2B5EF4-FFF2-40B4-BE49-F238E27FC236}">
                <a16:creationId xmlns:a16="http://schemas.microsoft.com/office/drawing/2014/main" id="{590BF390-FF79-40AD-95FF-620A5DA07938}"/>
              </a:ext>
            </a:extLst>
          </p:cNvPr>
          <p:cNvSpPr>
            <a:spLocks noChangeAspect="1"/>
          </p:cNvSpPr>
          <p:nvPr userDrawn="1"/>
        </p:nvSpPr>
        <p:spPr>
          <a:xfrm>
            <a:off x="1857752" y="2618185"/>
            <a:ext cx="324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278675A-8197-4A6A-BACC-BD191AE88BA7}"/>
              </a:ext>
            </a:extLst>
          </p:cNvPr>
          <p:cNvSpPr>
            <a:spLocks noChangeAspect="1"/>
          </p:cNvSpPr>
          <p:nvPr userDrawn="1"/>
        </p:nvSpPr>
        <p:spPr>
          <a:xfrm>
            <a:off x="5096552" y="2618185"/>
            <a:ext cx="324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EFF5CE9-878F-4D03-9FF8-C59317FC552E}"/>
              </a:ext>
            </a:extLst>
          </p:cNvPr>
          <p:cNvSpPr>
            <a:spLocks noChangeAspect="1"/>
          </p:cNvSpPr>
          <p:nvPr userDrawn="1"/>
        </p:nvSpPr>
        <p:spPr>
          <a:xfrm>
            <a:off x="8698509" y="2618185"/>
            <a:ext cx="324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a:extLst>
              <a:ext uri="{FF2B5EF4-FFF2-40B4-BE49-F238E27FC236}">
                <a16:creationId xmlns:a16="http://schemas.microsoft.com/office/drawing/2014/main" id="{B84FBFEE-528C-434A-A0F9-4ADE7C404E71}"/>
              </a:ext>
            </a:extLst>
          </p:cNvPr>
          <p:cNvSpPr>
            <a:spLocks noGrp="1"/>
          </p:cNvSpPr>
          <p:nvPr>
            <p:ph type="body" sz="quarter" idx="11"/>
          </p:nvPr>
        </p:nvSpPr>
        <p:spPr>
          <a:xfrm>
            <a:off x="540000" y="648000"/>
            <a:ext cx="6768000" cy="540000"/>
          </a:xfrm>
        </p:spPr>
        <p:txBody>
          <a:bodyPr tIns="0" bIns="0"/>
          <a:lstStyle>
            <a:lvl1pPr>
              <a:spcAft>
                <a:spcPts val="600"/>
              </a:spcAft>
              <a:defRPr sz="2400" b="0"/>
            </a:lvl1pPr>
            <a:lvl2pPr marL="0" indent="0">
              <a:spcBef>
                <a:spcPts val="0"/>
              </a:spcBef>
              <a:buNone/>
              <a:defRPr sz="1200"/>
            </a:lvl2pPr>
          </a:lstStyle>
          <a:p>
            <a:pPr lvl="0"/>
            <a:r>
              <a:rPr lang="en-US"/>
              <a:t>Click to edit Master text styles</a:t>
            </a:r>
          </a:p>
        </p:txBody>
      </p:sp>
    </p:spTree>
    <p:extLst>
      <p:ext uri="{BB962C8B-B14F-4D97-AF65-F5344CB8AC3E}">
        <p14:creationId xmlns:p14="http://schemas.microsoft.com/office/powerpoint/2010/main" val="612603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255EA7-0E23-4A58-9F63-6942BF94FB21}"/>
              </a:ext>
            </a:extLst>
          </p:cNvPr>
          <p:cNvSpPr/>
          <p:nvPr userDrawn="1"/>
        </p:nvSpPr>
        <p:spPr>
          <a:xfrm>
            <a:off x="7872000" y="0"/>
            <a:ext cx="43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p:nvPr>
        </p:nvSpPr>
        <p:spPr>
          <a:xfrm>
            <a:off x="360000" y="360000"/>
            <a:ext cx="5436000" cy="647700"/>
          </a:xfrm>
        </p:spPr>
        <p:txBody>
          <a:bodyPr tIns="0" bIns="0" anchor="t" anchorCtr="0"/>
          <a:lstStyle>
            <a:lvl1pPr>
              <a:defRPr sz="2400" b="0">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359999" y="1332000"/>
            <a:ext cx="3420000" cy="5155200"/>
          </a:xfrm>
        </p:spPr>
        <p:txBody>
          <a:bodyPr/>
          <a:lstStyle>
            <a:lvl1pPr>
              <a:spcBef>
                <a:spcPts val="0"/>
              </a:spcBef>
              <a:spcAft>
                <a:spcPts val="300"/>
              </a:spcAft>
              <a:defRPr sz="1400" b="0">
                <a:solidFill>
                  <a:schemeClr val="tx1"/>
                </a:solidFill>
              </a:defRPr>
            </a:lvl1pPr>
            <a:lvl2pPr marL="1587" indent="0">
              <a:spcBef>
                <a:spcPts val="0"/>
              </a:spcBef>
              <a:spcAft>
                <a:spcPts val="600"/>
              </a:spcAft>
              <a:buNone/>
              <a:defRPr sz="1100">
                <a:solidFill>
                  <a:schemeClr val="tx1"/>
                </a:solidFill>
              </a:defRPr>
            </a:lvl2pPr>
            <a:lvl3pPr marL="0" indent="-216000">
              <a:buClr>
                <a:schemeClr val="accent1"/>
              </a:buClr>
              <a:buFont typeface="Arial" panose="020B0604020202020204" pitchFamily="34" charset="0"/>
              <a:buChar char="›"/>
              <a:defRPr sz="1100">
                <a:solidFill>
                  <a:schemeClr val="tx1"/>
                </a:solidFill>
              </a:defRPr>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140000" y="1332000"/>
            <a:ext cx="3420000" cy="5155200"/>
          </a:xfrm>
        </p:spPr>
        <p:txBody>
          <a:bodyPr tIns="0" rIns="108000" bIns="0"/>
          <a:lstStyle>
            <a:lvl1pPr>
              <a:spcBef>
                <a:spcPts val="0"/>
              </a:spcBef>
              <a:spcAft>
                <a:spcPts val="300"/>
              </a:spcAft>
              <a:defRPr sz="1400" b="0">
                <a:solidFill>
                  <a:schemeClr val="tx1"/>
                </a:solidFill>
              </a:defRPr>
            </a:lvl1pPr>
            <a:lvl2pPr marL="1587" indent="0">
              <a:spcBef>
                <a:spcPts val="0"/>
              </a:spcBef>
              <a:spcAft>
                <a:spcPts val="600"/>
              </a:spcAft>
              <a:buNone/>
              <a:defRPr sz="1100">
                <a:solidFill>
                  <a:schemeClr val="tx1"/>
                </a:solidFill>
              </a:defRPr>
            </a:lvl2pPr>
            <a:lvl3pPr marL="215900" indent="-215900">
              <a:buClr>
                <a:schemeClr val="accent1"/>
              </a:buClr>
              <a:buFont typeface="Arial" panose="020B0604020202020204" pitchFamily="34" charset="0"/>
              <a:buChar char="›"/>
              <a:defRPr sz="1100">
                <a:solidFill>
                  <a:schemeClr val="tx1"/>
                </a:solidFill>
              </a:defRPr>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A6DDA5C4-E6A2-4EA8-AAF2-B40FB2A8C823}"/>
              </a:ext>
            </a:extLst>
          </p:cNvPr>
          <p:cNvSpPr>
            <a:spLocks noGrp="1"/>
          </p:cNvSpPr>
          <p:nvPr>
            <p:ph sz="half" idx="11"/>
          </p:nvPr>
        </p:nvSpPr>
        <p:spPr>
          <a:xfrm>
            <a:off x="8532000" y="3420000"/>
            <a:ext cx="2988000" cy="2340000"/>
          </a:xfrm>
        </p:spPr>
        <p:txBody>
          <a:bodyPr tIns="0" rIns="108000" bIns="0" anchor="b"/>
          <a:lstStyle>
            <a:lvl1pPr>
              <a:spcBef>
                <a:spcPts val="0"/>
              </a:spcBef>
              <a:spcAft>
                <a:spcPts val="800"/>
              </a:spcAft>
              <a:defRPr sz="1600" b="1" i="0">
                <a:solidFill>
                  <a:schemeClr val="bg1"/>
                </a:solidFill>
                <a:latin typeface="+mn-lt"/>
              </a:defRPr>
            </a:lvl1pPr>
            <a:lvl2pPr marL="1587" indent="0">
              <a:spcBef>
                <a:spcPts val="0"/>
              </a:spcBef>
              <a:spcAft>
                <a:spcPts val="600"/>
              </a:spcAft>
              <a:buNone/>
              <a:defRPr sz="1600" i="0">
                <a:solidFill>
                  <a:schemeClr val="bg1"/>
                </a:solidFill>
                <a:latin typeface="+mn-lt"/>
              </a:defRPr>
            </a:lvl2pPr>
            <a:lvl3pPr marL="215900" indent="-215900">
              <a:buClr>
                <a:schemeClr val="accent1"/>
              </a:buClr>
              <a:buFont typeface="Arial" panose="020B0604020202020204" pitchFamily="34" charset="0"/>
              <a:buChar char="›"/>
              <a:defRPr sz="1100" i="1">
                <a:solidFill>
                  <a:schemeClr val="bg1"/>
                </a:solidFill>
                <a:latin typeface="Georgia" panose="02040502050405020303" pitchFamily="18" charset="0"/>
              </a:defRPr>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Rectangle 6">
            <a:extLst>
              <a:ext uri="{FF2B5EF4-FFF2-40B4-BE49-F238E27FC236}">
                <a16:creationId xmlns:a16="http://schemas.microsoft.com/office/drawing/2014/main" id="{7C4AAD52-FE39-4F19-A1E6-97E3EBDDDBF9}"/>
              </a:ext>
            </a:extLst>
          </p:cNvPr>
          <p:cNvSpPr>
            <a:spLocks noGrp="1" noChangeArrowheads="1"/>
          </p:cNvSpPr>
          <p:nvPr>
            <p:ph type="sldNum" sz="quarter" idx="4"/>
          </p:nvPr>
        </p:nvSpPr>
        <p:spPr bwMode="auto">
          <a:xfrm>
            <a:off x="11484000" y="180000"/>
            <a:ext cx="18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0" bIns="0" numCol="1" anchor="t" anchorCtr="0" compatLnSpc="1">
            <a:prstTxWarp prst="textNoShape">
              <a:avLst/>
            </a:prstTxWarp>
          </a:bodyPr>
          <a:lstStyle>
            <a:lvl1pPr algn="r" eaLnBrk="1" hangingPunct="1">
              <a:defRPr sz="800" b="0" smtClean="0">
                <a:solidFill>
                  <a:schemeClr val="bg1"/>
                </a:solidFill>
                <a:latin typeface="Euclid Flex B" panose="020B0504000000000000" pitchFamily="34" charset="0"/>
              </a:defRPr>
            </a:lvl1pPr>
          </a:lstStyle>
          <a:p>
            <a:pPr>
              <a:defRPr/>
            </a:pPr>
            <a:fld id="{989E5FC0-FCB6-479C-B052-4926CBA9F07D}" type="slidenum">
              <a:rPr lang="en-GB" altLang="en-US" smtClean="0"/>
              <a:pPr>
                <a:defRPr/>
              </a:pPr>
              <a:t>‹#›</a:t>
            </a:fld>
            <a:endParaRPr lang="en-GB" altLang="en-US" dirty="0"/>
          </a:p>
        </p:txBody>
      </p:sp>
    </p:spTree>
    <p:extLst>
      <p:ext uri="{BB962C8B-B14F-4D97-AF65-F5344CB8AC3E}">
        <p14:creationId xmlns:p14="http://schemas.microsoft.com/office/powerpoint/2010/main" val="11358492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3 colum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060C9E-28C6-4672-A8E0-17F36C1557B0}"/>
              </a:ext>
            </a:extLst>
          </p:cNvPr>
          <p:cNvSpPr>
            <a:spLocks noGrp="1"/>
          </p:cNvSpPr>
          <p:nvPr>
            <p:ph type="pic" sz="quarter" idx="14"/>
          </p:nvPr>
        </p:nvSpPr>
        <p:spPr>
          <a:xfrm>
            <a:off x="0" y="0"/>
            <a:ext cx="12192000" cy="6858000"/>
          </a:xfrm>
        </p:spPr>
        <p:txBody>
          <a:bodyPr/>
          <a:lstStyle/>
          <a:p>
            <a:endParaRPr lang="en-GB" dirty="0"/>
          </a:p>
        </p:txBody>
      </p:sp>
      <p:sp>
        <p:nvSpPr>
          <p:cNvPr id="2" name="Content Placeholder 2">
            <a:extLst>
              <a:ext uri="{FF2B5EF4-FFF2-40B4-BE49-F238E27FC236}">
                <a16:creationId xmlns:a16="http://schemas.microsoft.com/office/drawing/2014/main" id="{09CEEC5F-A5F8-4F5B-882C-805917FD8991}"/>
              </a:ext>
            </a:extLst>
          </p:cNvPr>
          <p:cNvSpPr>
            <a:spLocks noGrp="1"/>
          </p:cNvSpPr>
          <p:nvPr>
            <p:ph idx="1"/>
          </p:nvPr>
        </p:nvSpPr>
        <p:spPr>
          <a:xfrm>
            <a:off x="360000" y="1800000"/>
            <a:ext cx="3600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4" name="Rectangle 6">
            <a:extLst>
              <a:ext uri="{FF2B5EF4-FFF2-40B4-BE49-F238E27FC236}">
                <a16:creationId xmlns:a16="http://schemas.microsoft.com/office/drawing/2014/main" id="{6516015A-4DF8-4F28-9101-90D8A1C23930}"/>
              </a:ext>
            </a:extLst>
          </p:cNvPr>
          <p:cNvSpPr>
            <a:spLocks noGrp="1" noChangeArrowheads="1"/>
          </p:cNvSpPr>
          <p:nvPr>
            <p:ph type="sldNum" sz="quarter" idx="10"/>
          </p:nvPr>
        </p:nvSpPr>
        <p:spPr>
          <a:xfrm>
            <a:off x="11484000" y="180000"/>
            <a:ext cx="180000" cy="122400"/>
          </a:xfrm>
          <a:ln/>
        </p:spPr>
        <p:txBody>
          <a:bodyPr lIns="0" tIns="0" rIns="0" bIns="0"/>
          <a:lstStyle>
            <a:lvl1pPr algn="r">
              <a:defRPr sz="800"/>
            </a:lvl1pPr>
          </a:lstStyle>
          <a:p>
            <a:pPr>
              <a:defRPr/>
            </a:pPr>
            <a:fld id="{B2042DD9-91C0-44A8-AC06-2B0B2C4FEC68}" type="slidenum">
              <a:rPr lang="en-GB" altLang="en-US" smtClean="0">
                <a:solidFill>
                  <a:srgbClr val="180E3C"/>
                </a:solidFill>
              </a:rPr>
              <a:pPr>
                <a:defRPr/>
              </a:pPr>
              <a:t>‹#›</a:t>
            </a:fld>
            <a:endParaRPr lang="en-GB" altLang="en-US" dirty="0">
              <a:solidFill>
                <a:srgbClr val="180E3C"/>
              </a:solidFill>
            </a:endParaRPr>
          </a:p>
        </p:txBody>
      </p:sp>
      <p:sp>
        <p:nvSpPr>
          <p:cNvPr id="8" name="Content Placeholder 2">
            <a:extLst>
              <a:ext uri="{FF2B5EF4-FFF2-40B4-BE49-F238E27FC236}">
                <a16:creationId xmlns:a16="http://schemas.microsoft.com/office/drawing/2014/main" id="{A00DF7AD-69B2-44D9-90EF-838574946F6E}"/>
              </a:ext>
            </a:extLst>
          </p:cNvPr>
          <p:cNvSpPr>
            <a:spLocks noGrp="1"/>
          </p:cNvSpPr>
          <p:nvPr>
            <p:ph idx="15"/>
          </p:nvPr>
        </p:nvSpPr>
        <p:spPr>
          <a:xfrm>
            <a:off x="4680000" y="1800000"/>
            <a:ext cx="2952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55BFFC82-0DEF-4FF1-981B-E4CC04BF68D7}"/>
              </a:ext>
            </a:extLst>
          </p:cNvPr>
          <p:cNvSpPr>
            <a:spLocks noGrp="1"/>
          </p:cNvSpPr>
          <p:nvPr>
            <p:ph idx="16"/>
          </p:nvPr>
        </p:nvSpPr>
        <p:spPr>
          <a:xfrm>
            <a:off x="8172000" y="1800000"/>
            <a:ext cx="3600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10" name="Text Placeholder 5">
            <a:extLst>
              <a:ext uri="{FF2B5EF4-FFF2-40B4-BE49-F238E27FC236}">
                <a16:creationId xmlns:a16="http://schemas.microsoft.com/office/drawing/2014/main" id="{CA704E50-A57D-4351-A599-AACAB286D451}"/>
              </a:ext>
            </a:extLst>
          </p:cNvPr>
          <p:cNvSpPr>
            <a:spLocks noGrp="1"/>
          </p:cNvSpPr>
          <p:nvPr>
            <p:ph type="body" sz="quarter" idx="11"/>
          </p:nvPr>
        </p:nvSpPr>
        <p:spPr>
          <a:xfrm>
            <a:off x="540000" y="648000"/>
            <a:ext cx="6768000" cy="540000"/>
          </a:xfrm>
        </p:spPr>
        <p:txBody>
          <a:bodyPr tIns="0" bIns="0"/>
          <a:lstStyle>
            <a:lvl1pPr>
              <a:spcAft>
                <a:spcPts val="600"/>
              </a:spcAft>
              <a:defRPr sz="2400" b="0"/>
            </a:lvl1pPr>
            <a:lvl2pPr marL="0" indent="0">
              <a:spcBef>
                <a:spcPts val="0"/>
              </a:spcBef>
              <a:buNone/>
              <a:defRPr sz="1200"/>
            </a:lvl2pPr>
          </a:lstStyle>
          <a:p>
            <a:pPr lvl="0"/>
            <a:r>
              <a:rPr lang="en-US"/>
              <a:t>Click to edit Master text styles</a:t>
            </a:r>
          </a:p>
        </p:txBody>
      </p:sp>
    </p:spTree>
    <p:extLst>
      <p:ext uri="{BB962C8B-B14F-4D97-AF65-F5344CB8AC3E}">
        <p14:creationId xmlns:p14="http://schemas.microsoft.com/office/powerpoint/2010/main" val="8503004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Title">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76000" y="2304000"/>
            <a:ext cx="8640000" cy="647700"/>
          </a:xfrm>
        </p:spPr>
        <p:txBody>
          <a:bodyPr tIns="0" bIns="0" anchor="t"/>
          <a:lstStyle>
            <a:lvl1pPr algn="ctr">
              <a:defRPr sz="2000" b="0">
                <a:solidFill>
                  <a:schemeClr val="bg1"/>
                </a:solidFill>
                <a:latin typeface="+mj-lt"/>
              </a:defRPr>
            </a:lvl1pPr>
          </a:lstStyle>
          <a:p>
            <a:r>
              <a:rPr lang="en-US"/>
              <a:t>Click to edit Master title style</a:t>
            </a:r>
            <a:endParaRPr lang="en-GB"/>
          </a:p>
        </p:txBody>
      </p:sp>
      <p:sp>
        <p:nvSpPr>
          <p:cNvPr id="3" name="Rectangle 6"/>
          <p:cNvSpPr>
            <a:spLocks noGrp="1" noChangeArrowheads="1"/>
          </p:cNvSpPr>
          <p:nvPr>
            <p:ph type="sldNum" sz="quarter" idx="10"/>
          </p:nvPr>
        </p:nvSpPr>
        <p:spPr>
          <a:xfrm>
            <a:off x="11484000" y="180000"/>
            <a:ext cx="180000" cy="122400"/>
          </a:xfrm>
          <a:ln/>
        </p:spPr>
        <p:txBody>
          <a:bodyPr lIns="0" tIns="0" rIns="0" bIns="0"/>
          <a:lstStyle>
            <a:lvl1pPr algn="r">
              <a:defRPr sz="800">
                <a:solidFill>
                  <a:schemeClr val="bg1"/>
                </a:solidFill>
              </a:defRPr>
            </a:lvl1pPr>
          </a:lstStyle>
          <a:p>
            <a:pPr>
              <a:defRPr/>
            </a:pPr>
            <a:fld id="{C99BD540-CAF4-4BC4-AA40-D496466E7C29}" type="slidenum">
              <a:rPr lang="en-GB" altLang="en-US" smtClean="0"/>
              <a:pPr>
                <a:defRPr/>
              </a:pPr>
              <a:t>‹#›</a:t>
            </a:fld>
            <a:endParaRPr lang="en-GB" altLang="en-US" dirty="0"/>
          </a:p>
        </p:txBody>
      </p:sp>
      <p:sp>
        <p:nvSpPr>
          <p:cNvPr id="9" name="Text Placeholder 8"/>
          <p:cNvSpPr>
            <a:spLocks noGrp="1"/>
          </p:cNvSpPr>
          <p:nvPr>
            <p:ph type="body" sz="quarter" idx="11"/>
          </p:nvPr>
        </p:nvSpPr>
        <p:spPr>
          <a:xfrm>
            <a:off x="2856000" y="3348000"/>
            <a:ext cx="6480000" cy="504000"/>
          </a:xfrm>
          <a:noFill/>
          <a:ln>
            <a:noFill/>
          </a:ln>
        </p:spPr>
        <p:txBody>
          <a:bodyPr tIns="0" bIns="0"/>
          <a:lstStyle>
            <a:lvl1pPr algn="ctr">
              <a:spcAft>
                <a:spcPts val="0"/>
              </a:spcAft>
              <a:defRPr sz="1400" b="0">
                <a:solidFill>
                  <a:schemeClr val="bg1"/>
                </a:solidFill>
                <a:latin typeface="+mj-lt"/>
              </a:defRPr>
            </a:lvl1pPr>
            <a:lvl2pPr>
              <a:defRPr sz="1400"/>
            </a:lvl2pPr>
            <a:lvl3pPr>
              <a:defRPr sz="1400"/>
            </a:lvl3pPr>
            <a:lvl4pPr>
              <a:defRPr sz="1400"/>
            </a:lvl4pPr>
            <a:lvl5pPr>
              <a:defRPr sz="2800"/>
            </a:lvl5pPr>
          </a:lstStyle>
          <a:p>
            <a:pPr lvl="0"/>
            <a:r>
              <a:rPr lang="en-US"/>
              <a:t>Click to edit Master text styles</a:t>
            </a:r>
            <a:endParaRPr lang="en-GB"/>
          </a:p>
        </p:txBody>
      </p:sp>
    </p:spTree>
    <p:extLst>
      <p:ext uri="{BB962C8B-B14F-4D97-AF65-F5344CB8AC3E}">
        <p14:creationId xmlns:p14="http://schemas.microsoft.com/office/powerpoint/2010/main" val="37664588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3099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81C747-BE2B-4B3C-BFBA-EEFB06C55A3F}"/>
              </a:ext>
            </a:extLst>
          </p:cNvPr>
          <p:cNvSpPr/>
          <p:nvPr userDrawn="1"/>
        </p:nvSpPr>
        <p:spPr>
          <a:xfrm>
            <a:off x="0" y="5879346"/>
            <a:ext cx="12192000" cy="994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1">
            <a:extLst>
              <a:ext uri="{FF2B5EF4-FFF2-40B4-BE49-F238E27FC236}">
                <a16:creationId xmlns:a16="http://schemas.microsoft.com/office/drawing/2014/main" id="{734A2E93-EC83-466A-9740-E8BAF9D36325}"/>
              </a:ext>
            </a:extLst>
          </p:cNvPr>
          <p:cNvSpPr>
            <a:spLocks noChangeArrowheads="1"/>
          </p:cNvSpPr>
          <p:nvPr userDrawn="1"/>
        </p:nvSpPr>
        <p:spPr bwMode="auto">
          <a:xfrm>
            <a:off x="10746512" y="6447183"/>
            <a:ext cx="1229824"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great.gov.uk</a:t>
            </a:r>
          </a:p>
        </p:txBody>
      </p:sp>
      <p:pic>
        <p:nvPicPr>
          <p:cNvPr id="9" name="object 5">
            <a:extLst>
              <a:ext uri="{FF2B5EF4-FFF2-40B4-BE49-F238E27FC236}">
                <a16:creationId xmlns:a16="http://schemas.microsoft.com/office/drawing/2014/main" id="{2496DFF8-658B-43BE-A681-343687E387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3605" y="410817"/>
            <a:ext cx="3318395" cy="1353183"/>
          </a:xfrm>
          <a:prstGeom prst="rect">
            <a:avLst/>
          </a:prstGeom>
        </p:spPr>
      </p:pic>
      <p:sp>
        <p:nvSpPr>
          <p:cNvPr id="10" name="Content Placeholder 2">
            <a:extLst>
              <a:ext uri="{FF2B5EF4-FFF2-40B4-BE49-F238E27FC236}">
                <a16:creationId xmlns:a16="http://schemas.microsoft.com/office/drawing/2014/main" id="{C3C8FB72-B354-4577-E82B-F5B1C3F3E8C7}"/>
              </a:ext>
            </a:extLst>
          </p:cNvPr>
          <p:cNvSpPr txBox="1">
            <a:spLocks/>
          </p:cNvSpPr>
          <p:nvPr userDrawn="1"/>
        </p:nvSpPr>
        <p:spPr bwMode="auto">
          <a:xfrm>
            <a:off x="360000" y="2105003"/>
            <a:ext cx="8283600" cy="3589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numCol="2" spcCol="360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Department for International Trade</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a:t>
            </a:r>
            <a:r>
              <a:rPr lang="en-GB" sz="1000" dirty="0">
                <a:solidFill>
                  <a:schemeClr val="tx1"/>
                </a:solidFill>
                <a:effectLst/>
                <a:latin typeface="Arial" panose="020B0604020202020204" pitchFamily="34" charset="0"/>
                <a:ea typeface="Times New Roman" panose="02020603050405020304" pitchFamily="18" charset="0"/>
              </a:rPr>
              <a:t>UK’s Department for International Trade (DIT) helps businesses export, drives inward and outward investment, negotiates market access and trade deals, and champions free trade. </a:t>
            </a:r>
            <a:endParaRPr lang="en-GB" sz="1000" dirty="0">
              <a:solidFill>
                <a:schemeClr val="tx1"/>
              </a:solidFill>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300"/>
              </a:spcAft>
              <a:buNone/>
            </a:pPr>
            <a:r>
              <a:rPr lang="en-GB" sz="1000" dirty="0">
                <a:solidFill>
                  <a:schemeClr val="tx1"/>
                </a:solidFill>
                <a:effectLst/>
                <a:latin typeface="Arial" panose="020B0604020202020204" pitchFamily="34" charset="0"/>
                <a:ea typeface="Times New Roman" panose="02020603050405020304" pitchFamily="18" charset="0"/>
              </a:rPr>
              <a:t>We are an international economic department, responsible for: </a:t>
            </a:r>
            <a:endParaRPr lang="en-GB" sz="1000" dirty="0">
              <a:solidFill>
                <a:schemeClr val="tx1"/>
              </a:solidFill>
              <a:effectLst/>
              <a:latin typeface="Times New Roman" panose="02020603050405020304" pitchFamily="18" charset="0"/>
              <a:ea typeface="Times New Roman" panose="02020603050405020304" pitchFamily="18" charset="0"/>
            </a:endParaRPr>
          </a:p>
          <a:p>
            <a:pPr marL="108000" indent="-108000">
              <a:lnSpc>
                <a:spcPct val="100000"/>
              </a:lnSpc>
              <a:spcBef>
                <a:spcPts val="0"/>
              </a:spcBef>
              <a:spcAft>
                <a:spcPts val="300"/>
              </a:spcAft>
              <a:buClr>
                <a:schemeClr val="tx2"/>
              </a:buClr>
              <a:buFont typeface="Wingdings" pitchFamily="2" charset="2"/>
              <a:buChar char="§"/>
            </a:pPr>
            <a:r>
              <a:rPr lang="en-GB" sz="1000" dirty="0">
                <a:solidFill>
                  <a:schemeClr val="tx1"/>
                </a:solidFill>
                <a:effectLst/>
                <a:latin typeface="Arial" panose="020B0604020202020204" pitchFamily="34" charset="0"/>
                <a:ea typeface="Times New Roman" panose="02020603050405020304" pitchFamily="18" charset="0"/>
              </a:rPr>
              <a:t>supporting and encouraging UK businesses to drive sustainable international growth </a:t>
            </a:r>
            <a:endParaRPr lang="en-GB" sz="1000" dirty="0">
              <a:solidFill>
                <a:schemeClr val="tx1"/>
              </a:solidFill>
              <a:effectLst/>
              <a:latin typeface="Times New Roman" panose="02020603050405020304" pitchFamily="18" charset="0"/>
              <a:ea typeface="Times New Roman" panose="02020603050405020304" pitchFamily="18" charset="0"/>
            </a:endParaRPr>
          </a:p>
          <a:p>
            <a:pPr marL="108000" indent="-108000">
              <a:lnSpc>
                <a:spcPct val="100000"/>
              </a:lnSpc>
              <a:spcBef>
                <a:spcPts val="0"/>
              </a:spcBef>
              <a:spcAft>
                <a:spcPts val="300"/>
              </a:spcAft>
              <a:buClr>
                <a:schemeClr val="tx2"/>
              </a:buClr>
              <a:buFont typeface="Wingdings" pitchFamily="2" charset="2"/>
              <a:buChar char="§"/>
            </a:pPr>
            <a:r>
              <a:rPr lang="en-GB" sz="1000" dirty="0">
                <a:solidFill>
                  <a:schemeClr val="tx1"/>
                </a:solidFill>
                <a:effectLst/>
                <a:latin typeface="Arial" panose="020B0604020202020204" pitchFamily="34" charset="0"/>
                <a:ea typeface="Times New Roman" panose="02020603050405020304" pitchFamily="18" charset="0"/>
              </a:rPr>
              <a:t>ensuring the UK remains a leading destination for international investment</a:t>
            </a:r>
            <a:endParaRPr lang="en-GB" sz="1000" dirty="0">
              <a:solidFill>
                <a:schemeClr val="tx1"/>
              </a:solidFill>
              <a:effectLst/>
              <a:latin typeface="Times New Roman" panose="02020603050405020304" pitchFamily="18" charset="0"/>
              <a:ea typeface="Times New Roman" panose="02020603050405020304" pitchFamily="18" charset="0"/>
            </a:endParaRPr>
          </a:p>
          <a:p>
            <a:pPr marL="108000" indent="-108000">
              <a:lnSpc>
                <a:spcPct val="100000"/>
              </a:lnSpc>
              <a:spcBef>
                <a:spcPts val="0"/>
              </a:spcBef>
              <a:spcAft>
                <a:spcPts val="300"/>
              </a:spcAft>
              <a:buClr>
                <a:schemeClr val="tx2"/>
              </a:buClr>
              <a:buFont typeface="Wingdings" pitchFamily="2" charset="2"/>
              <a:buChar char="§"/>
            </a:pPr>
            <a:r>
              <a:rPr lang="en-GB" sz="1000" dirty="0">
                <a:solidFill>
                  <a:schemeClr val="tx1"/>
                </a:solidFill>
                <a:effectLst/>
                <a:latin typeface="Arial" panose="020B0604020202020204" pitchFamily="34" charset="0"/>
                <a:ea typeface="Times New Roman" panose="02020603050405020304" pitchFamily="18" charset="0"/>
              </a:rPr>
              <a:t>opening markets, moulding the trade environment with new and existing partners which is free and fair </a:t>
            </a:r>
            <a:endParaRPr lang="en-GB" sz="1000" dirty="0">
              <a:solidFill>
                <a:schemeClr val="tx1"/>
              </a:solidFill>
              <a:effectLst/>
              <a:latin typeface="Times New Roman" panose="02020603050405020304" pitchFamily="18" charset="0"/>
              <a:ea typeface="Times New Roman" panose="02020603050405020304" pitchFamily="18" charset="0"/>
            </a:endParaRPr>
          </a:p>
          <a:p>
            <a:pPr marL="108000" indent="-108000">
              <a:lnSpc>
                <a:spcPct val="100000"/>
              </a:lnSpc>
              <a:spcBef>
                <a:spcPts val="0"/>
              </a:spcBef>
              <a:spcAft>
                <a:spcPts val="900"/>
              </a:spcAft>
              <a:buClr>
                <a:schemeClr val="tx2"/>
              </a:buClr>
              <a:buFont typeface="Wingdings" pitchFamily="2" charset="2"/>
              <a:buChar char="§"/>
            </a:pPr>
            <a:r>
              <a:rPr lang="en-GB" sz="1000" dirty="0">
                <a:solidFill>
                  <a:schemeClr val="tx1"/>
                </a:solidFill>
                <a:effectLst/>
                <a:latin typeface="Arial" panose="020B0604020202020204" pitchFamily="34" charset="0"/>
                <a:ea typeface="Times New Roman" panose="02020603050405020304" pitchFamily="18" charset="0"/>
              </a:rPr>
              <a:t>using trade and investment to underpin the government’s agenda </a:t>
            </a:r>
            <a:br>
              <a:rPr lang="en-GB" sz="1000" dirty="0">
                <a:solidFill>
                  <a:schemeClr val="tx1"/>
                </a:solidFill>
                <a:effectLst/>
                <a:latin typeface="Arial" panose="020B0604020202020204" pitchFamily="34" charset="0"/>
                <a:ea typeface="Times New Roman" panose="02020603050405020304" pitchFamily="18" charset="0"/>
              </a:rPr>
            </a:br>
            <a:r>
              <a:rPr lang="en-GB" sz="1000" dirty="0">
                <a:solidFill>
                  <a:schemeClr val="tx1"/>
                </a:solidFill>
                <a:effectLst/>
                <a:latin typeface="Arial" panose="020B0604020202020204" pitchFamily="34" charset="0"/>
                <a:ea typeface="Times New Roman" panose="02020603050405020304" pitchFamily="18" charset="0"/>
              </a:rPr>
              <a:t>for a Global Britain and its ambitions for prosperity, stability and security worldwide</a:t>
            </a: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Disclaimer</a:t>
            </a:r>
          </a:p>
          <a:p>
            <a:pPr marL="0" marR="0" lvl="0" indent="0" algn="l" defTabSz="914400" rtl="0" eaLnBrk="0" fontAlgn="base" latinLnBrk="0" hangingPunct="0">
              <a:lnSpc>
                <a:spcPct val="100000"/>
              </a:lnSpc>
              <a:spcBef>
                <a:spcPts val="0"/>
              </a:spcBef>
              <a:spcAft>
                <a:spcPts val="900"/>
              </a:spcAft>
              <a:buClrTx/>
              <a:buSzTx/>
              <a:buFontTx/>
              <a:buNone/>
              <a:tabLst/>
              <a:defRPr/>
            </a:pPr>
            <a:r>
              <a:rPr kumimoji="0" lang="en-GB"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Whereas </a:t>
            </a:r>
            <a:r>
              <a:rPr lang="en-GB" sz="1000" dirty="0">
                <a:effectLst/>
                <a:latin typeface="Arial" panose="020B0604020202020204" pitchFamily="34" charset="0"/>
                <a:ea typeface="Times New Roman" panose="02020603050405020304" pitchFamily="18" charset="0"/>
              </a:rPr>
              <a:t>every effort has been made to ensure that the information in this document is accurate, the Department for International Trade does not accept liability for any errors, omissions or misleading statements, and no warranty is given or responsibility accepted as to the standing of any individual, firm, company or other organisation mentioned</a:t>
            </a: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indent="0">
              <a:lnSpc>
                <a:spcPct val="100000"/>
              </a:lnSpc>
              <a:spcBef>
                <a:spcPts val="0"/>
              </a:spcBef>
              <a:spcAft>
                <a:spcPts val="300"/>
              </a:spcAft>
              <a:buNone/>
            </a:pPr>
            <a:r>
              <a:rPr lang="en-GB" sz="1050" b="1" dirty="0">
                <a:solidFill>
                  <a:schemeClr val="tx1"/>
                </a:solidFill>
                <a:effectLst/>
                <a:latin typeface="Arial" panose="020B0604020202020204" pitchFamily="34" charset="0"/>
                <a:cs typeface="Arial" panose="020B0604020202020204" pitchFamily="34" charset="0"/>
              </a:rPr>
              <a:t>© Crown copyright 2021</a:t>
            </a:r>
          </a:p>
          <a:p>
            <a:pPr marL="0" indent="0">
              <a:lnSpc>
                <a:spcPct val="100000"/>
              </a:lnSpc>
              <a:spcBef>
                <a:spcPts val="0"/>
              </a:spcBef>
              <a:spcAft>
                <a:spcPts val="600"/>
              </a:spcAft>
              <a:buNone/>
            </a:pPr>
            <a:r>
              <a:rPr lang="en-GB" sz="1000" dirty="0">
                <a:solidFill>
                  <a:schemeClr val="tx1"/>
                </a:solidFill>
                <a:effectLst/>
                <a:latin typeface="Arial" panose="020B0604020202020204" pitchFamily="34" charset="0"/>
                <a:cs typeface="Arial" panose="020B0604020202020204" pitchFamily="34" charset="0"/>
              </a:rPr>
              <a:t>This </a:t>
            </a:r>
            <a:r>
              <a:rPr lang="en-GB" sz="1000" dirty="0">
                <a:effectLst/>
                <a:latin typeface="Arial" panose="020B0604020202020204" pitchFamily="34" charset="0"/>
                <a:ea typeface="Times New Roman" panose="02020603050405020304" pitchFamily="18" charset="0"/>
              </a:rPr>
              <a:t>You may re-use this publication (not including logos) free of charge in any format or medium, under the terms of the Open Government Licence.</a:t>
            </a:r>
            <a:endParaRPr lang="en-GB" sz="1000" dirty="0">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600"/>
              </a:spcAft>
              <a:buNone/>
            </a:pPr>
            <a:r>
              <a:rPr lang="en-GB" sz="1000" dirty="0">
                <a:effectLst/>
                <a:latin typeface="Arial" panose="020B0604020202020204" pitchFamily="34" charset="0"/>
                <a:ea typeface="Times New Roman" panose="02020603050405020304" pitchFamily="18" charset="0"/>
              </a:rPr>
              <a:t>To view this licence, visit </a:t>
            </a:r>
            <a:r>
              <a:rPr lang="en-GB" sz="1000" dirty="0" err="1">
                <a:effectLst/>
                <a:latin typeface="Arial" panose="020B0604020202020204" pitchFamily="34" charset="0"/>
                <a:ea typeface="Times New Roman" panose="02020603050405020304" pitchFamily="18" charset="0"/>
              </a:rPr>
              <a:t>nationalarchives.gov.uk</a:t>
            </a:r>
            <a:r>
              <a:rPr lang="en-GB" sz="1000" dirty="0">
                <a:effectLst/>
                <a:latin typeface="Arial" panose="020B0604020202020204" pitchFamily="34" charset="0"/>
                <a:ea typeface="Times New Roman" panose="02020603050405020304" pitchFamily="18" charset="0"/>
              </a:rPr>
              <a:t>/ doc/open-government-licence/version/3</a:t>
            </a:r>
            <a:endParaRPr lang="en-GB" sz="1000" dirty="0">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900"/>
              </a:spcAft>
              <a:buNone/>
            </a:pPr>
            <a:r>
              <a:rPr lang="en-GB" sz="1000" dirty="0">
                <a:effectLst/>
                <a:latin typeface="Arial" panose="020B0604020202020204" pitchFamily="34" charset="0"/>
                <a:ea typeface="Times New Roman" panose="02020603050405020304" pitchFamily="18" charset="0"/>
              </a:rPr>
              <a:t>Where we have identified any third party copyright information in the material that you wish to use, you will need to obtain permission from the copyright holder(s) concerned</a:t>
            </a:r>
            <a:r>
              <a:rPr lang="en-GB" sz="1000" dirty="0">
                <a:solidFill>
                  <a:schemeClr val="tx1"/>
                </a:solidFill>
                <a:effectLst/>
                <a:latin typeface="Arial" panose="020B0604020202020204" pitchFamily="34" charset="0"/>
                <a:cs typeface="Arial" panose="020B0604020202020204" pitchFamily="34" charset="0"/>
              </a:rPr>
              <a:t>.</a:t>
            </a:r>
          </a:p>
          <a:p>
            <a:pPr marL="0" indent="0">
              <a:lnSpc>
                <a:spcPct val="100000"/>
              </a:lnSpc>
              <a:spcBef>
                <a:spcPts val="0"/>
              </a:spcBef>
              <a:spcAft>
                <a:spcPts val="600"/>
              </a:spcAft>
              <a:buNone/>
            </a:pPr>
            <a:r>
              <a:rPr lang="en-GB" sz="1050" b="1" dirty="0">
                <a:effectLst/>
                <a:latin typeface="Arial" panose="020B0604020202020204" pitchFamily="34" charset="0"/>
                <a:cs typeface="Arial" panose="020B0604020202020204" pitchFamily="34" charset="0"/>
              </a:rPr>
              <a:t>Published by</a:t>
            </a:r>
          </a:p>
          <a:p>
            <a:pPr marL="0" indent="0">
              <a:lnSpc>
                <a:spcPct val="100000"/>
              </a:lnSpc>
              <a:spcBef>
                <a:spcPts val="0"/>
              </a:spcBef>
              <a:spcAft>
                <a:spcPts val="900"/>
              </a:spcAft>
              <a:buNone/>
            </a:pPr>
            <a:r>
              <a:rPr lang="en-GB" sz="1050" b="1" kern="1200" dirty="0">
                <a:solidFill>
                  <a:schemeClr val="tx1"/>
                </a:solidFill>
                <a:effectLst/>
                <a:latin typeface="Arial" panose="020B0604020202020204" pitchFamily="34" charset="0"/>
                <a:ea typeface="+mn-ea"/>
                <a:cs typeface="Arial" panose="020B0604020202020204" pitchFamily="34" charset="0"/>
              </a:rPr>
              <a:t>Department</a:t>
            </a:r>
            <a:r>
              <a:rPr lang="en-GB" sz="1050" b="1" dirty="0">
                <a:effectLst/>
                <a:latin typeface="Arial" panose="020B0604020202020204" pitchFamily="34" charset="0"/>
                <a:cs typeface="Arial" panose="020B0604020202020204" pitchFamily="34" charset="0"/>
              </a:rPr>
              <a:t> of International Trade</a:t>
            </a:r>
            <a:endParaRPr lang="en-GB" sz="1050" b="1" dirty="0">
              <a:solidFill>
                <a:schemeClr val="accent4"/>
              </a:solidFill>
              <a:effectLst/>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CABE46BE-1F80-14DD-1F2F-3DE3F5E41F80}"/>
              </a:ext>
            </a:extLst>
          </p:cNvPr>
          <p:cNvSpPr>
            <a:spLocks noGrp="1"/>
          </p:cNvSpPr>
          <p:nvPr>
            <p:ph type="body" sz="quarter" idx="11" hasCustomPrompt="1"/>
          </p:nvPr>
        </p:nvSpPr>
        <p:spPr>
          <a:xfrm>
            <a:off x="4680350" y="4344276"/>
            <a:ext cx="1800000" cy="162000"/>
          </a:xfrm>
        </p:spPr>
        <p:txBody>
          <a:bodyPr/>
          <a:lstStyle>
            <a:lvl1pPr>
              <a:spcAft>
                <a:spcPts val="0"/>
              </a:spcAft>
              <a:defRPr sz="1050" b="1">
                <a:solidFill>
                  <a:schemeClr val="tx1"/>
                </a:solidFill>
                <a:latin typeface="Arial" panose="020B0604020202020204" pitchFamily="34" charset="0"/>
                <a:cs typeface="Arial" panose="020B0604020202020204" pitchFamily="34" charset="0"/>
              </a:defRPr>
            </a:lvl1pPr>
            <a:lvl2pPr>
              <a:defRPr sz="900">
                <a:solidFill>
                  <a:schemeClr val="bg1"/>
                </a:solidFill>
              </a:defRPr>
            </a:lvl2pPr>
            <a:lvl3pPr>
              <a:defRPr sz="800">
                <a:solidFill>
                  <a:schemeClr val="bg1"/>
                </a:solidFill>
              </a:defRPr>
            </a:lvl3pPr>
            <a:lvl4pPr>
              <a:defRPr sz="700">
                <a:solidFill>
                  <a:schemeClr val="bg1"/>
                </a:solidFill>
              </a:defRPr>
            </a:lvl4pPr>
            <a:lvl5pPr>
              <a:defRPr sz="1600">
                <a:solidFill>
                  <a:schemeClr val="bg1"/>
                </a:solidFill>
              </a:defRPr>
            </a:lvl5pPr>
          </a:lstStyle>
          <a:p>
            <a:pPr lvl="0"/>
            <a:r>
              <a:rPr lang="en-US" dirty="0"/>
              <a:t>Edit date</a:t>
            </a:r>
          </a:p>
        </p:txBody>
      </p:sp>
    </p:spTree>
    <p:extLst>
      <p:ext uri="{BB962C8B-B14F-4D97-AF65-F5344CB8AC3E}">
        <p14:creationId xmlns:p14="http://schemas.microsoft.com/office/powerpoint/2010/main" val="438485538"/>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16000" y="216000"/>
            <a:ext cx="7920000" cy="332399"/>
          </a:xfrm>
        </p:spPr>
        <p:txBody>
          <a:bodyPr anchor="t" anchorCtr="0">
            <a:spAutoFit/>
          </a:bodyPr>
          <a:lstStyle>
            <a:lvl1pPr algn="l">
              <a:lnSpc>
                <a:spcPct val="90000"/>
              </a:lnSpc>
              <a:defRPr lang="en-US" sz="2400" b="1" i="0" kern="1200" spc="-20" baseline="0" dirty="0">
                <a:solidFill>
                  <a:schemeClr val="tx1"/>
                </a:solidFill>
                <a:latin typeface="Arial" panose="020B0604020202020204" pitchFamily="34" charset="0"/>
                <a:ea typeface="+mn-ea"/>
                <a:cs typeface="Arial" panose="020B0604020202020204" pitchFamily="34" charset="0"/>
              </a:defRPr>
            </a:lvl1pPr>
          </a:lstStyle>
          <a:p>
            <a:r>
              <a:rPr lang="en-GB" dirty="0"/>
              <a:t>Click to edit Master title style</a:t>
            </a:r>
            <a:endParaRPr lang="en-US" dirty="0"/>
          </a:p>
        </p:txBody>
      </p:sp>
      <p:sp>
        <p:nvSpPr>
          <p:cNvPr id="5" name="Picture Placeholder 4">
            <a:extLst>
              <a:ext uri="{FF2B5EF4-FFF2-40B4-BE49-F238E27FC236}">
                <a16:creationId xmlns:a16="http://schemas.microsoft.com/office/drawing/2014/main" id="{641E9B1E-3B03-FBB8-69D1-A4F43D764E36}"/>
              </a:ext>
            </a:extLst>
          </p:cNvPr>
          <p:cNvSpPr>
            <a:spLocks noGrp="1"/>
          </p:cNvSpPr>
          <p:nvPr>
            <p:ph type="pic" sz="quarter" idx="10"/>
          </p:nvPr>
        </p:nvSpPr>
        <p:spPr>
          <a:xfrm>
            <a:off x="8591055" y="0"/>
            <a:ext cx="3606684" cy="6858000"/>
          </a:xfrm>
        </p:spPr>
        <p:txBody>
          <a:bodyPr anchor="ctr" anchorCtr="0"/>
          <a:lstStyle>
            <a:lvl1pPr algn="ctr">
              <a:defRPr sz="1100"/>
            </a:lvl1pPr>
          </a:lstStyle>
          <a:p>
            <a:endParaRPr lang="en-US" dirty="0"/>
          </a:p>
        </p:txBody>
      </p:sp>
      <p:sp>
        <p:nvSpPr>
          <p:cNvPr id="23" name="Content Placeholder 2">
            <a:extLst>
              <a:ext uri="{FF2B5EF4-FFF2-40B4-BE49-F238E27FC236}">
                <a16:creationId xmlns:a16="http://schemas.microsoft.com/office/drawing/2014/main" id="{B2891239-6B73-F283-7A2A-BAE73A8DBAD9}"/>
              </a:ext>
            </a:extLst>
          </p:cNvPr>
          <p:cNvSpPr>
            <a:spLocks noGrp="1"/>
          </p:cNvSpPr>
          <p:nvPr>
            <p:ph idx="1"/>
          </p:nvPr>
        </p:nvSpPr>
        <p:spPr>
          <a:xfrm>
            <a:off x="222991" y="648033"/>
            <a:ext cx="7920000" cy="215444"/>
          </a:xfrm>
        </p:spPr>
        <p:txBody>
          <a:bodyPr tIns="0" bIns="0">
            <a:spAutoFit/>
          </a:bodyPr>
          <a:lstStyle>
            <a:lvl1pPr>
              <a:spcBef>
                <a:spcPts val="0"/>
              </a:spcBef>
              <a:spcAft>
                <a:spcPts val="600"/>
              </a:spcAft>
              <a:defRPr sz="1350" b="0" i="0">
                <a:latin typeface="Arial" panose="020B0604020202020204" pitchFamily="34" charset="0"/>
                <a:cs typeface="Arial" panose="020B0604020202020204" pitchFamily="34" charset="0"/>
              </a:defRPr>
            </a:lvl1pPr>
            <a:lvl2pPr marL="1953" indent="0">
              <a:spcBef>
                <a:spcPts val="600"/>
              </a:spcBef>
              <a:spcAft>
                <a:spcPts val="600"/>
              </a:spcAft>
              <a:buNone/>
              <a:defRPr sz="1100"/>
            </a:lvl2pPr>
            <a:lvl3pPr marL="216000" indent="-216000">
              <a:spcBef>
                <a:spcPts val="600"/>
              </a:spcBef>
              <a:spcAft>
                <a:spcPts val="600"/>
              </a:spcAft>
              <a:buClr>
                <a:schemeClr val="tx2"/>
              </a:buClr>
              <a:buFont typeface="Arial" panose="020B0604020202020204" pitchFamily="34" charset="0"/>
              <a:buChar char="›"/>
              <a:defRPr sz="1100"/>
            </a:lvl3pPr>
          </a:lstStyle>
          <a:p>
            <a:pPr lvl="0"/>
            <a:r>
              <a:rPr lang="en-US" dirty="0"/>
              <a:t>Click to edit Master text styles</a:t>
            </a:r>
          </a:p>
        </p:txBody>
      </p:sp>
      <p:sp>
        <p:nvSpPr>
          <p:cNvPr id="8" name="Table Placeholder 7">
            <a:extLst>
              <a:ext uri="{FF2B5EF4-FFF2-40B4-BE49-F238E27FC236}">
                <a16:creationId xmlns:a16="http://schemas.microsoft.com/office/drawing/2014/main" id="{942BB431-D858-B5E1-DCE0-E9B7F2A3554E}"/>
              </a:ext>
            </a:extLst>
          </p:cNvPr>
          <p:cNvSpPr>
            <a:spLocks noGrp="1"/>
          </p:cNvSpPr>
          <p:nvPr>
            <p:ph type="tbl" sz="quarter" idx="11"/>
          </p:nvPr>
        </p:nvSpPr>
        <p:spPr>
          <a:xfrm>
            <a:off x="-1" y="1224000"/>
            <a:ext cx="9360000" cy="5634000"/>
          </a:xfrm>
          <a:noFill/>
        </p:spPr>
        <p:txBody>
          <a:bodyPr anchor="ctr" anchorCtr="0"/>
          <a:lstStyle>
            <a:lvl1pPr algn="ctr">
              <a:defRPr lang="en-US" sz="1100" b="0">
                <a:solidFill>
                  <a:schemeClr val="tx1"/>
                </a:solidFill>
                <a:latin typeface="+mn-lt"/>
                <a:ea typeface="+mn-ea"/>
                <a:cs typeface="+mn-cs"/>
              </a:defRPr>
            </a:lvl1pPr>
          </a:lstStyle>
          <a:p>
            <a:endParaRPr lang="en-US" dirty="0"/>
          </a:p>
        </p:txBody>
      </p:sp>
    </p:spTree>
    <p:extLst>
      <p:ext uri="{BB962C8B-B14F-4D97-AF65-F5344CB8AC3E}">
        <p14:creationId xmlns:p14="http://schemas.microsoft.com/office/powerpoint/2010/main" val="2396546429"/>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16000" y="216000"/>
            <a:ext cx="7920000" cy="332399"/>
          </a:xfrm>
        </p:spPr>
        <p:txBody>
          <a:bodyPr anchor="t" anchorCtr="0">
            <a:spAutoFit/>
          </a:bodyPr>
          <a:lstStyle>
            <a:lvl1pPr algn="l">
              <a:lnSpc>
                <a:spcPct val="90000"/>
              </a:lnSpc>
              <a:defRPr lang="en-US" sz="2400" b="1" i="0" kern="1200" spc="-20" baseline="0" dirty="0">
                <a:solidFill>
                  <a:schemeClr val="tx1"/>
                </a:solidFill>
                <a:latin typeface="Arial" panose="020B0604020202020204" pitchFamily="34" charset="0"/>
                <a:ea typeface="+mn-ea"/>
                <a:cs typeface="Arial" panose="020B0604020202020204" pitchFamily="34" charset="0"/>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B2891239-6B73-F283-7A2A-BAE73A8DBAD9}"/>
              </a:ext>
            </a:extLst>
          </p:cNvPr>
          <p:cNvSpPr>
            <a:spLocks noGrp="1"/>
          </p:cNvSpPr>
          <p:nvPr>
            <p:ph idx="1"/>
          </p:nvPr>
        </p:nvSpPr>
        <p:spPr>
          <a:xfrm>
            <a:off x="222991" y="648033"/>
            <a:ext cx="7920000" cy="215444"/>
          </a:xfrm>
        </p:spPr>
        <p:txBody>
          <a:bodyPr tIns="0" bIns="0">
            <a:spAutoFit/>
          </a:bodyPr>
          <a:lstStyle>
            <a:lvl1pPr>
              <a:spcBef>
                <a:spcPts val="0"/>
              </a:spcBef>
              <a:spcAft>
                <a:spcPts val="600"/>
              </a:spcAft>
              <a:defRPr sz="1350" b="0" i="0">
                <a:latin typeface="Arial" panose="020B0604020202020204" pitchFamily="34" charset="0"/>
                <a:cs typeface="Arial" panose="020B0604020202020204" pitchFamily="34" charset="0"/>
              </a:defRPr>
            </a:lvl1pPr>
            <a:lvl2pPr marL="1953" indent="0">
              <a:spcBef>
                <a:spcPts val="600"/>
              </a:spcBef>
              <a:spcAft>
                <a:spcPts val="600"/>
              </a:spcAft>
              <a:buNone/>
              <a:defRPr sz="1100"/>
            </a:lvl2pPr>
            <a:lvl3pPr marL="216000" indent="-216000">
              <a:spcBef>
                <a:spcPts val="600"/>
              </a:spcBef>
              <a:spcAft>
                <a:spcPts val="600"/>
              </a:spcAft>
              <a:buClr>
                <a:schemeClr val="tx2"/>
              </a:buClr>
              <a:buFont typeface="Arial" panose="020B0604020202020204" pitchFamily="34" charset="0"/>
              <a:buChar char="›"/>
              <a:defRPr sz="1100"/>
            </a:lvl3pPr>
          </a:lstStyle>
          <a:p>
            <a:pPr lvl="0"/>
            <a:r>
              <a:rPr lang="en-US" dirty="0"/>
              <a:t>Click to edit Master text styles</a:t>
            </a:r>
          </a:p>
        </p:txBody>
      </p:sp>
      <p:sp>
        <p:nvSpPr>
          <p:cNvPr id="8" name="Table Placeholder 7">
            <a:extLst>
              <a:ext uri="{FF2B5EF4-FFF2-40B4-BE49-F238E27FC236}">
                <a16:creationId xmlns:a16="http://schemas.microsoft.com/office/drawing/2014/main" id="{942BB431-D858-B5E1-DCE0-E9B7F2A3554E}"/>
              </a:ext>
            </a:extLst>
          </p:cNvPr>
          <p:cNvSpPr>
            <a:spLocks noGrp="1"/>
          </p:cNvSpPr>
          <p:nvPr>
            <p:ph type="tbl" sz="quarter" idx="11"/>
          </p:nvPr>
        </p:nvSpPr>
        <p:spPr>
          <a:xfrm>
            <a:off x="-1" y="1224000"/>
            <a:ext cx="8591056" cy="5634000"/>
          </a:xfrm>
          <a:noFill/>
        </p:spPr>
        <p:txBody>
          <a:bodyPr anchor="ctr" anchorCtr="0"/>
          <a:lstStyle>
            <a:lvl1pPr algn="ctr">
              <a:defRPr lang="en-US" sz="1100" b="0">
                <a:solidFill>
                  <a:schemeClr val="tx1"/>
                </a:solidFill>
                <a:latin typeface="+mn-lt"/>
                <a:ea typeface="+mn-ea"/>
                <a:cs typeface="+mn-cs"/>
              </a:defRPr>
            </a:lvl1pPr>
          </a:lstStyle>
          <a:p>
            <a:endParaRPr lang="en-US" dirty="0"/>
          </a:p>
        </p:txBody>
      </p:sp>
      <p:sp>
        <p:nvSpPr>
          <p:cNvPr id="9" name="Rectangle 8">
            <a:extLst>
              <a:ext uri="{FF2B5EF4-FFF2-40B4-BE49-F238E27FC236}">
                <a16:creationId xmlns:a16="http://schemas.microsoft.com/office/drawing/2014/main" id="{E4951BFA-2284-F614-6D42-A230EDF62C98}"/>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6EDA6D3B-3C0F-E9FC-EFBE-86AF767FC55D}"/>
              </a:ext>
            </a:extLst>
          </p:cNvPr>
          <p:cNvSpPr>
            <a:spLocks noGrp="1"/>
          </p:cNvSpPr>
          <p:nvPr>
            <p:ph type="body" sz="quarter" idx="19"/>
          </p:nvPr>
        </p:nvSpPr>
        <p:spPr>
          <a:xfrm>
            <a:off x="8805600" y="3116634"/>
            <a:ext cx="3099600" cy="250838"/>
          </a:xfrm>
        </p:spPr>
        <p:txBody>
          <a:bodyPr wrap="square" anchor="ctr" anchorCtr="0">
            <a:spAutoFit/>
          </a:bodyPr>
          <a:lstStyle>
            <a:lvl1pPr marL="270000" indent="-270000">
              <a:lnSpc>
                <a:spcPct val="110000"/>
              </a:lnSpc>
              <a:spcBef>
                <a:spcPts val="0"/>
              </a:spcBef>
              <a:spcAft>
                <a:spcPts val="1200"/>
              </a:spcAft>
              <a:buClr>
                <a:schemeClr val="tx2"/>
              </a:buClr>
              <a:buSzPct val="130000"/>
              <a:buFont typeface="System Font Regular"/>
              <a:buChar char="■"/>
              <a:defRPr lang="en-GB" sz="1600" b="0" i="0"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Tree>
    <p:extLst>
      <p:ext uri="{BB962C8B-B14F-4D97-AF65-F5344CB8AC3E}">
        <p14:creationId xmlns:p14="http://schemas.microsoft.com/office/powerpoint/2010/main" val="1389069910"/>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content with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5736255" y="0"/>
            <a:ext cx="64548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2">
            <a:extLst>
              <a:ext uri="{FF2B5EF4-FFF2-40B4-BE49-F238E27FC236}">
                <a16:creationId xmlns:a16="http://schemas.microsoft.com/office/drawing/2014/main" id="{0FF78DB6-C5F3-8D39-9E79-7C37946832F1}"/>
              </a:ext>
            </a:extLst>
          </p:cNvPr>
          <p:cNvGraphicFramePr>
            <a:graphicFrameLocks noGrp="1"/>
          </p:cNvGraphicFramePr>
          <p:nvPr userDrawn="1">
            <p:extLst>
              <p:ext uri="{D42A27DB-BD31-4B8C-83A1-F6EECF244321}">
                <p14:modId xmlns:p14="http://schemas.microsoft.com/office/powerpoint/2010/main" val="2423036659"/>
              </p:ext>
            </p:extLst>
          </p:nvPr>
        </p:nvGraphicFramePr>
        <p:xfrm>
          <a:off x="0" y="6489510"/>
          <a:ext cx="12192000" cy="396000"/>
        </p:xfrm>
        <a:graphic>
          <a:graphicData uri="http://schemas.openxmlformats.org/drawingml/2006/table">
            <a:tbl>
              <a:tblPr firstRow="1" bandRow="1">
                <a:tableStyleId>{5C22544A-7EE6-4342-B048-85BDC9FD1C3A}</a:tableStyleId>
              </a:tblPr>
              <a:tblGrid>
                <a:gridCol w="11516497">
                  <a:extLst>
                    <a:ext uri="{9D8B030D-6E8A-4147-A177-3AD203B41FA5}">
                      <a16:colId xmlns:a16="http://schemas.microsoft.com/office/drawing/2014/main" val="1244385527"/>
                    </a:ext>
                  </a:extLst>
                </a:gridCol>
                <a:gridCol w="675503">
                  <a:extLst>
                    <a:ext uri="{9D8B030D-6E8A-4147-A177-3AD203B41FA5}">
                      <a16:colId xmlns:a16="http://schemas.microsoft.com/office/drawing/2014/main" val="3919820049"/>
                    </a:ext>
                  </a:extLst>
                </a:gridCol>
              </a:tblGrid>
              <a:tr h="396000">
                <a:tc>
                  <a:txBody>
                    <a:bodyPr/>
                    <a:lstStyle/>
                    <a:p>
                      <a:r>
                        <a:rPr lang="en-US" sz="900" dirty="0"/>
                        <a:t> </a:t>
                      </a:r>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bg1"/>
                    </a:solidFill>
                  </a:tcPr>
                </a:tc>
                <a:tc>
                  <a:txBody>
                    <a:bodyPr/>
                    <a:lstStyle/>
                    <a:p>
                      <a:endParaRPr lang="en-US" sz="900" dirty="0"/>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tx2"/>
                    </a:solidFill>
                  </a:tcPr>
                </a:tc>
                <a:extLst>
                  <a:ext uri="{0D108BD9-81ED-4DB2-BD59-A6C34878D82A}">
                    <a16:rowId xmlns:a16="http://schemas.microsoft.com/office/drawing/2014/main" val="2368423162"/>
                  </a:ext>
                </a:extLst>
              </a:tr>
            </a:tbl>
          </a:graphicData>
        </a:graphic>
      </p:graphicFrame>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pic>
        <p:nvPicPr>
          <p:cNvPr id="34" name="Graphic 33">
            <a:extLst>
              <a:ext uri="{FF2B5EF4-FFF2-40B4-BE49-F238E27FC236}">
                <a16:creationId xmlns:a16="http://schemas.microsoft.com/office/drawing/2014/main" id="{A0419D20-5581-1444-A6F2-AE3F40509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795294" y="5688904"/>
            <a:ext cx="612000" cy="420750"/>
          </a:xfrm>
          <a:prstGeom prst="rect">
            <a:avLst/>
          </a:prstGeom>
        </p:spPr>
      </p:pic>
      <p:pic>
        <p:nvPicPr>
          <p:cNvPr id="4" name="Graphic 3">
            <a:extLst>
              <a:ext uri="{FF2B5EF4-FFF2-40B4-BE49-F238E27FC236}">
                <a16:creationId xmlns:a16="http://schemas.microsoft.com/office/drawing/2014/main" id="{2855A30B-6B0A-2449-8B22-8DBEE0A0E9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6000" y="3991568"/>
            <a:ext cx="612000" cy="420750"/>
          </a:xfrm>
          <a:prstGeom prst="rect">
            <a:avLst/>
          </a:prstGeom>
        </p:spPr>
      </p:pic>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6238375" y="3211126"/>
            <a:ext cx="5472000" cy="266548"/>
          </a:xfrm>
        </p:spPr>
        <p:txBody>
          <a:bodyPr anchor="ctr" anchorCtr="0">
            <a:spAutoFit/>
          </a:bodyPr>
          <a:lstStyle>
            <a:lvl1pPr marL="288000" indent="-288000">
              <a:lnSpc>
                <a:spcPct val="110000"/>
              </a:lnSpc>
              <a:spcBef>
                <a:spcPts val="0"/>
              </a:spcBef>
              <a:spcAft>
                <a:spcPts val="1800"/>
              </a:spcAft>
              <a:buClr>
                <a:schemeClr val="tx2"/>
              </a:buClr>
              <a:buSzPct val="130000"/>
              <a:buFont typeface="System Font Regular"/>
              <a:buChar char="■"/>
              <a:defRPr lang="en-GB" sz="1700" b="0" i="0"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6" name="Text Placeholder 8">
            <a:extLst>
              <a:ext uri="{FF2B5EF4-FFF2-40B4-BE49-F238E27FC236}">
                <a16:creationId xmlns:a16="http://schemas.microsoft.com/office/drawing/2014/main" id="{7E51DBDB-4D87-F34D-ADFF-67DDA8832906}"/>
              </a:ext>
            </a:extLst>
          </p:cNvPr>
          <p:cNvSpPr>
            <a:spLocks noGrp="1"/>
          </p:cNvSpPr>
          <p:nvPr>
            <p:ph type="body" sz="quarter" idx="16"/>
          </p:nvPr>
        </p:nvSpPr>
        <p:spPr>
          <a:xfrm>
            <a:off x="643565" y="4983963"/>
            <a:ext cx="4457344" cy="261610"/>
          </a:xfrm>
        </p:spPr>
        <p:txBody>
          <a:bodyPr wrap="square" anchor="ctr" anchorCtr="0">
            <a:spAutoFit/>
          </a:bodyPr>
          <a:lstStyle>
            <a:lvl1pPr marL="0" indent="0" algn="ctr">
              <a:lnSpc>
                <a:spcPct val="100000"/>
              </a:lnSpc>
              <a:spcBef>
                <a:spcPts val="0"/>
              </a:spcBef>
              <a:spcAft>
                <a:spcPts val="1200"/>
              </a:spcAft>
              <a:buNone/>
              <a:defRPr lang="en-US" sz="1700" b="1" i="0" kern="1200" spc="-10" baseline="0" dirty="0">
                <a:solidFill>
                  <a:srgbClr val="B40000"/>
                </a:solidFill>
                <a:latin typeface="Arial" panose="020B0604020202020204" pitchFamily="34" charset="0"/>
                <a:ea typeface="Arial" panose="020B0604020202020204" pitchFamily="34" charset="0"/>
                <a:cs typeface="Arial" panose="020B0604020202020204" pitchFamily="34" charset="0"/>
              </a:defRPr>
            </a:lvl1pPr>
          </a:lstStyle>
          <a:p>
            <a:pPr lvl="0"/>
            <a:r>
              <a:rPr lang="en-GB" dirty="0"/>
              <a:t>Click to edit Master text styles</a:t>
            </a:r>
            <a:endParaRPr lang="en-US" dirty="0"/>
          </a:p>
        </p:txBody>
      </p:sp>
      <p:sp>
        <p:nvSpPr>
          <p:cNvPr id="29" name="Picture Placeholder 28">
            <a:extLst>
              <a:ext uri="{FF2B5EF4-FFF2-40B4-BE49-F238E27FC236}">
                <a16:creationId xmlns:a16="http://schemas.microsoft.com/office/drawing/2014/main" id="{C5C24B73-2E31-F748-99B3-A0EE0F06A07B}"/>
              </a:ext>
            </a:extLst>
          </p:cNvPr>
          <p:cNvSpPr>
            <a:spLocks noGrp="1"/>
          </p:cNvSpPr>
          <p:nvPr>
            <p:ph type="pic" sz="quarter" idx="20"/>
          </p:nvPr>
        </p:nvSpPr>
        <p:spPr>
          <a:xfrm>
            <a:off x="1427400" y="1314000"/>
            <a:ext cx="2880000" cy="2880000"/>
          </a:xfrm>
          <a:prstGeom prst="ellipse">
            <a:avLst/>
          </a:prstGeom>
          <a:solidFill>
            <a:schemeClr val="bg2">
              <a:alpha val="50000"/>
            </a:schemeClr>
          </a:solidFill>
          <a:effectLst/>
        </p:spPr>
        <p:txBody>
          <a:bodyPr anchor="ctr" anchorCtr="0">
            <a:noAutofit/>
          </a:bodyPr>
          <a:lstStyle>
            <a:lvl1pPr marL="0" indent="0" algn="ctr">
              <a:buNone/>
              <a:defRPr sz="1200">
                <a:solidFill>
                  <a:schemeClr val="accent6"/>
                </a:solidFill>
              </a:defRPr>
            </a:lvl1pPr>
          </a:lstStyle>
          <a:p>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396000" y="550800"/>
            <a:ext cx="4942800" cy="332399"/>
          </a:xfrm>
        </p:spPr>
        <p:txBody>
          <a:bodyPr anchor="t" anchorCtr="0">
            <a:spAutoFit/>
          </a:bodyPr>
          <a:lstStyle>
            <a:lvl1pPr algn="ctr">
              <a:lnSpc>
                <a:spcPct val="90000"/>
              </a:lnSpc>
              <a:defRPr lang="en-US" sz="2400" b="0" i="0" kern="1200" dirty="0">
                <a:solidFill>
                  <a:schemeClr val="tx1"/>
                </a:solidFill>
                <a:latin typeface="Arial" panose="020B0604020202020204" pitchFamily="34" charset="0"/>
                <a:ea typeface="+mn-ea"/>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766477263"/>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Quote and content with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1620000"/>
            <a:ext cx="12196800" cy="48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6634"/>
            <a:ext cx="3099600" cy="250838"/>
          </a:xfrm>
        </p:spPr>
        <p:txBody>
          <a:bodyPr wrap="square" anchor="ctr" anchorCtr="0">
            <a:spAutoFit/>
          </a:bodyPr>
          <a:lstStyle>
            <a:lvl1pPr marL="270000" indent="-270000">
              <a:lnSpc>
                <a:spcPct val="110000"/>
              </a:lnSpc>
              <a:spcBef>
                <a:spcPts val="0"/>
              </a:spcBef>
              <a:spcAft>
                <a:spcPts val="1200"/>
              </a:spcAft>
              <a:buClr>
                <a:schemeClr val="tx2"/>
              </a:buClr>
              <a:buSzPct val="130000"/>
              <a:buFont typeface="System Font Regular"/>
              <a:buChar char="■"/>
              <a:defRPr lang="en-GB" sz="1600" b="0" i="0"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957883"/>
            <a:ext cx="7797600" cy="246221"/>
          </a:xfrm>
        </p:spPr>
        <p:txBody>
          <a:bodyPr wrap="square">
            <a:spAutoFit/>
          </a:bodyPr>
          <a:lstStyle>
            <a:lvl1pPr marL="0" indent="0" algn="l">
              <a:lnSpc>
                <a:spcPct val="100000"/>
              </a:lnSpc>
              <a:buNone/>
              <a:defRPr sz="1600">
                <a:solidFill>
                  <a:schemeClr val="tx1"/>
                </a:solidFill>
                <a:latin typeface="Arial" panose="020B0604020202020204" pitchFamily="34" charset="0"/>
                <a:cs typeface="Arial" panose="020B0604020202020204" pitchFamily="34" charset="0"/>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08849" y="316250"/>
            <a:ext cx="7797599" cy="470898"/>
          </a:xfrm>
        </p:spPr>
        <p:txBody>
          <a:bodyPr anchor="t" anchorCtr="0"/>
          <a:lstStyle>
            <a:lvl1pPr algn="l" rtl="0" eaLnBrk="1" fontAlgn="base" hangingPunct="1">
              <a:spcBef>
                <a:spcPct val="0"/>
              </a:spcBef>
              <a:spcAft>
                <a:spcPct val="0"/>
              </a:spcAft>
              <a:defRPr lang="en-US" sz="3000" b="1" i="0" spc="-20" baseline="0" dirty="0">
                <a:solidFill>
                  <a:schemeClr val="tx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graphicFrame>
        <p:nvGraphicFramePr>
          <p:cNvPr id="11" name="Table 12">
            <a:extLst>
              <a:ext uri="{FF2B5EF4-FFF2-40B4-BE49-F238E27FC236}">
                <a16:creationId xmlns:a16="http://schemas.microsoft.com/office/drawing/2014/main" id="{810094FB-60F5-041A-B7C1-E46D61302C8F}"/>
              </a:ext>
            </a:extLst>
          </p:cNvPr>
          <p:cNvGraphicFramePr>
            <a:graphicFrameLocks noGrp="1"/>
          </p:cNvGraphicFramePr>
          <p:nvPr userDrawn="1"/>
        </p:nvGraphicFramePr>
        <p:xfrm>
          <a:off x="0" y="6489510"/>
          <a:ext cx="12192000" cy="396000"/>
        </p:xfrm>
        <a:graphic>
          <a:graphicData uri="http://schemas.openxmlformats.org/drawingml/2006/table">
            <a:tbl>
              <a:tblPr firstRow="1" bandRow="1">
                <a:tableStyleId>{5C22544A-7EE6-4342-B048-85BDC9FD1C3A}</a:tableStyleId>
              </a:tblPr>
              <a:tblGrid>
                <a:gridCol w="11516497">
                  <a:extLst>
                    <a:ext uri="{9D8B030D-6E8A-4147-A177-3AD203B41FA5}">
                      <a16:colId xmlns:a16="http://schemas.microsoft.com/office/drawing/2014/main" val="1244385527"/>
                    </a:ext>
                  </a:extLst>
                </a:gridCol>
                <a:gridCol w="675503">
                  <a:extLst>
                    <a:ext uri="{9D8B030D-6E8A-4147-A177-3AD203B41FA5}">
                      <a16:colId xmlns:a16="http://schemas.microsoft.com/office/drawing/2014/main" val="3919820049"/>
                    </a:ext>
                  </a:extLst>
                </a:gridCol>
              </a:tblGrid>
              <a:tr h="396000">
                <a:tc>
                  <a:txBody>
                    <a:bodyPr/>
                    <a:lstStyle/>
                    <a:p>
                      <a:r>
                        <a:rPr lang="en-US" sz="900" dirty="0"/>
                        <a:t> </a:t>
                      </a:r>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bg1"/>
                    </a:solidFill>
                  </a:tcPr>
                </a:tc>
                <a:tc>
                  <a:txBody>
                    <a:bodyPr/>
                    <a:lstStyle/>
                    <a:p>
                      <a:endParaRPr lang="en-US" sz="900" dirty="0"/>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tx2"/>
                    </a:solidFill>
                  </a:tcPr>
                </a:tc>
                <a:extLst>
                  <a:ext uri="{0D108BD9-81ED-4DB2-BD59-A6C34878D82A}">
                    <a16:rowId xmlns:a16="http://schemas.microsoft.com/office/drawing/2014/main" val="2368423162"/>
                  </a:ext>
                </a:extLst>
              </a:tr>
            </a:tbl>
          </a:graphicData>
        </a:graphic>
      </p:graphicFrame>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spTree>
    <p:extLst>
      <p:ext uri="{BB962C8B-B14F-4D97-AF65-F5344CB8AC3E}">
        <p14:creationId xmlns:p14="http://schemas.microsoft.com/office/powerpoint/2010/main" val="1207597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Header: UK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Insert Body Text">
            <a:extLst>
              <a:ext uri="{FF2B5EF4-FFF2-40B4-BE49-F238E27FC236}">
                <a16:creationId xmlns:a16="http://schemas.microsoft.com/office/drawing/2014/main" id="{EFB21F53-4770-4043-A404-BBC4477C91C5}"/>
              </a:ext>
            </a:extLst>
          </p:cNvPr>
          <p:cNvSpPr>
            <a:spLocks noGrp="1"/>
          </p:cNvSpPr>
          <p:nvPr>
            <p:ph type="body" sz="quarter" idx="14" hasCustomPrompt="1"/>
          </p:nvPr>
        </p:nvSpPr>
        <p:spPr>
          <a:xfrm>
            <a:off x="706120" y="1992052"/>
            <a:ext cx="3720106" cy="4262974"/>
          </a:xfrm>
          <a:prstGeom prst="rect">
            <a:avLst/>
          </a:prstGeom>
        </p:spPr>
        <p:txBody>
          <a:bodyPr lIns="0" tIns="0" rIns="0" bIns="0"/>
          <a:lstStyle>
            <a:lvl1pPr marL="0" indent="0">
              <a:buFontTx/>
              <a:buNone/>
              <a:defRPr sz="2200" b="1">
                <a:solidFill>
                  <a:schemeClr val="bg1"/>
                </a:solidFill>
                <a:latin typeface="Arial" panose="020B0604020202020204" pitchFamily="34" charset="0"/>
                <a:cs typeface="Arial" panose="020B0604020202020204" pitchFamily="34" charset="0"/>
              </a:defRPr>
            </a:lvl1pPr>
            <a:lvl2pPr>
              <a:defRPr>
                <a:solidFill>
                  <a:schemeClr val="bg1"/>
                </a:solidFill>
              </a:defRPr>
            </a:lvl2pPr>
          </a:lstStyle>
          <a:p>
            <a:pPr lvl="0"/>
            <a:r>
              <a:rPr lang="en-GB"/>
              <a:t>Insert text here</a:t>
            </a:r>
          </a:p>
        </p:txBody>
      </p:sp>
      <p:sp>
        <p:nvSpPr>
          <p:cNvPr id="10" name="Insert Title">
            <a:extLst>
              <a:ext uri="{FF2B5EF4-FFF2-40B4-BE49-F238E27FC236}">
                <a16:creationId xmlns:a16="http://schemas.microsoft.com/office/drawing/2014/main" id="{B08D72A7-8F5B-D848-9610-310EC387F334}"/>
              </a:ext>
            </a:extLst>
          </p:cNvPr>
          <p:cNvSpPr>
            <a:spLocks noGrp="1" noChangeArrowheads="1"/>
          </p:cNvSpPr>
          <p:nvPr>
            <p:ph type="ctrTitle" hasCustomPrompt="1"/>
          </p:nvPr>
        </p:nvSpPr>
        <p:spPr>
          <a:xfrm>
            <a:off x="706120" y="1051892"/>
            <a:ext cx="7934245" cy="717984"/>
          </a:xfrm>
          <a:prstGeom prst="rect">
            <a:avLst/>
          </a:prstGeom>
        </p:spPr>
        <p:txBody>
          <a:bodyPr lIns="0" tIns="0" rIns="0" bIns="0" anchor="t" anchorCtr="0"/>
          <a:lstStyle>
            <a:lvl1pPr>
              <a:defRPr sz="4800">
                <a:solidFill>
                  <a:schemeClr val="bg1"/>
                </a:solidFill>
                <a:latin typeface="Arial" panose="020B0604020202020204" pitchFamily="34" charset="0"/>
                <a:cs typeface="Arial" panose="020B0604020202020204" pitchFamily="34" charset="0"/>
              </a:defRPr>
            </a:lvl1pPr>
          </a:lstStyle>
          <a:p>
            <a:pPr lvl="0"/>
            <a:r>
              <a:rPr lang="en-GB" altLang="en-US" noProof="0"/>
              <a:t>Insert Title</a:t>
            </a:r>
          </a:p>
        </p:txBody>
      </p:sp>
      <p:sp>
        <p:nvSpPr>
          <p:cNvPr id="3" name="Footer Placeholder 2">
            <a:extLst>
              <a:ext uri="{FF2B5EF4-FFF2-40B4-BE49-F238E27FC236}">
                <a16:creationId xmlns:a16="http://schemas.microsoft.com/office/drawing/2014/main" id="{8256E56F-129B-C242-82C3-278E28B36A1B}"/>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734166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content with Side Pane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0"/>
            <a:ext cx="12196800" cy="649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6634"/>
            <a:ext cx="3099600" cy="250838"/>
          </a:xfrm>
        </p:spPr>
        <p:txBody>
          <a:bodyPr wrap="square" anchor="ctr" anchorCtr="0">
            <a:spAutoFit/>
          </a:bodyPr>
          <a:lstStyle>
            <a:lvl1pPr marL="270000" indent="-270000">
              <a:lnSpc>
                <a:spcPct val="110000"/>
              </a:lnSpc>
              <a:spcBef>
                <a:spcPts val="0"/>
              </a:spcBef>
              <a:spcAft>
                <a:spcPts val="1200"/>
              </a:spcAft>
              <a:buClr>
                <a:schemeClr val="tx2"/>
              </a:buClr>
              <a:buSzPct val="130000"/>
              <a:buFont typeface="System Font Regular"/>
              <a:buChar char="■"/>
              <a:defRPr lang="en-GB" sz="1600" b="0" i="0"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08849" y="316250"/>
            <a:ext cx="7797599" cy="470898"/>
          </a:xfrm>
        </p:spPr>
        <p:txBody>
          <a:bodyPr anchor="t" anchorCtr="0"/>
          <a:lstStyle>
            <a:lvl1pPr>
              <a:defRPr sz="3000" b="1" spc="-20" baseline="0">
                <a:latin typeface="Arial" panose="020B0604020202020204" pitchFamily="34" charset="0"/>
                <a:cs typeface="Arial" panose="020B0604020202020204" pitchFamily="34" charset="0"/>
              </a:defRPr>
            </a:lvl1pPr>
          </a:lstStyle>
          <a:p>
            <a:r>
              <a:rPr lang="en-GB" dirty="0"/>
              <a:t>Click to edit Master title style</a:t>
            </a:r>
            <a:endParaRPr lang="en-US" dirty="0"/>
          </a:p>
        </p:txBody>
      </p:sp>
      <p:graphicFrame>
        <p:nvGraphicFramePr>
          <p:cNvPr id="11" name="Table 12">
            <a:extLst>
              <a:ext uri="{FF2B5EF4-FFF2-40B4-BE49-F238E27FC236}">
                <a16:creationId xmlns:a16="http://schemas.microsoft.com/office/drawing/2014/main" id="{810094FB-60F5-041A-B7C1-E46D61302C8F}"/>
              </a:ext>
            </a:extLst>
          </p:cNvPr>
          <p:cNvGraphicFramePr>
            <a:graphicFrameLocks noGrp="1"/>
          </p:cNvGraphicFramePr>
          <p:nvPr userDrawn="1"/>
        </p:nvGraphicFramePr>
        <p:xfrm>
          <a:off x="0" y="6489510"/>
          <a:ext cx="12192000" cy="396000"/>
        </p:xfrm>
        <a:graphic>
          <a:graphicData uri="http://schemas.openxmlformats.org/drawingml/2006/table">
            <a:tbl>
              <a:tblPr firstRow="1" bandRow="1">
                <a:tableStyleId>{5C22544A-7EE6-4342-B048-85BDC9FD1C3A}</a:tableStyleId>
              </a:tblPr>
              <a:tblGrid>
                <a:gridCol w="11516497">
                  <a:extLst>
                    <a:ext uri="{9D8B030D-6E8A-4147-A177-3AD203B41FA5}">
                      <a16:colId xmlns:a16="http://schemas.microsoft.com/office/drawing/2014/main" val="1244385527"/>
                    </a:ext>
                  </a:extLst>
                </a:gridCol>
                <a:gridCol w="675503">
                  <a:extLst>
                    <a:ext uri="{9D8B030D-6E8A-4147-A177-3AD203B41FA5}">
                      <a16:colId xmlns:a16="http://schemas.microsoft.com/office/drawing/2014/main" val="3919820049"/>
                    </a:ext>
                  </a:extLst>
                </a:gridCol>
              </a:tblGrid>
              <a:tr h="396000">
                <a:tc>
                  <a:txBody>
                    <a:bodyPr/>
                    <a:lstStyle/>
                    <a:p>
                      <a:r>
                        <a:rPr lang="en-US" sz="900" dirty="0"/>
                        <a:t> </a:t>
                      </a:r>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bg1"/>
                    </a:solidFill>
                  </a:tcPr>
                </a:tc>
                <a:tc>
                  <a:txBody>
                    <a:bodyPr/>
                    <a:lstStyle/>
                    <a:p>
                      <a:endParaRPr lang="en-US" sz="900" dirty="0"/>
                    </a:p>
                  </a:txBody>
                  <a:tcPr marL="36000" marR="36000" marT="0" marB="36000">
                    <a:lnL w="12700" cmpd="sng">
                      <a:noFill/>
                    </a:lnL>
                    <a:lnR w="12700" cmpd="sng">
                      <a:noFill/>
                    </a:lnR>
                    <a:lnT w="9525" cap="flat" cmpd="sng" algn="ctr">
                      <a:solidFill>
                        <a:schemeClr val="tx1"/>
                      </a:solidFill>
                      <a:prstDash val="solid"/>
                      <a:round/>
                      <a:headEnd type="none" w="med" len="med"/>
                      <a:tailEnd type="none" w="med" len="med"/>
                    </a:lnT>
                    <a:lnB w="38100" cmpd="sng">
                      <a:noFill/>
                    </a:lnB>
                    <a:solidFill>
                      <a:schemeClr val="tx2"/>
                    </a:solidFill>
                  </a:tcPr>
                </a:tc>
                <a:extLst>
                  <a:ext uri="{0D108BD9-81ED-4DB2-BD59-A6C34878D82A}">
                    <a16:rowId xmlns:a16="http://schemas.microsoft.com/office/drawing/2014/main" val="2368423162"/>
                  </a:ext>
                </a:extLst>
              </a:tr>
            </a:tbl>
          </a:graphicData>
        </a:graphic>
      </p:graphicFrame>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spTree>
    <p:extLst>
      <p:ext uri="{BB962C8B-B14F-4D97-AF65-F5344CB8AC3E}">
        <p14:creationId xmlns:p14="http://schemas.microsoft.com/office/powerpoint/2010/main" val="14410148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cs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cs typeface="Arial" panose="020B0604020202020204" pitchFamily="34" charset="0"/>
              </a:defRPr>
            </a:lvl1pPr>
          </a:lstStyle>
          <a:p>
            <a:r>
              <a:rPr lang="en-US" dirty="0"/>
              <a:t>Jet Zero: Take Off Jet Zero Investment Flightpath</a:t>
            </a:r>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16000" y="216000"/>
            <a:ext cx="7920000" cy="332399"/>
          </a:xfrm>
        </p:spPr>
        <p:txBody>
          <a:bodyPr anchor="t" anchorCtr="0">
            <a:spAutoFit/>
          </a:bodyPr>
          <a:lstStyle>
            <a:lvl1pPr algn="l">
              <a:lnSpc>
                <a:spcPct val="90000"/>
              </a:lnSpc>
              <a:defRPr lang="en-US" sz="2400" b="1" i="0" kern="1200" dirty="0">
                <a:solidFill>
                  <a:schemeClr val="tx1"/>
                </a:solidFill>
                <a:latin typeface="Arial" panose="020B0604020202020204" pitchFamily="34" charset="0"/>
                <a:ea typeface="+mn-ea"/>
                <a:cs typeface="Arial" panose="020B0604020202020204" pitchFamily="34" charset="0"/>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B2891239-6B73-F283-7A2A-BAE73A8DBAD9}"/>
              </a:ext>
            </a:extLst>
          </p:cNvPr>
          <p:cNvSpPr>
            <a:spLocks noGrp="1"/>
          </p:cNvSpPr>
          <p:nvPr>
            <p:ph idx="1"/>
          </p:nvPr>
        </p:nvSpPr>
        <p:spPr>
          <a:xfrm>
            <a:off x="222991" y="648033"/>
            <a:ext cx="7920000" cy="215444"/>
          </a:xfrm>
        </p:spPr>
        <p:txBody>
          <a:bodyPr tIns="0" bIns="0">
            <a:spAutoFit/>
          </a:bodyPr>
          <a:lstStyle>
            <a:lvl1pPr>
              <a:spcBef>
                <a:spcPts val="0"/>
              </a:spcBef>
              <a:spcAft>
                <a:spcPts val="600"/>
              </a:spcAft>
              <a:defRPr sz="1350" b="0"/>
            </a:lvl1pPr>
            <a:lvl2pPr marL="1953" indent="0">
              <a:spcBef>
                <a:spcPts val="600"/>
              </a:spcBef>
              <a:spcAft>
                <a:spcPts val="600"/>
              </a:spcAft>
              <a:buNone/>
              <a:defRPr sz="1100"/>
            </a:lvl2pPr>
            <a:lvl3pPr marL="216000" indent="-216000">
              <a:spcBef>
                <a:spcPts val="600"/>
              </a:spcBef>
              <a:spcAft>
                <a:spcPts val="600"/>
              </a:spcAft>
              <a:buClr>
                <a:schemeClr val="tx2"/>
              </a:buClr>
              <a:buFont typeface="Arial" panose="020B0604020202020204" pitchFamily="34" charset="0"/>
              <a:buChar char="›"/>
              <a:defRPr sz="1100"/>
            </a:lvl3pPr>
          </a:lstStyle>
          <a:p>
            <a:pPr lvl="0"/>
            <a:r>
              <a:rPr lang="en-US" dirty="0"/>
              <a:t>Click to edit Master text styles</a:t>
            </a:r>
          </a:p>
        </p:txBody>
      </p:sp>
    </p:spTree>
    <p:extLst>
      <p:ext uri="{BB962C8B-B14F-4D97-AF65-F5344CB8AC3E}">
        <p14:creationId xmlns:p14="http://schemas.microsoft.com/office/powerpoint/2010/main" val="34958864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with Great Logo">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428A70-CCE9-F54E-A4DB-7FF1F5598247}"/>
              </a:ext>
              <a:ext uri="{C183D7F6-B498-43B3-948B-1728B52AA6E4}">
                <adec:decorative xmlns:adec="http://schemas.microsoft.com/office/drawing/2017/decorative" val="1"/>
              </a:ext>
            </a:extLst>
          </p:cNvPr>
          <p:cNvGrpSpPr/>
          <p:nvPr userDrawn="1"/>
        </p:nvGrpSpPr>
        <p:grpSpPr>
          <a:xfrm>
            <a:off x="12699999" y="1163725"/>
            <a:ext cx="3699163" cy="4684659"/>
            <a:chOff x="12760037" y="525886"/>
            <a:chExt cx="3699163" cy="4684659"/>
          </a:xfrm>
        </p:grpSpPr>
        <p:sp>
          <p:nvSpPr>
            <p:cNvPr id="11" name="TextBox 10">
              <a:extLst>
                <a:ext uri="{FF2B5EF4-FFF2-40B4-BE49-F238E27FC236}">
                  <a16:creationId xmlns:a16="http://schemas.microsoft.com/office/drawing/2014/main" id="{3A2E94B3-EDF9-EA45-8D20-C700C13EF06D}"/>
                </a:ext>
              </a:extLst>
            </p:cNvPr>
            <p:cNvSpPr txBox="1"/>
            <p:nvPr/>
          </p:nvSpPr>
          <p:spPr>
            <a:xfrm>
              <a:off x="12760037" y="727364"/>
              <a:ext cx="1792871" cy="3934410"/>
            </a:xfrm>
            <a:prstGeom prst="rect">
              <a:avLst/>
            </a:prstGeom>
            <a:noFill/>
          </p:spPr>
          <p:txBody>
            <a:bodyPr wrap="square" lIns="0" tIns="0" rIns="0" bIns="0" rtlCol="0">
              <a:spAutoFit/>
            </a:bodyPr>
            <a:lstStyle/>
            <a:p>
              <a:pPr>
                <a:spcAft>
                  <a:spcPts val="600"/>
                </a:spcAft>
              </a:pPr>
              <a:r>
                <a:rPr lang="en-GB" sz="900" b="0" i="0" dirty="0">
                  <a:solidFill>
                    <a:srgbClr val="FF00FF"/>
                  </a:solidFill>
                  <a:latin typeface="Arial" panose="020B0604020202020204" pitchFamily="34" charset="0"/>
                </a:rPr>
                <a:t>Add a background picture</a:t>
              </a:r>
            </a:p>
            <a:p>
              <a:pPr marL="108000" indent="-108000">
                <a:spcAft>
                  <a:spcPts val="600"/>
                </a:spcAft>
                <a:buFont typeface="+mj-lt"/>
                <a:buAutoNum type="arabicPeriod"/>
              </a:pPr>
              <a:r>
                <a:rPr lang="en-GB" sz="800" b="0" i="0" dirty="0">
                  <a:solidFill>
                    <a:srgbClr val="FF00FF"/>
                  </a:solidFill>
                  <a:latin typeface="Arial" panose="020B0604020202020204" pitchFamily="34" charset="0"/>
                </a:rPr>
                <a:t>Select the slide you want to add a background picture to.</a:t>
              </a:r>
            </a:p>
            <a:p>
              <a:pPr marL="108000" indent="-108000">
                <a:spcAft>
                  <a:spcPts val="600"/>
                </a:spcAft>
                <a:buFont typeface="+mj-lt"/>
                <a:buAutoNum type="arabicPeriod"/>
              </a:pPr>
              <a:r>
                <a:rPr lang="en-GB" sz="800" b="0" i="0" dirty="0">
                  <a:solidFill>
                    <a:srgbClr val="FF00FF"/>
                  </a:solidFill>
                  <a:latin typeface="Arial" panose="020B0604020202020204" pitchFamily="34" charset="0"/>
                </a:rPr>
                <a:t>Select Design &gt; Format Background.</a:t>
              </a:r>
            </a:p>
            <a:p>
              <a:pPr marL="108000" indent="-108000">
                <a:spcAft>
                  <a:spcPts val="600"/>
                </a:spcAft>
                <a:buFont typeface="+mj-lt"/>
                <a:buAutoNum type="arabicPeriod"/>
              </a:pPr>
              <a:r>
                <a:rPr lang="en-GB" sz="800" b="0" i="0" dirty="0">
                  <a:solidFill>
                    <a:srgbClr val="FF00FF"/>
                  </a:solidFill>
                  <a:latin typeface="Arial" panose="020B0604020202020204" pitchFamily="34" charset="0"/>
                </a:rPr>
                <a:t>In the Format Background pane, select Picture or texture fill.</a:t>
              </a:r>
            </a:p>
            <a:p>
              <a:pPr marL="108000" indent="-108000">
                <a:spcAft>
                  <a:spcPts val="600"/>
                </a:spcAft>
                <a:buFont typeface="+mj-lt"/>
                <a:buAutoNum type="arabicPeriod"/>
              </a:pPr>
              <a:r>
                <a:rPr lang="en-GB" sz="800" b="0" i="0" dirty="0">
                  <a:solidFill>
                    <a:srgbClr val="FF00FF"/>
                  </a:solidFill>
                  <a:latin typeface="Arial" panose="020B0604020202020204" pitchFamily="34" charset="0"/>
                </a:rPr>
                <a:t>Select File.</a:t>
              </a:r>
            </a:p>
            <a:p>
              <a:pPr marL="108000" indent="-108000">
                <a:spcAft>
                  <a:spcPts val="600"/>
                </a:spcAft>
                <a:buFont typeface="+mj-lt"/>
                <a:buAutoNum type="arabicPeriod"/>
              </a:pPr>
              <a:r>
                <a:rPr lang="en-GB" sz="800" b="0" i="0" dirty="0">
                  <a:solidFill>
                    <a:srgbClr val="FF00FF"/>
                  </a:solidFill>
                  <a:latin typeface="Arial" panose="020B0604020202020204" pitchFamily="34" charset="0"/>
                </a:rPr>
                <a:t>In the Insert Picture dialog box, choose the picture you want to use and then select Insert.</a:t>
              </a:r>
            </a:p>
            <a:p>
              <a:pPr>
                <a:spcAft>
                  <a:spcPts val="600"/>
                </a:spcAft>
              </a:pPr>
              <a:r>
                <a:rPr lang="en-GB" sz="700" b="0" i="0" dirty="0">
                  <a:solidFill>
                    <a:srgbClr val="FF00FF"/>
                  </a:solidFill>
                  <a:latin typeface="Arial" panose="020B0604020202020204" pitchFamily="34" charset="0"/>
                </a:rPr>
                <a:t>Note: PowerPoint resizes the image to fill the entire slide background. If an image has a different general shape than the slide it is </a:t>
              </a:r>
              <a:br>
                <a:rPr lang="en-GB" sz="700" b="0" i="0" dirty="0">
                  <a:solidFill>
                    <a:srgbClr val="FF00FF"/>
                  </a:solidFill>
                  <a:latin typeface="Arial" panose="020B0604020202020204" pitchFamily="34" charset="0"/>
                </a:rPr>
              </a:br>
              <a:r>
                <a:rPr lang="en-GB" sz="700" b="0" i="0" dirty="0">
                  <a:solidFill>
                    <a:srgbClr val="FF00FF"/>
                  </a:solidFill>
                  <a:latin typeface="Arial" panose="020B0604020202020204" pitchFamily="34" charset="0"/>
                </a:rPr>
                <a:t>placed on, outer portions of the picture may extend beyond the borders of the slide and not be visible on it.</a:t>
              </a:r>
            </a:p>
            <a:p>
              <a:pPr marL="108000" indent="-108000">
                <a:spcAft>
                  <a:spcPts val="600"/>
                </a:spcAft>
                <a:buFont typeface="+mj-lt"/>
                <a:buAutoNum type="arabicPeriod" startAt="6"/>
              </a:pPr>
              <a:r>
                <a:rPr lang="en-GB" sz="800" b="0" i="0" dirty="0">
                  <a:solidFill>
                    <a:srgbClr val="FF00FF"/>
                  </a:solidFill>
                  <a:latin typeface="Arial" panose="020B0604020202020204" pitchFamily="34" charset="0"/>
                </a:rPr>
                <a:t>Make adjustments to the background picture to make sure text is visible and it's positioned where you want.</a:t>
              </a:r>
            </a:p>
            <a:p>
              <a:pPr marL="180000" indent="-72000">
                <a:spcAft>
                  <a:spcPts val="400"/>
                </a:spcAft>
                <a:buFont typeface="Arial" panose="020B0604020202020204" pitchFamily="34" charset="0"/>
                <a:buChar char="•"/>
              </a:pPr>
              <a:r>
                <a:rPr lang="en-GB" sz="800" b="0" i="0" dirty="0">
                  <a:solidFill>
                    <a:srgbClr val="FF00FF"/>
                  </a:solidFill>
                  <a:latin typeface="Arial" panose="020B0604020202020204" pitchFamily="34" charset="0"/>
                </a:rPr>
                <a:t>Use Transparency to make the picture lighter.</a:t>
              </a:r>
            </a:p>
            <a:p>
              <a:pPr marL="180000" indent="-72000">
                <a:spcAft>
                  <a:spcPts val="400"/>
                </a:spcAft>
                <a:buFont typeface="Arial" panose="020B0604020202020204" pitchFamily="34" charset="0"/>
                <a:buChar char="•"/>
              </a:pPr>
              <a:r>
                <a:rPr lang="en-GB" sz="800" b="0" i="0" dirty="0">
                  <a:solidFill>
                    <a:srgbClr val="FF00FF"/>
                  </a:solidFill>
                  <a:latin typeface="Arial" panose="020B0604020202020204" pitchFamily="34" charset="0"/>
                </a:rPr>
                <a:t>Use the Offset settings to adjust the position of the picture.</a:t>
              </a:r>
            </a:p>
            <a:p>
              <a:pPr marL="180000" indent="-72000">
                <a:spcAft>
                  <a:spcPts val="600"/>
                </a:spcAft>
                <a:buFont typeface="Arial" panose="020B0604020202020204" pitchFamily="34" charset="0"/>
                <a:buChar char="•"/>
              </a:pPr>
              <a:r>
                <a:rPr lang="en-GB" sz="800" b="0" i="0" dirty="0">
                  <a:solidFill>
                    <a:srgbClr val="FF00FF"/>
                  </a:solidFill>
                  <a:latin typeface="Arial" panose="020B0604020202020204" pitchFamily="34" charset="0"/>
                </a:rPr>
                <a:t>Use Tile picture as texture to repeat the picture across the slide.</a:t>
              </a:r>
            </a:p>
            <a:p>
              <a:pPr>
                <a:spcAft>
                  <a:spcPts val="600"/>
                </a:spcAft>
              </a:pPr>
              <a:endParaRPr lang="en-US" sz="900" b="0" i="0" dirty="0">
                <a:solidFill>
                  <a:srgbClr val="FF00FF"/>
                </a:solidFill>
                <a:latin typeface="Arial" panose="020B0604020202020204" pitchFamily="34" charset="0"/>
              </a:endParaRPr>
            </a:p>
          </p:txBody>
        </p:sp>
        <p:pic>
          <p:nvPicPr>
            <p:cNvPr id="14" name="Picture 13" descr="Graphical user interface, text, application&#10;&#10;Description automatically generated">
              <a:extLst>
                <a:ext uri="{FF2B5EF4-FFF2-40B4-BE49-F238E27FC236}">
                  <a16:creationId xmlns:a16="http://schemas.microsoft.com/office/drawing/2014/main" id="{13F897C8-A563-8040-AC5C-57B8249F3C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67988" y="525886"/>
              <a:ext cx="1691212" cy="4684659"/>
            </a:xfrm>
            <a:prstGeom prst="rect">
              <a:avLst/>
            </a:prstGeom>
            <a:ln w="12700">
              <a:solidFill>
                <a:schemeClr val="bg1"/>
              </a:solidFill>
            </a:ln>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id="{7082828A-81C4-6B40-8385-836C37DDE1A0}"/>
                </a:ext>
              </a:extLst>
            </p:cNvPr>
            <p:cNvCxnSpPr>
              <a:cxnSpLocks/>
            </p:cNvCxnSpPr>
            <p:nvPr/>
          </p:nvCxnSpPr>
          <p:spPr>
            <a:xfrm flipV="1">
              <a:off x="14536461" y="1464590"/>
              <a:ext cx="326414" cy="60341"/>
            </a:xfrm>
            <a:prstGeom prst="straightConnector1">
              <a:avLst/>
            </a:prstGeom>
            <a:ln w="12700">
              <a:solidFill>
                <a:srgbClr val="FF00FF"/>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A5F6DA-F247-2044-A41F-D62BFC4666DE}"/>
                </a:ext>
              </a:extLst>
            </p:cNvPr>
            <p:cNvCxnSpPr>
              <a:cxnSpLocks/>
            </p:cNvCxnSpPr>
            <p:nvPr/>
          </p:nvCxnSpPr>
          <p:spPr>
            <a:xfrm>
              <a:off x="14520962" y="2044125"/>
              <a:ext cx="341913" cy="0"/>
            </a:xfrm>
            <a:prstGeom prst="straightConnector1">
              <a:avLst/>
            </a:prstGeom>
            <a:ln w="12700">
              <a:solidFill>
                <a:srgbClr val="FF00FF"/>
              </a:solidFill>
              <a:tailEnd type="arrow" w="sm" len="med"/>
            </a:ln>
          </p:spPr>
          <p:style>
            <a:lnRef idx="1">
              <a:schemeClr val="accent1"/>
            </a:lnRef>
            <a:fillRef idx="0">
              <a:schemeClr val="accent1"/>
            </a:fillRef>
            <a:effectRef idx="0">
              <a:schemeClr val="accent1"/>
            </a:effectRef>
            <a:fontRef idx="minor">
              <a:schemeClr val="tx1"/>
            </a:fontRef>
          </p:style>
        </p:cxnSp>
      </p:grpSp>
      <p:sp>
        <p:nvSpPr>
          <p:cNvPr id="12" name="Freeform 11">
            <a:extLst>
              <a:ext uri="{FF2B5EF4-FFF2-40B4-BE49-F238E27FC236}">
                <a16:creationId xmlns:a16="http://schemas.microsoft.com/office/drawing/2014/main" id="{0A84F9A6-5E8F-EE4F-9174-940801D198C9}"/>
              </a:ext>
              <a:ext uri="{C183D7F6-B498-43B3-948B-1728B52AA6E4}">
                <adec:decorative xmlns:adec="http://schemas.microsoft.com/office/drawing/2017/decorative" val="1"/>
              </a:ext>
            </a:extLst>
          </p:cNvPr>
          <p:cNvSpPr/>
          <p:nvPr userDrawn="1"/>
        </p:nvSpPr>
        <p:spPr>
          <a:xfrm>
            <a:off x="0" y="0"/>
            <a:ext cx="12191999" cy="6858000"/>
          </a:xfrm>
          <a:custGeom>
            <a:avLst/>
            <a:gdLst>
              <a:gd name="connsiteX0" fmla="*/ 360001 w 12191999"/>
              <a:gd name="connsiteY0" fmla="*/ 360000 h 6858000"/>
              <a:gd name="connsiteX1" fmla="*/ 360001 w 12191999"/>
              <a:gd name="connsiteY1" fmla="*/ 6498000 h 6858000"/>
              <a:gd name="connsiteX2" fmla="*/ 11833201 w 12191999"/>
              <a:gd name="connsiteY2" fmla="*/ 6498000 h 6858000"/>
              <a:gd name="connsiteX3" fmla="*/ 11833201 w 12191999"/>
              <a:gd name="connsiteY3" fmla="*/ 360000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60001" y="360000"/>
                </a:moveTo>
                <a:lnTo>
                  <a:pt x="360001" y="6498000"/>
                </a:lnTo>
                <a:lnTo>
                  <a:pt x="11833201" y="6498000"/>
                </a:lnTo>
                <a:lnTo>
                  <a:pt x="11833201" y="360000"/>
                </a:lnTo>
                <a:close/>
                <a:moveTo>
                  <a:pt x="0" y="0"/>
                </a:moveTo>
                <a:lnTo>
                  <a:pt x="12191999" y="0"/>
                </a:lnTo>
                <a:lnTo>
                  <a:pt x="1219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pic>
        <p:nvPicPr>
          <p:cNvPr id="8" name="object 5">
            <a:extLst>
              <a:ext uri="{FF2B5EF4-FFF2-40B4-BE49-F238E27FC236}">
                <a16:creationId xmlns:a16="http://schemas.microsoft.com/office/drawing/2014/main" id="{B7EF43DC-2D03-8F4F-A19D-E9B26419BA51}"/>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a:ext>
            </a:extLst>
          </a:blip>
          <a:stretch>
            <a:fillRect/>
          </a:stretch>
        </p:blipFill>
        <p:spPr>
          <a:xfrm>
            <a:off x="7975709" y="4417200"/>
            <a:ext cx="4216290" cy="1719331"/>
          </a:xfrm>
          <a:prstGeom prst="rect">
            <a:avLst/>
          </a:prstGeom>
        </p:spPr>
      </p:pic>
      <p:sp>
        <p:nvSpPr>
          <p:cNvPr id="13" name="Rectangle 12">
            <a:extLst>
              <a:ext uri="{FF2B5EF4-FFF2-40B4-BE49-F238E27FC236}">
                <a16:creationId xmlns:a16="http://schemas.microsoft.com/office/drawing/2014/main" id="{A0306331-20CF-E945-869F-F6845F35C198}"/>
              </a:ext>
              <a:ext uri="{C183D7F6-B498-43B3-948B-1728B52AA6E4}">
                <adec:decorative xmlns:adec="http://schemas.microsoft.com/office/drawing/2017/decorative" val="1"/>
              </a:ext>
            </a:extLst>
          </p:cNvPr>
          <p:cNvSpPr/>
          <p:nvPr userDrawn="1"/>
        </p:nvSpPr>
        <p:spPr>
          <a:xfrm>
            <a:off x="0" y="0"/>
            <a:ext cx="5400000" cy="28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Date Placeholder 3">
            <a:extLst>
              <a:ext uri="{FF2B5EF4-FFF2-40B4-BE49-F238E27FC236}">
                <a16:creationId xmlns:a16="http://schemas.microsoft.com/office/drawing/2014/main" id="{C28B8B80-9BA5-5A47-B810-815603FB042F}"/>
              </a:ext>
            </a:extLst>
          </p:cNvPr>
          <p:cNvSpPr>
            <a:spLocks noGrp="1"/>
          </p:cNvSpPr>
          <p:nvPr>
            <p:ph type="dt" sz="half" idx="10"/>
          </p:nvPr>
        </p:nvSpPr>
        <p:spPr>
          <a:xfrm>
            <a:off x="0" y="5848384"/>
            <a:ext cx="2160000" cy="288147"/>
          </a:xfrm>
          <a:solidFill>
            <a:schemeClr val="tx1"/>
          </a:solidFill>
        </p:spPr>
        <p:txBody>
          <a:bodyPr wrap="square" lIns="503999" tIns="36000" bIns="36000" anchor="ctr" anchorCtr="0">
            <a:spAutoFit/>
          </a:bodyPr>
          <a:lstStyle>
            <a:lvl1pPr>
              <a:defRPr sz="1400" b="1" i="0" cap="all" baseline="0">
                <a:solidFill>
                  <a:schemeClr val="bg1"/>
                </a:solidFill>
                <a:latin typeface="Arial" panose="020B0604020202020204" pitchFamily="34" charset="0"/>
              </a:defRPr>
            </a:lvl1pPr>
          </a:lstStyle>
          <a:p>
            <a:r>
              <a:rPr lang="en-GB" dirty="0"/>
              <a:t>May 22</a:t>
            </a:r>
            <a:endParaRPr lang="en-US" dirty="0"/>
          </a:p>
        </p:txBody>
      </p:sp>
      <p:sp>
        <p:nvSpPr>
          <p:cNvPr id="3" name="Subtitle 2">
            <a:extLst>
              <a:ext uri="{FF2B5EF4-FFF2-40B4-BE49-F238E27FC236}">
                <a16:creationId xmlns:a16="http://schemas.microsoft.com/office/drawing/2014/main" id="{DB5D1EB1-B735-1543-881A-3A7367963DD8}"/>
              </a:ext>
            </a:extLst>
          </p:cNvPr>
          <p:cNvSpPr>
            <a:spLocks noGrp="1"/>
          </p:cNvSpPr>
          <p:nvPr>
            <p:ph type="subTitle" idx="1"/>
          </p:nvPr>
        </p:nvSpPr>
        <p:spPr>
          <a:xfrm>
            <a:off x="508000" y="1894245"/>
            <a:ext cx="4608000" cy="249299"/>
          </a:xfrm>
        </p:spPr>
        <p:txBody>
          <a:bodyPr/>
          <a:lstStyle>
            <a:lvl1pPr marL="0" indent="0" algn="l">
              <a:buNone/>
              <a:defRPr sz="1800" b="1"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E77B6EE8-C770-8749-80E5-A3CA02F01540}"/>
              </a:ext>
            </a:extLst>
          </p:cNvPr>
          <p:cNvSpPr>
            <a:spLocks noGrp="1"/>
          </p:cNvSpPr>
          <p:nvPr>
            <p:ph type="ctrTitle"/>
          </p:nvPr>
        </p:nvSpPr>
        <p:spPr>
          <a:xfrm>
            <a:off x="508000" y="581544"/>
            <a:ext cx="4608000" cy="997196"/>
          </a:xfrm>
        </p:spPr>
        <p:txBody>
          <a:bodyPr anchor="t" anchorCtr="0"/>
          <a:lstStyle>
            <a:lvl1pPr algn="l">
              <a:defRPr sz="3600" spc="-10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08917597"/>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937150B-BC96-6442-BFA8-3AAEE6D971B5}"/>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238D8CE-1B9E-CE4C-AC24-313E533E840E}"/>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5">
            <a:extLst>
              <a:ext uri="{FF2B5EF4-FFF2-40B4-BE49-F238E27FC236}">
                <a16:creationId xmlns:a16="http://schemas.microsoft.com/office/drawing/2014/main" id="{ED903CD2-4FC4-4E43-9734-D3081409E19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7" name="Footer Placeholder 4">
            <a:extLst>
              <a:ext uri="{FF2B5EF4-FFF2-40B4-BE49-F238E27FC236}">
                <a16:creationId xmlns:a16="http://schemas.microsoft.com/office/drawing/2014/main" id="{A3951519-9C05-8D45-9A8B-894CEBFE568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503999" y="752400"/>
            <a:ext cx="11188800" cy="553998"/>
          </a:xfrm>
        </p:spPr>
        <p:txBody>
          <a:bodyPr/>
          <a:lstStyle>
            <a:lvl1pPr>
              <a:defRPr lang="en-US" sz="4000" b="1" i="0" kern="1200" spc="-40" baseline="0" dirty="0">
                <a:solidFill>
                  <a:schemeClr val="tx1"/>
                </a:solidFill>
                <a:latin typeface="Arial" panose="020B0604020202020204" pitchFamily="34" charset="0"/>
                <a:ea typeface="+mj-ea"/>
                <a:cs typeface="+mj-cs"/>
              </a:defRPr>
            </a:lvl1pPr>
          </a:lstStyle>
          <a:p>
            <a:r>
              <a:rPr lang="en-GB" dirty="0"/>
              <a:t>Click to edit Master title style</a:t>
            </a:r>
            <a:endParaRPr lang="en-US" dirty="0"/>
          </a:p>
        </p:txBody>
      </p:sp>
    </p:spTree>
    <p:extLst>
      <p:ext uri="{BB962C8B-B14F-4D97-AF65-F5344CB8AC3E}">
        <p14:creationId xmlns:p14="http://schemas.microsoft.com/office/powerpoint/2010/main" val="369292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 Blu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127103-D319-D8F3-8B86-2937D1D28E4F}"/>
              </a:ext>
            </a:extLst>
          </p:cNvPr>
          <p:cNvSpPr/>
          <p:nvPr userDrawn="1"/>
        </p:nvSpPr>
        <p:spPr>
          <a:xfrm>
            <a:off x="0" y="6498000"/>
            <a:ext cx="12191056" cy="359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937150B-BC96-6442-BFA8-3AAEE6D971B5}"/>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238D8CE-1B9E-CE4C-AC24-313E533E840E}"/>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5">
            <a:extLst>
              <a:ext uri="{FF2B5EF4-FFF2-40B4-BE49-F238E27FC236}">
                <a16:creationId xmlns:a16="http://schemas.microsoft.com/office/drawing/2014/main" id="{ED903CD2-4FC4-4E43-9734-D3081409E19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7" name="Footer Placeholder 4">
            <a:extLst>
              <a:ext uri="{FF2B5EF4-FFF2-40B4-BE49-F238E27FC236}">
                <a16:creationId xmlns:a16="http://schemas.microsoft.com/office/drawing/2014/main" id="{A3951519-9C05-8D45-9A8B-894CEBFE568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503999" y="752400"/>
            <a:ext cx="11188800" cy="553998"/>
          </a:xfrm>
        </p:spPr>
        <p:txBody>
          <a:bodyPr/>
          <a:lstStyle>
            <a:lvl1pPr>
              <a:defRPr lang="en-US" sz="4000" b="1" i="0" kern="1200" spc="-40" baseline="0" dirty="0">
                <a:solidFill>
                  <a:schemeClr val="bg1"/>
                </a:solidFill>
                <a:latin typeface="Arial" panose="020B0604020202020204" pitchFamily="34" charset="0"/>
                <a:ea typeface="+mj-ea"/>
                <a:cs typeface="+mj-cs"/>
              </a:defRPr>
            </a:lvl1pPr>
          </a:lstStyle>
          <a:p>
            <a:r>
              <a:rPr lang="en-GB" dirty="0"/>
              <a:t>Click to edit Master title style</a:t>
            </a:r>
            <a:endParaRPr lang="en-US" dirty="0"/>
          </a:p>
        </p:txBody>
      </p:sp>
    </p:spTree>
    <p:extLst>
      <p:ext uri="{BB962C8B-B14F-4D97-AF65-F5344CB8AC3E}">
        <p14:creationId xmlns:p14="http://schemas.microsoft.com/office/powerpoint/2010/main" val="1142824106"/>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33" name="Rectangle 32">
            <a:extLst>
              <a:ext uri="{FF2B5EF4-FFF2-40B4-BE49-F238E27FC236}">
                <a16:creationId xmlns:a16="http://schemas.microsoft.com/office/drawing/2014/main" id="{089D45E4-A1EC-1B4A-AF16-CC31EDA9092B}"/>
              </a:ext>
              <a:ext uri="{C183D7F6-B498-43B3-948B-1728B52AA6E4}">
                <adec:decorative xmlns:adec="http://schemas.microsoft.com/office/drawing/2017/decorative" val="1"/>
              </a:ext>
            </a:extLst>
          </p:cNvPr>
          <p:cNvSpPr/>
          <p:nvPr userDrawn="1"/>
        </p:nvSpPr>
        <p:spPr>
          <a:xfrm>
            <a:off x="466344" y="4395599"/>
            <a:ext cx="4811786" cy="1692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6" name="Group 45">
            <a:extLst>
              <a:ext uri="{FF2B5EF4-FFF2-40B4-BE49-F238E27FC236}">
                <a16:creationId xmlns:a16="http://schemas.microsoft.com/office/drawing/2014/main" id="{2474C939-5965-A943-9A75-4CCD3A44FE8A}"/>
              </a:ext>
              <a:ext uri="{C183D7F6-B498-43B3-948B-1728B52AA6E4}">
                <adec:decorative xmlns:adec="http://schemas.microsoft.com/office/drawing/2017/decorative" val="1"/>
              </a:ext>
            </a:extLst>
          </p:cNvPr>
          <p:cNvGrpSpPr/>
          <p:nvPr userDrawn="1"/>
        </p:nvGrpSpPr>
        <p:grpSpPr>
          <a:xfrm>
            <a:off x="4680000" y="5913280"/>
            <a:ext cx="657722" cy="466470"/>
            <a:chOff x="4681079" y="5905392"/>
            <a:chExt cx="657722" cy="466470"/>
          </a:xfrm>
        </p:grpSpPr>
        <p:sp>
          <p:nvSpPr>
            <p:cNvPr id="36" name="Rectangle 35">
              <a:extLst>
                <a:ext uri="{FF2B5EF4-FFF2-40B4-BE49-F238E27FC236}">
                  <a16:creationId xmlns:a16="http://schemas.microsoft.com/office/drawing/2014/main" id="{7E1E10C8-4E90-7147-9327-2C45FC8AEF4C}"/>
                </a:ext>
              </a:extLst>
            </p:cNvPr>
            <p:cNvSpPr/>
            <p:nvPr userDrawn="1"/>
          </p:nvSpPr>
          <p:spPr>
            <a:xfrm>
              <a:off x="4681079" y="5905392"/>
              <a:ext cx="657722" cy="45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4" name="Graphic 33">
              <a:extLst>
                <a:ext uri="{FF2B5EF4-FFF2-40B4-BE49-F238E27FC236}">
                  <a16:creationId xmlns:a16="http://schemas.microsoft.com/office/drawing/2014/main" id="{A0419D20-5581-1444-A6F2-AE3F40509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726800" y="5951112"/>
              <a:ext cx="612000" cy="420750"/>
            </a:xfrm>
            <a:prstGeom prst="rect">
              <a:avLst/>
            </a:prstGeom>
          </p:spPr>
        </p:pic>
      </p:gr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5736255" y="0"/>
            <a:ext cx="64548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8" name="Group 47">
            <a:extLst>
              <a:ext uri="{FF2B5EF4-FFF2-40B4-BE49-F238E27FC236}">
                <a16:creationId xmlns:a16="http://schemas.microsoft.com/office/drawing/2014/main" id="{E024E183-8639-BF4B-B4E8-15F5A5978713}"/>
              </a:ext>
              <a:ext uri="{C183D7F6-B498-43B3-948B-1728B52AA6E4}">
                <adec:decorative xmlns:adec="http://schemas.microsoft.com/office/drawing/2017/decorative" val="1"/>
              </a:ext>
            </a:extLst>
          </p:cNvPr>
          <p:cNvGrpSpPr/>
          <p:nvPr userDrawn="1"/>
        </p:nvGrpSpPr>
        <p:grpSpPr>
          <a:xfrm>
            <a:off x="395999" y="4118400"/>
            <a:ext cx="657721" cy="466470"/>
            <a:chOff x="395999" y="4004552"/>
            <a:chExt cx="657721" cy="466470"/>
          </a:xfrm>
        </p:grpSpPr>
        <p:sp>
          <p:nvSpPr>
            <p:cNvPr id="35" name="Rectangle 34">
              <a:extLst>
                <a:ext uri="{FF2B5EF4-FFF2-40B4-BE49-F238E27FC236}">
                  <a16:creationId xmlns:a16="http://schemas.microsoft.com/office/drawing/2014/main" id="{84E3D3EA-718A-1240-A28B-FF1DF6B7FB22}"/>
                </a:ext>
              </a:extLst>
            </p:cNvPr>
            <p:cNvSpPr/>
            <p:nvPr userDrawn="1"/>
          </p:nvSpPr>
          <p:spPr>
            <a:xfrm>
              <a:off x="395999" y="4004552"/>
              <a:ext cx="657721" cy="466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Graphic 3">
              <a:extLst>
                <a:ext uri="{FF2B5EF4-FFF2-40B4-BE49-F238E27FC236}">
                  <a16:creationId xmlns:a16="http://schemas.microsoft.com/office/drawing/2014/main" id="{2855A30B-6B0A-2449-8B22-8DBEE0A0E9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6000" y="4004552"/>
              <a:ext cx="612000" cy="420750"/>
            </a:xfrm>
            <a:prstGeom prst="rect">
              <a:avLst/>
            </a:prstGeom>
          </p:spPr>
        </p:pic>
      </p:gr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6238375" y="3211126"/>
            <a:ext cx="5472000" cy="266548"/>
          </a:xfrm>
        </p:spPr>
        <p:txBody>
          <a:bodyPr anchor="ctr" anchorCtr="0"/>
          <a:lstStyle>
            <a:lvl1pPr marL="234000" indent="-234000">
              <a:lnSpc>
                <a:spcPct val="110000"/>
              </a:lnSpc>
              <a:spcBef>
                <a:spcPts val="0"/>
              </a:spcBef>
              <a:spcAft>
                <a:spcPts val="1800"/>
              </a:spcAft>
              <a:buClr>
                <a:schemeClr val="tx2"/>
              </a:buClr>
              <a:buSzPct val="120000"/>
              <a:buFont typeface="System Font Regular"/>
              <a:buChar char="●"/>
              <a:defRPr lang="en-GB" sz="17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6" name="Text Placeholder 8">
            <a:extLst>
              <a:ext uri="{FF2B5EF4-FFF2-40B4-BE49-F238E27FC236}">
                <a16:creationId xmlns:a16="http://schemas.microsoft.com/office/drawing/2014/main" id="{7E51DBDB-4D87-F34D-ADFF-67DDA8832906}"/>
              </a:ext>
            </a:extLst>
          </p:cNvPr>
          <p:cNvSpPr>
            <a:spLocks noGrp="1"/>
          </p:cNvSpPr>
          <p:nvPr>
            <p:ph type="body" sz="quarter" idx="16"/>
          </p:nvPr>
        </p:nvSpPr>
        <p:spPr>
          <a:xfrm>
            <a:off x="643565" y="5114642"/>
            <a:ext cx="4457344" cy="253916"/>
          </a:xfrm>
        </p:spPr>
        <p:txBody>
          <a:bodyPr wrap="square" anchor="ctr" anchorCtr="0">
            <a:spAutoFit/>
          </a:bodyPr>
          <a:lstStyle>
            <a:lvl1pPr marL="0" indent="0" algn="ctr">
              <a:lnSpc>
                <a:spcPct val="100000"/>
              </a:lnSpc>
              <a:spcBef>
                <a:spcPts val="0"/>
              </a:spcBef>
              <a:spcAft>
                <a:spcPts val="1200"/>
              </a:spcAft>
              <a:buNone/>
              <a:defRPr lang="en-US" sz="1650" b="1" i="0" kern="1200" spc="-10" baseline="0" dirty="0">
                <a:solidFill>
                  <a:srgbClr val="B40000"/>
                </a:solidFill>
                <a:latin typeface="Arial" panose="020B0604020202020204" pitchFamily="34" charset="0"/>
                <a:ea typeface="Georgia" panose="02040502050405020303" pitchFamily="18" charset="0"/>
                <a:cs typeface="Georgia" panose="02040502050405020303" pitchFamily="18" charset="0"/>
              </a:defRPr>
            </a:lvl1pPr>
          </a:lstStyle>
          <a:p>
            <a:pPr lvl="0"/>
            <a:r>
              <a:rPr lang="en-GB" dirty="0"/>
              <a:t>Click to edit Master text styles</a:t>
            </a:r>
            <a:endParaRPr lang="en-US" dirty="0"/>
          </a:p>
        </p:txBody>
      </p:sp>
      <p:sp>
        <p:nvSpPr>
          <p:cNvPr id="29" name="Picture Placeholder 28">
            <a:extLst>
              <a:ext uri="{FF2B5EF4-FFF2-40B4-BE49-F238E27FC236}">
                <a16:creationId xmlns:a16="http://schemas.microsoft.com/office/drawing/2014/main" id="{C5C24B73-2E31-F748-99B3-A0EE0F06A07B}"/>
              </a:ext>
            </a:extLst>
          </p:cNvPr>
          <p:cNvSpPr>
            <a:spLocks noGrp="1"/>
          </p:cNvSpPr>
          <p:nvPr>
            <p:ph type="pic" sz="quarter" idx="20"/>
          </p:nvPr>
        </p:nvSpPr>
        <p:spPr>
          <a:xfrm>
            <a:off x="1427400" y="1314000"/>
            <a:ext cx="2880000" cy="2880000"/>
          </a:xfrm>
          <a:prstGeom prst="ellipse">
            <a:avLst/>
          </a:prstGeom>
          <a:solidFill>
            <a:schemeClr val="bg2">
              <a:alpha val="50000"/>
            </a:schemeClr>
          </a:solidFill>
          <a:effectLst/>
        </p:spPr>
        <p:txBody>
          <a:bodyPr anchor="ctr" anchorCtr="0">
            <a:noAutofit/>
          </a:bodyPr>
          <a:lstStyle>
            <a:lvl1pPr marL="0" indent="0" algn="ctr">
              <a:buNone/>
              <a:defRPr sz="1200">
                <a:solidFill>
                  <a:schemeClr val="accent6"/>
                </a:solidFill>
              </a:defRPr>
            </a:lvl1pPr>
          </a:lstStyle>
          <a:p>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396000" y="550800"/>
            <a:ext cx="4942800" cy="332399"/>
          </a:xfrm>
        </p:spPr>
        <p:txBody>
          <a:bodyPr anchor="t" anchorCtr="0"/>
          <a:lstStyle>
            <a:lvl1pPr algn="ctr">
              <a:lnSpc>
                <a:spcPct val="90000"/>
              </a:lnSpc>
              <a:defRPr lang="en-US" sz="2400" b="0" i="0" kern="1200" dirty="0">
                <a:solidFill>
                  <a:schemeClr val="tx1"/>
                </a:solidFill>
                <a:latin typeface="Arial" panose="020B0604020202020204" pitchFamily="34" charset="0"/>
                <a:ea typeface="+mn-ea"/>
                <a:cs typeface="+mn-cs"/>
              </a:defRPr>
            </a:lvl1pPr>
          </a:lstStyle>
          <a:p>
            <a:r>
              <a:rPr lang="en-GB" dirty="0"/>
              <a:t>Click to edit Master title style</a:t>
            </a:r>
            <a:endParaRPr lang="en-US" dirty="0"/>
          </a:p>
        </p:txBody>
      </p:sp>
    </p:spTree>
    <p:extLst>
      <p:ext uri="{BB962C8B-B14F-4D97-AF65-F5344CB8AC3E}">
        <p14:creationId xmlns:p14="http://schemas.microsoft.com/office/powerpoint/2010/main" val="22250513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33" name="Rectangle 32">
            <a:extLst>
              <a:ext uri="{FF2B5EF4-FFF2-40B4-BE49-F238E27FC236}">
                <a16:creationId xmlns:a16="http://schemas.microsoft.com/office/drawing/2014/main" id="{089D45E4-A1EC-1B4A-AF16-CC31EDA9092B}"/>
              </a:ext>
              <a:ext uri="{C183D7F6-B498-43B3-948B-1728B52AA6E4}">
                <adec:decorative xmlns:adec="http://schemas.microsoft.com/office/drawing/2017/decorative" val="1"/>
              </a:ext>
            </a:extLst>
          </p:cNvPr>
          <p:cNvSpPr/>
          <p:nvPr userDrawn="1"/>
        </p:nvSpPr>
        <p:spPr>
          <a:xfrm>
            <a:off x="466344" y="4395599"/>
            <a:ext cx="4811786" cy="1692000"/>
          </a:xfrm>
          <a:prstGeom prst="rect">
            <a:avLst/>
          </a:prstGeom>
          <a:noFill/>
          <a:ln w="25400">
            <a:solidFill>
              <a:srgbClr val="FF6D6A">
                <a:alpha val="396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6" name="Group 45">
            <a:extLst>
              <a:ext uri="{FF2B5EF4-FFF2-40B4-BE49-F238E27FC236}">
                <a16:creationId xmlns:a16="http://schemas.microsoft.com/office/drawing/2014/main" id="{2474C939-5965-A943-9A75-4CCD3A44FE8A}"/>
              </a:ext>
              <a:ext uri="{C183D7F6-B498-43B3-948B-1728B52AA6E4}">
                <adec:decorative xmlns:adec="http://schemas.microsoft.com/office/drawing/2017/decorative" val="1"/>
              </a:ext>
            </a:extLst>
          </p:cNvPr>
          <p:cNvGrpSpPr/>
          <p:nvPr userDrawn="1"/>
        </p:nvGrpSpPr>
        <p:grpSpPr>
          <a:xfrm>
            <a:off x="4680000" y="5913280"/>
            <a:ext cx="657722" cy="466470"/>
            <a:chOff x="4681079" y="5905392"/>
            <a:chExt cx="657722" cy="466470"/>
          </a:xfrm>
        </p:grpSpPr>
        <p:sp>
          <p:nvSpPr>
            <p:cNvPr id="36" name="Rectangle 35">
              <a:extLst>
                <a:ext uri="{FF2B5EF4-FFF2-40B4-BE49-F238E27FC236}">
                  <a16:creationId xmlns:a16="http://schemas.microsoft.com/office/drawing/2014/main" id="{7E1E10C8-4E90-7147-9327-2C45FC8AEF4C}"/>
                </a:ext>
              </a:extLst>
            </p:cNvPr>
            <p:cNvSpPr/>
            <p:nvPr userDrawn="1"/>
          </p:nvSpPr>
          <p:spPr>
            <a:xfrm>
              <a:off x="4681079" y="5905392"/>
              <a:ext cx="657722" cy="45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4" name="Graphic 33">
              <a:extLst>
                <a:ext uri="{FF2B5EF4-FFF2-40B4-BE49-F238E27FC236}">
                  <a16:creationId xmlns:a16="http://schemas.microsoft.com/office/drawing/2014/main" id="{A0419D20-5581-1444-A6F2-AE3F40509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726800" y="5951112"/>
              <a:ext cx="612000" cy="420750"/>
            </a:xfrm>
            <a:prstGeom prst="rect">
              <a:avLst/>
            </a:prstGeom>
          </p:spPr>
        </p:pic>
      </p:gr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5736255" y="0"/>
            <a:ext cx="64548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8" name="Group 47">
            <a:extLst>
              <a:ext uri="{FF2B5EF4-FFF2-40B4-BE49-F238E27FC236}">
                <a16:creationId xmlns:a16="http://schemas.microsoft.com/office/drawing/2014/main" id="{E024E183-8639-BF4B-B4E8-15F5A5978713}"/>
              </a:ext>
              <a:ext uri="{C183D7F6-B498-43B3-948B-1728B52AA6E4}">
                <adec:decorative xmlns:adec="http://schemas.microsoft.com/office/drawing/2017/decorative" val="1"/>
              </a:ext>
            </a:extLst>
          </p:cNvPr>
          <p:cNvGrpSpPr/>
          <p:nvPr userDrawn="1"/>
        </p:nvGrpSpPr>
        <p:grpSpPr>
          <a:xfrm>
            <a:off x="395999" y="4118400"/>
            <a:ext cx="657721" cy="466470"/>
            <a:chOff x="395999" y="4004552"/>
            <a:chExt cx="657721" cy="466470"/>
          </a:xfrm>
        </p:grpSpPr>
        <p:sp>
          <p:nvSpPr>
            <p:cNvPr id="35" name="Rectangle 34">
              <a:extLst>
                <a:ext uri="{FF2B5EF4-FFF2-40B4-BE49-F238E27FC236}">
                  <a16:creationId xmlns:a16="http://schemas.microsoft.com/office/drawing/2014/main" id="{84E3D3EA-718A-1240-A28B-FF1DF6B7FB22}"/>
                </a:ext>
              </a:extLst>
            </p:cNvPr>
            <p:cNvSpPr/>
            <p:nvPr userDrawn="1"/>
          </p:nvSpPr>
          <p:spPr>
            <a:xfrm>
              <a:off x="395999" y="4004552"/>
              <a:ext cx="657721" cy="466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Graphic 3">
              <a:extLst>
                <a:ext uri="{FF2B5EF4-FFF2-40B4-BE49-F238E27FC236}">
                  <a16:creationId xmlns:a16="http://schemas.microsoft.com/office/drawing/2014/main" id="{2855A30B-6B0A-2449-8B22-8DBEE0A0E9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6000" y="4004552"/>
              <a:ext cx="612000" cy="420750"/>
            </a:xfrm>
            <a:prstGeom prst="rect">
              <a:avLst/>
            </a:prstGeom>
          </p:spPr>
        </p:pic>
      </p:gr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6238375" y="3211126"/>
            <a:ext cx="5472000" cy="266548"/>
          </a:xfrm>
        </p:spPr>
        <p:txBody>
          <a:bodyPr anchor="ctr" anchorCtr="0"/>
          <a:lstStyle>
            <a:lvl1pPr marL="234000" indent="-234000">
              <a:lnSpc>
                <a:spcPct val="110000"/>
              </a:lnSpc>
              <a:spcBef>
                <a:spcPts val="0"/>
              </a:spcBef>
              <a:spcAft>
                <a:spcPts val="1800"/>
              </a:spcAft>
              <a:buClr>
                <a:schemeClr val="tx2"/>
              </a:buClr>
              <a:buSzPct val="120000"/>
              <a:buFont typeface="System Font Regular"/>
              <a:buChar char="●"/>
              <a:defRPr lang="en-GB" sz="17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6" name="Text Placeholder 8">
            <a:extLst>
              <a:ext uri="{FF2B5EF4-FFF2-40B4-BE49-F238E27FC236}">
                <a16:creationId xmlns:a16="http://schemas.microsoft.com/office/drawing/2014/main" id="{7E51DBDB-4D87-F34D-ADFF-67DDA8832906}"/>
              </a:ext>
            </a:extLst>
          </p:cNvPr>
          <p:cNvSpPr>
            <a:spLocks noGrp="1"/>
          </p:cNvSpPr>
          <p:nvPr>
            <p:ph type="body" sz="quarter" idx="16"/>
          </p:nvPr>
        </p:nvSpPr>
        <p:spPr>
          <a:xfrm>
            <a:off x="643565" y="5114642"/>
            <a:ext cx="4457344" cy="253916"/>
          </a:xfrm>
        </p:spPr>
        <p:txBody>
          <a:bodyPr wrap="square" anchor="ctr" anchorCtr="0">
            <a:spAutoFit/>
          </a:bodyPr>
          <a:lstStyle>
            <a:lvl1pPr marL="0" indent="0" algn="ctr">
              <a:lnSpc>
                <a:spcPct val="100000"/>
              </a:lnSpc>
              <a:spcBef>
                <a:spcPts val="0"/>
              </a:spcBef>
              <a:spcAft>
                <a:spcPts val="1200"/>
              </a:spcAft>
              <a:buNone/>
              <a:defRPr lang="en-US" sz="1650" b="1" i="0" kern="1200" spc="-10" baseline="0" dirty="0">
                <a:solidFill>
                  <a:srgbClr val="B40000"/>
                </a:solidFill>
                <a:latin typeface="Arial" panose="020B0604020202020204" pitchFamily="34" charset="0"/>
                <a:ea typeface="Georgia" panose="02040502050405020303" pitchFamily="18" charset="0"/>
                <a:cs typeface="Georgia" panose="02040502050405020303" pitchFamily="18" charset="0"/>
              </a:defRPr>
            </a:lvl1pPr>
          </a:lstStyle>
          <a:p>
            <a:pPr lvl="0"/>
            <a:r>
              <a:rPr lang="en-GB" dirty="0"/>
              <a:t>Click to edit Master text styles</a:t>
            </a:r>
            <a:endParaRPr lang="en-US" dirty="0"/>
          </a:p>
        </p:txBody>
      </p:sp>
      <p:sp>
        <p:nvSpPr>
          <p:cNvPr id="29" name="Picture Placeholder 28">
            <a:extLst>
              <a:ext uri="{FF2B5EF4-FFF2-40B4-BE49-F238E27FC236}">
                <a16:creationId xmlns:a16="http://schemas.microsoft.com/office/drawing/2014/main" id="{C5C24B73-2E31-F748-99B3-A0EE0F06A07B}"/>
              </a:ext>
            </a:extLst>
          </p:cNvPr>
          <p:cNvSpPr>
            <a:spLocks noGrp="1"/>
          </p:cNvSpPr>
          <p:nvPr>
            <p:ph type="pic" sz="quarter" idx="20"/>
          </p:nvPr>
        </p:nvSpPr>
        <p:spPr>
          <a:xfrm>
            <a:off x="1427400" y="1314000"/>
            <a:ext cx="2880000" cy="2880000"/>
          </a:xfrm>
          <a:prstGeom prst="ellipse">
            <a:avLst/>
          </a:prstGeom>
          <a:solidFill>
            <a:schemeClr val="bg2">
              <a:alpha val="50000"/>
            </a:schemeClr>
          </a:solidFill>
          <a:effectLst/>
        </p:spPr>
        <p:txBody>
          <a:bodyPr anchor="ctr" anchorCtr="0">
            <a:noAutofit/>
          </a:bodyPr>
          <a:lstStyle>
            <a:lvl1pPr marL="0" indent="0" algn="ctr">
              <a:buNone/>
              <a:defRPr sz="1200">
                <a:solidFill>
                  <a:schemeClr val="accent6"/>
                </a:solidFill>
              </a:defRPr>
            </a:lvl1pPr>
          </a:lstStyle>
          <a:p>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396000" y="550800"/>
            <a:ext cx="4942800" cy="332399"/>
          </a:xfrm>
        </p:spPr>
        <p:txBody>
          <a:bodyPr anchor="t" anchorCtr="0"/>
          <a:lstStyle>
            <a:lvl1pPr algn="ctr">
              <a:lnSpc>
                <a:spcPct val="90000"/>
              </a:lnSpc>
              <a:defRPr lang="en-US" sz="2400" b="0" i="0" kern="1200" dirty="0">
                <a:solidFill>
                  <a:schemeClr val="tx1"/>
                </a:solidFill>
                <a:latin typeface="Arial" panose="020B0604020202020204" pitchFamily="34" charset="0"/>
                <a:ea typeface="+mn-ea"/>
                <a:cs typeface="+mn-cs"/>
              </a:defRPr>
            </a:lvl1pPr>
          </a:lstStyle>
          <a:p>
            <a:r>
              <a:rPr lang="en-GB" dirty="0"/>
              <a:t>Click to edit Master title style</a:t>
            </a:r>
            <a:endParaRPr lang="en-US" dirty="0"/>
          </a:p>
        </p:txBody>
      </p:sp>
    </p:spTree>
    <p:extLst>
      <p:ext uri="{BB962C8B-B14F-4D97-AF65-F5344CB8AC3E}">
        <p14:creationId xmlns:p14="http://schemas.microsoft.com/office/powerpoint/2010/main" val="35182593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33" name="Rectangle 32">
            <a:extLst>
              <a:ext uri="{FF2B5EF4-FFF2-40B4-BE49-F238E27FC236}">
                <a16:creationId xmlns:a16="http://schemas.microsoft.com/office/drawing/2014/main" id="{089D45E4-A1EC-1B4A-AF16-CC31EDA9092B}"/>
              </a:ext>
              <a:ext uri="{C183D7F6-B498-43B3-948B-1728B52AA6E4}">
                <adec:decorative xmlns:adec="http://schemas.microsoft.com/office/drawing/2017/decorative" val="1"/>
              </a:ext>
            </a:extLst>
          </p:cNvPr>
          <p:cNvSpPr/>
          <p:nvPr userDrawn="1"/>
        </p:nvSpPr>
        <p:spPr>
          <a:xfrm>
            <a:off x="466344" y="4395599"/>
            <a:ext cx="4811786" cy="1692000"/>
          </a:xfrm>
          <a:prstGeom prst="rect">
            <a:avLst/>
          </a:prstGeom>
          <a:noFill/>
          <a:ln w="25400">
            <a:solidFill>
              <a:srgbClr val="FF6D6A">
                <a:alpha val="396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6" name="Group 45">
            <a:extLst>
              <a:ext uri="{FF2B5EF4-FFF2-40B4-BE49-F238E27FC236}">
                <a16:creationId xmlns:a16="http://schemas.microsoft.com/office/drawing/2014/main" id="{2474C939-5965-A943-9A75-4CCD3A44FE8A}"/>
              </a:ext>
              <a:ext uri="{C183D7F6-B498-43B3-948B-1728B52AA6E4}">
                <adec:decorative xmlns:adec="http://schemas.microsoft.com/office/drawing/2017/decorative" val="1"/>
              </a:ext>
            </a:extLst>
          </p:cNvPr>
          <p:cNvGrpSpPr/>
          <p:nvPr userDrawn="1"/>
        </p:nvGrpSpPr>
        <p:grpSpPr>
          <a:xfrm>
            <a:off x="4680000" y="5913280"/>
            <a:ext cx="657722" cy="466470"/>
            <a:chOff x="4681079" y="5905392"/>
            <a:chExt cx="657722" cy="466470"/>
          </a:xfrm>
        </p:grpSpPr>
        <p:sp>
          <p:nvSpPr>
            <p:cNvPr id="36" name="Rectangle 35">
              <a:extLst>
                <a:ext uri="{FF2B5EF4-FFF2-40B4-BE49-F238E27FC236}">
                  <a16:creationId xmlns:a16="http://schemas.microsoft.com/office/drawing/2014/main" id="{7E1E10C8-4E90-7147-9327-2C45FC8AEF4C}"/>
                </a:ext>
              </a:extLst>
            </p:cNvPr>
            <p:cNvSpPr/>
            <p:nvPr userDrawn="1"/>
          </p:nvSpPr>
          <p:spPr>
            <a:xfrm>
              <a:off x="4681079" y="5905392"/>
              <a:ext cx="657722" cy="45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4" name="Graphic 33">
              <a:extLst>
                <a:ext uri="{FF2B5EF4-FFF2-40B4-BE49-F238E27FC236}">
                  <a16:creationId xmlns:a16="http://schemas.microsoft.com/office/drawing/2014/main" id="{A0419D20-5581-1444-A6F2-AE3F40509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726800" y="5951112"/>
              <a:ext cx="612000" cy="420750"/>
            </a:xfrm>
            <a:prstGeom prst="rect">
              <a:avLst/>
            </a:prstGeom>
          </p:spPr>
        </p:pic>
      </p:gr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5736255" y="0"/>
            <a:ext cx="6454800" cy="6498000"/>
          </a:xfrm>
          <a:prstGeom prst="rect">
            <a:avLst/>
          </a:prstGeom>
          <a:solidFill>
            <a:srgbClr val="59CBE8">
              <a:alpha val="400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48" name="Group 47">
            <a:extLst>
              <a:ext uri="{FF2B5EF4-FFF2-40B4-BE49-F238E27FC236}">
                <a16:creationId xmlns:a16="http://schemas.microsoft.com/office/drawing/2014/main" id="{E024E183-8639-BF4B-B4E8-15F5A5978713}"/>
              </a:ext>
              <a:ext uri="{C183D7F6-B498-43B3-948B-1728B52AA6E4}">
                <adec:decorative xmlns:adec="http://schemas.microsoft.com/office/drawing/2017/decorative" val="1"/>
              </a:ext>
            </a:extLst>
          </p:cNvPr>
          <p:cNvGrpSpPr/>
          <p:nvPr userDrawn="1"/>
        </p:nvGrpSpPr>
        <p:grpSpPr>
          <a:xfrm>
            <a:off x="395999" y="4118400"/>
            <a:ext cx="657721" cy="466470"/>
            <a:chOff x="395999" y="4004552"/>
            <a:chExt cx="657721" cy="466470"/>
          </a:xfrm>
        </p:grpSpPr>
        <p:sp>
          <p:nvSpPr>
            <p:cNvPr id="35" name="Rectangle 34">
              <a:extLst>
                <a:ext uri="{FF2B5EF4-FFF2-40B4-BE49-F238E27FC236}">
                  <a16:creationId xmlns:a16="http://schemas.microsoft.com/office/drawing/2014/main" id="{84E3D3EA-718A-1240-A28B-FF1DF6B7FB22}"/>
                </a:ext>
              </a:extLst>
            </p:cNvPr>
            <p:cNvSpPr/>
            <p:nvPr userDrawn="1"/>
          </p:nvSpPr>
          <p:spPr>
            <a:xfrm>
              <a:off x="395999" y="4004552"/>
              <a:ext cx="657721" cy="466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Graphic 3">
              <a:extLst>
                <a:ext uri="{FF2B5EF4-FFF2-40B4-BE49-F238E27FC236}">
                  <a16:creationId xmlns:a16="http://schemas.microsoft.com/office/drawing/2014/main" id="{2855A30B-6B0A-2449-8B22-8DBEE0A0E9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6000" y="4004552"/>
              <a:ext cx="612000" cy="420750"/>
            </a:xfrm>
            <a:prstGeom prst="rect">
              <a:avLst/>
            </a:prstGeom>
          </p:spPr>
        </p:pic>
      </p:gr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6238375" y="3211126"/>
            <a:ext cx="5472000" cy="266548"/>
          </a:xfrm>
        </p:spPr>
        <p:txBody>
          <a:bodyPr anchor="ctr" anchorCtr="0"/>
          <a:lstStyle>
            <a:lvl1pPr marL="234000" indent="-234000">
              <a:lnSpc>
                <a:spcPct val="110000"/>
              </a:lnSpc>
              <a:spcBef>
                <a:spcPts val="0"/>
              </a:spcBef>
              <a:spcAft>
                <a:spcPts val="1800"/>
              </a:spcAft>
              <a:buClr>
                <a:schemeClr val="tx2"/>
              </a:buClr>
              <a:buSzPct val="120000"/>
              <a:buFont typeface="System Font Regular"/>
              <a:buChar char="●"/>
              <a:defRPr lang="en-GB" sz="1700" b="0" i="0" kern="1200" dirty="0" smtClean="0">
                <a:solidFill>
                  <a:schemeClr val="tx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6" name="Text Placeholder 8">
            <a:extLst>
              <a:ext uri="{FF2B5EF4-FFF2-40B4-BE49-F238E27FC236}">
                <a16:creationId xmlns:a16="http://schemas.microsoft.com/office/drawing/2014/main" id="{7E51DBDB-4D87-F34D-ADFF-67DDA8832906}"/>
              </a:ext>
            </a:extLst>
          </p:cNvPr>
          <p:cNvSpPr>
            <a:spLocks noGrp="1"/>
          </p:cNvSpPr>
          <p:nvPr>
            <p:ph type="body" sz="quarter" idx="16"/>
          </p:nvPr>
        </p:nvSpPr>
        <p:spPr>
          <a:xfrm>
            <a:off x="643565" y="5114642"/>
            <a:ext cx="4457344" cy="253916"/>
          </a:xfrm>
        </p:spPr>
        <p:txBody>
          <a:bodyPr wrap="square" anchor="ctr" anchorCtr="0">
            <a:spAutoFit/>
          </a:bodyPr>
          <a:lstStyle>
            <a:lvl1pPr marL="0" indent="0" algn="ctr">
              <a:lnSpc>
                <a:spcPct val="100000"/>
              </a:lnSpc>
              <a:spcBef>
                <a:spcPts val="0"/>
              </a:spcBef>
              <a:spcAft>
                <a:spcPts val="1200"/>
              </a:spcAft>
              <a:buNone/>
              <a:defRPr lang="en-US" sz="1650" b="1" i="0" kern="1200" spc="-10" baseline="0" dirty="0">
                <a:solidFill>
                  <a:srgbClr val="B40000"/>
                </a:solidFill>
                <a:latin typeface="Arial" panose="020B0604020202020204" pitchFamily="34" charset="0"/>
                <a:ea typeface="Georgia" panose="02040502050405020303" pitchFamily="18" charset="0"/>
                <a:cs typeface="Georgia" panose="02040502050405020303" pitchFamily="18" charset="0"/>
              </a:defRPr>
            </a:lvl1pPr>
          </a:lstStyle>
          <a:p>
            <a:pPr lvl="0"/>
            <a:r>
              <a:rPr lang="en-GB" dirty="0"/>
              <a:t>Click to edit Master text styles</a:t>
            </a:r>
            <a:endParaRPr lang="en-US" dirty="0"/>
          </a:p>
        </p:txBody>
      </p:sp>
      <p:sp>
        <p:nvSpPr>
          <p:cNvPr id="29" name="Picture Placeholder 28">
            <a:extLst>
              <a:ext uri="{FF2B5EF4-FFF2-40B4-BE49-F238E27FC236}">
                <a16:creationId xmlns:a16="http://schemas.microsoft.com/office/drawing/2014/main" id="{C5C24B73-2E31-F748-99B3-A0EE0F06A07B}"/>
              </a:ext>
            </a:extLst>
          </p:cNvPr>
          <p:cNvSpPr>
            <a:spLocks noGrp="1"/>
          </p:cNvSpPr>
          <p:nvPr>
            <p:ph type="pic" sz="quarter" idx="20"/>
          </p:nvPr>
        </p:nvSpPr>
        <p:spPr>
          <a:xfrm>
            <a:off x="1427400" y="1314000"/>
            <a:ext cx="2880000" cy="2880000"/>
          </a:xfrm>
          <a:prstGeom prst="ellipse">
            <a:avLst/>
          </a:prstGeom>
          <a:solidFill>
            <a:schemeClr val="bg2">
              <a:alpha val="50000"/>
            </a:schemeClr>
          </a:solidFill>
          <a:effectLst/>
        </p:spPr>
        <p:txBody>
          <a:bodyPr anchor="ctr" anchorCtr="0">
            <a:noAutofit/>
          </a:bodyPr>
          <a:lstStyle>
            <a:lvl1pPr marL="0" indent="0" algn="ctr">
              <a:buNone/>
              <a:defRPr sz="1200">
                <a:solidFill>
                  <a:schemeClr val="accent6"/>
                </a:solidFill>
              </a:defRPr>
            </a:lvl1pPr>
          </a:lstStyle>
          <a:p>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396000" y="550800"/>
            <a:ext cx="4942800" cy="332399"/>
          </a:xfrm>
        </p:spPr>
        <p:txBody>
          <a:bodyPr anchor="t" anchorCtr="0"/>
          <a:lstStyle>
            <a:lvl1pPr algn="ctr">
              <a:lnSpc>
                <a:spcPct val="90000"/>
              </a:lnSpc>
              <a:defRPr lang="en-US" sz="2400" b="0" i="0" kern="1200" dirty="0">
                <a:solidFill>
                  <a:schemeClr val="tx1"/>
                </a:solidFill>
                <a:latin typeface="Arial" panose="020B0604020202020204" pitchFamily="34" charset="0"/>
                <a:ea typeface="+mn-ea"/>
                <a:cs typeface="+mn-cs"/>
              </a:defRPr>
            </a:lvl1pPr>
          </a:lstStyle>
          <a:p>
            <a:r>
              <a:rPr lang="en-GB" dirty="0"/>
              <a:t>Click to edit Master title style</a:t>
            </a:r>
            <a:endParaRPr lang="en-US" dirty="0"/>
          </a:p>
        </p:txBody>
      </p:sp>
    </p:spTree>
    <p:extLst>
      <p:ext uri="{BB962C8B-B14F-4D97-AF65-F5344CB8AC3E}">
        <p14:creationId xmlns:p14="http://schemas.microsoft.com/office/powerpoint/2010/main" val="5167042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5" name="Rectangle 4">
            <a:extLst>
              <a:ext uri="{FF2B5EF4-FFF2-40B4-BE49-F238E27FC236}">
                <a16:creationId xmlns:a16="http://schemas.microsoft.com/office/drawing/2014/main" id="{24ED3135-3D94-AB44-A32E-C1194D696E99}"/>
              </a:ext>
              <a:ext uri="{C183D7F6-B498-43B3-948B-1728B52AA6E4}">
                <adec:decorative xmlns:adec="http://schemas.microsoft.com/office/drawing/2017/decorative" val="1"/>
              </a:ext>
            </a:extLst>
          </p:cNvPr>
          <p:cNvSpPr/>
          <p:nvPr userDrawn="1"/>
        </p:nvSpPr>
        <p:spPr>
          <a:xfrm>
            <a:off x="-5744" y="4697996"/>
            <a:ext cx="5840936"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5736255" y="0"/>
            <a:ext cx="6454800" cy="649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3" name="Group 2">
            <a:extLst>
              <a:ext uri="{FF2B5EF4-FFF2-40B4-BE49-F238E27FC236}">
                <a16:creationId xmlns:a16="http://schemas.microsoft.com/office/drawing/2014/main" id="{B6FB54CA-D323-7B45-92F5-49C7202B8BCE}"/>
              </a:ext>
              <a:ext uri="{C183D7F6-B498-43B3-948B-1728B52AA6E4}">
                <adec:decorative xmlns:adec="http://schemas.microsoft.com/office/drawing/2017/decorative" val="1"/>
              </a:ext>
            </a:extLst>
          </p:cNvPr>
          <p:cNvGrpSpPr/>
          <p:nvPr userDrawn="1"/>
        </p:nvGrpSpPr>
        <p:grpSpPr>
          <a:xfrm>
            <a:off x="193329" y="4846481"/>
            <a:ext cx="5343858" cy="1503038"/>
            <a:chOff x="193670" y="4848736"/>
            <a:chExt cx="5343858" cy="1503038"/>
          </a:xfrm>
        </p:grpSpPr>
        <p:pic>
          <p:nvPicPr>
            <p:cNvPr id="4" name="Graphic 3">
              <a:extLst>
                <a:ext uri="{FF2B5EF4-FFF2-40B4-BE49-F238E27FC236}">
                  <a16:creationId xmlns:a16="http://schemas.microsoft.com/office/drawing/2014/main" id="{2855A30B-6B0A-2449-8B22-8DBEE0A0E9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670" y="4848736"/>
              <a:ext cx="404659" cy="278203"/>
            </a:xfrm>
            <a:prstGeom prst="rect">
              <a:avLst/>
            </a:prstGeom>
          </p:spPr>
        </p:pic>
        <p:pic>
          <p:nvPicPr>
            <p:cNvPr id="19" name="Graphic 18">
              <a:extLst>
                <a:ext uri="{FF2B5EF4-FFF2-40B4-BE49-F238E27FC236}">
                  <a16:creationId xmlns:a16="http://schemas.microsoft.com/office/drawing/2014/main" id="{0C336B7C-78CE-FC41-92C7-488B916FEF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5139564" y="6078174"/>
              <a:ext cx="397964" cy="273600"/>
            </a:xfrm>
            <a:prstGeom prst="rect">
              <a:avLst/>
            </a:prstGeom>
          </p:spPr>
        </p:pic>
      </p:gr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6238375" y="3211126"/>
            <a:ext cx="5472000" cy="266548"/>
          </a:xfrm>
        </p:spPr>
        <p:txBody>
          <a:bodyPr anchor="ctr" anchorCtr="0"/>
          <a:lstStyle>
            <a:lvl1pPr marL="234000" indent="-234000">
              <a:lnSpc>
                <a:spcPct val="110000"/>
              </a:lnSpc>
              <a:spcBef>
                <a:spcPts val="0"/>
              </a:spcBef>
              <a:spcAft>
                <a:spcPts val="1800"/>
              </a:spcAft>
              <a:buClr>
                <a:schemeClr val="tx2"/>
              </a:buClr>
              <a:buSzPct val="120000"/>
              <a:buFont typeface="System Font Regular"/>
              <a:buChar char="●"/>
              <a:defRPr lang="en-GB" sz="17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21" name="Text Placeholder 8">
            <a:extLst>
              <a:ext uri="{FF2B5EF4-FFF2-40B4-BE49-F238E27FC236}">
                <a16:creationId xmlns:a16="http://schemas.microsoft.com/office/drawing/2014/main" id="{56281C95-E749-1541-BA0B-77B21460E45F}"/>
              </a:ext>
            </a:extLst>
          </p:cNvPr>
          <p:cNvSpPr>
            <a:spLocks noGrp="1"/>
          </p:cNvSpPr>
          <p:nvPr>
            <p:ph type="body" sz="quarter" idx="21"/>
          </p:nvPr>
        </p:nvSpPr>
        <p:spPr>
          <a:xfrm>
            <a:off x="0" y="4698000"/>
            <a:ext cx="5728626" cy="1800000"/>
          </a:xfrm>
          <a:noFill/>
        </p:spPr>
        <p:txBody>
          <a:bodyPr wrap="square" lIns="360000" tIns="0" rIns="360000" anchor="ctr" anchorCtr="0">
            <a:noAutofit/>
          </a:bodyPr>
          <a:lstStyle>
            <a:lvl1pPr marL="0" indent="0" algn="ctr">
              <a:lnSpc>
                <a:spcPct val="100000"/>
              </a:lnSpc>
              <a:spcBef>
                <a:spcPts val="0"/>
              </a:spcBef>
              <a:spcAft>
                <a:spcPts val="1200"/>
              </a:spcAft>
              <a:buNone/>
              <a:defRPr lang="en-US" sz="1700" b="1" i="0" kern="1200" spc="-10" baseline="0" dirty="0">
                <a:solidFill>
                  <a:schemeClr val="bg1"/>
                </a:solidFill>
                <a:latin typeface="Arial" panose="020B0604020202020204" pitchFamily="34" charset="0"/>
                <a:ea typeface="Georgia" panose="02040502050405020303" pitchFamily="18" charset="0"/>
                <a:cs typeface="Georgia" panose="02040502050405020303" pitchFamily="18" charset="0"/>
              </a:defRPr>
            </a:lvl1pPr>
          </a:lstStyle>
          <a:p>
            <a:pPr lvl="0"/>
            <a:r>
              <a:rPr lang="en-GB" dirty="0"/>
              <a:t>Click to edit Master text styles</a:t>
            </a:r>
            <a:endParaRPr lang="en-US" dirty="0"/>
          </a:p>
        </p:txBody>
      </p:sp>
      <p:sp>
        <p:nvSpPr>
          <p:cNvPr id="29" name="Picture Placeholder 28">
            <a:extLst>
              <a:ext uri="{FF2B5EF4-FFF2-40B4-BE49-F238E27FC236}">
                <a16:creationId xmlns:a16="http://schemas.microsoft.com/office/drawing/2014/main" id="{C5C24B73-2E31-F748-99B3-A0EE0F06A07B}"/>
              </a:ext>
            </a:extLst>
          </p:cNvPr>
          <p:cNvSpPr>
            <a:spLocks noGrp="1"/>
          </p:cNvSpPr>
          <p:nvPr>
            <p:ph type="pic" sz="quarter" idx="20"/>
          </p:nvPr>
        </p:nvSpPr>
        <p:spPr>
          <a:xfrm>
            <a:off x="2498400" y="0"/>
            <a:ext cx="3240000" cy="4697999"/>
          </a:xfrm>
          <a:prstGeom prst="rect">
            <a:avLst/>
          </a:prstGeom>
          <a:solidFill>
            <a:schemeClr val="bg2">
              <a:alpha val="50000"/>
            </a:schemeClr>
          </a:solidFill>
          <a:effectLst/>
        </p:spPr>
        <p:txBody>
          <a:bodyPr anchor="ctr" anchorCtr="0">
            <a:noAutofit/>
          </a:bodyPr>
          <a:lstStyle>
            <a:lvl1pPr marL="0" indent="0" algn="ctr">
              <a:buNone/>
              <a:defRPr sz="1200">
                <a:solidFill>
                  <a:schemeClr val="accent6"/>
                </a:solidFill>
              </a:defRPr>
            </a:lvl1pPr>
          </a:lstStyle>
          <a:p>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396000" y="550800"/>
            <a:ext cx="1980000" cy="1107996"/>
          </a:xfrm>
        </p:spPr>
        <p:txBody>
          <a:bodyPr anchor="t" anchorCtr="0"/>
          <a:lstStyle>
            <a:lvl1pPr algn="l">
              <a:lnSpc>
                <a:spcPct val="100000"/>
              </a:lnSpc>
              <a:defRPr lang="en-US" sz="2400" b="0" i="0" kern="1200" dirty="0">
                <a:solidFill>
                  <a:schemeClr val="tx1"/>
                </a:solidFill>
                <a:latin typeface="Arial" panose="020B0604020202020204" pitchFamily="34" charset="0"/>
                <a:ea typeface="+mn-ea"/>
                <a:cs typeface="+mn-cs"/>
              </a:defRPr>
            </a:lvl1pPr>
          </a:lstStyle>
          <a:p>
            <a:r>
              <a:rPr lang="en-GB" dirty="0"/>
              <a:t>Click to edit Master title style</a:t>
            </a:r>
            <a:endParaRPr lang="en-US" dirty="0"/>
          </a:p>
        </p:txBody>
      </p:sp>
    </p:spTree>
    <p:extLst>
      <p:ext uri="{BB962C8B-B14F-4D97-AF65-F5344CB8AC3E}">
        <p14:creationId xmlns:p14="http://schemas.microsoft.com/office/powerpoint/2010/main" val="12976538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1620000"/>
            <a:ext cx="8610600" cy="487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96F7713-5D69-B5AE-174D-427AE76E4A4E}"/>
              </a:ext>
              <a:ext uri="{C183D7F6-B498-43B3-948B-1728B52AA6E4}">
                <adec:decorative xmlns:adec="http://schemas.microsoft.com/office/drawing/2017/decorative" val="1"/>
              </a:ext>
            </a:extLst>
          </p:cNvPr>
          <p:cNvSpPr/>
          <p:nvPr userDrawn="1"/>
        </p:nvSpPr>
        <p:spPr>
          <a:xfrm>
            <a:off x="8588186" y="-13894"/>
            <a:ext cx="3606683" cy="6511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7147"/>
            <a:ext cx="3099600" cy="249812"/>
          </a:xfrm>
        </p:spPr>
        <p:txBody>
          <a:bodyPr wrap="square" anchor="ctr" anchorCtr="0">
            <a:spAutoFit/>
          </a:bodyPr>
          <a:lstStyle>
            <a:lvl1pPr marL="234000" indent="-234000">
              <a:lnSpc>
                <a:spcPct val="110000"/>
              </a:lnSpc>
              <a:spcBef>
                <a:spcPts val="0"/>
              </a:spcBef>
              <a:spcAft>
                <a:spcPts val="1200"/>
              </a:spcAft>
              <a:buClr>
                <a:schemeClr val="tx1"/>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957883"/>
            <a:ext cx="7797600" cy="246221"/>
          </a:xfrm>
        </p:spPr>
        <p:txBody>
          <a:bodyPr wrap="square">
            <a:spAutoFit/>
          </a:bodyPr>
          <a:lstStyle>
            <a:lvl1pPr marL="0" indent="0" algn="l">
              <a:lnSpc>
                <a:spcPct val="100000"/>
              </a:lnSpc>
              <a:buNone/>
              <a:defRPr sz="1600">
                <a:solidFill>
                  <a:schemeClr val="bg1"/>
                </a:solidFill>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31999" y="432000"/>
            <a:ext cx="7797599" cy="470898"/>
          </a:xfrm>
        </p:spPr>
        <p:txBody>
          <a:bodyPr anchor="t" anchorCtr="0"/>
          <a:lstStyle>
            <a:lvl1pPr>
              <a:defRPr sz="3300" spc="-60" baseline="0"/>
            </a:lvl1pPr>
          </a:lstStyle>
          <a:p>
            <a:r>
              <a:rPr lang="en-GB" dirty="0"/>
              <a:t>Click to edit Master title style</a:t>
            </a:r>
            <a:endParaRPr lang="en-US" dirty="0"/>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70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Header: Image / Facts">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755CA5AC-8D6F-3C45-983E-D0A662DA2B17}"/>
              </a:ext>
            </a:extLst>
          </p:cNvPr>
          <p:cNvSpPr/>
          <p:nvPr userDrawn="1"/>
        </p:nvSpPr>
        <p:spPr>
          <a:xfrm>
            <a:off x="0" y="0"/>
            <a:ext cx="6096000" cy="6858001"/>
          </a:xfrm>
          <a:prstGeom prst="rect">
            <a:avLst/>
          </a:prstGeom>
          <a:gradFill flip="none" rotWithShape="1">
            <a:gsLst>
              <a:gs pos="46000">
                <a:schemeClr val="tx1">
                  <a:lumMod val="0"/>
                  <a:alpha val="4900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haded Box">
            <a:extLst>
              <a:ext uri="{FF2B5EF4-FFF2-40B4-BE49-F238E27FC236}">
                <a16:creationId xmlns:a16="http://schemas.microsoft.com/office/drawing/2014/main" id="{AEC726A5-9BF5-DA42-8C57-8F1FB7983ED0}"/>
              </a:ext>
            </a:extLst>
          </p:cNvPr>
          <p:cNvSpPr/>
          <p:nvPr userDrawn="1"/>
        </p:nvSpPr>
        <p:spPr>
          <a:xfrm>
            <a:off x="5261388" y="871403"/>
            <a:ext cx="6435044" cy="553193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nsert Text">
            <a:extLst>
              <a:ext uri="{FF2B5EF4-FFF2-40B4-BE49-F238E27FC236}">
                <a16:creationId xmlns:a16="http://schemas.microsoft.com/office/drawing/2014/main" id="{1028F7F0-19CA-CE4E-A448-D14E41D6E814}"/>
              </a:ext>
            </a:extLst>
          </p:cNvPr>
          <p:cNvSpPr>
            <a:spLocks noGrp="1"/>
          </p:cNvSpPr>
          <p:nvPr>
            <p:ph type="body" sz="quarter" idx="14" hasCustomPrompt="1"/>
          </p:nvPr>
        </p:nvSpPr>
        <p:spPr>
          <a:xfrm>
            <a:off x="706120" y="1992052"/>
            <a:ext cx="3720106" cy="4262974"/>
          </a:xfrm>
          <a:prstGeom prst="rect">
            <a:avLst/>
          </a:prstGeom>
        </p:spPr>
        <p:txBody>
          <a:bodyPr lIns="0" tIns="0" rIns="0" bIns="0"/>
          <a:lstStyle>
            <a:lvl1pPr marL="0" indent="0">
              <a:buFontTx/>
              <a:buNone/>
              <a:defRPr sz="2200" b="0">
                <a:solidFill>
                  <a:schemeClr val="bg1"/>
                </a:solidFill>
                <a:latin typeface="Arial" panose="020B0604020202020204" pitchFamily="34" charset="0"/>
                <a:cs typeface="Arial" panose="020B0604020202020204" pitchFamily="34" charset="0"/>
              </a:defRPr>
            </a:lvl1pPr>
            <a:lvl2pPr>
              <a:defRPr>
                <a:solidFill>
                  <a:schemeClr val="bg1"/>
                </a:solidFill>
              </a:defRPr>
            </a:lvl2pPr>
          </a:lstStyle>
          <a:p>
            <a:pPr lvl="0"/>
            <a:r>
              <a:rPr lang="en-GB"/>
              <a:t>Insert text here</a:t>
            </a:r>
          </a:p>
        </p:txBody>
      </p:sp>
      <p:sp>
        <p:nvSpPr>
          <p:cNvPr id="21" name="Insert Title">
            <a:extLst>
              <a:ext uri="{FF2B5EF4-FFF2-40B4-BE49-F238E27FC236}">
                <a16:creationId xmlns:a16="http://schemas.microsoft.com/office/drawing/2014/main" id="{3574E160-04E3-2C49-949E-B134F87D88D8}"/>
              </a:ext>
            </a:extLst>
          </p:cNvPr>
          <p:cNvSpPr>
            <a:spLocks noGrp="1" noChangeArrowheads="1"/>
          </p:cNvSpPr>
          <p:nvPr>
            <p:ph type="ctrTitle" hasCustomPrompt="1"/>
          </p:nvPr>
        </p:nvSpPr>
        <p:spPr>
          <a:xfrm>
            <a:off x="276706" y="663436"/>
            <a:ext cx="7934245" cy="717984"/>
          </a:xfrm>
          <a:prstGeom prst="rect">
            <a:avLst/>
          </a:prstGeom>
        </p:spPr>
        <p:txBody>
          <a:bodyPr lIns="0" tIns="0" rIns="0" bIns="0" anchor="t" anchorCtr="0"/>
          <a:lstStyle>
            <a:lvl1pPr>
              <a:defRPr sz="4800">
                <a:solidFill>
                  <a:schemeClr val="bg1"/>
                </a:solidFill>
                <a:latin typeface="Arial" panose="020B0604020202020204" pitchFamily="34" charset="0"/>
                <a:cs typeface="Arial" panose="020B0604020202020204" pitchFamily="34" charset="0"/>
              </a:defRPr>
            </a:lvl1pPr>
          </a:lstStyle>
          <a:p>
            <a:pPr lvl="0"/>
            <a:r>
              <a:rPr lang="en-GB" altLang="en-US" noProof="0"/>
              <a:t>Insert Title</a:t>
            </a:r>
          </a:p>
        </p:txBody>
      </p:sp>
      <p:sp>
        <p:nvSpPr>
          <p:cNvPr id="25" name="Text Placeholder 2">
            <a:extLst>
              <a:ext uri="{FF2B5EF4-FFF2-40B4-BE49-F238E27FC236}">
                <a16:creationId xmlns:a16="http://schemas.microsoft.com/office/drawing/2014/main" id="{B4598CF2-55D3-C344-8B0D-2D85DA59DF29}"/>
              </a:ext>
            </a:extLst>
          </p:cNvPr>
          <p:cNvSpPr>
            <a:spLocks noGrp="1"/>
          </p:cNvSpPr>
          <p:nvPr>
            <p:ph type="body" sz="quarter" idx="18" hasCustomPrompt="1"/>
          </p:nvPr>
        </p:nvSpPr>
        <p:spPr>
          <a:xfrm>
            <a:off x="6109576" y="2070801"/>
            <a:ext cx="5394591" cy="941796"/>
          </a:xfrm>
          <a:prstGeom prst="rect">
            <a:avLst/>
          </a:prstGeom>
        </p:spPr>
        <p:txBody>
          <a:bodyPr lIns="0" tIns="0" rIns="0" bIns="0" anchor="ctr">
            <a:noAutofit/>
          </a:bodyPr>
          <a:lstStyle>
            <a:lvl1pPr marL="0" indent="0">
              <a:buFontTx/>
              <a:buNone/>
              <a:defRPr sz="1700" b="1">
                <a:solidFill>
                  <a:schemeClr val="bg1"/>
                </a:solidFill>
                <a:latin typeface="Arial" panose="020B0604020202020204" pitchFamily="34" charset="0"/>
                <a:cs typeface="Arial" panose="020B0604020202020204" pitchFamily="34" charset="0"/>
              </a:defRPr>
            </a:lvl1pPr>
            <a:lvl2pPr marL="457200" indent="0">
              <a:buFontTx/>
              <a:buNone/>
              <a:defRPr sz="1600" b="1">
                <a:solidFill>
                  <a:srgbClr val="1E1348"/>
                </a:solidFill>
                <a:latin typeface="Arial" panose="020B0604020202020204" pitchFamily="34" charset="0"/>
                <a:cs typeface="Arial" panose="020B0604020202020204" pitchFamily="34" charset="0"/>
              </a:defRPr>
            </a:lvl2pPr>
            <a:lvl3pPr marL="914400" indent="0">
              <a:buFontTx/>
              <a:buNone/>
              <a:defRPr sz="1600" b="1">
                <a:solidFill>
                  <a:srgbClr val="1E1348"/>
                </a:solidFill>
                <a:latin typeface="Arial" panose="020B0604020202020204" pitchFamily="34" charset="0"/>
                <a:cs typeface="Arial" panose="020B0604020202020204" pitchFamily="34" charset="0"/>
              </a:defRPr>
            </a:lvl3pPr>
            <a:lvl4pPr marL="1371600" indent="0">
              <a:buFontTx/>
              <a:buNone/>
              <a:defRPr sz="1600" b="1">
                <a:solidFill>
                  <a:srgbClr val="1E1348"/>
                </a:solidFill>
                <a:latin typeface="Arial" panose="020B0604020202020204" pitchFamily="34" charset="0"/>
                <a:cs typeface="Arial" panose="020B0604020202020204" pitchFamily="34" charset="0"/>
              </a:defRPr>
            </a:lvl4pPr>
            <a:lvl5pPr marL="1828800" indent="0">
              <a:buFontTx/>
              <a:buNone/>
              <a:defRPr sz="1600" b="1">
                <a:solidFill>
                  <a:srgbClr val="1E1348"/>
                </a:solidFill>
                <a:latin typeface="Arial" panose="020B0604020202020204" pitchFamily="34" charset="0"/>
                <a:cs typeface="Arial" panose="020B0604020202020204" pitchFamily="34" charset="0"/>
              </a:defRPr>
            </a:lvl5pPr>
          </a:lstStyle>
          <a:p>
            <a:pPr lvl="0"/>
            <a:r>
              <a:rPr lang="en-GB"/>
              <a:t>Click here to insert information</a:t>
            </a:r>
          </a:p>
        </p:txBody>
      </p:sp>
      <p:sp>
        <p:nvSpPr>
          <p:cNvPr id="26" name="Text Placeholder 1">
            <a:extLst>
              <a:ext uri="{FF2B5EF4-FFF2-40B4-BE49-F238E27FC236}">
                <a16:creationId xmlns:a16="http://schemas.microsoft.com/office/drawing/2014/main" id="{5B338988-009A-7C4B-8E4D-67B47DD1EDDF}"/>
              </a:ext>
            </a:extLst>
          </p:cNvPr>
          <p:cNvSpPr>
            <a:spLocks noGrp="1"/>
          </p:cNvSpPr>
          <p:nvPr>
            <p:ph type="body" sz="quarter" idx="19" hasCustomPrompt="1"/>
          </p:nvPr>
        </p:nvSpPr>
        <p:spPr>
          <a:xfrm>
            <a:off x="6109575" y="989271"/>
            <a:ext cx="5394591" cy="941796"/>
          </a:xfrm>
          <a:prstGeom prst="rect">
            <a:avLst/>
          </a:prstGeom>
        </p:spPr>
        <p:txBody>
          <a:bodyPr lIns="0" tIns="0" rIns="0" bIns="0" anchor="ctr">
            <a:noAutofit/>
          </a:bodyPr>
          <a:lstStyle>
            <a:lvl1pPr marL="0" indent="0">
              <a:buFontTx/>
              <a:buNone/>
              <a:defRPr sz="1700" b="1">
                <a:solidFill>
                  <a:schemeClr val="bg1"/>
                </a:solidFill>
                <a:latin typeface="Arial" panose="020B0604020202020204" pitchFamily="34" charset="0"/>
                <a:cs typeface="Arial" panose="020B0604020202020204" pitchFamily="34" charset="0"/>
              </a:defRPr>
            </a:lvl1pPr>
            <a:lvl2pPr marL="457200" indent="0">
              <a:buFontTx/>
              <a:buNone/>
              <a:defRPr sz="1600" b="1">
                <a:solidFill>
                  <a:srgbClr val="1E1348"/>
                </a:solidFill>
                <a:latin typeface="Arial" panose="020B0604020202020204" pitchFamily="34" charset="0"/>
                <a:cs typeface="Arial" panose="020B0604020202020204" pitchFamily="34" charset="0"/>
              </a:defRPr>
            </a:lvl2pPr>
            <a:lvl3pPr marL="914400" indent="0">
              <a:buFontTx/>
              <a:buNone/>
              <a:defRPr sz="1600" b="1">
                <a:solidFill>
                  <a:srgbClr val="1E1348"/>
                </a:solidFill>
                <a:latin typeface="Arial" panose="020B0604020202020204" pitchFamily="34" charset="0"/>
                <a:cs typeface="Arial" panose="020B0604020202020204" pitchFamily="34" charset="0"/>
              </a:defRPr>
            </a:lvl3pPr>
            <a:lvl4pPr marL="1371600" indent="0">
              <a:buFontTx/>
              <a:buNone/>
              <a:defRPr sz="1600" b="1">
                <a:solidFill>
                  <a:srgbClr val="1E1348"/>
                </a:solidFill>
                <a:latin typeface="Arial" panose="020B0604020202020204" pitchFamily="34" charset="0"/>
                <a:cs typeface="Arial" panose="020B0604020202020204" pitchFamily="34" charset="0"/>
              </a:defRPr>
            </a:lvl4pPr>
            <a:lvl5pPr marL="1828800" indent="0">
              <a:buFontTx/>
              <a:buNone/>
              <a:defRPr sz="1600" b="1">
                <a:solidFill>
                  <a:srgbClr val="1E1348"/>
                </a:solidFill>
                <a:latin typeface="Arial" panose="020B0604020202020204" pitchFamily="34" charset="0"/>
                <a:cs typeface="Arial" panose="020B0604020202020204" pitchFamily="34" charset="0"/>
              </a:defRPr>
            </a:lvl5pPr>
          </a:lstStyle>
          <a:p>
            <a:pPr lvl="0"/>
            <a:r>
              <a:rPr lang="en-GB"/>
              <a:t>Click here to insert information</a:t>
            </a:r>
          </a:p>
        </p:txBody>
      </p:sp>
      <p:sp>
        <p:nvSpPr>
          <p:cNvPr id="27" name="Text Placeholder 3">
            <a:extLst>
              <a:ext uri="{FF2B5EF4-FFF2-40B4-BE49-F238E27FC236}">
                <a16:creationId xmlns:a16="http://schemas.microsoft.com/office/drawing/2014/main" id="{9CDA9B9A-0944-1B4F-9DC2-A1FCAA3EE217}"/>
              </a:ext>
            </a:extLst>
          </p:cNvPr>
          <p:cNvSpPr>
            <a:spLocks noGrp="1"/>
          </p:cNvSpPr>
          <p:nvPr>
            <p:ph type="body" sz="quarter" idx="20" hasCustomPrompt="1"/>
          </p:nvPr>
        </p:nvSpPr>
        <p:spPr>
          <a:xfrm>
            <a:off x="6109574" y="3152331"/>
            <a:ext cx="5394591" cy="941796"/>
          </a:xfrm>
          <a:prstGeom prst="rect">
            <a:avLst/>
          </a:prstGeom>
        </p:spPr>
        <p:txBody>
          <a:bodyPr lIns="0" tIns="0" rIns="0" bIns="0" anchor="ctr">
            <a:noAutofit/>
          </a:bodyPr>
          <a:lstStyle>
            <a:lvl1pPr marL="0" indent="0">
              <a:buFontTx/>
              <a:buNone/>
              <a:defRPr sz="1700" b="1">
                <a:solidFill>
                  <a:schemeClr val="bg1"/>
                </a:solidFill>
                <a:latin typeface="Arial" panose="020B0604020202020204" pitchFamily="34" charset="0"/>
                <a:cs typeface="Arial" panose="020B0604020202020204" pitchFamily="34" charset="0"/>
              </a:defRPr>
            </a:lvl1pPr>
            <a:lvl2pPr marL="457200" indent="0">
              <a:buFontTx/>
              <a:buNone/>
              <a:defRPr sz="1600" b="1">
                <a:solidFill>
                  <a:srgbClr val="1E1348"/>
                </a:solidFill>
                <a:latin typeface="Arial" panose="020B0604020202020204" pitchFamily="34" charset="0"/>
                <a:cs typeface="Arial" panose="020B0604020202020204" pitchFamily="34" charset="0"/>
              </a:defRPr>
            </a:lvl2pPr>
            <a:lvl3pPr marL="914400" indent="0">
              <a:buFontTx/>
              <a:buNone/>
              <a:defRPr sz="1600" b="1">
                <a:solidFill>
                  <a:srgbClr val="1E1348"/>
                </a:solidFill>
                <a:latin typeface="Arial" panose="020B0604020202020204" pitchFamily="34" charset="0"/>
                <a:cs typeface="Arial" panose="020B0604020202020204" pitchFamily="34" charset="0"/>
              </a:defRPr>
            </a:lvl3pPr>
            <a:lvl4pPr marL="1371600" indent="0">
              <a:buFontTx/>
              <a:buNone/>
              <a:defRPr sz="1600" b="1">
                <a:solidFill>
                  <a:srgbClr val="1E1348"/>
                </a:solidFill>
                <a:latin typeface="Arial" panose="020B0604020202020204" pitchFamily="34" charset="0"/>
                <a:cs typeface="Arial" panose="020B0604020202020204" pitchFamily="34" charset="0"/>
              </a:defRPr>
            </a:lvl4pPr>
            <a:lvl5pPr marL="1828800" indent="0">
              <a:buFontTx/>
              <a:buNone/>
              <a:defRPr sz="1600" b="1">
                <a:solidFill>
                  <a:srgbClr val="1E1348"/>
                </a:solidFill>
                <a:latin typeface="Arial" panose="020B0604020202020204" pitchFamily="34" charset="0"/>
                <a:cs typeface="Arial" panose="020B0604020202020204" pitchFamily="34" charset="0"/>
              </a:defRPr>
            </a:lvl5pPr>
          </a:lstStyle>
          <a:p>
            <a:pPr lvl="0"/>
            <a:r>
              <a:rPr lang="en-GB"/>
              <a:t>Click here to insert information</a:t>
            </a:r>
          </a:p>
        </p:txBody>
      </p:sp>
      <p:sp>
        <p:nvSpPr>
          <p:cNvPr id="28" name="Text Placeholder 4">
            <a:extLst>
              <a:ext uri="{FF2B5EF4-FFF2-40B4-BE49-F238E27FC236}">
                <a16:creationId xmlns:a16="http://schemas.microsoft.com/office/drawing/2014/main" id="{BE3B6FA0-327A-5E4D-B7B8-E36419E442FD}"/>
              </a:ext>
            </a:extLst>
          </p:cNvPr>
          <p:cNvSpPr>
            <a:spLocks noGrp="1"/>
          </p:cNvSpPr>
          <p:nvPr>
            <p:ph type="body" sz="quarter" idx="21" hasCustomPrompt="1"/>
          </p:nvPr>
        </p:nvSpPr>
        <p:spPr>
          <a:xfrm>
            <a:off x="6109573" y="4233861"/>
            <a:ext cx="5394591" cy="941796"/>
          </a:xfrm>
          <a:prstGeom prst="rect">
            <a:avLst/>
          </a:prstGeom>
        </p:spPr>
        <p:txBody>
          <a:bodyPr lIns="0" tIns="0" rIns="0" bIns="0" anchor="ctr">
            <a:noAutofit/>
          </a:bodyPr>
          <a:lstStyle>
            <a:lvl1pPr marL="0" indent="0">
              <a:buFontTx/>
              <a:buNone/>
              <a:defRPr sz="1700" b="1">
                <a:solidFill>
                  <a:schemeClr val="bg1"/>
                </a:solidFill>
                <a:latin typeface="Arial" panose="020B0604020202020204" pitchFamily="34" charset="0"/>
                <a:cs typeface="Arial" panose="020B0604020202020204" pitchFamily="34" charset="0"/>
              </a:defRPr>
            </a:lvl1pPr>
            <a:lvl2pPr marL="457200" indent="0">
              <a:buFontTx/>
              <a:buNone/>
              <a:defRPr sz="1600" b="1">
                <a:solidFill>
                  <a:srgbClr val="1E1348"/>
                </a:solidFill>
                <a:latin typeface="Arial" panose="020B0604020202020204" pitchFamily="34" charset="0"/>
                <a:cs typeface="Arial" panose="020B0604020202020204" pitchFamily="34" charset="0"/>
              </a:defRPr>
            </a:lvl2pPr>
            <a:lvl3pPr marL="914400" indent="0">
              <a:buFontTx/>
              <a:buNone/>
              <a:defRPr sz="1600" b="1">
                <a:solidFill>
                  <a:srgbClr val="1E1348"/>
                </a:solidFill>
                <a:latin typeface="Arial" panose="020B0604020202020204" pitchFamily="34" charset="0"/>
                <a:cs typeface="Arial" panose="020B0604020202020204" pitchFamily="34" charset="0"/>
              </a:defRPr>
            </a:lvl3pPr>
            <a:lvl4pPr marL="1371600" indent="0">
              <a:buFontTx/>
              <a:buNone/>
              <a:defRPr sz="1600" b="1">
                <a:solidFill>
                  <a:srgbClr val="1E1348"/>
                </a:solidFill>
                <a:latin typeface="Arial" panose="020B0604020202020204" pitchFamily="34" charset="0"/>
                <a:cs typeface="Arial" panose="020B0604020202020204" pitchFamily="34" charset="0"/>
              </a:defRPr>
            </a:lvl4pPr>
            <a:lvl5pPr marL="1828800" indent="0">
              <a:buFontTx/>
              <a:buNone/>
              <a:defRPr sz="1600" b="1">
                <a:solidFill>
                  <a:srgbClr val="1E1348"/>
                </a:solidFill>
                <a:latin typeface="Arial" panose="020B0604020202020204" pitchFamily="34" charset="0"/>
                <a:cs typeface="Arial" panose="020B0604020202020204" pitchFamily="34" charset="0"/>
              </a:defRPr>
            </a:lvl5pPr>
          </a:lstStyle>
          <a:p>
            <a:pPr lvl="0"/>
            <a:r>
              <a:rPr lang="en-GB"/>
              <a:t>Click here to insert information</a:t>
            </a:r>
          </a:p>
        </p:txBody>
      </p:sp>
      <p:sp>
        <p:nvSpPr>
          <p:cNvPr id="43" name="Footer Placeholder 42">
            <a:extLst>
              <a:ext uri="{FF2B5EF4-FFF2-40B4-BE49-F238E27FC236}">
                <a16:creationId xmlns:a16="http://schemas.microsoft.com/office/drawing/2014/main" id="{E81DFE38-54F9-2F4F-AFBC-DBC8B6D712B3}"/>
              </a:ext>
            </a:extLst>
          </p:cNvPr>
          <p:cNvSpPr>
            <a:spLocks noGrp="1"/>
          </p:cNvSpPr>
          <p:nvPr>
            <p:ph type="ftr" sz="quarter" idx="25"/>
          </p:nvPr>
        </p:nvSpPr>
        <p:spPr/>
        <p:txBody>
          <a:bodyPr/>
          <a:lstStyle/>
          <a:p>
            <a:endParaRPr lang="en-US" dirty="0"/>
          </a:p>
        </p:txBody>
      </p:sp>
      <p:sp>
        <p:nvSpPr>
          <p:cNvPr id="22" name="Insert Text">
            <a:extLst>
              <a:ext uri="{FF2B5EF4-FFF2-40B4-BE49-F238E27FC236}">
                <a16:creationId xmlns:a16="http://schemas.microsoft.com/office/drawing/2014/main" id="{49217666-B4E4-CD4D-A3ED-260E7118B3B4}"/>
              </a:ext>
            </a:extLst>
          </p:cNvPr>
          <p:cNvSpPr>
            <a:spLocks noGrp="1"/>
          </p:cNvSpPr>
          <p:nvPr>
            <p:ph type="body" sz="quarter" idx="26" hasCustomPrompt="1"/>
          </p:nvPr>
        </p:nvSpPr>
        <p:spPr>
          <a:xfrm>
            <a:off x="156075" y="6403341"/>
            <a:ext cx="8667617" cy="360978"/>
          </a:xfrm>
          <a:prstGeom prst="rect">
            <a:avLst/>
          </a:prstGeom>
        </p:spPr>
        <p:txBody>
          <a:bodyPr lIns="0" tIns="0" rIns="0" bIns="0"/>
          <a:lstStyle>
            <a:lvl1pPr marL="0" indent="0">
              <a:buFontTx/>
              <a:buNone/>
              <a:defRPr sz="1800" b="0">
                <a:solidFill>
                  <a:srgbClr val="FF00FF"/>
                </a:solidFill>
                <a:latin typeface="Arial" panose="020B0604020202020204" pitchFamily="34" charset="0"/>
                <a:cs typeface="Arial" panose="020B0604020202020204" pitchFamily="34" charset="0"/>
              </a:defRPr>
            </a:lvl1pPr>
            <a:lvl2pPr>
              <a:defRPr>
                <a:solidFill>
                  <a:schemeClr val="bg1"/>
                </a:solidFill>
              </a:defRPr>
            </a:lvl2pPr>
          </a:lstStyle>
          <a:p>
            <a:r>
              <a:rPr lang="en-US"/>
              <a:t>Insert Background Picture by using the Slide Background Fill then delete this text</a:t>
            </a:r>
          </a:p>
        </p:txBody>
      </p:sp>
      <p:cxnSp>
        <p:nvCxnSpPr>
          <p:cNvPr id="23" name="Straight Connector 22">
            <a:extLst>
              <a:ext uri="{FF2B5EF4-FFF2-40B4-BE49-F238E27FC236}">
                <a16:creationId xmlns:a16="http://schemas.microsoft.com/office/drawing/2014/main" id="{B756402E-4A5D-8A48-A5FE-47EC6B1960D0}"/>
              </a:ext>
            </a:extLst>
          </p:cNvPr>
          <p:cNvCxnSpPr>
            <a:cxnSpLocks/>
          </p:cNvCxnSpPr>
          <p:nvPr userDrawn="1"/>
        </p:nvCxnSpPr>
        <p:spPr>
          <a:xfrm flipH="1">
            <a:off x="706120" y="496346"/>
            <a:ext cx="109903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A0FF000D-C551-4CBC-992F-9DBC6A48F725}"/>
              </a:ext>
            </a:extLst>
          </p:cNvPr>
          <p:cNvSpPr>
            <a:spLocks noGrp="1"/>
          </p:cNvSpPr>
          <p:nvPr>
            <p:ph type="body" sz="quarter" idx="27" hasCustomPrompt="1"/>
          </p:nvPr>
        </p:nvSpPr>
        <p:spPr>
          <a:xfrm>
            <a:off x="6120337" y="5359757"/>
            <a:ext cx="5394591" cy="941796"/>
          </a:xfrm>
          <a:prstGeom prst="rect">
            <a:avLst/>
          </a:prstGeom>
        </p:spPr>
        <p:txBody>
          <a:bodyPr lIns="0" tIns="0" rIns="0" bIns="0" anchor="ctr">
            <a:noAutofit/>
          </a:bodyPr>
          <a:lstStyle>
            <a:lvl1pPr marL="0" indent="0">
              <a:buFontTx/>
              <a:buNone/>
              <a:defRPr sz="1700" b="1">
                <a:solidFill>
                  <a:schemeClr val="bg1"/>
                </a:solidFill>
                <a:latin typeface="Arial" panose="020B0604020202020204" pitchFamily="34" charset="0"/>
                <a:cs typeface="Arial" panose="020B0604020202020204" pitchFamily="34" charset="0"/>
              </a:defRPr>
            </a:lvl1pPr>
            <a:lvl2pPr marL="457200" indent="0">
              <a:buFontTx/>
              <a:buNone/>
              <a:defRPr sz="1600" b="1">
                <a:solidFill>
                  <a:srgbClr val="1E1348"/>
                </a:solidFill>
                <a:latin typeface="Arial" panose="020B0604020202020204" pitchFamily="34" charset="0"/>
                <a:cs typeface="Arial" panose="020B0604020202020204" pitchFamily="34" charset="0"/>
              </a:defRPr>
            </a:lvl2pPr>
            <a:lvl3pPr marL="914400" indent="0">
              <a:buFontTx/>
              <a:buNone/>
              <a:defRPr sz="1600" b="1">
                <a:solidFill>
                  <a:srgbClr val="1E1348"/>
                </a:solidFill>
                <a:latin typeface="Arial" panose="020B0604020202020204" pitchFamily="34" charset="0"/>
                <a:cs typeface="Arial" panose="020B0604020202020204" pitchFamily="34" charset="0"/>
              </a:defRPr>
            </a:lvl3pPr>
            <a:lvl4pPr marL="1371600" indent="0">
              <a:buFontTx/>
              <a:buNone/>
              <a:defRPr sz="1600" b="1">
                <a:solidFill>
                  <a:srgbClr val="1E1348"/>
                </a:solidFill>
                <a:latin typeface="Arial" panose="020B0604020202020204" pitchFamily="34" charset="0"/>
                <a:cs typeface="Arial" panose="020B0604020202020204" pitchFamily="34" charset="0"/>
              </a:defRPr>
            </a:lvl4pPr>
            <a:lvl5pPr marL="1828800" indent="0">
              <a:buFontTx/>
              <a:buNone/>
              <a:defRPr sz="1600" b="1">
                <a:solidFill>
                  <a:srgbClr val="1E1348"/>
                </a:solidFill>
                <a:latin typeface="Arial" panose="020B0604020202020204" pitchFamily="34" charset="0"/>
                <a:cs typeface="Arial" panose="020B0604020202020204" pitchFamily="34" charset="0"/>
              </a:defRPr>
            </a:lvl5pPr>
          </a:lstStyle>
          <a:p>
            <a:pPr lvl="0"/>
            <a:r>
              <a:rPr lang="en-GB"/>
              <a:t>Click here to insert information</a:t>
            </a:r>
          </a:p>
        </p:txBody>
      </p:sp>
      <p:sp>
        <p:nvSpPr>
          <p:cNvPr id="33" name="Text Number 4">
            <a:extLst>
              <a:ext uri="{FF2B5EF4-FFF2-40B4-BE49-F238E27FC236}">
                <a16:creationId xmlns:a16="http://schemas.microsoft.com/office/drawing/2014/main" id="{9EB9AE81-F828-4ED0-9F8D-9BF8AD042EBA}"/>
              </a:ext>
            </a:extLst>
          </p:cNvPr>
          <p:cNvSpPr>
            <a:spLocks noGrp="1"/>
          </p:cNvSpPr>
          <p:nvPr>
            <p:ph type="body" sz="quarter" idx="28" hasCustomPrompt="1"/>
          </p:nvPr>
        </p:nvSpPr>
        <p:spPr>
          <a:xfrm>
            <a:off x="5392649" y="3253557"/>
            <a:ext cx="569222" cy="609398"/>
          </a:xfrm>
          <a:prstGeom prst="rect">
            <a:avLst/>
          </a:prstGeom>
        </p:spPr>
        <p:txBody>
          <a:bodyPr lIns="0" tIns="0" rIns="0" bIns="0" anchor="t">
            <a:spAutoFit/>
          </a:bodyPr>
          <a:lstStyle>
            <a:lvl1pPr marL="0" indent="0">
              <a:buFontTx/>
              <a:buNone/>
              <a:defRPr sz="4400" b="1">
                <a:solidFill>
                  <a:srgbClr val="B00D23"/>
                </a:solidFill>
                <a:latin typeface="Arial" panose="020B0604020202020204" pitchFamily="34" charset="0"/>
                <a:cs typeface="Arial" panose="020B0604020202020204" pitchFamily="34" charset="0"/>
              </a:defRPr>
            </a:lvl1pPr>
          </a:lstStyle>
          <a:p>
            <a:pPr lvl="0"/>
            <a:r>
              <a:rPr lang="en-GB"/>
              <a:t>3.</a:t>
            </a:r>
            <a:endParaRPr lang="en-US"/>
          </a:p>
        </p:txBody>
      </p:sp>
      <p:sp>
        <p:nvSpPr>
          <p:cNvPr id="37" name="Text Number 4">
            <a:extLst>
              <a:ext uri="{FF2B5EF4-FFF2-40B4-BE49-F238E27FC236}">
                <a16:creationId xmlns:a16="http://schemas.microsoft.com/office/drawing/2014/main" id="{4C662477-DC4C-4CCB-AE40-3844AEDFF9E7}"/>
              </a:ext>
            </a:extLst>
          </p:cNvPr>
          <p:cNvSpPr>
            <a:spLocks noGrp="1"/>
          </p:cNvSpPr>
          <p:nvPr>
            <p:ph type="body" sz="quarter" idx="29" hasCustomPrompt="1"/>
          </p:nvPr>
        </p:nvSpPr>
        <p:spPr>
          <a:xfrm>
            <a:off x="5419610" y="4400060"/>
            <a:ext cx="569222" cy="609398"/>
          </a:xfrm>
          <a:prstGeom prst="rect">
            <a:avLst/>
          </a:prstGeom>
        </p:spPr>
        <p:txBody>
          <a:bodyPr lIns="0" tIns="0" rIns="0" bIns="0" anchor="t">
            <a:spAutoFit/>
          </a:bodyPr>
          <a:lstStyle>
            <a:lvl1pPr marL="0" indent="0">
              <a:buFontTx/>
              <a:buNone/>
              <a:defRPr sz="4400" b="1">
                <a:solidFill>
                  <a:srgbClr val="B00D23"/>
                </a:solidFill>
                <a:latin typeface="Arial" panose="020B0604020202020204" pitchFamily="34" charset="0"/>
                <a:cs typeface="Arial" panose="020B0604020202020204" pitchFamily="34" charset="0"/>
              </a:defRPr>
            </a:lvl1pPr>
          </a:lstStyle>
          <a:p>
            <a:pPr lvl="0"/>
            <a:r>
              <a:rPr lang="en-GB"/>
              <a:t>4.</a:t>
            </a:r>
            <a:endParaRPr lang="en-US"/>
          </a:p>
        </p:txBody>
      </p:sp>
      <p:sp>
        <p:nvSpPr>
          <p:cNvPr id="38" name="Text Number 4">
            <a:extLst>
              <a:ext uri="{FF2B5EF4-FFF2-40B4-BE49-F238E27FC236}">
                <a16:creationId xmlns:a16="http://schemas.microsoft.com/office/drawing/2014/main" id="{955FE00B-F902-42B7-A20E-84A0A005DCC6}"/>
              </a:ext>
            </a:extLst>
          </p:cNvPr>
          <p:cNvSpPr>
            <a:spLocks noGrp="1"/>
          </p:cNvSpPr>
          <p:nvPr>
            <p:ph type="body" sz="quarter" idx="30" hasCustomPrompt="1"/>
          </p:nvPr>
        </p:nvSpPr>
        <p:spPr>
          <a:xfrm>
            <a:off x="5392649" y="2228916"/>
            <a:ext cx="569222" cy="609398"/>
          </a:xfrm>
          <a:prstGeom prst="rect">
            <a:avLst/>
          </a:prstGeom>
        </p:spPr>
        <p:txBody>
          <a:bodyPr lIns="0" tIns="0" rIns="0" bIns="0" anchor="t">
            <a:spAutoFit/>
          </a:bodyPr>
          <a:lstStyle>
            <a:lvl1pPr marL="0" indent="0">
              <a:buFontTx/>
              <a:buNone/>
              <a:defRPr sz="4400" b="1">
                <a:solidFill>
                  <a:srgbClr val="B00D23"/>
                </a:solidFill>
                <a:latin typeface="Arial" panose="020B0604020202020204" pitchFamily="34" charset="0"/>
                <a:cs typeface="Arial" panose="020B0604020202020204" pitchFamily="34" charset="0"/>
              </a:defRPr>
            </a:lvl1pPr>
          </a:lstStyle>
          <a:p>
            <a:pPr lvl="0"/>
            <a:r>
              <a:rPr lang="en-GB"/>
              <a:t>2.</a:t>
            </a:r>
            <a:endParaRPr lang="en-US"/>
          </a:p>
        </p:txBody>
      </p:sp>
      <p:sp>
        <p:nvSpPr>
          <p:cNvPr id="39" name="Text Number 4">
            <a:extLst>
              <a:ext uri="{FF2B5EF4-FFF2-40B4-BE49-F238E27FC236}">
                <a16:creationId xmlns:a16="http://schemas.microsoft.com/office/drawing/2014/main" id="{2BD244AA-1B8E-4FBB-B133-0855956F4302}"/>
              </a:ext>
            </a:extLst>
          </p:cNvPr>
          <p:cNvSpPr>
            <a:spLocks noGrp="1"/>
          </p:cNvSpPr>
          <p:nvPr>
            <p:ph type="body" sz="quarter" idx="31" hasCustomPrompt="1"/>
          </p:nvPr>
        </p:nvSpPr>
        <p:spPr>
          <a:xfrm>
            <a:off x="5425251" y="5600332"/>
            <a:ext cx="569222" cy="609398"/>
          </a:xfrm>
          <a:prstGeom prst="rect">
            <a:avLst/>
          </a:prstGeom>
        </p:spPr>
        <p:txBody>
          <a:bodyPr lIns="0" tIns="0" rIns="0" bIns="0" anchor="t">
            <a:spAutoFit/>
          </a:bodyPr>
          <a:lstStyle>
            <a:lvl1pPr marL="0" indent="0">
              <a:buFontTx/>
              <a:buNone/>
              <a:defRPr sz="4400" b="1">
                <a:solidFill>
                  <a:srgbClr val="B00D23"/>
                </a:solidFill>
                <a:latin typeface="Arial" panose="020B0604020202020204" pitchFamily="34" charset="0"/>
                <a:cs typeface="Arial" panose="020B0604020202020204" pitchFamily="34" charset="0"/>
              </a:defRPr>
            </a:lvl1pPr>
          </a:lstStyle>
          <a:p>
            <a:pPr lvl="0"/>
            <a:r>
              <a:rPr lang="en-GB"/>
              <a:t>5.</a:t>
            </a:r>
            <a:endParaRPr lang="en-US"/>
          </a:p>
        </p:txBody>
      </p:sp>
      <p:sp>
        <p:nvSpPr>
          <p:cNvPr id="40" name="Text Number 4">
            <a:extLst>
              <a:ext uri="{FF2B5EF4-FFF2-40B4-BE49-F238E27FC236}">
                <a16:creationId xmlns:a16="http://schemas.microsoft.com/office/drawing/2014/main" id="{36E72964-DB97-4D49-912B-9E09FE67287B}"/>
              </a:ext>
            </a:extLst>
          </p:cNvPr>
          <p:cNvSpPr>
            <a:spLocks noGrp="1"/>
          </p:cNvSpPr>
          <p:nvPr>
            <p:ph type="body" sz="quarter" idx="32" hasCustomPrompt="1"/>
          </p:nvPr>
        </p:nvSpPr>
        <p:spPr>
          <a:xfrm>
            <a:off x="5419610" y="1249826"/>
            <a:ext cx="569222" cy="609398"/>
          </a:xfrm>
          <a:prstGeom prst="rect">
            <a:avLst/>
          </a:prstGeom>
        </p:spPr>
        <p:txBody>
          <a:bodyPr lIns="0" tIns="0" rIns="0" bIns="0" anchor="t">
            <a:spAutoFit/>
          </a:bodyPr>
          <a:lstStyle>
            <a:lvl1pPr marL="0" indent="0">
              <a:buFontTx/>
              <a:buNone/>
              <a:defRPr sz="4400" b="1">
                <a:solidFill>
                  <a:srgbClr val="B00D23"/>
                </a:solidFill>
                <a:latin typeface="Arial" panose="020B0604020202020204" pitchFamily="34" charset="0"/>
                <a:cs typeface="Arial" panose="020B0604020202020204" pitchFamily="34" charset="0"/>
              </a:defRPr>
            </a:lvl1pPr>
          </a:lstStyle>
          <a:p>
            <a:pPr lvl="0"/>
            <a:r>
              <a:rPr lang="en-GB"/>
              <a:t>1.</a:t>
            </a:r>
            <a:endParaRPr lang="en-US"/>
          </a:p>
        </p:txBody>
      </p:sp>
    </p:spTree>
    <p:extLst>
      <p:ext uri="{BB962C8B-B14F-4D97-AF65-F5344CB8AC3E}">
        <p14:creationId xmlns:p14="http://schemas.microsoft.com/office/powerpoint/2010/main" val="2635923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1620000"/>
            <a:ext cx="8610600" cy="4878000"/>
          </a:xfrm>
          <a:prstGeom prst="rect">
            <a:avLst/>
          </a:prstGeom>
          <a:solidFill>
            <a:srgbClr val="59CBE8">
              <a:alpha val="3985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96F7713-5D69-B5AE-174D-427AE76E4A4E}"/>
              </a:ext>
              <a:ext uri="{C183D7F6-B498-43B3-948B-1728B52AA6E4}">
                <adec:decorative xmlns:adec="http://schemas.microsoft.com/office/drawing/2017/decorative" val="1"/>
              </a:ext>
            </a:extLst>
          </p:cNvPr>
          <p:cNvSpPr/>
          <p:nvPr userDrawn="1"/>
        </p:nvSpPr>
        <p:spPr>
          <a:xfrm>
            <a:off x="8588186" y="-13894"/>
            <a:ext cx="3606683" cy="6511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7147"/>
            <a:ext cx="3099600" cy="249812"/>
          </a:xfrm>
        </p:spPr>
        <p:txBody>
          <a:bodyPr wrap="square" anchor="ctr" anchorCtr="0">
            <a:spAutoFit/>
          </a:bodyPr>
          <a:lstStyle>
            <a:lvl1pPr marL="234000" indent="-234000">
              <a:lnSpc>
                <a:spcPct val="110000"/>
              </a:lnSpc>
              <a:spcBef>
                <a:spcPts val="0"/>
              </a:spcBef>
              <a:spcAft>
                <a:spcPts val="1200"/>
              </a:spcAft>
              <a:buClr>
                <a:schemeClr val="tx1"/>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957883"/>
            <a:ext cx="779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31999" y="432000"/>
            <a:ext cx="7797599" cy="470898"/>
          </a:xfrm>
        </p:spPr>
        <p:txBody>
          <a:bodyPr anchor="t" anchorCtr="0"/>
          <a:lstStyle>
            <a:lvl1pPr>
              <a:defRPr sz="3300" spc="-60" baseline="0"/>
            </a:lvl1pPr>
          </a:lstStyle>
          <a:p>
            <a:r>
              <a:rPr lang="en-GB" dirty="0"/>
              <a:t>Click to edit Master title style</a:t>
            </a:r>
            <a:endParaRPr lang="en-US" dirty="0"/>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9639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1620000"/>
            <a:ext cx="8610600" cy="487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nvGrpSpPr>
          <p:cNvPr id="2" name="Group 1">
            <a:extLst>
              <a:ext uri="{FF2B5EF4-FFF2-40B4-BE49-F238E27FC236}">
                <a16:creationId xmlns:a16="http://schemas.microsoft.com/office/drawing/2014/main" id="{E7C8D7D4-85D2-40D3-1FAA-2FAFDC56ACF4}"/>
              </a:ext>
            </a:extLst>
          </p:cNvPr>
          <p:cNvGrpSpPr/>
          <p:nvPr userDrawn="1"/>
        </p:nvGrpSpPr>
        <p:grpSpPr>
          <a:xfrm>
            <a:off x="8588186" y="-13894"/>
            <a:ext cx="3606683" cy="6511893"/>
            <a:chOff x="8585317" y="0"/>
            <a:chExt cx="3606683" cy="6511893"/>
          </a:xfrm>
        </p:grpSpPr>
        <p:sp>
          <p:nvSpPr>
            <p:cNvPr id="13" name="Rectangle 12">
              <a:extLst>
                <a:ext uri="{FF2B5EF4-FFF2-40B4-BE49-F238E27FC236}">
                  <a16:creationId xmlns:a16="http://schemas.microsoft.com/office/drawing/2014/main" id="{696F7713-5D69-B5AE-174D-427AE76E4A4E}"/>
                </a:ext>
                <a:ext uri="{C183D7F6-B498-43B3-948B-1728B52AA6E4}">
                  <adec:decorative xmlns:adec="http://schemas.microsoft.com/office/drawing/2017/decorative" val="1"/>
                </a:ext>
              </a:extLst>
            </p:cNvPr>
            <p:cNvSpPr/>
            <p:nvPr userDrawn="1"/>
          </p:nvSpPr>
          <p:spPr>
            <a:xfrm>
              <a:off x="8585317" y="0"/>
              <a:ext cx="3606683" cy="6511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85317" y="0"/>
              <a:ext cx="3606683" cy="6511893"/>
            </a:xfrm>
            <a:prstGeom prst="rect">
              <a:avLst/>
            </a:prstGeom>
            <a:solidFill>
              <a:srgbClr val="FF6D6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7147"/>
            <a:ext cx="3099600" cy="249812"/>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tx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957883"/>
            <a:ext cx="7797600" cy="246221"/>
          </a:xfrm>
        </p:spPr>
        <p:txBody>
          <a:bodyPr wrap="square">
            <a:spAutoFit/>
          </a:bodyPr>
          <a:lstStyle>
            <a:lvl1pPr marL="0" indent="0" algn="l">
              <a:lnSpc>
                <a:spcPct val="100000"/>
              </a:lnSpc>
              <a:buNone/>
              <a:defRPr sz="1600">
                <a:solidFill>
                  <a:schemeClr val="bg1"/>
                </a:solidFill>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31999" y="432000"/>
            <a:ext cx="7797599" cy="470898"/>
          </a:xfrm>
        </p:spPr>
        <p:txBody>
          <a:bodyPr anchor="t" anchorCtr="0"/>
          <a:lstStyle>
            <a:lvl1pPr>
              <a:defRPr sz="3300" spc="-60" baseline="0"/>
            </a:lvl1p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419CF590-029D-2EF9-FD4D-FD4E223EACEF}"/>
              </a:ext>
            </a:extLst>
          </p:cNvPr>
          <p:cNvSpPr/>
          <p:nvPr userDrawn="1"/>
        </p:nvSpPr>
        <p:spPr>
          <a:xfrm>
            <a:off x="9491056" y="-2424102"/>
            <a:ext cx="2700000" cy="213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bIns="216000" rtlCol="0" anchor="b" anchorCtr="0"/>
          <a:lstStyle/>
          <a:p>
            <a:pPr>
              <a:lnSpc>
                <a:spcPct val="110000"/>
              </a:lnSpc>
            </a:pPr>
            <a:r>
              <a:rPr lang="en-GB" sz="900" dirty="0">
                <a:solidFill>
                  <a:schemeClr val="tx2"/>
                </a:solidFill>
                <a:latin typeface="Arial" panose="020B0604020202020204" pitchFamily="34" charset="0"/>
                <a:cs typeface="Arial" panose="020B0604020202020204" pitchFamily="34" charset="0"/>
              </a:rPr>
              <a:t>Light Blue</a:t>
            </a:r>
          </a:p>
          <a:p>
            <a:pPr>
              <a:lnSpc>
                <a:spcPct val="110000"/>
              </a:lnSpc>
            </a:pPr>
            <a:r>
              <a:rPr lang="en-GB" sz="900" dirty="0">
                <a:solidFill>
                  <a:schemeClr val="tx2"/>
                </a:solidFill>
                <a:latin typeface="Arial" panose="020B0604020202020204" pitchFamily="34" charset="0"/>
                <a:cs typeface="Arial" panose="020B0604020202020204" pitchFamily="34" charset="0"/>
              </a:rPr>
              <a:t>HEX </a:t>
            </a:r>
            <a:r>
              <a:rPr lang="en-GB" sz="900" b="1" dirty="0">
                <a:solidFill>
                  <a:schemeClr val="tx2"/>
                </a:solidFill>
                <a:latin typeface="Arial" panose="020B0604020202020204" pitchFamily="34" charset="0"/>
                <a:cs typeface="Arial" panose="020B0604020202020204" pitchFamily="34" charset="0"/>
              </a:rPr>
              <a:t>#59CBE8</a:t>
            </a:r>
          </a:p>
          <a:p>
            <a:pPr>
              <a:lnSpc>
                <a:spcPct val="110000"/>
              </a:lnSpc>
            </a:pPr>
            <a:r>
              <a:rPr lang="en-GB" sz="900" dirty="0">
                <a:solidFill>
                  <a:schemeClr val="tx2"/>
                </a:solidFill>
                <a:latin typeface="Arial" panose="020B0604020202020204" pitchFamily="34" charset="0"/>
                <a:cs typeface="Arial" panose="020B0604020202020204" pitchFamily="34" charset="0"/>
              </a:rPr>
              <a:t>R</a:t>
            </a:r>
            <a:r>
              <a:rPr lang="en-GB" sz="900" b="1" dirty="0">
                <a:solidFill>
                  <a:schemeClr val="tx2"/>
                </a:solidFill>
                <a:latin typeface="Arial" panose="020B0604020202020204" pitchFamily="34" charset="0"/>
                <a:cs typeface="Arial" panose="020B0604020202020204" pitchFamily="34" charset="0"/>
              </a:rPr>
              <a:t>89</a:t>
            </a:r>
            <a:r>
              <a:rPr lang="en-GB" sz="900" dirty="0">
                <a:solidFill>
                  <a:schemeClr val="tx2"/>
                </a:solidFill>
                <a:latin typeface="Arial" panose="020B0604020202020204" pitchFamily="34" charset="0"/>
                <a:cs typeface="Arial" panose="020B0604020202020204" pitchFamily="34" charset="0"/>
              </a:rPr>
              <a:t> G</a:t>
            </a:r>
            <a:r>
              <a:rPr lang="en-GB" sz="900" b="1" dirty="0">
                <a:solidFill>
                  <a:schemeClr val="tx2"/>
                </a:solidFill>
                <a:latin typeface="Arial" panose="020B0604020202020204" pitchFamily="34" charset="0"/>
                <a:cs typeface="Arial" panose="020B0604020202020204" pitchFamily="34" charset="0"/>
              </a:rPr>
              <a:t>203</a:t>
            </a:r>
            <a:r>
              <a:rPr lang="en-GB" sz="900" dirty="0">
                <a:solidFill>
                  <a:schemeClr val="tx2"/>
                </a:solidFill>
                <a:latin typeface="Arial" panose="020B0604020202020204" pitchFamily="34" charset="0"/>
                <a:cs typeface="Arial" panose="020B0604020202020204" pitchFamily="34" charset="0"/>
              </a:rPr>
              <a:t> B</a:t>
            </a:r>
            <a:r>
              <a:rPr lang="en-GB" sz="900" b="1" dirty="0">
                <a:solidFill>
                  <a:schemeClr val="tx2"/>
                </a:solidFill>
                <a:latin typeface="Arial" panose="020B0604020202020204" pitchFamily="34" charset="0"/>
                <a:cs typeface="Arial" panose="020B0604020202020204" pitchFamily="34" charset="0"/>
              </a:rPr>
              <a:t>232</a:t>
            </a:r>
          </a:p>
        </p:txBody>
      </p:sp>
      <p:sp>
        <p:nvSpPr>
          <p:cNvPr id="12" name="Rectangle 11">
            <a:extLst>
              <a:ext uri="{FF2B5EF4-FFF2-40B4-BE49-F238E27FC236}">
                <a16:creationId xmlns:a16="http://schemas.microsoft.com/office/drawing/2014/main" id="{88402F4E-1DAB-7B0C-0284-A5740E487243}"/>
              </a:ext>
            </a:extLst>
          </p:cNvPr>
          <p:cNvSpPr/>
          <p:nvPr userDrawn="1"/>
        </p:nvSpPr>
        <p:spPr>
          <a:xfrm>
            <a:off x="6569829" y="-2424102"/>
            <a:ext cx="2700000" cy="213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bIns="216000" rtlCol="0" anchor="b" anchorCtr="0"/>
          <a:lstStyle/>
          <a:p>
            <a:pPr>
              <a:lnSpc>
                <a:spcPct val="110000"/>
              </a:lnSpc>
            </a:pPr>
            <a:r>
              <a:rPr lang="en-GB" sz="900" dirty="0">
                <a:solidFill>
                  <a:schemeClr val="tx2"/>
                </a:solidFill>
                <a:latin typeface="Arial" panose="020B0604020202020204" pitchFamily="34" charset="0"/>
                <a:cs typeface="Arial" panose="020B0604020202020204" pitchFamily="34" charset="0"/>
              </a:rPr>
              <a:t>Light Red</a:t>
            </a:r>
          </a:p>
          <a:p>
            <a:pPr>
              <a:lnSpc>
                <a:spcPct val="110000"/>
              </a:lnSpc>
            </a:pPr>
            <a:r>
              <a:rPr lang="en-GB" sz="900" dirty="0">
                <a:solidFill>
                  <a:schemeClr val="tx2"/>
                </a:solidFill>
                <a:latin typeface="Arial" panose="020B0604020202020204" pitchFamily="34" charset="0"/>
                <a:cs typeface="Arial" panose="020B0604020202020204" pitchFamily="34" charset="0"/>
              </a:rPr>
              <a:t>HEX </a:t>
            </a:r>
            <a:r>
              <a:rPr lang="en-GB" sz="900" b="1" dirty="0">
                <a:solidFill>
                  <a:schemeClr val="tx2"/>
                </a:solidFill>
                <a:latin typeface="Arial" panose="020B0604020202020204" pitchFamily="34" charset="0"/>
                <a:cs typeface="Arial" panose="020B0604020202020204" pitchFamily="34" charset="0"/>
              </a:rPr>
              <a:t>#FF6D6A</a:t>
            </a:r>
          </a:p>
          <a:p>
            <a:pPr>
              <a:lnSpc>
                <a:spcPct val="110000"/>
              </a:lnSpc>
            </a:pPr>
            <a:r>
              <a:rPr lang="en-GB" sz="900" dirty="0">
                <a:solidFill>
                  <a:schemeClr val="tx2"/>
                </a:solidFill>
                <a:latin typeface="Arial" panose="020B0604020202020204" pitchFamily="34" charset="0"/>
                <a:cs typeface="Arial" panose="020B0604020202020204" pitchFamily="34" charset="0"/>
              </a:rPr>
              <a:t>R</a:t>
            </a:r>
            <a:r>
              <a:rPr lang="en-GB" sz="900" b="1" dirty="0">
                <a:solidFill>
                  <a:schemeClr val="tx2"/>
                </a:solidFill>
                <a:latin typeface="Arial" panose="020B0604020202020204" pitchFamily="34" charset="0"/>
                <a:cs typeface="Arial" panose="020B0604020202020204" pitchFamily="34" charset="0"/>
              </a:rPr>
              <a:t>255</a:t>
            </a:r>
            <a:r>
              <a:rPr lang="en-GB" sz="900" dirty="0">
                <a:solidFill>
                  <a:schemeClr val="tx2"/>
                </a:solidFill>
                <a:latin typeface="Arial" panose="020B0604020202020204" pitchFamily="34" charset="0"/>
                <a:cs typeface="Arial" panose="020B0604020202020204" pitchFamily="34" charset="0"/>
              </a:rPr>
              <a:t> G</a:t>
            </a:r>
            <a:r>
              <a:rPr lang="en-GB" sz="900" b="1" dirty="0">
                <a:solidFill>
                  <a:schemeClr val="tx2"/>
                </a:solidFill>
                <a:latin typeface="Arial" panose="020B0604020202020204" pitchFamily="34" charset="0"/>
                <a:cs typeface="Arial" panose="020B0604020202020204" pitchFamily="34" charset="0"/>
              </a:rPr>
              <a:t>109</a:t>
            </a:r>
            <a:r>
              <a:rPr lang="en-GB" sz="900" dirty="0">
                <a:solidFill>
                  <a:schemeClr val="tx2"/>
                </a:solidFill>
                <a:latin typeface="Arial" panose="020B0604020202020204" pitchFamily="34" charset="0"/>
                <a:cs typeface="Arial" panose="020B0604020202020204" pitchFamily="34" charset="0"/>
              </a:rPr>
              <a:t> B</a:t>
            </a:r>
            <a:r>
              <a:rPr lang="en-GB" sz="900" b="1" dirty="0">
                <a:solidFill>
                  <a:schemeClr val="tx2"/>
                </a:solidFill>
                <a:latin typeface="Arial" panose="020B0604020202020204" pitchFamily="34" charset="0"/>
                <a:cs typeface="Arial" panose="020B0604020202020204" pitchFamily="34" charset="0"/>
              </a:rPr>
              <a:t>106</a:t>
            </a: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53835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0" y="1620000"/>
            <a:ext cx="8610600" cy="4878000"/>
          </a:xfrm>
          <a:prstGeom prst="rect">
            <a:avLst/>
          </a:prstGeom>
          <a:solidFill>
            <a:srgbClr val="59CBE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96F7713-5D69-B5AE-174D-427AE76E4A4E}"/>
              </a:ext>
              <a:ext uri="{C183D7F6-B498-43B3-948B-1728B52AA6E4}">
                <adec:decorative xmlns:adec="http://schemas.microsoft.com/office/drawing/2017/decorative" val="1"/>
              </a:ext>
            </a:extLst>
          </p:cNvPr>
          <p:cNvSpPr/>
          <p:nvPr userDrawn="1"/>
        </p:nvSpPr>
        <p:spPr>
          <a:xfrm>
            <a:off x="8588186" y="-13894"/>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7147"/>
            <a:ext cx="3099600" cy="249812"/>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957883"/>
            <a:ext cx="779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31999" y="432000"/>
            <a:ext cx="7797599" cy="470898"/>
          </a:xfrm>
        </p:spPr>
        <p:txBody>
          <a:bodyPr anchor="t" anchorCtr="0"/>
          <a:lstStyle>
            <a:lvl1pPr>
              <a:defRPr sz="3300" spc="-60" baseline="0"/>
            </a:lvl1p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419CF590-029D-2EF9-FD4D-FD4E223EACEF}"/>
              </a:ext>
            </a:extLst>
          </p:cNvPr>
          <p:cNvSpPr/>
          <p:nvPr userDrawn="1"/>
        </p:nvSpPr>
        <p:spPr>
          <a:xfrm>
            <a:off x="9491056" y="-2424102"/>
            <a:ext cx="2700000" cy="213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bIns="216000" rtlCol="0" anchor="b" anchorCtr="0"/>
          <a:lstStyle/>
          <a:p>
            <a:pPr>
              <a:lnSpc>
                <a:spcPct val="110000"/>
              </a:lnSpc>
            </a:pPr>
            <a:r>
              <a:rPr lang="en-GB" sz="900" dirty="0">
                <a:solidFill>
                  <a:schemeClr val="tx2"/>
                </a:solidFill>
                <a:latin typeface="Arial" panose="020B0604020202020204" pitchFamily="34" charset="0"/>
                <a:cs typeface="Arial" panose="020B0604020202020204" pitchFamily="34" charset="0"/>
              </a:rPr>
              <a:t>Light Blue</a:t>
            </a:r>
          </a:p>
          <a:p>
            <a:pPr>
              <a:lnSpc>
                <a:spcPct val="110000"/>
              </a:lnSpc>
            </a:pPr>
            <a:r>
              <a:rPr lang="en-GB" sz="900" dirty="0">
                <a:solidFill>
                  <a:schemeClr val="tx2"/>
                </a:solidFill>
                <a:latin typeface="Arial" panose="020B0604020202020204" pitchFamily="34" charset="0"/>
                <a:cs typeface="Arial" panose="020B0604020202020204" pitchFamily="34" charset="0"/>
              </a:rPr>
              <a:t>HEX </a:t>
            </a:r>
            <a:r>
              <a:rPr lang="en-GB" sz="900" b="1" dirty="0">
                <a:solidFill>
                  <a:schemeClr val="tx2"/>
                </a:solidFill>
                <a:latin typeface="Arial" panose="020B0604020202020204" pitchFamily="34" charset="0"/>
                <a:cs typeface="Arial" panose="020B0604020202020204" pitchFamily="34" charset="0"/>
              </a:rPr>
              <a:t>#59CBE8</a:t>
            </a:r>
          </a:p>
          <a:p>
            <a:pPr>
              <a:lnSpc>
                <a:spcPct val="110000"/>
              </a:lnSpc>
            </a:pPr>
            <a:r>
              <a:rPr lang="en-GB" sz="900" dirty="0">
                <a:solidFill>
                  <a:schemeClr val="tx2"/>
                </a:solidFill>
                <a:latin typeface="Arial" panose="020B0604020202020204" pitchFamily="34" charset="0"/>
                <a:cs typeface="Arial" panose="020B0604020202020204" pitchFamily="34" charset="0"/>
              </a:rPr>
              <a:t>R</a:t>
            </a:r>
            <a:r>
              <a:rPr lang="en-GB" sz="900" b="1" dirty="0">
                <a:solidFill>
                  <a:schemeClr val="tx2"/>
                </a:solidFill>
                <a:latin typeface="Arial" panose="020B0604020202020204" pitchFamily="34" charset="0"/>
                <a:cs typeface="Arial" panose="020B0604020202020204" pitchFamily="34" charset="0"/>
              </a:rPr>
              <a:t>89</a:t>
            </a:r>
            <a:r>
              <a:rPr lang="en-GB" sz="900" dirty="0">
                <a:solidFill>
                  <a:schemeClr val="tx2"/>
                </a:solidFill>
                <a:latin typeface="Arial" panose="020B0604020202020204" pitchFamily="34" charset="0"/>
                <a:cs typeface="Arial" panose="020B0604020202020204" pitchFamily="34" charset="0"/>
              </a:rPr>
              <a:t> G</a:t>
            </a:r>
            <a:r>
              <a:rPr lang="en-GB" sz="900" b="1" dirty="0">
                <a:solidFill>
                  <a:schemeClr val="tx2"/>
                </a:solidFill>
                <a:latin typeface="Arial" panose="020B0604020202020204" pitchFamily="34" charset="0"/>
                <a:cs typeface="Arial" panose="020B0604020202020204" pitchFamily="34" charset="0"/>
              </a:rPr>
              <a:t>203</a:t>
            </a:r>
            <a:r>
              <a:rPr lang="en-GB" sz="900" dirty="0">
                <a:solidFill>
                  <a:schemeClr val="tx2"/>
                </a:solidFill>
                <a:latin typeface="Arial" panose="020B0604020202020204" pitchFamily="34" charset="0"/>
                <a:cs typeface="Arial" panose="020B0604020202020204" pitchFamily="34" charset="0"/>
              </a:rPr>
              <a:t> B</a:t>
            </a:r>
            <a:r>
              <a:rPr lang="en-GB" sz="900" b="1" dirty="0">
                <a:solidFill>
                  <a:schemeClr val="tx2"/>
                </a:solidFill>
                <a:latin typeface="Arial" panose="020B0604020202020204" pitchFamily="34" charset="0"/>
                <a:cs typeface="Arial" panose="020B0604020202020204" pitchFamily="34" charset="0"/>
              </a:rPr>
              <a:t>232</a:t>
            </a:r>
          </a:p>
        </p:txBody>
      </p:sp>
      <p:sp>
        <p:nvSpPr>
          <p:cNvPr id="12" name="Rectangle 11">
            <a:extLst>
              <a:ext uri="{FF2B5EF4-FFF2-40B4-BE49-F238E27FC236}">
                <a16:creationId xmlns:a16="http://schemas.microsoft.com/office/drawing/2014/main" id="{88402F4E-1DAB-7B0C-0284-A5740E487243}"/>
              </a:ext>
            </a:extLst>
          </p:cNvPr>
          <p:cNvSpPr/>
          <p:nvPr userDrawn="1"/>
        </p:nvSpPr>
        <p:spPr>
          <a:xfrm>
            <a:off x="6569829" y="-2424102"/>
            <a:ext cx="2700000" cy="213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bIns="216000" rtlCol="0" anchor="b" anchorCtr="0"/>
          <a:lstStyle/>
          <a:p>
            <a:pPr>
              <a:lnSpc>
                <a:spcPct val="110000"/>
              </a:lnSpc>
            </a:pPr>
            <a:r>
              <a:rPr lang="en-GB" sz="900" dirty="0">
                <a:solidFill>
                  <a:schemeClr val="tx2"/>
                </a:solidFill>
                <a:latin typeface="Arial" panose="020B0604020202020204" pitchFamily="34" charset="0"/>
                <a:cs typeface="Arial" panose="020B0604020202020204" pitchFamily="34" charset="0"/>
              </a:rPr>
              <a:t>Light Red</a:t>
            </a:r>
          </a:p>
          <a:p>
            <a:pPr>
              <a:lnSpc>
                <a:spcPct val="110000"/>
              </a:lnSpc>
            </a:pPr>
            <a:r>
              <a:rPr lang="en-GB" sz="900" dirty="0">
                <a:solidFill>
                  <a:schemeClr val="tx2"/>
                </a:solidFill>
                <a:latin typeface="Arial" panose="020B0604020202020204" pitchFamily="34" charset="0"/>
                <a:cs typeface="Arial" panose="020B0604020202020204" pitchFamily="34" charset="0"/>
              </a:rPr>
              <a:t>HEX </a:t>
            </a:r>
            <a:r>
              <a:rPr lang="en-GB" sz="900" b="1" dirty="0">
                <a:solidFill>
                  <a:schemeClr val="tx2"/>
                </a:solidFill>
                <a:latin typeface="Arial" panose="020B0604020202020204" pitchFamily="34" charset="0"/>
                <a:cs typeface="Arial" panose="020B0604020202020204" pitchFamily="34" charset="0"/>
              </a:rPr>
              <a:t>#FF6D6A</a:t>
            </a:r>
          </a:p>
          <a:p>
            <a:pPr>
              <a:lnSpc>
                <a:spcPct val="110000"/>
              </a:lnSpc>
            </a:pPr>
            <a:r>
              <a:rPr lang="en-GB" sz="900" dirty="0">
                <a:solidFill>
                  <a:schemeClr val="tx2"/>
                </a:solidFill>
                <a:latin typeface="Arial" panose="020B0604020202020204" pitchFamily="34" charset="0"/>
                <a:cs typeface="Arial" panose="020B0604020202020204" pitchFamily="34" charset="0"/>
              </a:rPr>
              <a:t>R</a:t>
            </a:r>
            <a:r>
              <a:rPr lang="en-GB" sz="900" b="1" dirty="0">
                <a:solidFill>
                  <a:schemeClr val="tx2"/>
                </a:solidFill>
                <a:latin typeface="Arial" panose="020B0604020202020204" pitchFamily="34" charset="0"/>
                <a:cs typeface="Arial" panose="020B0604020202020204" pitchFamily="34" charset="0"/>
              </a:rPr>
              <a:t>255</a:t>
            </a:r>
            <a:r>
              <a:rPr lang="en-GB" sz="900" dirty="0">
                <a:solidFill>
                  <a:schemeClr val="tx2"/>
                </a:solidFill>
                <a:latin typeface="Arial" panose="020B0604020202020204" pitchFamily="34" charset="0"/>
                <a:cs typeface="Arial" panose="020B0604020202020204" pitchFamily="34" charset="0"/>
              </a:rPr>
              <a:t> G</a:t>
            </a:r>
            <a:r>
              <a:rPr lang="en-GB" sz="900" b="1" dirty="0">
                <a:solidFill>
                  <a:schemeClr val="tx2"/>
                </a:solidFill>
                <a:latin typeface="Arial" panose="020B0604020202020204" pitchFamily="34" charset="0"/>
                <a:cs typeface="Arial" panose="020B0604020202020204" pitchFamily="34" charset="0"/>
              </a:rPr>
              <a:t>109</a:t>
            </a:r>
            <a:r>
              <a:rPr lang="en-GB" sz="900" dirty="0">
                <a:solidFill>
                  <a:schemeClr val="tx2"/>
                </a:solidFill>
                <a:latin typeface="Arial" panose="020B0604020202020204" pitchFamily="34" charset="0"/>
                <a:cs typeface="Arial" panose="020B0604020202020204" pitchFamily="34" charset="0"/>
              </a:rPr>
              <a:t> B</a:t>
            </a:r>
            <a:r>
              <a:rPr lang="en-GB" sz="900" b="1" dirty="0">
                <a:solidFill>
                  <a:schemeClr val="tx2"/>
                </a:solidFill>
                <a:latin typeface="Arial" panose="020B0604020202020204" pitchFamily="34" charset="0"/>
                <a:cs typeface="Arial" panose="020B0604020202020204" pitchFamily="34" charset="0"/>
              </a:rPr>
              <a:t>106</a:t>
            </a: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8282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 and content with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Arial" panose="020B0604020202020204" pitchFamily="34" charset="0"/>
            </a:endParaRPr>
          </a:p>
        </p:txBody>
      </p:sp>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05600" y="3116634"/>
            <a:ext cx="3099600" cy="250838"/>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431999" y="1347893"/>
            <a:ext cx="779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431999" y="432000"/>
            <a:ext cx="7797599"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30202281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757BF64F-D57A-174A-BC36-F4D237C11B0F}"/>
              </a:ext>
              <a:ext uri="{C183D7F6-B498-43B3-948B-1728B52AA6E4}">
                <adec:decorative xmlns:adec="http://schemas.microsoft.com/office/drawing/2017/decorative" val="1"/>
              </a:ext>
            </a:extLst>
          </p:cNvPr>
          <p:cNvSpPr/>
          <p:nvPr userDrawn="1"/>
        </p:nvSpPr>
        <p:spPr>
          <a:xfrm>
            <a:off x="-5744" y="0"/>
            <a:ext cx="12196800" cy="649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8BE3EA-0723-8C49-9CE0-C27E0865DAA2}"/>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77600" y="3219494"/>
            <a:ext cx="3027600" cy="249812"/>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1872000" y="1429200"/>
            <a:ext cx="635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8" name="Text Placeholder 8">
            <a:extLst>
              <a:ext uri="{FF2B5EF4-FFF2-40B4-BE49-F238E27FC236}">
                <a16:creationId xmlns:a16="http://schemas.microsoft.com/office/drawing/2014/main" id="{EE807A23-C343-2545-9FB0-382EB5C96D28}"/>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tx1"/>
                </a:solidFill>
                <a:latin typeface="Arial" panose="020B0604020202020204" pitchFamily="34" charset="0"/>
              </a:defRPr>
            </a:lvl1pPr>
          </a:lstStyle>
          <a:p>
            <a:pPr lvl="0"/>
            <a:r>
              <a:rPr lang="en-GB" dirty="0"/>
              <a:t>No</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1872000" y="558387"/>
            <a:ext cx="63576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16967506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Quote and content with pictur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BAA07CE-1E72-3848-BA60-D11EA06A401A}"/>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Rectangle 19">
            <a:extLst>
              <a:ext uri="{FF2B5EF4-FFF2-40B4-BE49-F238E27FC236}">
                <a16:creationId xmlns:a16="http://schemas.microsoft.com/office/drawing/2014/main" id="{F68E04CE-7A0E-E44C-BEB8-CD9FFB0038EB}"/>
              </a:ext>
              <a:ext uri="{C183D7F6-B498-43B3-948B-1728B52AA6E4}">
                <adec:decorative xmlns:adec="http://schemas.microsoft.com/office/drawing/2017/decorative" val="1"/>
              </a:ext>
            </a:extLst>
          </p:cNvPr>
          <p:cNvSpPr/>
          <p:nvPr userDrawn="1"/>
        </p:nvSpPr>
        <p:spPr>
          <a:xfrm>
            <a:off x="8591055" y="-13893"/>
            <a:ext cx="3606683" cy="6511893"/>
          </a:xfrm>
          <a:prstGeom prst="rect">
            <a:avLst/>
          </a:prstGeom>
          <a:solidFill>
            <a:srgbClr val="59CBE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cxnSp>
        <p:nvCxnSpPr>
          <p:cNvPr id="44" name="Straight Connector 43">
            <a:extLst>
              <a:ext uri="{FF2B5EF4-FFF2-40B4-BE49-F238E27FC236}">
                <a16:creationId xmlns:a16="http://schemas.microsoft.com/office/drawing/2014/main" id="{CFB9E581-6FBC-3D4E-A8DC-34138418AAF7}"/>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8BE3EA-0723-8C49-9CE0-C27E0865DAA2}"/>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77600" y="3219494"/>
            <a:ext cx="3027600" cy="249812"/>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tx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1872000" y="1429200"/>
            <a:ext cx="635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8" name="Text Placeholder 8">
            <a:extLst>
              <a:ext uri="{FF2B5EF4-FFF2-40B4-BE49-F238E27FC236}">
                <a16:creationId xmlns:a16="http://schemas.microsoft.com/office/drawing/2014/main" id="{EE807A23-C343-2545-9FB0-382EB5C96D28}"/>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tx1"/>
                </a:solidFill>
                <a:latin typeface="Arial" panose="020B0604020202020204" pitchFamily="34" charset="0"/>
              </a:defRPr>
            </a:lvl1pPr>
          </a:lstStyle>
          <a:p>
            <a:pPr lvl="0"/>
            <a:r>
              <a:rPr lang="en-GB" dirty="0"/>
              <a:t>No</a:t>
            </a:r>
            <a:endParaRPr lang="en-US" dirty="0"/>
          </a:p>
        </p:txBody>
      </p: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1872000" y="558387"/>
            <a:ext cx="63576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38610471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Quote and content with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7BF64F-D57A-174A-BC36-F4D237C11B0F}"/>
              </a:ext>
            </a:extLst>
          </p:cNvPr>
          <p:cNvSpPr/>
          <p:nvPr userDrawn="1"/>
        </p:nvSpPr>
        <p:spPr>
          <a:xfrm>
            <a:off x="-5744" y="0"/>
            <a:ext cx="12196800" cy="649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Rectangle 19">
            <a:extLst>
              <a:ext uri="{FF2B5EF4-FFF2-40B4-BE49-F238E27FC236}">
                <a16:creationId xmlns:a16="http://schemas.microsoft.com/office/drawing/2014/main" id="{F68E04CE-7A0E-E44C-BEB8-CD9FFB0038EB}"/>
              </a:ext>
            </a:extLst>
          </p:cNvPr>
          <p:cNvSpPr/>
          <p:nvPr userDrawn="1"/>
        </p:nvSpPr>
        <p:spPr>
          <a:xfrm>
            <a:off x="8591055" y="-13893"/>
            <a:ext cx="3606683" cy="6511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77600" y="3219494"/>
            <a:ext cx="3027600" cy="249812"/>
          </a:xfrm>
        </p:spPr>
        <p:txBody>
          <a:bodyPr wrap="square" anchor="ctr" anchorCtr="0">
            <a:spAutoFit/>
          </a:bodyPr>
          <a:lstStyle>
            <a:lvl1pPr marL="234000" indent="-234000">
              <a:lnSpc>
                <a:spcPct val="110000"/>
              </a:lnSpc>
              <a:spcBef>
                <a:spcPts val="0"/>
              </a:spcBef>
              <a:spcAft>
                <a:spcPts val="1200"/>
              </a:spcAft>
              <a:buClr>
                <a:schemeClr val="tx1"/>
              </a:buClr>
              <a:buSzPct val="120000"/>
              <a:buFont typeface="System Font Regular"/>
              <a:buChar char="●"/>
              <a:defRPr lang="en-GB" sz="16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47" name="Rectangle 46">
            <a:extLst>
              <a:ext uri="{FF2B5EF4-FFF2-40B4-BE49-F238E27FC236}">
                <a16:creationId xmlns:a16="http://schemas.microsoft.com/office/drawing/2014/main" id="{2BAA07CE-1E72-3848-BA60-D11EA06A401A}"/>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cxnSp>
        <p:nvCxnSpPr>
          <p:cNvPr id="44" name="Straight Connector 43">
            <a:extLst>
              <a:ext uri="{FF2B5EF4-FFF2-40B4-BE49-F238E27FC236}">
                <a16:creationId xmlns:a16="http://schemas.microsoft.com/office/drawing/2014/main" id="{CFB9E581-6FBC-3D4E-A8DC-34138418AAF7}"/>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1872000" y="1429200"/>
            <a:ext cx="635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8" name="Text Placeholder 8">
            <a:extLst>
              <a:ext uri="{FF2B5EF4-FFF2-40B4-BE49-F238E27FC236}">
                <a16:creationId xmlns:a16="http://schemas.microsoft.com/office/drawing/2014/main" id="{EE807A23-C343-2545-9FB0-382EB5C96D28}"/>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tx1"/>
                </a:solidFill>
                <a:latin typeface="Arial" panose="020B0604020202020204" pitchFamily="34" charset="0"/>
              </a:defRPr>
            </a:lvl1pPr>
          </a:lstStyle>
          <a:p>
            <a:pPr lvl="0"/>
            <a:r>
              <a:rPr lang="en-GB" dirty="0"/>
              <a:t>No</a:t>
            </a:r>
            <a:endParaRPr lang="en-US" dirty="0"/>
          </a:p>
        </p:txBody>
      </p:sp>
      <p:cxnSp>
        <p:nvCxnSpPr>
          <p:cNvPr id="23" name="Straight Connector 22">
            <a:extLst>
              <a:ext uri="{FF2B5EF4-FFF2-40B4-BE49-F238E27FC236}">
                <a16:creationId xmlns:a16="http://schemas.microsoft.com/office/drawing/2014/main" id="{B38BE3EA-0723-8C49-9CE0-C27E0865DAA2}"/>
              </a:ext>
            </a:extLst>
          </p:cNvPr>
          <p:cNvCxnSpPr>
            <a:cxnSpLocks/>
          </p:cNvCxnSpPr>
          <p:nvPr userDrawn="1"/>
        </p:nvCxnSpPr>
        <p:spPr>
          <a:xfrm>
            <a:off x="360000" y="1800000"/>
            <a:ext cx="1080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1872000" y="558387"/>
            <a:ext cx="63576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11427962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Quote and content with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68E04CE-7A0E-E44C-BEB8-CD9FFB0038EB}"/>
              </a:ext>
            </a:extLst>
          </p:cNvPr>
          <p:cNvSpPr/>
          <p:nvPr userDrawn="1"/>
        </p:nvSpPr>
        <p:spPr>
          <a:xfrm>
            <a:off x="8591055" y="-13893"/>
            <a:ext cx="3606683" cy="6511893"/>
          </a:xfrm>
          <a:prstGeom prst="rect">
            <a:avLst/>
          </a:prstGeom>
          <a:solidFill>
            <a:srgbClr val="FF6D6A">
              <a:alpha val="399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C3E68DB4-F0A1-774E-ADD4-21A15BAA7B1E}"/>
              </a:ext>
            </a:extLst>
          </p:cNvPr>
          <p:cNvSpPr>
            <a:spLocks noGrp="1"/>
          </p:cNvSpPr>
          <p:nvPr>
            <p:ph type="body" sz="quarter" idx="19"/>
          </p:nvPr>
        </p:nvSpPr>
        <p:spPr>
          <a:xfrm>
            <a:off x="8877600" y="3219494"/>
            <a:ext cx="3027600" cy="249812"/>
          </a:xfrm>
        </p:spPr>
        <p:txBody>
          <a:bodyPr wrap="square" anchor="ctr" anchorCtr="0">
            <a:spAutoFit/>
          </a:bodyPr>
          <a:lstStyle>
            <a:lvl1pPr marL="234000" indent="-234000">
              <a:lnSpc>
                <a:spcPct val="110000"/>
              </a:lnSpc>
              <a:spcBef>
                <a:spcPts val="0"/>
              </a:spcBef>
              <a:spcAft>
                <a:spcPts val="1200"/>
              </a:spcAft>
              <a:buClr>
                <a:schemeClr val="tx2"/>
              </a:buClr>
              <a:buSzPct val="120000"/>
              <a:buFont typeface="System Font Regular"/>
              <a:buChar char="●"/>
              <a:defRPr lang="en-GB" sz="1600" b="0" i="0" kern="1200" dirty="0" smtClean="0">
                <a:solidFill>
                  <a:schemeClr val="tx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41" name="Footer Placeholder 4">
            <a:extLst>
              <a:ext uri="{FF2B5EF4-FFF2-40B4-BE49-F238E27FC236}">
                <a16:creationId xmlns:a16="http://schemas.microsoft.com/office/drawing/2014/main" id="{C30421D7-922D-F243-B495-D8E7F337171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47" name="Rectangle 46">
            <a:extLst>
              <a:ext uri="{FF2B5EF4-FFF2-40B4-BE49-F238E27FC236}">
                <a16:creationId xmlns:a16="http://schemas.microsoft.com/office/drawing/2014/main" id="{2BAA07CE-1E72-3848-BA60-D11EA06A401A}"/>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2" name="Slide Number Placeholder 5">
            <a:extLst>
              <a:ext uri="{FF2B5EF4-FFF2-40B4-BE49-F238E27FC236}">
                <a16:creationId xmlns:a16="http://schemas.microsoft.com/office/drawing/2014/main" id="{985432FB-2403-AE4B-A64A-4A8C594F6F26}"/>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cxnSp>
        <p:nvCxnSpPr>
          <p:cNvPr id="44" name="Straight Connector 43">
            <a:extLst>
              <a:ext uri="{FF2B5EF4-FFF2-40B4-BE49-F238E27FC236}">
                <a16:creationId xmlns:a16="http://schemas.microsoft.com/office/drawing/2014/main" id="{CFB9E581-6FBC-3D4E-A8DC-34138418AAF7}"/>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70EAED7D-5C81-4D4C-AF79-E0B1326273FA}"/>
              </a:ext>
            </a:extLst>
          </p:cNvPr>
          <p:cNvSpPr>
            <a:spLocks noGrp="1"/>
          </p:cNvSpPr>
          <p:nvPr>
            <p:ph type="body" sz="quarter" idx="16"/>
          </p:nvPr>
        </p:nvSpPr>
        <p:spPr>
          <a:xfrm>
            <a:off x="1872000" y="1429200"/>
            <a:ext cx="6357600"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8" name="Text Placeholder 8">
            <a:extLst>
              <a:ext uri="{FF2B5EF4-FFF2-40B4-BE49-F238E27FC236}">
                <a16:creationId xmlns:a16="http://schemas.microsoft.com/office/drawing/2014/main" id="{EE807A23-C343-2545-9FB0-382EB5C96D28}"/>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tx1"/>
                </a:solidFill>
                <a:latin typeface="Arial" panose="020B0604020202020204" pitchFamily="34" charset="0"/>
              </a:defRPr>
            </a:lvl1pPr>
          </a:lstStyle>
          <a:p>
            <a:pPr lvl="0"/>
            <a:r>
              <a:rPr lang="en-GB" dirty="0"/>
              <a:t>No</a:t>
            </a:r>
            <a:endParaRPr lang="en-US" dirty="0"/>
          </a:p>
        </p:txBody>
      </p:sp>
      <p:cxnSp>
        <p:nvCxnSpPr>
          <p:cNvPr id="23" name="Straight Connector 22">
            <a:extLst>
              <a:ext uri="{FF2B5EF4-FFF2-40B4-BE49-F238E27FC236}">
                <a16:creationId xmlns:a16="http://schemas.microsoft.com/office/drawing/2014/main" id="{B38BE3EA-0723-8C49-9CE0-C27E0865DAA2}"/>
              </a:ext>
            </a:extLst>
          </p:cNvPr>
          <p:cNvCxnSpPr>
            <a:cxnSpLocks/>
          </p:cNvCxnSpPr>
          <p:nvPr userDrawn="1"/>
        </p:nvCxnSpPr>
        <p:spPr>
          <a:xfrm>
            <a:off x="360000" y="1800000"/>
            <a:ext cx="1080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AD92898-A3E7-F14A-A999-6305CAF79564}"/>
              </a:ext>
            </a:extLst>
          </p:cNvPr>
          <p:cNvSpPr>
            <a:spLocks noGrp="1"/>
          </p:cNvSpPr>
          <p:nvPr>
            <p:ph type="title"/>
          </p:nvPr>
        </p:nvSpPr>
        <p:spPr>
          <a:xfrm>
            <a:off x="1872000" y="558387"/>
            <a:ext cx="63576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890697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idebar and grey bkg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9AFC75-E764-7040-BAE6-C8903E568D34}"/>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Rectangle 16">
            <a:extLst>
              <a:ext uri="{FF2B5EF4-FFF2-40B4-BE49-F238E27FC236}">
                <a16:creationId xmlns:a16="http://schemas.microsoft.com/office/drawing/2014/main" id="{C6B2A67E-C22D-444F-BDA5-2B64A2314A82}"/>
              </a:ext>
              <a:ext uri="{C183D7F6-B498-43B3-948B-1728B52AA6E4}">
                <adec:decorative xmlns:adec="http://schemas.microsoft.com/office/drawing/2017/decorative" val="1"/>
              </a:ext>
            </a:extLst>
          </p:cNvPr>
          <p:cNvSpPr/>
          <p:nvPr userDrawn="1"/>
        </p:nvSpPr>
        <p:spPr>
          <a:xfrm>
            <a:off x="-5744" y="0"/>
            <a:ext cx="12196800" cy="649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72C01D28-F454-1140-9B96-3D27AF734800}"/>
              </a:ext>
              <a:ext uri="{C183D7F6-B498-43B3-948B-1728B52AA6E4}">
                <adec:decorative xmlns:adec="http://schemas.microsoft.com/office/drawing/2017/decorative" val="1"/>
              </a:ext>
            </a:extLst>
          </p:cNvPr>
          <p:cNvSpPr/>
          <p:nvPr userDrawn="1"/>
        </p:nvSpPr>
        <p:spPr>
          <a:xfrm>
            <a:off x="-5743" y="0"/>
            <a:ext cx="180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FB2AB758-5E80-8546-AA71-6C123A7287F2}"/>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2D913274-4EEB-1544-8436-6349DD6FC9B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22" name="Slide Number Placeholder 5">
            <a:extLst>
              <a:ext uri="{FF2B5EF4-FFF2-40B4-BE49-F238E27FC236}">
                <a16:creationId xmlns:a16="http://schemas.microsoft.com/office/drawing/2014/main" id="{DB3E5124-8243-7149-A56B-C7410AFF4FCC}"/>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cxnSp>
        <p:nvCxnSpPr>
          <p:cNvPr id="27" name="Straight Connector 26">
            <a:extLst>
              <a:ext uri="{FF2B5EF4-FFF2-40B4-BE49-F238E27FC236}">
                <a16:creationId xmlns:a16="http://schemas.microsoft.com/office/drawing/2014/main" id="{3A65FD20-6FBC-A844-8457-8F8D0326D12D}"/>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9A1BFF-8A3C-D94B-9289-4075E2C66D30}"/>
              </a:ext>
            </a:extLst>
          </p:cNvPr>
          <p:cNvCxnSpPr>
            <a:cxnSpLocks/>
          </p:cNvCxnSpPr>
          <p:nvPr userDrawn="1"/>
        </p:nvCxnSpPr>
        <p:spPr>
          <a:xfrm>
            <a:off x="-5743" y="6498000"/>
            <a:ext cx="18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88B1043-93FA-7B4B-BC54-5256A1832B30}"/>
              </a:ext>
            </a:extLst>
          </p:cNvPr>
          <p:cNvSpPr>
            <a:spLocks noGrp="1"/>
          </p:cNvSpPr>
          <p:nvPr>
            <p:ph type="body" sz="quarter" idx="16"/>
          </p:nvPr>
        </p:nvSpPr>
        <p:spPr>
          <a:xfrm>
            <a:off x="246257" y="2160000"/>
            <a:ext cx="1296000" cy="738664"/>
          </a:xfrm>
        </p:spPr>
        <p:txBody>
          <a:bodyPr>
            <a:spAutoFit/>
          </a:bodyPr>
          <a:lstStyle>
            <a:lvl1pPr marL="0" indent="0" algn="ctr">
              <a:lnSpc>
                <a:spcPct val="100000"/>
              </a:lnSpc>
              <a:buNone/>
              <a:defRPr sz="1600">
                <a:solidFill>
                  <a:schemeClr val="bg1"/>
                </a:solidFill>
              </a:defRPr>
            </a:lvl1pPr>
          </a:lstStyle>
          <a:p>
            <a:pPr lvl="0"/>
            <a:r>
              <a:rPr lang="en-GB" dirty="0"/>
              <a:t>Click to edit Master text styles</a:t>
            </a:r>
            <a:endParaRPr lang="en-US" dirty="0"/>
          </a:p>
        </p:txBody>
      </p:sp>
      <p:sp>
        <p:nvSpPr>
          <p:cNvPr id="19" name="Text Placeholder 8">
            <a:extLst>
              <a:ext uri="{FF2B5EF4-FFF2-40B4-BE49-F238E27FC236}">
                <a16:creationId xmlns:a16="http://schemas.microsoft.com/office/drawing/2014/main" id="{B176B2FC-3057-C94F-8E8A-FB771F7738A4}"/>
              </a:ext>
            </a:extLst>
          </p:cNvPr>
          <p:cNvSpPr>
            <a:spLocks noGrp="1"/>
          </p:cNvSpPr>
          <p:nvPr>
            <p:ph type="body" sz="quarter" idx="19"/>
          </p:nvPr>
        </p:nvSpPr>
        <p:spPr>
          <a:xfrm>
            <a:off x="2232000" y="1188000"/>
            <a:ext cx="9503999"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4" name="Text Placeholder 8">
            <a:extLst>
              <a:ext uri="{FF2B5EF4-FFF2-40B4-BE49-F238E27FC236}">
                <a16:creationId xmlns:a16="http://schemas.microsoft.com/office/drawing/2014/main" id="{5083E778-C016-164D-83C5-2A4338968767}"/>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bg1"/>
                </a:solidFill>
                <a:latin typeface="Arial" panose="020B0604020202020204" pitchFamily="34" charset="0"/>
              </a:defRPr>
            </a:lvl1pPr>
          </a:lstStyle>
          <a:p>
            <a:pPr lvl="0"/>
            <a:r>
              <a:rPr lang="en-GB" dirty="0"/>
              <a:t>No</a:t>
            </a:r>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232000" y="558387"/>
            <a:ext cx="95040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2228435425"/>
      </p:ext>
    </p:extLst>
  </p:cSld>
  <p:clrMapOvr>
    <a:masterClrMapping/>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eader and content on Blue">
    <p:bg>
      <p:bgPr>
        <a:solidFill>
          <a:srgbClr val="59CBE8">
            <a:alpha val="40067"/>
          </a:srgb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695595B-E5A0-1B47-BFED-6475DFB6D040}"/>
              </a:ext>
              <a:ext uri="{C183D7F6-B498-43B3-948B-1728B52AA6E4}">
                <adec:decorative xmlns:adec="http://schemas.microsoft.com/office/drawing/2017/decorative" val="1"/>
              </a:ext>
            </a:extLst>
          </p:cNvPr>
          <p:cNvSpPr/>
          <p:nvPr userDrawn="1"/>
        </p:nvSpPr>
        <p:spPr>
          <a:xfrm>
            <a:off x="944" y="6498000"/>
            <a:ext cx="1219011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ectangle 2">
            <a:extLst>
              <a:ext uri="{FF2B5EF4-FFF2-40B4-BE49-F238E27FC236}">
                <a16:creationId xmlns:a16="http://schemas.microsoft.com/office/drawing/2014/main" id="{F2C2A060-771B-7744-9602-2D5C82A69489}"/>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Slide Number Placeholder 5">
            <a:extLst>
              <a:ext uri="{FF2B5EF4-FFF2-40B4-BE49-F238E27FC236}">
                <a16:creationId xmlns:a16="http://schemas.microsoft.com/office/drawing/2014/main" id="{09D1E80D-98A4-CA48-B1C9-D6AF4BB3705E}"/>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cxnSp>
        <p:nvCxnSpPr>
          <p:cNvPr id="16" name="Straight Connector 15">
            <a:extLst>
              <a:ext uri="{FF2B5EF4-FFF2-40B4-BE49-F238E27FC236}">
                <a16:creationId xmlns:a16="http://schemas.microsoft.com/office/drawing/2014/main" id="{651894D1-DAA9-6DDD-3D7C-F98794205B7E}"/>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9B17291-DCF7-711A-48D7-9D4C87884FA5}"/>
              </a:ext>
              <a:ext uri="{C183D7F6-B498-43B3-948B-1728B52AA6E4}">
                <adec:decorative xmlns:adec="http://schemas.microsoft.com/office/drawing/2017/decorative" val="1"/>
              </a:ext>
            </a:extLst>
          </p:cNvPr>
          <p:cNvSpPr/>
          <p:nvPr userDrawn="1"/>
        </p:nvSpPr>
        <p:spPr>
          <a:xfrm>
            <a:off x="-5743" y="0"/>
            <a:ext cx="180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12" name="Straight Connector 11">
            <a:extLst>
              <a:ext uri="{FF2B5EF4-FFF2-40B4-BE49-F238E27FC236}">
                <a16:creationId xmlns:a16="http://schemas.microsoft.com/office/drawing/2014/main" id="{53319383-62CD-4CD8-17E3-58C48845FA92}"/>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74250-CC31-F7AB-EE36-2BCD73CA5A63}"/>
              </a:ext>
              <a:ext uri="{C183D7F6-B498-43B3-948B-1728B52AA6E4}">
                <adec:decorative xmlns:adec="http://schemas.microsoft.com/office/drawing/2017/decorative" val="1"/>
              </a:ext>
            </a:extLst>
          </p:cNvPr>
          <p:cNvCxnSpPr>
            <a:cxnSpLocks/>
          </p:cNvCxnSpPr>
          <p:nvPr userDrawn="1"/>
        </p:nvCxnSpPr>
        <p:spPr>
          <a:xfrm>
            <a:off x="-5743" y="6498000"/>
            <a:ext cx="18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210D368C-3B1E-A044-ABC3-8C4138F1D53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25" name="Text Placeholder 5">
            <a:extLst>
              <a:ext uri="{FF2B5EF4-FFF2-40B4-BE49-F238E27FC236}">
                <a16:creationId xmlns:a16="http://schemas.microsoft.com/office/drawing/2014/main" id="{DF4078F9-F186-2C4F-92CE-B2661ED9E959}"/>
              </a:ext>
            </a:extLst>
          </p:cNvPr>
          <p:cNvSpPr>
            <a:spLocks noGrp="1"/>
          </p:cNvSpPr>
          <p:nvPr>
            <p:ph type="body" sz="quarter" idx="19"/>
          </p:nvPr>
        </p:nvSpPr>
        <p:spPr>
          <a:xfrm>
            <a:off x="2232000" y="2047796"/>
            <a:ext cx="9360000" cy="219547"/>
          </a:xfrm>
        </p:spPr>
        <p:txBody>
          <a:bodyPr anchor="t" anchorCtr="0"/>
          <a:lstStyle>
            <a:lvl1pPr marL="234000" indent="-234000">
              <a:lnSpc>
                <a:spcPct val="100000"/>
              </a:lnSpc>
              <a:spcBef>
                <a:spcPts val="0"/>
              </a:spcBef>
              <a:spcAft>
                <a:spcPts val="1200"/>
              </a:spcAft>
              <a:buClr>
                <a:schemeClr val="tx2"/>
              </a:buClr>
              <a:buSzPct val="120000"/>
              <a:buFont typeface="System Font Regular"/>
              <a:buChar char="●"/>
              <a:defRPr lang="en-GB" sz="1400" b="0" i="0" kern="1200" dirty="0" smtClean="0">
                <a:solidFill>
                  <a:schemeClr val="tx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sp>
        <p:nvSpPr>
          <p:cNvPr id="14" name="Text Placeholder 8">
            <a:extLst>
              <a:ext uri="{FF2B5EF4-FFF2-40B4-BE49-F238E27FC236}">
                <a16:creationId xmlns:a16="http://schemas.microsoft.com/office/drawing/2014/main" id="{5083E778-C016-164D-83C5-2A4338968767}"/>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bg1"/>
                </a:solidFill>
                <a:latin typeface="Arial" panose="020B0604020202020204" pitchFamily="34" charset="0"/>
              </a:defRPr>
            </a:lvl1pPr>
          </a:lstStyle>
          <a:p>
            <a:pPr lvl="0"/>
            <a:r>
              <a:rPr lang="en-GB" dirty="0"/>
              <a:t>No</a:t>
            </a:r>
            <a:endParaRPr lang="en-US" dirty="0"/>
          </a:p>
        </p:txBody>
      </p:sp>
      <p:sp>
        <p:nvSpPr>
          <p:cNvPr id="26" name="Subtitle 2">
            <a:extLst>
              <a:ext uri="{FF2B5EF4-FFF2-40B4-BE49-F238E27FC236}">
                <a16:creationId xmlns:a16="http://schemas.microsoft.com/office/drawing/2014/main" id="{86D24F18-4229-7B4A-B564-996B4676320F}"/>
              </a:ext>
            </a:extLst>
          </p:cNvPr>
          <p:cNvSpPr>
            <a:spLocks noGrp="1"/>
          </p:cNvSpPr>
          <p:nvPr>
            <p:ph type="subTitle" idx="1"/>
          </p:nvPr>
        </p:nvSpPr>
        <p:spPr>
          <a:xfrm>
            <a:off x="2232000" y="1368000"/>
            <a:ext cx="9360000" cy="276999"/>
          </a:xfrm>
        </p:spPr>
        <p:txBody>
          <a:bodyPr/>
          <a:lstStyle>
            <a:lvl1pPr marL="0" indent="0" algn="l">
              <a:lnSpc>
                <a:spcPct val="100000"/>
              </a:lnSpc>
              <a:spcBef>
                <a:spcPts val="0"/>
              </a:spcBef>
              <a:spcAft>
                <a:spcPts val="1200"/>
              </a:spcAft>
              <a:buNone/>
              <a:defRPr sz="1800" b="1"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232000" y="558000"/>
            <a:ext cx="9360000" cy="498598"/>
          </a:xfrm>
        </p:spPr>
        <p:txBody>
          <a:bodyPr anchor="t" anchorCtr="0"/>
          <a:lstStyle>
            <a:lvl1pPr>
              <a:defRPr sz="3600" spc="-40" baseline="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9574575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80484" y="6289676"/>
            <a:ext cx="1056216"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3119669" y="116632"/>
            <a:ext cx="8737897" cy="864096"/>
          </a:xfrm>
        </p:spPr>
        <p:txBody>
          <a:bodyPr anchor="b" anchorCtr="0"/>
          <a:lstStyle>
            <a:lvl1pPr>
              <a:defRPr sz="2800" baseline="0">
                <a:solidFill>
                  <a:srgbClr val="CF0A2C"/>
                </a:solidFill>
                <a:latin typeface="Arial" pitchFamily="34" charset="0"/>
              </a:defRPr>
            </a:lvl1pPr>
          </a:lstStyle>
          <a:p>
            <a:r>
              <a:rPr lang="en-US"/>
              <a:t>Click to edit Master title style</a:t>
            </a:r>
          </a:p>
        </p:txBody>
      </p:sp>
      <p:cxnSp>
        <p:nvCxnSpPr>
          <p:cNvPr id="6" name="Straight Connector 5"/>
          <p:cNvCxnSpPr/>
          <p:nvPr userDrawn="1"/>
        </p:nvCxnSpPr>
        <p:spPr>
          <a:xfrm>
            <a:off x="286893" y="1196752"/>
            <a:ext cx="1161821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526455" y="283213"/>
            <a:ext cx="1762192"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5207902" y="6453337"/>
            <a:ext cx="1776197" cy="246221"/>
          </a:xfrm>
          <a:prstGeom prst="rect">
            <a:avLst/>
          </a:prstGeom>
          <a:noFill/>
        </p:spPr>
        <p:txBody>
          <a:bodyPr wrap="square" rtlCol="0">
            <a:spAutoFit/>
          </a:bodyPr>
          <a:lstStyle/>
          <a:p>
            <a:r>
              <a:rPr lang="en-GB" sz="1000" dirty="0"/>
              <a:t>Official - Sensitive</a:t>
            </a:r>
          </a:p>
        </p:txBody>
      </p:sp>
      <p:sp>
        <p:nvSpPr>
          <p:cNvPr id="3" name="TextBox 2"/>
          <p:cNvSpPr txBox="1"/>
          <p:nvPr userDrawn="1"/>
        </p:nvSpPr>
        <p:spPr>
          <a:xfrm>
            <a:off x="11472597" y="6381328"/>
            <a:ext cx="432512" cy="369332"/>
          </a:xfrm>
          <a:prstGeom prst="rect">
            <a:avLst/>
          </a:prstGeom>
          <a:noFill/>
        </p:spPr>
        <p:txBody>
          <a:bodyPr wrap="square" rtlCol="0">
            <a:spAutoFit/>
          </a:bodyPr>
          <a:lstStyle/>
          <a:p>
            <a:r>
              <a:rPr lang="en-GB" dirty="0"/>
              <a:t>#</a:t>
            </a:r>
          </a:p>
        </p:txBody>
      </p:sp>
    </p:spTree>
    <p:extLst>
      <p:ext uri="{BB962C8B-B14F-4D97-AF65-F5344CB8AC3E}">
        <p14:creationId xmlns:p14="http://schemas.microsoft.com/office/powerpoint/2010/main" val="4245116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idebar and white bkg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9AFC75-E764-7040-BAE6-C8903E568D34}"/>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Slide Number Placeholder 5">
            <a:extLst>
              <a:ext uri="{FF2B5EF4-FFF2-40B4-BE49-F238E27FC236}">
                <a16:creationId xmlns:a16="http://schemas.microsoft.com/office/drawing/2014/main" id="{DB3E5124-8243-7149-A56B-C7410AFF4FCC}"/>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21" name="Footer Placeholder 4">
            <a:extLst>
              <a:ext uri="{FF2B5EF4-FFF2-40B4-BE49-F238E27FC236}">
                <a16:creationId xmlns:a16="http://schemas.microsoft.com/office/drawing/2014/main" id="{2D913274-4EEB-1544-8436-6349DD6FC9B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10" name="Rectangle 9">
            <a:extLst>
              <a:ext uri="{FF2B5EF4-FFF2-40B4-BE49-F238E27FC236}">
                <a16:creationId xmlns:a16="http://schemas.microsoft.com/office/drawing/2014/main" id="{72C01D28-F454-1140-9B96-3D27AF734800}"/>
              </a:ext>
              <a:ext uri="{C183D7F6-B498-43B3-948B-1728B52AA6E4}">
                <adec:decorative xmlns:adec="http://schemas.microsoft.com/office/drawing/2017/decorative" val="1"/>
              </a:ext>
            </a:extLst>
          </p:cNvPr>
          <p:cNvSpPr/>
          <p:nvPr userDrawn="1"/>
        </p:nvSpPr>
        <p:spPr>
          <a:xfrm>
            <a:off x="-5743" y="0"/>
            <a:ext cx="180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FB2AB758-5E80-8546-AA71-6C123A7287F2}"/>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65FD20-6FBC-A844-8457-8F8D0326D12D}"/>
              </a:ext>
              <a:ext uri="{C183D7F6-B498-43B3-948B-1728B52AA6E4}">
                <adec:decorative xmlns:adec="http://schemas.microsoft.com/office/drawing/2017/decorative" val="1"/>
              </a:ext>
            </a:extLst>
          </p:cNvPr>
          <p:cNvCxnSpPr>
            <a:cxnSpLocks/>
          </p:cNvCxnSpPr>
          <p:nvPr userDrawn="1"/>
        </p:nvCxnSpPr>
        <p:spPr>
          <a:xfrm>
            <a:off x="-5744" y="6498000"/>
            <a:ext cx="121977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9A1BFF-8A3C-D94B-9289-4075E2C66D30}"/>
              </a:ext>
              <a:ext uri="{C183D7F6-B498-43B3-948B-1728B52AA6E4}">
                <adec:decorative xmlns:adec="http://schemas.microsoft.com/office/drawing/2017/decorative" val="1"/>
              </a:ext>
            </a:extLst>
          </p:cNvPr>
          <p:cNvCxnSpPr>
            <a:cxnSpLocks/>
          </p:cNvCxnSpPr>
          <p:nvPr userDrawn="1"/>
        </p:nvCxnSpPr>
        <p:spPr>
          <a:xfrm>
            <a:off x="-5743" y="6498000"/>
            <a:ext cx="18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88B1043-93FA-7B4B-BC54-5256A1832B30}"/>
              </a:ext>
            </a:extLst>
          </p:cNvPr>
          <p:cNvSpPr>
            <a:spLocks noGrp="1"/>
          </p:cNvSpPr>
          <p:nvPr>
            <p:ph type="body" sz="quarter" idx="16"/>
          </p:nvPr>
        </p:nvSpPr>
        <p:spPr>
          <a:xfrm>
            <a:off x="246257" y="2160000"/>
            <a:ext cx="1296000" cy="738664"/>
          </a:xfrm>
        </p:spPr>
        <p:txBody>
          <a:bodyPr>
            <a:spAutoFit/>
          </a:bodyPr>
          <a:lstStyle>
            <a:lvl1pPr marL="0" indent="0" algn="ctr">
              <a:lnSpc>
                <a:spcPct val="100000"/>
              </a:lnSpc>
              <a:buNone/>
              <a:defRPr sz="1600">
                <a:solidFill>
                  <a:schemeClr val="bg1"/>
                </a:solidFill>
              </a:defRPr>
            </a:lvl1pPr>
          </a:lstStyle>
          <a:p>
            <a:pPr lvl="0"/>
            <a:r>
              <a:rPr lang="en-GB" dirty="0"/>
              <a:t>Click to edit Master text styles</a:t>
            </a:r>
            <a:endParaRPr lang="en-US" dirty="0"/>
          </a:p>
        </p:txBody>
      </p:sp>
      <p:sp>
        <p:nvSpPr>
          <p:cNvPr id="13" name="Text Placeholder 8">
            <a:extLst>
              <a:ext uri="{FF2B5EF4-FFF2-40B4-BE49-F238E27FC236}">
                <a16:creationId xmlns:a16="http://schemas.microsoft.com/office/drawing/2014/main" id="{84BDC5F8-2BEB-9945-8585-B40835325B74}"/>
              </a:ext>
            </a:extLst>
          </p:cNvPr>
          <p:cNvSpPr>
            <a:spLocks noGrp="1"/>
          </p:cNvSpPr>
          <p:nvPr>
            <p:ph type="body" sz="quarter" idx="19"/>
          </p:nvPr>
        </p:nvSpPr>
        <p:spPr>
          <a:xfrm>
            <a:off x="2232000" y="1188000"/>
            <a:ext cx="9503999" cy="246221"/>
          </a:xfrm>
        </p:spPr>
        <p:txBody>
          <a:bodyPr wrap="square">
            <a:spAutoFit/>
          </a:bodyPr>
          <a:lstStyle>
            <a:lvl1pPr marL="0" indent="0" algn="l">
              <a:lnSpc>
                <a:spcPct val="100000"/>
              </a:lnSpc>
              <a:buNone/>
              <a:defRPr sz="1600">
                <a:solidFill>
                  <a:schemeClr val="tx1"/>
                </a:solidFill>
              </a:defRPr>
            </a:lvl1pPr>
          </a:lstStyle>
          <a:p>
            <a:pPr lvl="0"/>
            <a:r>
              <a:rPr lang="en-GB" dirty="0"/>
              <a:t>Click to edit Master text styles</a:t>
            </a:r>
            <a:endParaRPr lang="en-US" dirty="0"/>
          </a:p>
        </p:txBody>
      </p:sp>
      <p:sp>
        <p:nvSpPr>
          <p:cNvPr id="14" name="Text Placeholder 8">
            <a:extLst>
              <a:ext uri="{FF2B5EF4-FFF2-40B4-BE49-F238E27FC236}">
                <a16:creationId xmlns:a16="http://schemas.microsoft.com/office/drawing/2014/main" id="{5083E778-C016-164D-83C5-2A4338968767}"/>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bg1"/>
                </a:solidFill>
                <a:latin typeface="Arial" panose="020B0604020202020204" pitchFamily="34" charset="0"/>
              </a:defRPr>
            </a:lvl1pPr>
          </a:lstStyle>
          <a:p>
            <a:pPr lvl="0"/>
            <a:r>
              <a:rPr lang="en-GB" dirty="0"/>
              <a:t>No</a:t>
            </a:r>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232000" y="558387"/>
            <a:ext cx="9504000" cy="470898"/>
          </a:xfrm>
        </p:spPr>
        <p:txBody>
          <a:bodyPr anchor="t" anchorCtr="0"/>
          <a:lstStyle>
            <a:lvl1pPr>
              <a:defRPr sz="3300" spc="-60" baseline="0"/>
            </a:lvl1pPr>
          </a:lstStyle>
          <a:p>
            <a:r>
              <a:rPr lang="en-GB" dirty="0"/>
              <a:t>Click to edit Master title style</a:t>
            </a:r>
            <a:endParaRPr lang="en-US" dirty="0"/>
          </a:p>
        </p:txBody>
      </p:sp>
    </p:spTree>
    <p:extLst>
      <p:ext uri="{BB962C8B-B14F-4D97-AF65-F5344CB8AC3E}">
        <p14:creationId xmlns:p14="http://schemas.microsoft.com/office/powerpoint/2010/main" val="977659473"/>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and content on Blue">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695595B-E5A0-1B47-BFED-6475DFB6D040}"/>
              </a:ext>
              <a:ext uri="{C183D7F6-B498-43B3-948B-1728B52AA6E4}">
                <adec:decorative xmlns:adec="http://schemas.microsoft.com/office/drawing/2017/decorative" val="1"/>
              </a:ext>
            </a:extLst>
          </p:cNvPr>
          <p:cNvSpPr/>
          <p:nvPr userDrawn="1"/>
        </p:nvSpPr>
        <p:spPr>
          <a:xfrm>
            <a:off x="944" y="6498000"/>
            <a:ext cx="1219011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ectangle 2">
            <a:extLst>
              <a:ext uri="{FF2B5EF4-FFF2-40B4-BE49-F238E27FC236}">
                <a16:creationId xmlns:a16="http://schemas.microsoft.com/office/drawing/2014/main" id="{F2C2A060-771B-7744-9602-2D5C82A69489}"/>
              </a:ext>
              <a:ext uri="{C183D7F6-B498-43B3-948B-1728B52AA6E4}">
                <adec:decorative xmlns:adec="http://schemas.microsoft.com/office/drawing/2017/decorative" val="1"/>
              </a:ext>
            </a:extLst>
          </p:cNvPr>
          <p:cNvSpPr/>
          <p:nvPr userDrawn="1"/>
        </p:nvSpPr>
        <p:spPr>
          <a:xfrm>
            <a:off x="11520000" y="6498000"/>
            <a:ext cx="677739"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Slide Number Placeholder 5">
            <a:extLst>
              <a:ext uri="{FF2B5EF4-FFF2-40B4-BE49-F238E27FC236}">
                <a16:creationId xmlns:a16="http://schemas.microsoft.com/office/drawing/2014/main" id="{09D1E80D-98A4-CA48-B1C9-D6AF4BB3705E}"/>
              </a:ext>
            </a:extLst>
          </p:cNvPr>
          <p:cNvSpPr>
            <a:spLocks noGrp="1"/>
          </p:cNvSpPr>
          <p:nvPr>
            <p:ph type="sldNum" sz="quarter" idx="4"/>
          </p:nvPr>
        </p:nvSpPr>
        <p:spPr>
          <a:xfrm>
            <a:off x="11651056" y="6608751"/>
            <a:ext cx="540000" cy="138499"/>
          </a:xfrm>
          <a:prstGeom prst="rect">
            <a:avLst/>
          </a:prstGeom>
        </p:spPr>
        <p:txBody>
          <a:bodyPr vert="horz" lIns="0" tIns="0" rIns="0" bIns="0" rtlCol="0" anchor="t" anchorCtr="0">
            <a:spAutoFit/>
          </a:bodyPr>
          <a:lstStyle>
            <a:lvl1pPr algn="l">
              <a:defRPr sz="900" b="1" i="0">
                <a:solidFill>
                  <a:schemeClr val="bg1"/>
                </a:solidFill>
                <a:latin typeface="Arial" panose="020B0604020202020204" pitchFamily="34" charset="0"/>
              </a:defRPr>
            </a:lvl1pPr>
          </a:lstStyle>
          <a:p>
            <a:fld id="{48477F85-CF69-7543-BDC4-99C30B4D2507}" type="slidenum">
              <a:rPr lang="en-US" smtClean="0"/>
              <a:pPr/>
              <a:t>‹#›</a:t>
            </a:fld>
            <a:endParaRPr lang="en-US" dirty="0"/>
          </a:p>
        </p:txBody>
      </p:sp>
      <p:sp>
        <p:nvSpPr>
          <p:cNvPr id="18" name="Footer Placeholder 4">
            <a:extLst>
              <a:ext uri="{FF2B5EF4-FFF2-40B4-BE49-F238E27FC236}">
                <a16:creationId xmlns:a16="http://schemas.microsoft.com/office/drawing/2014/main" id="{210D368C-3B1E-A044-ABC3-8C4138F1D53A}"/>
              </a:ext>
            </a:extLst>
          </p:cNvPr>
          <p:cNvSpPr>
            <a:spLocks noGrp="1"/>
          </p:cNvSpPr>
          <p:nvPr>
            <p:ph type="ftr" sz="quarter" idx="3"/>
          </p:nvPr>
        </p:nvSpPr>
        <p:spPr>
          <a:xfrm>
            <a:off x="6336000" y="6624139"/>
            <a:ext cx="5040000" cy="107722"/>
          </a:xfrm>
          <a:prstGeom prst="rect">
            <a:avLst/>
          </a:prstGeom>
        </p:spPr>
        <p:txBody>
          <a:bodyPr vert="horz" lIns="0" tIns="0" rIns="0" bIns="0" rtlCol="0" anchor="ctr" anchorCtr="0">
            <a:spAutoFit/>
          </a:bodyPr>
          <a:lstStyle>
            <a:lvl1pPr algn="r">
              <a:defRPr sz="7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25" name="Text Placeholder 5">
            <a:extLst>
              <a:ext uri="{FF2B5EF4-FFF2-40B4-BE49-F238E27FC236}">
                <a16:creationId xmlns:a16="http://schemas.microsoft.com/office/drawing/2014/main" id="{DF4078F9-F186-2C4F-92CE-B2661ED9E959}"/>
              </a:ext>
            </a:extLst>
          </p:cNvPr>
          <p:cNvSpPr>
            <a:spLocks noGrp="1"/>
          </p:cNvSpPr>
          <p:nvPr>
            <p:ph type="body" sz="quarter" idx="19"/>
          </p:nvPr>
        </p:nvSpPr>
        <p:spPr>
          <a:xfrm>
            <a:off x="2232000" y="2047796"/>
            <a:ext cx="9360000" cy="219547"/>
          </a:xfrm>
        </p:spPr>
        <p:txBody>
          <a:bodyPr anchor="t" anchorCtr="0"/>
          <a:lstStyle>
            <a:lvl1pPr marL="234000" indent="-234000">
              <a:lnSpc>
                <a:spcPct val="100000"/>
              </a:lnSpc>
              <a:spcBef>
                <a:spcPts val="0"/>
              </a:spcBef>
              <a:spcAft>
                <a:spcPts val="1200"/>
              </a:spcAft>
              <a:buClr>
                <a:schemeClr val="tx2"/>
              </a:buClr>
              <a:buSzPct val="120000"/>
              <a:buFont typeface="System Font Regular"/>
              <a:buChar char="●"/>
              <a:defRPr lang="en-GB" sz="1400" b="0" i="0" kern="1200" dirty="0" smtClean="0">
                <a:solidFill>
                  <a:schemeClr val="bg1"/>
                </a:solidFill>
                <a:latin typeface="Arial" panose="020B0604020202020204" pitchFamily="34" charset="0"/>
                <a:ea typeface="Times New Roman" panose="02020603050405020304" pitchFamily="18" charset="0"/>
                <a:cs typeface="Arial"/>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endParaRPr lang="en-US" dirty="0"/>
          </a:p>
        </p:txBody>
      </p:sp>
      <p:cxnSp>
        <p:nvCxnSpPr>
          <p:cNvPr id="13" name="Straight Connector 12">
            <a:extLst>
              <a:ext uri="{FF2B5EF4-FFF2-40B4-BE49-F238E27FC236}">
                <a16:creationId xmlns:a16="http://schemas.microsoft.com/office/drawing/2014/main" id="{C501A1F5-22C0-2142-9C78-F6035597D2E8}"/>
              </a:ext>
              <a:ext uri="{C183D7F6-B498-43B3-948B-1728B52AA6E4}">
                <adec:decorative xmlns:adec="http://schemas.microsoft.com/office/drawing/2017/decorative" val="1"/>
              </a:ext>
            </a:extLst>
          </p:cNvPr>
          <p:cNvCxnSpPr>
            <a:cxnSpLocks/>
          </p:cNvCxnSpPr>
          <p:nvPr userDrawn="1"/>
        </p:nvCxnSpPr>
        <p:spPr>
          <a:xfrm>
            <a:off x="360000" y="1800000"/>
            <a:ext cx="1080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083E778-C016-164D-83C5-2A4338968767}"/>
              </a:ext>
            </a:extLst>
          </p:cNvPr>
          <p:cNvSpPr>
            <a:spLocks noGrp="1"/>
          </p:cNvSpPr>
          <p:nvPr>
            <p:ph type="body" sz="quarter" idx="17" hasCustomPrompt="1"/>
          </p:nvPr>
        </p:nvSpPr>
        <p:spPr>
          <a:xfrm>
            <a:off x="-5744" y="483777"/>
            <a:ext cx="1799999" cy="1107996"/>
          </a:xfrm>
        </p:spPr>
        <p:txBody>
          <a:bodyPr wrap="square" anchor="b" anchorCtr="0">
            <a:spAutoFit/>
          </a:bodyPr>
          <a:lstStyle>
            <a:lvl1pPr marL="0" indent="0" algn="ctr">
              <a:buNone/>
              <a:defRPr sz="8000" b="1" i="0" spc="-100" baseline="0">
                <a:solidFill>
                  <a:schemeClr val="bg1"/>
                </a:solidFill>
                <a:latin typeface="Arial" panose="020B0604020202020204" pitchFamily="34" charset="0"/>
              </a:defRPr>
            </a:lvl1pPr>
          </a:lstStyle>
          <a:p>
            <a:pPr lvl="0"/>
            <a:r>
              <a:rPr lang="en-GB" dirty="0"/>
              <a:t>No</a:t>
            </a:r>
            <a:endParaRPr lang="en-US" dirty="0"/>
          </a:p>
        </p:txBody>
      </p:sp>
      <p:sp>
        <p:nvSpPr>
          <p:cNvPr id="26" name="Subtitle 2">
            <a:extLst>
              <a:ext uri="{FF2B5EF4-FFF2-40B4-BE49-F238E27FC236}">
                <a16:creationId xmlns:a16="http://schemas.microsoft.com/office/drawing/2014/main" id="{86D24F18-4229-7B4A-B564-996B4676320F}"/>
              </a:ext>
            </a:extLst>
          </p:cNvPr>
          <p:cNvSpPr>
            <a:spLocks noGrp="1"/>
          </p:cNvSpPr>
          <p:nvPr>
            <p:ph type="subTitle" idx="1"/>
          </p:nvPr>
        </p:nvSpPr>
        <p:spPr>
          <a:xfrm>
            <a:off x="2232000" y="1368000"/>
            <a:ext cx="9360000" cy="276999"/>
          </a:xfrm>
        </p:spPr>
        <p:txBody>
          <a:bodyPr/>
          <a:lstStyle>
            <a:lvl1pPr marL="0" indent="0" algn="l">
              <a:lnSpc>
                <a:spcPct val="100000"/>
              </a:lnSpc>
              <a:spcBef>
                <a:spcPts val="0"/>
              </a:spcBef>
              <a:spcAft>
                <a:spcPts val="1200"/>
              </a:spcAft>
              <a:buNone/>
              <a:defRPr sz="1800" b="1"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1C05EB95-FF9C-FD45-85EC-4277A3FBC108}"/>
              </a:ext>
            </a:extLst>
          </p:cNvPr>
          <p:cNvSpPr>
            <a:spLocks noGrp="1"/>
          </p:cNvSpPr>
          <p:nvPr>
            <p:ph type="title"/>
          </p:nvPr>
        </p:nvSpPr>
        <p:spPr>
          <a:xfrm>
            <a:off x="2232000" y="558000"/>
            <a:ext cx="9360000" cy="498598"/>
          </a:xfrm>
        </p:spPr>
        <p:txBody>
          <a:bodyPr anchor="t" anchorCtr="0"/>
          <a:lstStyle>
            <a:lvl1pPr>
              <a:defRPr sz="3600" spc="-4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29231814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9172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ilerpl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FC154-7F8B-9343-8590-41D3C6404493}"/>
              </a:ext>
              <a:ext uri="{C183D7F6-B498-43B3-948B-1728B52AA6E4}">
                <adec:decorative xmlns:adec="http://schemas.microsoft.com/office/drawing/2017/decorative" val="1"/>
              </a:ext>
            </a:extLst>
          </p:cNvPr>
          <p:cNvSpPr/>
          <p:nvPr userDrawn="1"/>
        </p:nvSpPr>
        <p:spPr>
          <a:xfrm>
            <a:off x="0" y="6498000"/>
            <a:ext cx="1219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pic>
        <p:nvPicPr>
          <p:cNvPr id="15" name="object 5">
            <a:extLst>
              <a:ext uri="{FF2B5EF4-FFF2-40B4-BE49-F238E27FC236}">
                <a16:creationId xmlns:a16="http://schemas.microsoft.com/office/drawing/2014/main" id="{FEBB04F9-466A-464A-BE2D-3F0322F89B35}"/>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a:ext>
            </a:extLst>
          </a:blip>
          <a:stretch>
            <a:fillRect/>
          </a:stretch>
        </p:blipFill>
        <p:spPr>
          <a:xfrm>
            <a:off x="9093879" y="504000"/>
            <a:ext cx="3098121" cy="1263361"/>
          </a:xfrm>
          <a:prstGeom prst="rect">
            <a:avLst/>
          </a:prstGeom>
        </p:spPr>
      </p:pic>
      <p:pic>
        <p:nvPicPr>
          <p:cNvPr id="9" name="Graphic 8">
            <a:extLst>
              <a:ext uri="{FF2B5EF4-FFF2-40B4-BE49-F238E27FC236}">
                <a16:creationId xmlns:a16="http://schemas.microsoft.com/office/drawing/2014/main" id="{391EF89C-2E42-5F4A-AB52-C577F00BCA8B}"/>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475" r="-1"/>
          <a:stretch/>
        </p:blipFill>
        <p:spPr>
          <a:xfrm>
            <a:off x="0" y="356754"/>
            <a:ext cx="2909180" cy="1752601"/>
          </a:xfrm>
          <a:prstGeom prst="rect">
            <a:avLst/>
          </a:prstGeom>
        </p:spPr>
      </p:pic>
      <p:sp>
        <p:nvSpPr>
          <p:cNvPr id="10" name="Rectangle 1">
            <a:extLst>
              <a:ext uri="{FF2B5EF4-FFF2-40B4-BE49-F238E27FC236}">
                <a16:creationId xmlns:a16="http://schemas.microsoft.com/office/drawing/2014/main" id="{547B3CE7-79FB-794C-80DC-01EF7E82CED7}"/>
              </a:ext>
            </a:extLst>
          </p:cNvPr>
          <p:cNvSpPr>
            <a:spLocks noChangeArrowheads="1"/>
          </p:cNvSpPr>
          <p:nvPr userDrawn="1"/>
        </p:nvSpPr>
        <p:spPr bwMode="auto">
          <a:xfrm>
            <a:off x="10715851" y="6586437"/>
            <a:ext cx="970907"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85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great.gov.uk</a:t>
            </a:r>
          </a:p>
        </p:txBody>
      </p:sp>
      <p:sp>
        <p:nvSpPr>
          <p:cNvPr id="18" name="Date Placeholder 3">
            <a:extLst>
              <a:ext uri="{FF2B5EF4-FFF2-40B4-BE49-F238E27FC236}">
                <a16:creationId xmlns:a16="http://schemas.microsoft.com/office/drawing/2014/main" id="{7B1704DB-3EBE-6144-8AAE-8A042B810647}"/>
              </a:ext>
            </a:extLst>
          </p:cNvPr>
          <p:cNvSpPr>
            <a:spLocks noGrp="1"/>
          </p:cNvSpPr>
          <p:nvPr>
            <p:ph type="dt" sz="half" idx="2"/>
          </p:nvPr>
        </p:nvSpPr>
        <p:spPr>
          <a:xfrm>
            <a:off x="1194179" y="6601056"/>
            <a:ext cx="2743200" cy="153888"/>
          </a:xfrm>
          <a:prstGeom prst="rect">
            <a:avLst/>
          </a:prstGeom>
        </p:spPr>
        <p:txBody>
          <a:bodyPr vert="horz" lIns="0" tIns="0" rIns="0" bIns="0" rtlCol="0" anchor="t" anchorCtr="0">
            <a:spAutoFit/>
          </a:bodyPr>
          <a:lstStyle>
            <a:lvl1pPr algn="l">
              <a:defRPr sz="1000" b="0" i="0">
                <a:solidFill>
                  <a:schemeClr val="bg1"/>
                </a:solidFill>
                <a:latin typeface="Arial" panose="020B0604020202020204" pitchFamily="34" charset="0"/>
              </a:defRPr>
            </a:lvl1pPr>
          </a:lstStyle>
          <a:p>
            <a:fld id="{2DD558A1-00E1-7B43-90FD-44571503CE98}" type="datetime1">
              <a:rPr lang="en-GB" smtClean="0"/>
              <a:pPr/>
              <a:t>10/11/2022</a:t>
            </a:fld>
            <a:endParaRPr lang="en-US" dirty="0"/>
          </a:p>
        </p:txBody>
      </p:sp>
      <p:sp>
        <p:nvSpPr>
          <p:cNvPr id="12" name="Rectangle 1">
            <a:extLst>
              <a:ext uri="{FF2B5EF4-FFF2-40B4-BE49-F238E27FC236}">
                <a16:creationId xmlns:a16="http://schemas.microsoft.com/office/drawing/2014/main" id="{5D095D1B-6961-264C-9B8D-5130B6BB870D}"/>
              </a:ext>
            </a:extLst>
          </p:cNvPr>
          <p:cNvSpPr>
            <a:spLocks noChangeArrowheads="1"/>
          </p:cNvSpPr>
          <p:nvPr userDrawn="1"/>
        </p:nvSpPr>
        <p:spPr bwMode="auto">
          <a:xfrm>
            <a:off x="492873" y="6597209"/>
            <a:ext cx="6120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Published:</a:t>
            </a:r>
          </a:p>
        </p:txBody>
      </p:sp>
      <p:sp>
        <p:nvSpPr>
          <p:cNvPr id="7" name="Content Placeholder 2">
            <a:extLst>
              <a:ext uri="{FF2B5EF4-FFF2-40B4-BE49-F238E27FC236}">
                <a16:creationId xmlns:a16="http://schemas.microsoft.com/office/drawing/2014/main" id="{D3B9AF46-EF98-1740-8641-169822667EFE}"/>
              </a:ext>
            </a:extLst>
          </p:cNvPr>
          <p:cNvSpPr txBox="1">
            <a:spLocks/>
          </p:cNvSpPr>
          <p:nvPr userDrawn="1"/>
        </p:nvSpPr>
        <p:spPr bwMode="auto">
          <a:xfrm>
            <a:off x="504000" y="3796517"/>
            <a:ext cx="8280000" cy="241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numCol="2" spcCol="360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Department for International Trade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The UK’s Department for International Trade (DIT) has overall responsibility for promoting UK trade across the world and attracting foreign investment to our economy. We are a specialised government body with responsibility for negotiating international trade policy, supporting business, as well as delivering an outward-looking trade diplomacy strategy.</a:t>
            </a:r>
          </a:p>
          <a:p>
            <a:pPr marL="0" marR="0" lvl="0" indent="0" algn="l" defTabSz="914400" rtl="0" eaLnBrk="0" fontAlgn="base" latinLnBrk="0" hangingPunct="0">
              <a:lnSpc>
                <a:spcPct val="100000"/>
              </a:lnSpc>
              <a:spcBef>
                <a:spcPts val="600"/>
              </a:spcBef>
              <a:spcAft>
                <a:spcPts val="30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Disclaimer</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This information has been prepared by the Department for International Trade (DIT), and suppliers of DIT, for general informational purposes only. This information is not intended to amount to advice on which you should rely. Although DIT and its suppliers makes reasonable efforts to ensure the accuracy of any information provided, neither DIT nor any of its suppliers makes any representations, warranties or guarantees, whether express or implied, that any information supplied is accurate, complete or up-to-date. Accordingly, you must obtain professional or specialist advice before taking, or refraining from, any action on the basis of this information.</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Neither DIT nor any of its suppliers accepts any responsibility for updating this information in light of subsequent events or for any other reason. This information does not constitute a recommendation or endorsement by DIT or any of its suppliers. </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To the fullest extent permitted by law, neither DIT nor any of its suppliers accepts or assumes any responsibility or liability to any reader of this information for any loss or damage, whether in contract, tort (including negligence), breach of statutory duty, or otherwise, even if foreseeable, arising under or in connection with the use of or reliance on this information including, but not limited to, loss of profits, sales, business, or revenue, business interruption, loss of business opportunity, goodwill or reputation, or any indirect or consequential loss or damage. Should any such reader choose to rely on this information, then they do so at their own risk.</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DIT is the owner, or the licensee, of all intellectual property rights in this information and DIT reserves all rights in this information.</a:t>
            </a:r>
          </a:p>
          <a:p>
            <a:pPr marL="342900" marR="0" lvl="0" indent="-342900" algn="l" defTabSz="914400" rtl="0" eaLnBrk="0" fontAlgn="base" latinLnBrk="0" hangingPunct="0">
              <a:lnSpc>
                <a:spcPts val="1200"/>
              </a:lnSpc>
              <a:spcBef>
                <a:spcPct val="0"/>
              </a:spcBef>
              <a:spcAft>
                <a:spcPct val="0"/>
              </a:spcAft>
              <a:buClrTx/>
              <a:buSzTx/>
              <a:buFontTx/>
              <a:buNone/>
              <a:tabLst/>
              <a:defRPr/>
            </a:pPr>
            <a:endParaRPr kumimoji="0" lang="en-US"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itchFamily="34" charset="-128"/>
              <a:cs typeface="Arial" charset="0"/>
            </a:endParaRPr>
          </a:p>
        </p:txBody>
      </p:sp>
    </p:spTree>
    <p:extLst>
      <p:ext uri="{BB962C8B-B14F-4D97-AF65-F5344CB8AC3E}">
        <p14:creationId xmlns:p14="http://schemas.microsoft.com/office/powerpoint/2010/main" val="21435017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Front Cov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728000"/>
            <a:ext cx="5760000" cy="576000"/>
          </a:xfrm>
        </p:spPr>
        <p:txBody>
          <a:bodyPr tIns="0" bIns="0"/>
          <a:lstStyle>
            <a:lvl1pPr>
              <a:spcBef>
                <a:spcPts val="0"/>
              </a:spcBef>
              <a:spcAft>
                <a:spcPts val="369"/>
              </a:spcAft>
              <a:defRPr sz="2800" b="0">
                <a:latin typeface="Euclid Flex B" panose="020B0504000000000000" pitchFamily="34" charset="0"/>
              </a:defRPr>
            </a:lvl1pPr>
            <a:lvl2pPr marL="1953" indent="0">
              <a:buNone/>
              <a:defRPr sz="1100">
                <a:latin typeface="Euclid Flex B" panose="020B0504000000000000" pitchFamily="34" charset="0"/>
              </a:defRPr>
            </a:lvl2pPr>
            <a:lvl3pPr marL="0" indent="0">
              <a:buNone/>
              <a:defRPr sz="1050">
                <a:latin typeface="Euclid Flex B" panose="020B0504000000000000" pitchFamily="34" charset="0"/>
              </a:defRPr>
            </a:lvl3pPr>
            <a:lvl4pPr marL="0" indent="0">
              <a:buNone/>
              <a:defRPr sz="1000">
                <a:latin typeface="Euclid Flex B" panose="020B0504000000000000" pitchFamily="34" charset="0"/>
              </a:defRPr>
            </a:lvl4pPr>
          </a:lstStyle>
          <a:p>
            <a:pPr lvl="0"/>
            <a:r>
              <a:rPr lang="en-US"/>
              <a:t>Click to edit Master text styles</a:t>
            </a:r>
          </a:p>
        </p:txBody>
      </p:sp>
      <p:sp>
        <p:nvSpPr>
          <p:cNvPr id="6" name="Text Placeholder 5">
            <a:extLst>
              <a:ext uri="{FF2B5EF4-FFF2-40B4-BE49-F238E27FC236}">
                <a16:creationId xmlns:a16="http://schemas.microsoft.com/office/drawing/2014/main" id="{EE46A3E7-B104-492C-BD4A-F2B320D2F886}"/>
              </a:ext>
            </a:extLst>
          </p:cNvPr>
          <p:cNvSpPr>
            <a:spLocks noGrp="1"/>
          </p:cNvSpPr>
          <p:nvPr>
            <p:ph type="body" sz="quarter" idx="11"/>
          </p:nvPr>
        </p:nvSpPr>
        <p:spPr>
          <a:xfrm>
            <a:off x="0" y="720000"/>
            <a:ext cx="5328000" cy="864000"/>
          </a:xfrm>
          <a:solidFill>
            <a:schemeClr val="tx1"/>
          </a:solidFill>
        </p:spPr>
        <p:txBody>
          <a:bodyPr lIns="540000" tIns="36000" rIns="108000" bIns="36000" anchor="ctr"/>
          <a:lstStyle>
            <a:lvl1pPr>
              <a:spcAft>
                <a:spcPts val="600"/>
              </a:spcAft>
              <a:defRPr sz="2800" b="0">
                <a:solidFill>
                  <a:schemeClr val="bg1"/>
                </a:solidFill>
                <a:latin typeface="Euclid Flex B Medium" panose="020B0604000000000000" pitchFamily="34" charset="0"/>
              </a:defRPr>
            </a:lvl1pPr>
            <a:lvl2pPr marL="0" indent="0">
              <a:spcBef>
                <a:spcPts val="0"/>
              </a:spcBef>
              <a:buNone/>
              <a:defRPr sz="1200"/>
            </a:lvl2pPr>
          </a:lstStyle>
          <a:p>
            <a:pPr lvl="0"/>
            <a:r>
              <a:rPr lang="en-US"/>
              <a:t>Click to edit Master text styles</a:t>
            </a:r>
          </a:p>
        </p:txBody>
      </p:sp>
      <p:sp>
        <p:nvSpPr>
          <p:cNvPr id="5" name="Text Placeholder 4">
            <a:extLst>
              <a:ext uri="{FF2B5EF4-FFF2-40B4-BE49-F238E27FC236}">
                <a16:creationId xmlns:a16="http://schemas.microsoft.com/office/drawing/2014/main" id="{6162B43A-8D16-4F0C-96AD-C31E9972171B}"/>
              </a:ext>
            </a:extLst>
          </p:cNvPr>
          <p:cNvSpPr>
            <a:spLocks noGrp="1"/>
          </p:cNvSpPr>
          <p:nvPr>
            <p:ph type="body" sz="quarter" idx="12"/>
          </p:nvPr>
        </p:nvSpPr>
        <p:spPr>
          <a:xfrm>
            <a:off x="540000" y="3024000"/>
            <a:ext cx="4788000" cy="1260000"/>
          </a:xfrm>
        </p:spPr>
        <p:txBody>
          <a:bodyPr tIns="0" bIns="0"/>
          <a:lstStyle>
            <a:lvl1pPr>
              <a:spcAft>
                <a:spcPts val="1200"/>
              </a:spcAft>
              <a:defRPr sz="1400" b="0">
                <a:latin typeface="Euclid Flex B" panose="020B0504000000000000" pitchFamily="34" charset="0"/>
              </a:defRPr>
            </a:lvl1pPr>
            <a:lvl2pPr>
              <a:defRPr b="0">
                <a:latin typeface="Euclid Flex B" panose="020B0504000000000000" pitchFamily="34" charset="0"/>
              </a:defRPr>
            </a:lvl2pPr>
            <a:lvl3pPr>
              <a:defRPr b="0">
                <a:latin typeface="Euclid Flex B" panose="020B0504000000000000" pitchFamily="34" charset="0"/>
              </a:defRPr>
            </a:lvl3pPr>
            <a:lvl4pPr>
              <a:defRPr b="0">
                <a:latin typeface="Euclid Flex B" panose="020B0504000000000000" pitchFamily="34" charset="0"/>
              </a:defRPr>
            </a:lvl4pPr>
            <a:lvl5pPr>
              <a:defRPr b="0">
                <a:latin typeface="Euclid Flex B" panose="020B0504000000000000" pitchFamily="34" charset="0"/>
              </a:defRPr>
            </a:lvl5pPr>
          </a:lstStyle>
          <a:p>
            <a:pPr lvl="0"/>
            <a:r>
              <a:rPr lang="en-US"/>
              <a:t>Click to edit Master text styles</a:t>
            </a:r>
            <a:endParaRPr lang="en-GB"/>
          </a:p>
        </p:txBody>
      </p:sp>
      <p:pic>
        <p:nvPicPr>
          <p:cNvPr id="7" name="Picture 6">
            <a:extLst>
              <a:ext uri="{FF2B5EF4-FFF2-40B4-BE49-F238E27FC236}">
                <a16:creationId xmlns:a16="http://schemas.microsoft.com/office/drawing/2014/main" id="{5ABF5416-6222-40AE-AD31-F00FD00C89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592000" y="4860000"/>
            <a:ext cx="3600000" cy="1274064"/>
          </a:xfrm>
          <a:prstGeom prst="rect">
            <a:avLst/>
          </a:prstGeom>
        </p:spPr>
      </p:pic>
      <p:sp>
        <p:nvSpPr>
          <p:cNvPr id="9" name="Footer Placeholder 4">
            <a:extLst>
              <a:ext uri="{FF2B5EF4-FFF2-40B4-BE49-F238E27FC236}">
                <a16:creationId xmlns:a16="http://schemas.microsoft.com/office/drawing/2014/main" id="{4B182F70-04D6-4BD2-A3A0-82837B96E488}"/>
              </a:ext>
            </a:extLst>
          </p:cNvPr>
          <p:cNvSpPr>
            <a:spLocks noGrp="1"/>
          </p:cNvSpPr>
          <p:nvPr>
            <p:ph type="ftr" sz="quarter" idx="3"/>
          </p:nvPr>
        </p:nvSpPr>
        <p:spPr>
          <a:xfrm>
            <a:off x="9936000" y="180000"/>
            <a:ext cx="1296000" cy="108000"/>
          </a:xfrm>
          <a:prstGeom prst="rect">
            <a:avLst/>
          </a:prstGeom>
          <a:noFill/>
        </p:spPr>
        <p:txBody>
          <a:bodyPr vert="horz" lIns="180000" tIns="0" rIns="18000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Jet Zero: Take Off Jet Zero Investment Flightpath</a:t>
            </a:r>
          </a:p>
        </p:txBody>
      </p:sp>
    </p:spTree>
    <p:extLst>
      <p:ext uri="{BB962C8B-B14F-4D97-AF65-F5344CB8AC3E}">
        <p14:creationId xmlns:p14="http://schemas.microsoft.com/office/powerpoint/2010/main" val="884695186"/>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341438"/>
            <a:ext cx="10864246" cy="4430712"/>
          </a:xfrm>
        </p:spPr>
        <p:txBody>
          <a:bodyPr/>
          <a:lstStyle>
            <a:lvl1pPr>
              <a:spcBef>
                <a:spcPts val="0"/>
              </a:spcBef>
              <a:spcAft>
                <a:spcPts val="369"/>
              </a:spcAft>
              <a:defRPr sz="1100"/>
            </a:lvl1pPr>
            <a:lvl2pPr marL="1953" indent="0">
              <a:buNone/>
              <a:defRPr sz="1100"/>
            </a:lvl2pPr>
            <a:lvl3pPr marL="0" indent="0">
              <a:buNone/>
              <a:defRPr sz="1100"/>
            </a:lvl3pPr>
            <a:lvl4pPr marL="0" indent="0">
              <a:buNone/>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0"/>
          </p:nvPr>
        </p:nvSpPr>
        <p:spPr>
          <a:xfrm>
            <a:off x="11484000" y="180000"/>
            <a:ext cx="180000" cy="122400"/>
          </a:xfrm>
          <a:ln/>
        </p:spPr>
        <p:txBody>
          <a:bodyPr/>
          <a:lstStyle>
            <a:lvl1pPr algn="r">
              <a:defRPr sz="800"/>
            </a:lvl1pPr>
          </a:lstStyle>
          <a:p>
            <a:pPr>
              <a:defRPr/>
            </a:pPr>
            <a:fld id="{B2042DD9-91C0-44A8-AC06-2B0B2C4FEC68}" type="slidenum">
              <a:rPr lang="en-GB" altLang="en-US" smtClean="0">
                <a:solidFill>
                  <a:srgbClr val="180E3C"/>
                </a:solidFill>
              </a:rPr>
              <a:pPr>
                <a:defRPr/>
              </a:pPr>
              <a:t>‹#›</a:t>
            </a:fld>
            <a:endParaRPr lang="en-GB" altLang="en-US" dirty="0">
              <a:solidFill>
                <a:srgbClr val="180E3C"/>
              </a:solidFill>
            </a:endParaRPr>
          </a:p>
        </p:txBody>
      </p:sp>
      <p:sp>
        <p:nvSpPr>
          <p:cNvPr id="6" name="Text Placeholder 5">
            <a:extLst>
              <a:ext uri="{FF2B5EF4-FFF2-40B4-BE49-F238E27FC236}">
                <a16:creationId xmlns:a16="http://schemas.microsoft.com/office/drawing/2014/main" id="{EE46A3E7-B104-492C-BD4A-F2B320D2F886}"/>
              </a:ext>
            </a:extLst>
          </p:cNvPr>
          <p:cNvSpPr>
            <a:spLocks noGrp="1"/>
          </p:cNvSpPr>
          <p:nvPr>
            <p:ph type="body" sz="quarter" idx="11"/>
          </p:nvPr>
        </p:nvSpPr>
        <p:spPr>
          <a:xfrm>
            <a:off x="540000" y="648000"/>
            <a:ext cx="6768000" cy="540000"/>
          </a:xfrm>
        </p:spPr>
        <p:txBody>
          <a:bodyPr tIns="0" bIns="0"/>
          <a:lstStyle>
            <a:lvl1pPr>
              <a:spcAft>
                <a:spcPts val="600"/>
              </a:spcAft>
              <a:defRPr sz="2400" b="0"/>
            </a:lvl1pPr>
            <a:lvl2pPr marL="0" indent="0">
              <a:spcBef>
                <a:spcPts val="0"/>
              </a:spcBef>
              <a:buNone/>
              <a:defRPr sz="1200"/>
            </a:lvl2pPr>
          </a:lstStyle>
          <a:p>
            <a:pPr lvl="0"/>
            <a:r>
              <a:rPr lang="en-US"/>
              <a:t>Click to edit Master text styles</a:t>
            </a:r>
          </a:p>
        </p:txBody>
      </p:sp>
    </p:spTree>
    <p:extLst>
      <p:ext uri="{BB962C8B-B14F-4D97-AF65-F5344CB8AC3E}">
        <p14:creationId xmlns:p14="http://schemas.microsoft.com/office/powerpoint/2010/main" val="33053187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or 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B581-449B-4B0A-BAC2-93DECF2E5C7A}"/>
              </a:ext>
            </a:extLst>
          </p:cNvPr>
          <p:cNvSpPr>
            <a:spLocks noGrp="1"/>
          </p:cNvSpPr>
          <p:nvPr>
            <p:ph type="title" hasCustomPrompt="1"/>
          </p:nvPr>
        </p:nvSpPr>
        <p:spPr>
          <a:xfrm>
            <a:off x="1080000" y="1440000"/>
            <a:ext cx="4320000" cy="2160000"/>
          </a:xfrm>
        </p:spPr>
        <p:txBody>
          <a:bodyPr tIns="0" bIns="0" anchor="t"/>
          <a:lstStyle>
            <a:lvl1pPr>
              <a:defRPr sz="2200" b="0">
                <a:solidFill>
                  <a:schemeClr val="bg1"/>
                </a:solidFill>
                <a:latin typeface="+mj-lt"/>
              </a:defRPr>
            </a:lvl1pPr>
          </a:lstStyle>
          <a:p>
            <a:r>
              <a:rPr lang="en-US"/>
              <a:t>Click to add a statement or quote</a:t>
            </a:r>
            <a:endParaRPr lang="en-GB"/>
          </a:p>
        </p:txBody>
      </p:sp>
      <p:sp>
        <p:nvSpPr>
          <p:cNvPr id="3" name="Slide Number Placeholder 2">
            <a:extLst>
              <a:ext uri="{FF2B5EF4-FFF2-40B4-BE49-F238E27FC236}">
                <a16:creationId xmlns:a16="http://schemas.microsoft.com/office/drawing/2014/main" id="{8C04ACCE-D1D1-4993-A5BB-36FF1F3BDE5A}"/>
              </a:ext>
            </a:extLst>
          </p:cNvPr>
          <p:cNvSpPr>
            <a:spLocks noGrp="1"/>
          </p:cNvSpPr>
          <p:nvPr>
            <p:ph type="sldNum" sz="quarter" idx="10"/>
          </p:nvPr>
        </p:nvSpPr>
        <p:spPr>
          <a:xfrm>
            <a:off x="11484000" y="180000"/>
            <a:ext cx="180000" cy="122400"/>
          </a:xfrm>
        </p:spPr>
        <p:txBody>
          <a:bodyPr/>
          <a:lstStyle>
            <a:lvl1pPr algn="r">
              <a:defRPr sz="800">
                <a:solidFill>
                  <a:schemeClr val="bg1"/>
                </a:solidFill>
              </a:defRPr>
            </a:lvl1pPr>
          </a:lstStyle>
          <a:p>
            <a:pPr>
              <a:defRPr/>
            </a:pPr>
            <a:fld id="{989E5FC0-FCB6-479C-B052-4926CBA9F07D}" type="slidenum">
              <a:rPr lang="en-GB" altLang="en-US" smtClean="0"/>
              <a:pPr>
                <a:defRPr/>
              </a:pPr>
              <a:t>‹#›</a:t>
            </a:fld>
            <a:endParaRPr lang="en-GB" altLang="en-US" dirty="0"/>
          </a:p>
        </p:txBody>
      </p:sp>
    </p:spTree>
    <p:extLst>
      <p:ext uri="{BB962C8B-B14F-4D97-AF65-F5344CB8AC3E}">
        <p14:creationId xmlns:p14="http://schemas.microsoft.com/office/powerpoint/2010/main" val="12693303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umn text and graphics">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CEEC5F-A5F8-4F5B-882C-805917FD8991}"/>
              </a:ext>
            </a:extLst>
          </p:cNvPr>
          <p:cNvSpPr>
            <a:spLocks noGrp="1"/>
          </p:cNvSpPr>
          <p:nvPr>
            <p:ph idx="1"/>
          </p:nvPr>
        </p:nvSpPr>
        <p:spPr>
          <a:xfrm>
            <a:off x="540000" y="1800000"/>
            <a:ext cx="4320000" cy="4430712"/>
          </a:xfrm>
        </p:spPr>
        <p:txBody>
          <a:bodyPr tIns="0" bIns="0"/>
          <a:lstStyle>
            <a:lvl1pPr>
              <a:spcBef>
                <a:spcPts val="0"/>
              </a:spcBef>
              <a:spcAft>
                <a:spcPts val="600"/>
              </a:spcAft>
              <a:defRPr sz="1600" b="0"/>
            </a:lvl1pPr>
            <a:lvl2pPr marL="1953" indent="0">
              <a:spcBef>
                <a:spcPts val="600"/>
              </a:spcBef>
              <a:spcAft>
                <a:spcPts val="600"/>
              </a:spcAft>
              <a:buNone/>
              <a:defRPr sz="12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4" name="Rectangle 6">
            <a:extLst>
              <a:ext uri="{FF2B5EF4-FFF2-40B4-BE49-F238E27FC236}">
                <a16:creationId xmlns:a16="http://schemas.microsoft.com/office/drawing/2014/main" id="{6516015A-4DF8-4F28-9101-90D8A1C23930}"/>
              </a:ext>
            </a:extLst>
          </p:cNvPr>
          <p:cNvSpPr>
            <a:spLocks noGrp="1" noChangeArrowheads="1"/>
          </p:cNvSpPr>
          <p:nvPr>
            <p:ph type="sldNum" sz="quarter" idx="10"/>
          </p:nvPr>
        </p:nvSpPr>
        <p:spPr>
          <a:xfrm>
            <a:off x="11484000" y="180000"/>
            <a:ext cx="180000" cy="122400"/>
          </a:xfrm>
          <a:ln/>
        </p:spPr>
        <p:txBody>
          <a:bodyPr lIns="0" tIns="0" rIns="0" bIns="0"/>
          <a:lstStyle>
            <a:lvl1pPr>
              <a:defRPr sz="800">
                <a:solidFill>
                  <a:schemeClr val="tx1"/>
                </a:solidFill>
              </a:defRPr>
            </a:lvl1pPr>
          </a:lstStyle>
          <a:p>
            <a:pPr>
              <a:defRPr/>
            </a:pPr>
            <a:fld id="{B2042DD9-91C0-44A8-AC06-2B0B2C4FEC68}" type="slidenum">
              <a:rPr lang="en-GB" altLang="en-US" smtClean="0"/>
              <a:pPr>
                <a:defRPr/>
              </a:pPr>
              <a:t>‹#›</a:t>
            </a:fld>
            <a:endParaRPr lang="en-GB" altLang="en-US" dirty="0"/>
          </a:p>
        </p:txBody>
      </p:sp>
      <p:sp>
        <p:nvSpPr>
          <p:cNvPr id="6" name="Content Placeholder 2">
            <a:extLst>
              <a:ext uri="{FF2B5EF4-FFF2-40B4-BE49-F238E27FC236}">
                <a16:creationId xmlns:a16="http://schemas.microsoft.com/office/drawing/2014/main" id="{A2A00B87-CCE0-4197-B475-F50597B466F7}"/>
              </a:ext>
            </a:extLst>
          </p:cNvPr>
          <p:cNvSpPr>
            <a:spLocks noGrp="1"/>
          </p:cNvSpPr>
          <p:nvPr>
            <p:ph idx="14"/>
          </p:nvPr>
        </p:nvSpPr>
        <p:spPr>
          <a:xfrm>
            <a:off x="5580000" y="1800000"/>
            <a:ext cx="6048000" cy="4430712"/>
          </a:xfrm>
        </p:spPr>
        <p:txBody>
          <a:bodyPr tIns="0" bIns="0"/>
          <a:lstStyle>
            <a:lvl1pPr>
              <a:spcBef>
                <a:spcPts val="0"/>
              </a:spcBef>
              <a:spcAft>
                <a:spcPts val="600"/>
              </a:spcAft>
              <a:defRPr sz="1600" b="0"/>
            </a:lvl1pPr>
            <a:lvl2pPr marL="1953" indent="0">
              <a:spcBef>
                <a:spcPts val="600"/>
              </a:spcBef>
              <a:spcAft>
                <a:spcPts val="600"/>
              </a:spcAft>
              <a:buNone/>
              <a:defRPr sz="12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40BECC49-2428-4F6F-AB79-D5BACBD59250}"/>
              </a:ext>
            </a:extLst>
          </p:cNvPr>
          <p:cNvSpPr>
            <a:spLocks noGrp="1"/>
          </p:cNvSpPr>
          <p:nvPr>
            <p:ph type="body" sz="quarter" idx="11"/>
          </p:nvPr>
        </p:nvSpPr>
        <p:spPr>
          <a:xfrm>
            <a:off x="540000" y="648000"/>
            <a:ext cx="6768000" cy="540000"/>
          </a:xfrm>
        </p:spPr>
        <p:txBody>
          <a:bodyPr tIns="0" bIns="0"/>
          <a:lstStyle>
            <a:lvl1pPr>
              <a:spcAft>
                <a:spcPts val="600"/>
              </a:spcAft>
              <a:defRPr sz="2400" b="0"/>
            </a:lvl1pPr>
            <a:lvl2pPr marL="0" indent="0">
              <a:spcBef>
                <a:spcPts val="0"/>
              </a:spcBef>
              <a:buNone/>
              <a:defRPr sz="1200"/>
            </a:lvl2pPr>
          </a:lstStyle>
          <a:p>
            <a:pPr lvl="0"/>
            <a:r>
              <a:rPr lang="en-US"/>
              <a:t>Click to edit Master text styles</a:t>
            </a:r>
          </a:p>
        </p:txBody>
      </p:sp>
    </p:spTree>
    <p:extLst>
      <p:ext uri="{BB962C8B-B14F-4D97-AF65-F5344CB8AC3E}">
        <p14:creationId xmlns:p14="http://schemas.microsoft.com/office/powerpoint/2010/main" val="33737095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B050EAD8-6222-4D25-931E-08689D52B17F}"/>
              </a:ext>
            </a:extLst>
          </p:cNvPr>
          <p:cNvSpPr>
            <a:spLocks noGrp="1"/>
          </p:cNvSpPr>
          <p:nvPr>
            <p:ph sz="half" idx="13" hasCustomPrompt="1"/>
          </p:nvPr>
        </p:nvSpPr>
        <p:spPr>
          <a:xfrm>
            <a:off x="7872000" y="0"/>
            <a:ext cx="4320000" cy="6858000"/>
          </a:xfrm>
        </p:spPr>
        <p:txBody>
          <a:bodyPr/>
          <a:lstStyle>
            <a:lvl1pPr>
              <a:defRPr/>
            </a:lvl1pPr>
          </a:lstStyle>
          <a:p>
            <a:pPr marL="0" algn="l" rtl="0" eaLnBrk="1" fontAlgn="b" latinLnBrk="0" hangingPunct="1">
              <a:spcBef>
                <a:spcPts val="0"/>
              </a:spcBef>
              <a:spcAft>
                <a:spcPts val="1200"/>
              </a:spcAft>
            </a:pPr>
            <a:r>
              <a:rPr lang="en-GB" sz="1400" b="0" i="0" u="none" strike="noStrike">
                <a:effectLst/>
                <a:latin typeface="Arial" panose="020B0604020202020204" pitchFamily="34" charset="0"/>
              </a:rPr>
              <a:t>Picture</a:t>
            </a:r>
          </a:p>
        </p:txBody>
      </p:sp>
      <p:sp>
        <p:nvSpPr>
          <p:cNvPr id="6" name="Right Triangle 5">
            <a:extLst>
              <a:ext uri="{FF2B5EF4-FFF2-40B4-BE49-F238E27FC236}">
                <a16:creationId xmlns:a16="http://schemas.microsoft.com/office/drawing/2014/main" id="{BD074260-C162-4D5E-A606-FF2AC2BD2B43}"/>
              </a:ext>
            </a:extLst>
          </p:cNvPr>
          <p:cNvSpPr>
            <a:spLocks noChangeAspect="1"/>
          </p:cNvSpPr>
          <p:nvPr userDrawn="1"/>
        </p:nvSpPr>
        <p:spPr>
          <a:xfrm rot="16200000">
            <a:off x="4191000" y="-1143000"/>
            <a:ext cx="6858000" cy="9144000"/>
          </a:xfrm>
          <a:prstGeom prst="rtTriangl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A574788-606E-4D4F-AD94-40945066BB04}"/>
              </a:ext>
            </a:extLst>
          </p:cNvPr>
          <p:cNvSpPr/>
          <p:nvPr userDrawn="1"/>
        </p:nvSpPr>
        <p:spPr>
          <a:xfrm>
            <a:off x="72190" y="2127336"/>
            <a:ext cx="11412000" cy="4356000"/>
          </a:xfrm>
          <a:prstGeom prst="rect">
            <a:avLst/>
          </a:prstGeom>
          <a:gradFill>
            <a:gsLst>
              <a:gs pos="60000">
                <a:schemeClr val="bg1"/>
              </a:gs>
              <a:gs pos="0">
                <a:schemeClr val="bg1"/>
              </a:gs>
              <a:gs pos="100000">
                <a:schemeClr val="bg1">
                  <a:alpha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033CDB28-A93D-4F88-B332-F6A8755D6AD0}"/>
              </a:ext>
            </a:extLst>
          </p:cNvPr>
          <p:cNvSpPr>
            <a:spLocks noGrp="1"/>
          </p:cNvSpPr>
          <p:nvPr>
            <p:ph type="sldNum" sz="quarter" idx="10"/>
          </p:nvPr>
        </p:nvSpPr>
        <p:spPr/>
        <p:txBody>
          <a:bodyPr/>
          <a:lstStyle/>
          <a:p>
            <a:pPr>
              <a:defRPr/>
            </a:pPr>
            <a:fld id="{989E5FC0-FCB6-479C-B052-4926CBA9F07D}" type="slidenum">
              <a:rPr lang="en-GB" altLang="en-US" smtClean="0">
                <a:solidFill>
                  <a:srgbClr val="180E3C"/>
                </a:solidFill>
              </a:rPr>
              <a:pPr>
                <a:defRPr/>
              </a:pPr>
              <a:t>‹#›</a:t>
            </a:fld>
            <a:endParaRPr lang="en-GB" altLang="en-US" dirty="0">
              <a:solidFill>
                <a:srgbClr val="180E3C"/>
              </a:solidFill>
            </a:endParaRPr>
          </a:p>
        </p:txBody>
      </p:sp>
      <p:graphicFrame>
        <p:nvGraphicFramePr>
          <p:cNvPr id="5" name="Table 5">
            <a:extLst>
              <a:ext uri="{FF2B5EF4-FFF2-40B4-BE49-F238E27FC236}">
                <a16:creationId xmlns:a16="http://schemas.microsoft.com/office/drawing/2014/main" id="{56FADD24-8CE0-4CA1-BCAB-139519B9535D}"/>
              </a:ext>
            </a:extLst>
          </p:cNvPr>
          <p:cNvGraphicFramePr>
            <a:graphicFrameLocks/>
          </p:cNvGraphicFramePr>
          <p:nvPr userDrawn="1">
            <p:extLst>
              <p:ext uri="{D42A27DB-BD31-4B8C-83A1-F6EECF244321}">
                <p14:modId xmlns:p14="http://schemas.microsoft.com/office/powerpoint/2010/main" val="1033976856"/>
              </p:ext>
            </p:extLst>
          </p:nvPr>
        </p:nvGraphicFramePr>
        <p:xfrm>
          <a:off x="540000" y="2664000"/>
          <a:ext cx="10368000" cy="3468014"/>
        </p:xfrm>
        <a:graphic>
          <a:graphicData uri="http://schemas.openxmlformats.org/drawingml/2006/table">
            <a:tbl>
              <a:tblPr firstRow="1">
                <a:tableStyleId>{5C22544A-7EE6-4342-B048-85BDC9FD1C3A}</a:tableStyleId>
              </a:tblPr>
              <a:tblGrid>
                <a:gridCol w="1332000">
                  <a:extLst>
                    <a:ext uri="{9D8B030D-6E8A-4147-A177-3AD203B41FA5}">
                      <a16:colId xmlns:a16="http://schemas.microsoft.com/office/drawing/2014/main" val="4293478145"/>
                    </a:ext>
                  </a:extLst>
                </a:gridCol>
                <a:gridCol w="4248000">
                  <a:extLst>
                    <a:ext uri="{9D8B030D-6E8A-4147-A177-3AD203B41FA5}">
                      <a16:colId xmlns:a16="http://schemas.microsoft.com/office/drawing/2014/main" val="4125065879"/>
                    </a:ext>
                  </a:extLst>
                </a:gridCol>
                <a:gridCol w="540000">
                  <a:extLst>
                    <a:ext uri="{9D8B030D-6E8A-4147-A177-3AD203B41FA5}">
                      <a16:colId xmlns:a16="http://schemas.microsoft.com/office/drawing/2014/main" val="10295524"/>
                    </a:ext>
                  </a:extLst>
                </a:gridCol>
                <a:gridCol w="4248000">
                  <a:extLst>
                    <a:ext uri="{9D8B030D-6E8A-4147-A177-3AD203B41FA5}">
                      <a16:colId xmlns:a16="http://schemas.microsoft.com/office/drawing/2014/main" val="1096526226"/>
                    </a:ext>
                  </a:extLst>
                </a:gridCol>
              </a:tblGrid>
              <a:tr h="540000">
                <a:tc>
                  <a:txBody>
                    <a:bodyPr/>
                    <a:lstStyle/>
                    <a:p>
                      <a:pPr algn="l"/>
                      <a:endParaRPr lang="en-GB" sz="1100" b="0" dirty="0">
                        <a:solidFill>
                          <a:schemeClr val="tx1"/>
                        </a:solidFill>
                        <a:latin typeface="+mj-lt"/>
                      </a:endParaRPr>
                    </a:p>
                  </a:txBody>
                  <a:tcPr marL="0" marR="360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bg1"/>
                          </a:solidFill>
                          <a:latin typeface="+mj-lt"/>
                        </a:rPr>
                        <a:t>What we’re doing</a:t>
                      </a:r>
                    </a:p>
                  </a:txBody>
                  <a:tcPr marL="252000" marR="252000" marT="180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endParaRPr lang="en-GB" sz="1400" b="0" dirty="0">
                        <a:solidFill>
                          <a:schemeClr val="bg1"/>
                        </a:solidFill>
                        <a:latin typeface="+mj-lt"/>
                      </a:endParaRPr>
                    </a:p>
                  </a:txBody>
                  <a:tcPr marL="108000" marR="108000" marT="180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bg1"/>
                          </a:solidFill>
                          <a:latin typeface="+mj-lt"/>
                        </a:rPr>
                        <a:t>What we look to industry to deliver</a:t>
                      </a:r>
                    </a:p>
                  </a:txBody>
                  <a:tcPr marL="252000" marR="252000" marT="180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20649844"/>
                  </a:ext>
                </a:extLst>
              </a:tr>
              <a:tr h="508469">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84177445"/>
                  </a:ext>
                </a:extLst>
              </a:tr>
              <a:tr h="522594">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90973804"/>
                  </a:ext>
                </a:extLst>
              </a:tr>
              <a:tr h="536715">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12122183"/>
                  </a:ext>
                </a:extLst>
              </a:tr>
              <a:tr h="529656">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a:lnSpc>
                          <a:spcPct val="100000"/>
                        </a:lnSpc>
                        <a:spcBef>
                          <a:spcPts val="0"/>
                        </a:spcBef>
                        <a:spcAft>
                          <a:spcPts val="0"/>
                        </a:spcAft>
                        <a:buNone/>
                      </a:pPr>
                      <a:endParaRPr lang="en-US" b="0" dirty="0">
                        <a:solidFill>
                          <a:schemeClr val="bg1"/>
                        </a:solidFill>
                        <a:latin typeface="+mj-lt"/>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068589602"/>
                  </a:ext>
                </a:extLst>
              </a:tr>
              <a:tr h="415290">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0" indent="0" algn="l">
                        <a:buNone/>
                      </a:pPr>
                      <a:endParaRPr lang="en-US" b="0" dirty="0">
                        <a:solidFill>
                          <a:schemeClr val="bg1"/>
                        </a:solidFill>
                        <a:latin typeface="+mj-lt"/>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88900" lvl="0" indent="0" algn="l">
                        <a:buNone/>
                      </a:pPr>
                      <a:endParaRPr lang="en-US" b="0" dirty="0">
                        <a:solidFill>
                          <a:schemeClr val="bg1"/>
                        </a:solidFill>
                        <a:latin typeface="+mj-lt"/>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82101368"/>
                  </a:ext>
                </a:extLst>
              </a:tr>
              <a:tr h="415290">
                <a:tc>
                  <a:txBody>
                    <a:bodyPr/>
                    <a:lstStyle/>
                    <a:p>
                      <a:pPr algn="r"/>
                      <a:endParaRPr lang="en-GB" sz="1100" b="0" dirty="0">
                        <a:solidFill>
                          <a:schemeClr val="tx1"/>
                        </a:solidFill>
                        <a:latin typeface="+mj-lt"/>
                      </a:endParaRPr>
                    </a:p>
                  </a:txBody>
                  <a:tcPr marL="0" marR="360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180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108000" marR="108000" marT="36000" marB="180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endParaRPr lang="en-GB" sz="1100" b="0" kern="1200" dirty="0">
                        <a:solidFill>
                          <a:schemeClr val="bg1"/>
                        </a:solidFill>
                        <a:latin typeface="+mj-lt"/>
                        <a:ea typeface="+mn-ea"/>
                        <a:cs typeface="+mn-cs"/>
                      </a:endParaRPr>
                    </a:p>
                  </a:txBody>
                  <a:tcPr marL="252000" marR="252000" marT="36000" marB="180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6109600"/>
                  </a:ext>
                </a:extLst>
              </a:tr>
            </a:tbl>
          </a:graphicData>
        </a:graphic>
      </p:graphicFrame>
      <p:sp>
        <p:nvSpPr>
          <p:cNvPr id="8" name="Text Placeholder 5">
            <a:extLst>
              <a:ext uri="{FF2B5EF4-FFF2-40B4-BE49-F238E27FC236}">
                <a16:creationId xmlns:a16="http://schemas.microsoft.com/office/drawing/2014/main" id="{2F6463E8-33DA-4CFD-B85B-CAD304C087D2}"/>
              </a:ext>
            </a:extLst>
          </p:cNvPr>
          <p:cNvSpPr>
            <a:spLocks noGrp="1"/>
          </p:cNvSpPr>
          <p:nvPr>
            <p:ph type="body" sz="quarter" idx="11"/>
          </p:nvPr>
        </p:nvSpPr>
        <p:spPr>
          <a:xfrm>
            <a:off x="540000" y="648000"/>
            <a:ext cx="6768000" cy="540000"/>
          </a:xfrm>
        </p:spPr>
        <p:txBody>
          <a:bodyPr tIns="0" bIns="0"/>
          <a:lstStyle>
            <a:lvl1pPr>
              <a:spcAft>
                <a:spcPts val="600"/>
              </a:spcAft>
              <a:defRPr sz="2400" b="0"/>
            </a:lvl1pPr>
            <a:lvl2pPr marL="0" indent="0">
              <a:spcBef>
                <a:spcPts val="0"/>
              </a:spcBef>
              <a:buNone/>
              <a:defRPr sz="1200"/>
            </a:lvl2pPr>
          </a:lstStyle>
          <a:p>
            <a:pPr lvl="0"/>
            <a:r>
              <a:rPr lang="en-US"/>
              <a:t>Click to edit Master text styles</a:t>
            </a:r>
          </a:p>
        </p:txBody>
      </p:sp>
    </p:spTree>
    <p:extLst>
      <p:ext uri="{BB962C8B-B14F-4D97-AF65-F5344CB8AC3E}">
        <p14:creationId xmlns:p14="http://schemas.microsoft.com/office/powerpoint/2010/main" val="5261450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3.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EA4201C-EDCE-A149-94FE-1B2B1336D36A}"/>
              </a:ext>
            </a:extLst>
          </p:cNvPr>
          <p:cNvSpPr txBox="1">
            <a:spLocks noChangeArrowheads="1"/>
          </p:cNvSpPr>
          <p:nvPr userDrawn="1"/>
        </p:nvSpPr>
        <p:spPr bwMode="auto">
          <a:xfrm>
            <a:off x="11448839" y="284420"/>
            <a:ext cx="2475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DE0785-C207-4AB4-9F5B-0D767D51038B}" type="slidenum">
              <a:rPr lang="en-GB" altLang="en-US" smtClean="0">
                <a:solidFill>
                  <a:schemeClr val="bg1"/>
                </a:solidFill>
              </a:rPr>
              <a:pPr/>
              <a:t>‹#›</a:t>
            </a:fld>
            <a:endParaRPr lang="en-GB" altLang="en-US" dirty="0">
              <a:solidFill>
                <a:schemeClr val="bg1"/>
              </a:solidFill>
            </a:endParaRPr>
          </a:p>
        </p:txBody>
      </p:sp>
      <p:pic>
        <p:nvPicPr>
          <p:cNvPr id="11" name="Picture 10">
            <a:extLst>
              <a:ext uri="{FF2B5EF4-FFF2-40B4-BE49-F238E27FC236}">
                <a16:creationId xmlns:a16="http://schemas.microsoft.com/office/drawing/2014/main" id="{CD0E64E2-3D8B-514E-8702-8391ECBB7038}"/>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10926023" y="319296"/>
            <a:ext cx="522817"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CCC8DEDE-54FA-0649-98F4-A164DA059021}"/>
              </a:ext>
            </a:extLst>
          </p:cNvPr>
          <p:cNvCxnSpPr>
            <a:cxnSpLocks/>
          </p:cNvCxnSpPr>
          <p:nvPr userDrawn="1"/>
        </p:nvCxnSpPr>
        <p:spPr>
          <a:xfrm flipH="1">
            <a:off x="706120" y="496346"/>
            <a:ext cx="109903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78FEFFF-C56E-B842-AD05-2DD3E9411781}"/>
              </a:ext>
            </a:extLst>
          </p:cNvPr>
          <p:cNvSpPr>
            <a:spLocks noGrp="1"/>
          </p:cNvSpPr>
          <p:nvPr>
            <p:ph type="ftr" sz="quarter" idx="3"/>
          </p:nvPr>
        </p:nvSpPr>
        <p:spPr>
          <a:xfrm>
            <a:off x="6562800" y="291600"/>
            <a:ext cx="4215600" cy="136800"/>
          </a:xfrm>
          <a:prstGeom prst="rect">
            <a:avLst/>
          </a:prstGeom>
        </p:spPr>
        <p:txBody>
          <a:bodyPr vert="horz" lIns="0" tIns="0" rIns="0" bIns="0" rtlCol="0" anchor="ctr"/>
          <a:lstStyle>
            <a:lvl1pPr algn="r">
              <a:defRPr sz="1000" b="1">
                <a:solidFill>
                  <a:schemeClr val="bg1"/>
                </a:solidFill>
              </a:defRPr>
            </a:lvl1pPr>
          </a:lstStyle>
          <a:p>
            <a:endParaRPr lang="en-US" dirty="0"/>
          </a:p>
        </p:txBody>
      </p:sp>
    </p:spTree>
    <p:extLst>
      <p:ext uri="{BB962C8B-B14F-4D97-AF65-F5344CB8AC3E}">
        <p14:creationId xmlns:p14="http://schemas.microsoft.com/office/powerpoint/2010/main" val="1432769973"/>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6" r:id="rId3"/>
    <p:sldLayoutId id="2147483751"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0000" y="900000"/>
            <a:ext cx="900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40000" y="1800000"/>
            <a:ext cx="9000000"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30" name="Rectangle 6"/>
          <p:cNvSpPr>
            <a:spLocks noGrp="1" noChangeArrowheads="1"/>
          </p:cNvSpPr>
          <p:nvPr>
            <p:ph type="sldNum" sz="quarter" idx="4"/>
          </p:nvPr>
        </p:nvSpPr>
        <p:spPr bwMode="auto">
          <a:xfrm>
            <a:off x="10944000" y="216000"/>
            <a:ext cx="216000" cy="1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defRPr sz="700" smtClean="0"/>
            </a:lvl1pPr>
          </a:lstStyle>
          <a:p>
            <a:pPr>
              <a:defRPr/>
            </a:pPr>
            <a:fld id="{989E5FC0-FCB6-479C-B052-4926CBA9F07D}" type="slidenum">
              <a:rPr lang="en-GB" altLang="en-US" smtClean="0">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65416164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ransition>
    <p:fade/>
  </p:transition>
  <p:hf hdr="0" dt="0"/>
  <p:txStyles>
    <p:titleStyle>
      <a:lvl1pPr algn="l" rtl="0" eaLnBrk="1" fontAlgn="base" hangingPunct="1">
        <a:spcBef>
          <a:spcPct val="0"/>
        </a:spcBef>
        <a:spcAft>
          <a:spcPct val="0"/>
        </a:spcAft>
        <a:defRPr sz="2800" b="0" i="0">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p:titleStyle>
    <p:bodyStyle>
      <a:lvl1pPr algn="l" rtl="0" eaLnBrk="1" fontAlgn="base" hangingPunct="1">
        <a:spcBef>
          <a:spcPts val="0"/>
        </a:spcBef>
        <a:spcAft>
          <a:spcPts val="369"/>
        </a:spcAft>
        <a:defRPr sz="1600" b="0">
          <a:solidFill>
            <a:schemeClr val="tx1"/>
          </a:solidFill>
          <a:latin typeface="+mn-lt"/>
          <a:ea typeface="+mn-ea"/>
          <a:cs typeface="+mn-cs"/>
        </a:defRPr>
      </a:lvl1pPr>
      <a:lvl2pPr marL="1953" indent="0" algn="l" rtl="0" eaLnBrk="1" fontAlgn="base" hangingPunct="1">
        <a:spcBef>
          <a:spcPct val="20000"/>
        </a:spcBef>
        <a:spcAft>
          <a:spcPct val="0"/>
        </a:spcAft>
        <a:buClr>
          <a:schemeClr val="accent1"/>
        </a:buClr>
        <a:buNone/>
        <a:defRPr sz="1400" b="0">
          <a:solidFill>
            <a:schemeClr val="tx1"/>
          </a:solidFill>
          <a:latin typeface="+mn-lt"/>
          <a:cs typeface="+mn-cs"/>
        </a:defRPr>
      </a:lvl2pPr>
      <a:lvl3pPr marL="0" indent="0" algn="l" rtl="0" eaLnBrk="1" fontAlgn="base" hangingPunct="1">
        <a:spcBef>
          <a:spcPts val="600"/>
        </a:spcBef>
        <a:spcAft>
          <a:spcPct val="0"/>
        </a:spcAft>
        <a:buFont typeface="Arial" panose="020B0604020202020204" pitchFamily="34" charset="0"/>
        <a:buNone/>
        <a:tabLst/>
        <a:defRPr sz="1200" b="0">
          <a:solidFill>
            <a:schemeClr val="tx1"/>
          </a:solidFill>
          <a:latin typeface="+mn-lt"/>
          <a:cs typeface="+mn-cs"/>
        </a:defRPr>
      </a:lvl3pPr>
      <a:lvl4pPr marL="0" indent="0" algn="l" rtl="0" eaLnBrk="1" fontAlgn="base" hangingPunct="1">
        <a:spcBef>
          <a:spcPts val="600"/>
        </a:spcBef>
        <a:spcAft>
          <a:spcPct val="0"/>
        </a:spcAft>
        <a:buNone/>
        <a:tabLst/>
        <a:defRPr sz="1100" b="0">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CFB27-EACC-B442-9945-1A116068D657}"/>
              </a:ext>
            </a:extLst>
          </p:cNvPr>
          <p:cNvSpPr>
            <a:spLocks noGrp="1"/>
          </p:cNvSpPr>
          <p:nvPr>
            <p:ph type="title"/>
          </p:nvPr>
        </p:nvSpPr>
        <p:spPr>
          <a:xfrm>
            <a:off x="838200" y="723207"/>
            <a:ext cx="10515600" cy="609398"/>
          </a:xfrm>
          <a:prstGeom prst="rect">
            <a:avLst/>
          </a:prstGeom>
        </p:spPr>
        <p:txBody>
          <a:bodyPr vert="horz" lIns="0" tIns="0" rIns="0" bIns="0" rtlCol="0" anchor="ctr">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C102-97AE-CD4D-AF83-A0B42E053CA4}"/>
              </a:ext>
            </a:extLst>
          </p:cNvPr>
          <p:cNvSpPr>
            <a:spLocks noGrp="1"/>
          </p:cNvSpPr>
          <p:nvPr>
            <p:ph type="body" idx="1"/>
          </p:nvPr>
        </p:nvSpPr>
        <p:spPr>
          <a:xfrm>
            <a:off x="838200" y="1825625"/>
            <a:ext cx="10515600" cy="1392176"/>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043AD60-7DED-A04F-8D3A-C6BDA9AAA249}"/>
              </a:ext>
            </a:extLst>
          </p:cNvPr>
          <p:cNvSpPr>
            <a:spLocks noGrp="1"/>
          </p:cNvSpPr>
          <p:nvPr>
            <p:ph type="dt" sz="half" idx="2"/>
          </p:nvPr>
        </p:nvSpPr>
        <p:spPr>
          <a:xfrm>
            <a:off x="838200" y="6356350"/>
            <a:ext cx="2743200" cy="153888"/>
          </a:xfrm>
          <a:prstGeom prst="rect">
            <a:avLst/>
          </a:prstGeom>
        </p:spPr>
        <p:txBody>
          <a:bodyPr vert="horz" lIns="0" tIns="0" rIns="0" bIns="0" rtlCol="0" anchor="t" anchorCtr="0">
            <a:spAutoFit/>
          </a:bodyPr>
          <a:lstStyle>
            <a:lvl1pPr algn="l">
              <a:defRPr sz="1000" b="0" i="0">
                <a:solidFill>
                  <a:schemeClr val="tx1"/>
                </a:solidFill>
                <a:latin typeface="Arial" panose="020B0604020202020204" pitchFamily="34" charset="0"/>
              </a:defRPr>
            </a:lvl1pPr>
          </a:lstStyle>
          <a:p>
            <a:fld id="{F8E2649B-C197-BF4F-ADCE-AB5D9D317334}" type="datetime1">
              <a:rPr lang="en-GB" smtClean="0"/>
              <a:pPr/>
              <a:t>10/11/2022</a:t>
            </a:fld>
            <a:endParaRPr lang="en-US" dirty="0"/>
          </a:p>
        </p:txBody>
      </p:sp>
      <p:sp>
        <p:nvSpPr>
          <p:cNvPr id="5" name="Footer Placeholder 4">
            <a:extLst>
              <a:ext uri="{FF2B5EF4-FFF2-40B4-BE49-F238E27FC236}">
                <a16:creationId xmlns:a16="http://schemas.microsoft.com/office/drawing/2014/main" id="{E61E9AA4-CDAA-4640-86F7-F4719A6C4EC9}"/>
              </a:ext>
            </a:extLst>
          </p:cNvPr>
          <p:cNvSpPr>
            <a:spLocks noGrp="1"/>
          </p:cNvSpPr>
          <p:nvPr>
            <p:ph type="ftr" sz="quarter" idx="3"/>
          </p:nvPr>
        </p:nvSpPr>
        <p:spPr>
          <a:xfrm>
            <a:off x="4038600" y="6356350"/>
            <a:ext cx="4114800" cy="307777"/>
          </a:xfrm>
          <a:prstGeom prst="rect">
            <a:avLst/>
          </a:prstGeom>
        </p:spPr>
        <p:txBody>
          <a:bodyPr vert="horz" lIns="0" tIns="0" rIns="0" bIns="0" rtlCol="0" anchor="t" anchorCtr="0">
            <a:spAutoFit/>
          </a:bodyPr>
          <a:lstStyle>
            <a:lvl1pPr algn="r">
              <a:defRPr sz="1000" b="0" i="0">
                <a:solidFill>
                  <a:schemeClr val="tx1"/>
                </a:solidFill>
                <a:latin typeface="Arial" panose="020B0604020202020204" pitchFamily="34" charset="0"/>
              </a:defRPr>
            </a:lvl1pPr>
          </a:lstStyle>
          <a:p>
            <a:r>
              <a:rPr lang="en-US" dirty="0"/>
              <a:t>Greener Buildings Roadmap: Delivering low-carbon heating and energy efficiency</a:t>
            </a:r>
          </a:p>
        </p:txBody>
      </p:sp>
      <p:sp>
        <p:nvSpPr>
          <p:cNvPr id="6" name="Slide Number Placeholder 5">
            <a:extLst>
              <a:ext uri="{FF2B5EF4-FFF2-40B4-BE49-F238E27FC236}">
                <a16:creationId xmlns:a16="http://schemas.microsoft.com/office/drawing/2014/main" id="{44773125-3B8A-3045-9818-86B13D77A456}"/>
              </a:ext>
            </a:extLst>
          </p:cNvPr>
          <p:cNvSpPr>
            <a:spLocks noGrp="1"/>
          </p:cNvSpPr>
          <p:nvPr>
            <p:ph type="sldNum" sz="quarter" idx="4"/>
          </p:nvPr>
        </p:nvSpPr>
        <p:spPr>
          <a:xfrm>
            <a:off x="8610600" y="6356350"/>
            <a:ext cx="2743200" cy="153888"/>
          </a:xfrm>
          <a:prstGeom prst="rect">
            <a:avLst/>
          </a:prstGeom>
        </p:spPr>
        <p:txBody>
          <a:bodyPr vert="horz" lIns="0" tIns="0" rIns="0" bIns="0" rtlCol="0" anchor="t" anchorCtr="0">
            <a:spAutoFit/>
          </a:bodyPr>
          <a:lstStyle>
            <a:lvl1pPr algn="l">
              <a:defRPr sz="1000" b="1" i="0">
                <a:solidFill>
                  <a:schemeClr val="tx1"/>
                </a:solidFill>
                <a:latin typeface="Arial" panose="020B0604020202020204" pitchFamily="34" charset="0"/>
              </a:defRPr>
            </a:lvl1pPr>
          </a:lstStyle>
          <a:p>
            <a:fld id="{48477F85-CF69-7543-BDC4-99C30B4D2507}" type="slidenum">
              <a:rPr lang="en-US" smtClean="0"/>
              <a:pPr/>
              <a:t>‹#›</a:t>
            </a:fld>
            <a:endParaRPr lang="en-US" dirty="0"/>
          </a:p>
        </p:txBody>
      </p:sp>
    </p:spTree>
    <p:extLst>
      <p:ext uri="{BB962C8B-B14F-4D97-AF65-F5344CB8AC3E}">
        <p14:creationId xmlns:p14="http://schemas.microsoft.com/office/powerpoint/2010/main" val="33575105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9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Lst>
  <p:transition>
    <p:fade/>
  </p:transition>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3.xml"/><Relationship Id="rId18" Type="http://schemas.openxmlformats.org/officeDocument/2006/relationships/image" Target="../media/image27.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slide" Target="slide9.xml"/><Relationship Id="rId17" Type="http://schemas.openxmlformats.org/officeDocument/2006/relationships/image" Target="../media/image26.svg"/><Relationship Id="rId2" Type="http://schemas.openxmlformats.org/officeDocument/2006/relationships/hyperlink" Target="https://www.owlstonemedical.com/" TargetMode="Externa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hyperlink" Target="http://www.yourgene-health.com/" TargetMode="External"/><Relationship Id="rId11" Type="http://schemas.openxmlformats.org/officeDocument/2006/relationships/slide" Target="slide11.xml"/><Relationship Id="rId5" Type="http://schemas.openxmlformats.org/officeDocument/2006/relationships/image" Target="../media/image47.png"/><Relationship Id="rId15" Type="http://schemas.openxmlformats.org/officeDocument/2006/relationships/slide" Target="slide17.xml"/><Relationship Id="rId10" Type="http://schemas.openxmlformats.org/officeDocument/2006/relationships/slide" Target="slide6.xml"/><Relationship Id="rId19" Type="http://schemas.openxmlformats.org/officeDocument/2006/relationships/image" Target="../media/image28.svg"/><Relationship Id="rId4" Type="http://schemas.openxmlformats.org/officeDocument/2006/relationships/hyperlink" Target="https://cognetivity.com/" TargetMode="External"/><Relationship Id="rId9" Type="http://schemas.openxmlformats.org/officeDocument/2006/relationships/slide" Target="slide3.xml"/><Relationship Id="rId14"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5.png"/><Relationship Id="rId3" Type="http://schemas.openxmlformats.org/officeDocument/2006/relationships/hyperlink" Target="https://transform.england.nhs.uk/key-tools-and-info/digital-technology-assessment-criteria-dtac/" TargetMode="External"/><Relationship Id="rId7" Type="http://schemas.openxmlformats.org/officeDocument/2006/relationships/slide" Target="slide6.xml"/><Relationship Id="rId12" Type="http://schemas.openxmlformats.org/officeDocument/2006/relationships/slide" Target="slide17.xml"/><Relationship Id="rId2" Type="http://schemas.openxmlformats.org/officeDocument/2006/relationships/notesSlide" Target="../notesSlides/notesSlide6.xml"/><Relationship Id="rId16" Type="http://schemas.openxmlformats.org/officeDocument/2006/relationships/image" Target="../media/image28.svg"/><Relationship Id="rId1" Type="http://schemas.openxmlformats.org/officeDocument/2006/relationships/slideLayout" Target="../slideLayouts/slideLayout38.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image" Target="../media/image27.png"/><Relationship Id="rId10" Type="http://schemas.openxmlformats.org/officeDocument/2006/relationships/slide" Target="slide13.xml"/><Relationship Id="rId4" Type="http://schemas.openxmlformats.org/officeDocument/2006/relationships/image" Target="../media/image49.jpeg"/><Relationship Id="rId9" Type="http://schemas.openxmlformats.org/officeDocument/2006/relationships/slide" Target="slide9.xml"/><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slide" Target="slide9.xml"/><Relationship Id="rId18" Type="http://schemas.openxmlformats.org/officeDocument/2006/relationships/image" Target="../media/image26.svg"/><Relationship Id="rId3" Type="http://schemas.openxmlformats.org/officeDocument/2006/relationships/hyperlink" Target="http://www.aparito.com/" TargetMode="External"/><Relationship Id="rId7" Type="http://schemas.openxmlformats.org/officeDocument/2006/relationships/hyperlink" Target="https://neuroproactive.com/" TargetMode="External"/><Relationship Id="rId12" Type="http://schemas.openxmlformats.org/officeDocument/2006/relationships/slide" Target="slide11.xml"/><Relationship Id="rId17" Type="http://schemas.openxmlformats.org/officeDocument/2006/relationships/image" Target="../media/image25.png"/><Relationship Id="rId2" Type="http://schemas.openxmlformats.org/officeDocument/2006/relationships/hyperlink" Target="https://eu.eventscloud.com/ehome/200208923/first-100-digital/" TargetMode="External"/><Relationship Id="rId16" Type="http://schemas.openxmlformats.org/officeDocument/2006/relationships/slide" Target="slide17.xml"/><Relationship Id="rId20" Type="http://schemas.openxmlformats.org/officeDocument/2006/relationships/image" Target="../media/image28.svg"/><Relationship Id="rId1" Type="http://schemas.openxmlformats.org/officeDocument/2006/relationships/slideLayout" Target="../slideLayouts/slideLayout23.xml"/><Relationship Id="rId6" Type="http://schemas.openxmlformats.org/officeDocument/2006/relationships/image" Target="../media/image51.png"/><Relationship Id="rId11" Type="http://schemas.openxmlformats.org/officeDocument/2006/relationships/slide" Target="slide6.xml"/><Relationship Id="rId5" Type="http://schemas.openxmlformats.org/officeDocument/2006/relationships/hyperlink" Target="https://www.waire.health/" TargetMode="External"/><Relationship Id="rId15" Type="http://schemas.openxmlformats.org/officeDocument/2006/relationships/slide" Target="slide15.xml"/><Relationship Id="rId10" Type="http://schemas.openxmlformats.org/officeDocument/2006/relationships/slide" Target="slide3.xml"/><Relationship Id="rId19" Type="http://schemas.openxmlformats.org/officeDocument/2006/relationships/image" Target="../media/image27.png"/><Relationship Id="rId4" Type="http://schemas.openxmlformats.org/officeDocument/2006/relationships/image" Target="../media/image50.png"/><Relationship Id="rId9" Type="http://schemas.openxmlformats.org/officeDocument/2006/relationships/slide" Target="slide5.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6.svg"/><Relationship Id="rId3" Type="http://schemas.openxmlformats.org/officeDocument/2006/relationships/image" Target="../media/image53.jpeg"/><Relationship Id="rId7" Type="http://schemas.openxmlformats.org/officeDocument/2006/relationships/slide" Target="slide11.xml"/><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slide" Target="slide6.xml"/><Relationship Id="rId11" Type="http://schemas.openxmlformats.org/officeDocument/2006/relationships/slide" Target="slide17.xml"/><Relationship Id="rId5" Type="http://schemas.openxmlformats.org/officeDocument/2006/relationships/slide" Target="slide3.xml"/><Relationship Id="rId15" Type="http://schemas.openxmlformats.org/officeDocument/2006/relationships/image" Target="../media/image28.svg"/><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slide" Target="slide6.xml"/><Relationship Id="rId18" Type="http://schemas.openxmlformats.org/officeDocument/2006/relationships/slide" Target="slide17.xml"/><Relationship Id="rId3" Type="http://schemas.openxmlformats.org/officeDocument/2006/relationships/hyperlink" Target="https://eur02.safelinks.protection.outlook.com/?url=https%3A%2F%2Fwww.nice.org.uk%2Fabout%2Fwhat-we-do%2Fnice-international&amp;data=05%7C01%7Chiba.junaid%40trade.gov.uk%7C6023cc274b0a4fe8af8908daa54d672e%7C8fa217ec33aa46fbad96dfe68006bb86%7C0%7C0%7C638004049135220363%7CUnknown%7CTWFpbGZsb3d8eyJWIjoiMC4wLjAwMDAiLCJQIjoiV2luMzIiLCJBTiI6Ik1haWwiLCJXVCI6Mn0%3D%7C3000%7C%7C%7C&amp;sdata=ysi39bzohfeIq6msJVMrKj8YzYF4886gRc3e220DQJs%3D&amp;reserved=0" TargetMode="External"/><Relationship Id="rId21" Type="http://schemas.openxmlformats.org/officeDocument/2006/relationships/image" Target="../media/image27.png"/><Relationship Id="rId7" Type="http://schemas.openxmlformats.org/officeDocument/2006/relationships/image" Target="../media/image55.jpe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hyperlink" Target="https://eur02.safelinks.protection.outlook.com/?url=https%3A%2F%2Fwww.nice.org.uk%2Fabout%2Fwhat-we-do%2Four-programmes%2Fnice-guidance%2Fnice-medical-technologies-guidance&amp;data=05%7C01%7Chiba.junaid%40trade.gov.uk%7C6023cc274b0a4fe8af8908daa54d672e%7C8fa217ec33aa46fbad96dfe68006bb86%7C0%7C0%7C638004049135220363%7CUnknown%7CTWFpbGZsb3d8eyJWIjoiMC4wLjAwMDAiLCJQIjoiV2luMzIiLCJBTiI6Ik1haWwiLCJXVCI6Mn0%3D%7C3000%7C%7C%7C&amp;sdata=RYMhiT%2F6YQCbpnw%2B9x4dGfYJoa7RV6IVNMj9roG1moc%3D&amp;reserved=0" TargetMode="External"/><Relationship Id="rId16" Type="http://schemas.openxmlformats.org/officeDocument/2006/relationships/slide" Target="slide13.xml"/><Relationship Id="rId20" Type="http://schemas.openxmlformats.org/officeDocument/2006/relationships/image" Target="../media/image26.svg"/><Relationship Id="rId1" Type="http://schemas.openxmlformats.org/officeDocument/2006/relationships/slideLayout" Target="../slideLayouts/slideLayout23.xml"/><Relationship Id="rId6" Type="http://schemas.openxmlformats.org/officeDocument/2006/relationships/hyperlink" Target="https://www.ahsnnetwork.com/" TargetMode="External"/><Relationship Id="rId11" Type="http://schemas.openxmlformats.org/officeDocument/2006/relationships/slide" Target="slide5.xml"/><Relationship Id="rId5" Type="http://schemas.openxmlformats.org/officeDocument/2006/relationships/image" Target="../media/image54.png"/><Relationship Id="rId15" Type="http://schemas.openxmlformats.org/officeDocument/2006/relationships/slide" Target="slide9.xml"/><Relationship Id="rId10" Type="http://schemas.openxmlformats.org/officeDocument/2006/relationships/image" Target="../media/image57.png"/><Relationship Id="rId19" Type="http://schemas.openxmlformats.org/officeDocument/2006/relationships/image" Target="../media/image25.png"/><Relationship Id="rId4" Type="http://schemas.openxmlformats.org/officeDocument/2006/relationships/hyperlink" Target="https://www.nihr.ac.uk/" TargetMode="External"/><Relationship Id="rId9" Type="http://schemas.openxmlformats.org/officeDocument/2006/relationships/hyperlink" Target="https://www.nice.org.uk/" TargetMode="External"/><Relationship Id="rId14" Type="http://schemas.openxmlformats.org/officeDocument/2006/relationships/slide" Target="slide11.xml"/><Relationship Id="rId22"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6.svg"/><Relationship Id="rId3" Type="http://schemas.openxmlformats.org/officeDocument/2006/relationships/image" Target="../media/image58.jpeg"/><Relationship Id="rId7" Type="http://schemas.openxmlformats.org/officeDocument/2006/relationships/slide" Target="slide11.xml"/><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slide" Target="slide6.xml"/><Relationship Id="rId11" Type="http://schemas.openxmlformats.org/officeDocument/2006/relationships/slide" Target="slide17.xml"/><Relationship Id="rId5" Type="http://schemas.openxmlformats.org/officeDocument/2006/relationships/slide" Target="slide3.xml"/><Relationship Id="rId15" Type="http://schemas.openxmlformats.org/officeDocument/2006/relationships/image" Target="../media/image28.svg"/><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hyperlink" Target="https://haughtondesign.co.uk/" TargetMode="External"/><Relationship Id="rId13" Type="http://schemas.openxmlformats.org/officeDocument/2006/relationships/slide" Target="slide3.xml"/><Relationship Id="rId18" Type="http://schemas.openxmlformats.org/officeDocument/2006/relationships/slide" Target="slide15.xml"/><Relationship Id="rId3" Type="http://schemas.openxmlformats.org/officeDocument/2006/relationships/image" Target="../media/image59.jpeg"/><Relationship Id="rId21" Type="http://schemas.openxmlformats.org/officeDocument/2006/relationships/image" Target="../media/image26.svg"/><Relationship Id="rId7" Type="http://schemas.openxmlformats.org/officeDocument/2006/relationships/image" Target="../media/image61.png"/><Relationship Id="rId12" Type="http://schemas.openxmlformats.org/officeDocument/2006/relationships/slide" Target="slide5.xml"/><Relationship Id="rId17" Type="http://schemas.openxmlformats.org/officeDocument/2006/relationships/slide" Target="slide13.xml"/><Relationship Id="rId2" Type="http://schemas.openxmlformats.org/officeDocument/2006/relationships/notesSlide" Target="../notesSlides/notesSlide9.xml"/><Relationship Id="rId16" Type="http://schemas.openxmlformats.org/officeDocument/2006/relationships/slide" Target="slide9.xml"/><Relationship Id="rId20"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hyperlink" Target="http://www.loftdigital.com/" TargetMode="External"/><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slide" Target="slide11.xml"/><Relationship Id="rId23" Type="http://schemas.openxmlformats.org/officeDocument/2006/relationships/image" Target="../media/image28.svg"/><Relationship Id="rId10" Type="http://schemas.openxmlformats.org/officeDocument/2006/relationships/hyperlink" Target="https://www.avensysmedical.co.uk/" TargetMode="External"/><Relationship Id="rId19" Type="http://schemas.openxmlformats.org/officeDocument/2006/relationships/slide" Target="slide17.xml"/><Relationship Id="rId4" Type="http://schemas.openxmlformats.org/officeDocument/2006/relationships/hyperlink" Target="http://www.egtechnology.co.uk/" TargetMode="External"/><Relationship Id="rId9" Type="http://schemas.openxmlformats.org/officeDocument/2006/relationships/image" Target="../media/image62.png"/><Relationship Id="rId14" Type="http://schemas.openxmlformats.org/officeDocument/2006/relationships/slide" Target="slide6.xml"/><Relationship Id="rId22"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5.png"/><Relationship Id="rId3" Type="http://schemas.microsoft.com/office/2018/10/relationships/comments" Target="../comments/modernComment_1816_F49E0F95.xml"/><Relationship Id="rId7" Type="http://schemas.openxmlformats.org/officeDocument/2006/relationships/slide" Target="slide6.xml"/><Relationship Id="rId12" Type="http://schemas.openxmlformats.org/officeDocument/2006/relationships/slide" Target="slide17.xml"/><Relationship Id="rId2" Type="http://schemas.openxmlformats.org/officeDocument/2006/relationships/notesSlide" Target="../notesSlides/notesSlide10.xml"/><Relationship Id="rId16" Type="http://schemas.openxmlformats.org/officeDocument/2006/relationships/image" Target="../media/image28.svg"/><Relationship Id="rId1" Type="http://schemas.openxmlformats.org/officeDocument/2006/relationships/slideLayout" Target="../slideLayouts/slideLayout38.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image" Target="../media/image27.png"/><Relationship Id="rId10" Type="http://schemas.openxmlformats.org/officeDocument/2006/relationships/slide" Target="slide13.xml"/><Relationship Id="rId4" Type="http://schemas.openxmlformats.org/officeDocument/2006/relationships/image" Target="../media/image64.jpeg"/><Relationship Id="rId9" Type="http://schemas.openxmlformats.org/officeDocument/2006/relationships/slide" Target="slide9.xml"/><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8.svg"/><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image" Target="../media/image27.png"/><Relationship Id="rId2" Type="http://schemas.openxmlformats.org/officeDocument/2006/relationships/slide" Target="slide5.xml"/><Relationship Id="rId1" Type="http://schemas.openxmlformats.org/officeDocument/2006/relationships/slideLayout" Target="../slideLayouts/slideLayout23.xml"/><Relationship Id="rId6" Type="http://schemas.openxmlformats.org/officeDocument/2006/relationships/slide" Target="slide9.xml"/><Relationship Id="rId11" Type="http://schemas.openxmlformats.org/officeDocument/2006/relationships/image" Target="../media/image26.svg"/><Relationship Id="rId5" Type="http://schemas.openxmlformats.org/officeDocument/2006/relationships/slide" Target="slide11.xml"/><Relationship Id="rId15" Type="http://schemas.openxmlformats.org/officeDocument/2006/relationships/image" Target="../media/image65.jpeg"/><Relationship Id="rId10" Type="http://schemas.openxmlformats.org/officeDocument/2006/relationships/image" Target="../media/image25.png"/><Relationship Id="rId4" Type="http://schemas.openxmlformats.org/officeDocument/2006/relationships/slide" Target="slide6.xml"/><Relationship Id="rId9" Type="http://schemas.openxmlformats.org/officeDocument/2006/relationships/slide" Target="slide17.xml"/><Relationship Id="rId14" Type="http://schemas.openxmlformats.org/officeDocument/2006/relationships/hyperlink" Target="https://www.nihr.ac.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edilinkuk.com/" TargetMode="External"/><Relationship Id="rId13" Type="http://schemas.openxmlformats.org/officeDocument/2006/relationships/slide" Target="slide11.xml"/><Relationship Id="rId18" Type="http://schemas.openxmlformats.org/officeDocument/2006/relationships/image" Target="../media/image25.png"/><Relationship Id="rId3" Type="http://schemas.openxmlformats.org/officeDocument/2006/relationships/image" Target="../media/image66.png"/><Relationship Id="rId21" Type="http://schemas.openxmlformats.org/officeDocument/2006/relationships/image" Target="../media/image28.svg"/><Relationship Id="rId7" Type="http://schemas.openxmlformats.org/officeDocument/2006/relationships/image" Target="../media/image68.png"/><Relationship Id="rId12" Type="http://schemas.openxmlformats.org/officeDocument/2006/relationships/slide" Target="slide6.xml"/><Relationship Id="rId17" Type="http://schemas.openxmlformats.org/officeDocument/2006/relationships/slide" Target="slide17.xml"/><Relationship Id="rId25" Type="http://schemas.openxmlformats.org/officeDocument/2006/relationships/image" Target="../media/image71.png"/><Relationship Id="rId2" Type="http://schemas.openxmlformats.org/officeDocument/2006/relationships/hyperlink" Target="http://www.bivda.org.uk/" TargetMode="External"/><Relationship Id="rId16" Type="http://schemas.openxmlformats.org/officeDocument/2006/relationships/slide" Target="slide15.xml"/><Relationship Id="rId20" Type="http://schemas.openxmlformats.org/officeDocument/2006/relationships/image" Target="../media/image27.png"/><Relationship Id="rId1" Type="http://schemas.openxmlformats.org/officeDocument/2006/relationships/slideLayout" Target="../slideLayouts/slideLayout23.xml"/><Relationship Id="rId6" Type="http://schemas.openxmlformats.org/officeDocument/2006/relationships/hyperlink" Target="http://www.abhi.org.uk/" TargetMode="External"/><Relationship Id="rId11" Type="http://schemas.openxmlformats.org/officeDocument/2006/relationships/slide" Target="slide3.xml"/><Relationship Id="rId24" Type="http://schemas.openxmlformats.org/officeDocument/2006/relationships/hyperlink" Target="http://www.gambica.org.uk/" TargetMode="External"/><Relationship Id="rId5" Type="http://schemas.openxmlformats.org/officeDocument/2006/relationships/image" Target="../media/image67.jpeg"/><Relationship Id="rId15" Type="http://schemas.openxmlformats.org/officeDocument/2006/relationships/slide" Target="slide13.xml"/><Relationship Id="rId23" Type="http://schemas.openxmlformats.org/officeDocument/2006/relationships/image" Target="../media/image70.jpeg"/><Relationship Id="rId10" Type="http://schemas.openxmlformats.org/officeDocument/2006/relationships/slide" Target="slide5.xml"/><Relationship Id="rId19" Type="http://schemas.openxmlformats.org/officeDocument/2006/relationships/image" Target="../media/image26.svg"/><Relationship Id="rId4" Type="http://schemas.openxmlformats.org/officeDocument/2006/relationships/hyperlink" Target="http://www.axrem.org.uk/" TargetMode="External"/><Relationship Id="rId9" Type="http://schemas.openxmlformats.org/officeDocument/2006/relationships/image" Target="../media/image69.png"/><Relationship Id="rId14" Type="http://schemas.openxmlformats.org/officeDocument/2006/relationships/slide" Target="slide9.xml"/><Relationship Id="rId22" Type="http://schemas.openxmlformats.org/officeDocument/2006/relationships/hyperlink" Target="https://ktn-u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hyperlink" Target="https://www.events.great.gov.uk/ehome/index.php?eventid=200183029&amp;" TargetMode="External"/><Relationship Id="rId2" Type="http://schemas.openxmlformats.org/officeDocument/2006/relationships/image" Target="../media/image72.jpeg"/><Relationship Id="rId1" Type="http://schemas.openxmlformats.org/officeDocument/2006/relationships/slideLayout" Target="../slideLayouts/slideLayout2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www.great.gov.uk/international/investmen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rade.great.gov.uk/"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www.events.trade.gov.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5.png"/><Relationship Id="rId3" Type="http://schemas.openxmlformats.org/officeDocument/2006/relationships/image" Target="../media/image29.jpeg"/><Relationship Id="rId7" Type="http://schemas.openxmlformats.org/officeDocument/2006/relationships/slide" Target="slide6.xml"/><Relationship Id="rId12" Type="http://schemas.openxmlformats.org/officeDocument/2006/relationships/slide" Target="slide17.xml"/><Relationship Id="rId2" Type="http://schemas.openxmlformats.org/officeDocument/2006/relationships/notesSlide" Target="../notesSlides/notesSlide1.xml"/><Relationship Id="rId16" Type="http://schemas.openxmlformats.org/officeDocument/2006/relationships/image" Target="../media/image28.svg"/><Relationship Id="rId1" Type="http://schemas.openxmlformats.org/officeDocument/2006/relationships/slideLayout" Target="../slideLayouts/slideLayout40.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image" Target="../media/image27.png"/><Relationship Id="rId10" Type="http://schemas.openxmlformats.org/officeDocument/2006/relationships/slide" Target="slide13.xml"/><Relationship Id="rId4" Type="http://schemas.openxmlformats.org/officeDocument/2006/relationships/hyperlink" Target="mailto:lifescience@trade.gov.uk" TargetMode="External"/><Relationship Id="rId9" Type="http://schemas.openxmlformats.org/officeDocument/2006/relationships/slide" Target="slide9.xml"/><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slide" Target="slide5.xml"/><Relationship Id="rId18" Type="http://schemas.openxmlformats.org/officeDocument/2006/relationships/slide" Target="slide13.xml"/><Relationship Id="rId3" Type="http://schemas.openxmlformats.org/officeDocument/2006/relationships/image" Target="../media/image31.png"/><Relationship Id="rId21" Type="http://schemas.openxmlformats.org/officeDocument/2006/relationships/image" Target="../media/image25.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slide" Target="slide9.xml"/><Relationship Id="rId2" Type="http://schemas.openxmlformats.org/officeDocument/2006/relationships/image" Target="../media/image30.jpeg"/><Relationship Id="rId16" Type="http://schemas.openxmlformats.org/officeDocument/2006/relationships/slide" Target="slide11.xml"/><Relationship Id="rId20" Type="http://schemas.openxmlformats.org/officeDocument/2006/relationships/slide" Target="slide17.xml"/><Relationship Id="rId1" Type="http://schemas.openxmlformats.org/officeDocument/2006/relationships/slideLayout" Target="../slideLayouts/slideLayout24.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28.svg"/><Relationship Id="rId5" Type="http://schemas.openxmlformats.org/officeDocument/2006/relationships/image" Target="../media/image33.png"/><Relationship Id="rId15" Type="http://schemas.openxmlformats.org/officeDocument/2006/relationships/slide" Target="slide6.xml"/><Relationship Id="rId23" Type="http://schemas.openxmlformats.org/officeDocument/2006/relationships/image" Target="../media/image27.png"/><Relationship Id="rId10" Type="http://schemas.openxmlformats.org/officeDocument/2006/relationships/image" Target="../media/image38.svg"/><Relationship Id="rId19" Type="http://schemas.openxmlformats.org/officeDocument/2006/relationships/slide" Target="slide15.xml"/><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slide" Target="slide3.xml"/><Relationship Id="rId22"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5.png"/><Relationship Id="rId3" Type="http://schemas.openxmlformats.org/officeDocument/2006/relationships/image" Target="../media/image41.png"/><Relationship Id="rId7" Type="http://schemas.openxmlformats.org/officeDocument/2006/relationships/slide" Target="slide6.xml"/><Relationship Id="rId12"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image" Target="../media/image28.svg"/><Relationship Id="rId1" Type="http://schemas.openxmlformats.org/officeDocument/2006/relationships/slideLayout" Target="../slideLayouts/slideLayout40.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image" Target="../media/image27.png"/><Relationship Id="rId10" Type="http://schemas.openxmlformats.org/officeDocument/2006/relationships/slide" Target="slide13.xml"/><Relationship Id="rId4" Type="http://schemas.openxmlformats.org/officeDocument/2006/relationships/image" Target="../media/image42.jpg"/><Relationship Id="rId9" Type="http://schemas.openxmlformats.org/officeDocument/2006/relationships/slide" Target="slide9.xml"/><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7.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slide" Target="slide11.xml"/><Relationship Id="rId11" Type="http://schemas.openxmlformats.org/officeDocument/2006/relationships/image" Target="../media/image25.png"/><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5.xml"/><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hyperlink" Target="https://eu.eventscloud.com/website/8717/medtech/" TargetMode="External"/><Relationship Id="rId13" Type="http://schemas.openxmlformats.org/officeDocument/2006/relationships/slide" Target="slide9.xml"/><Relationship Id="rId18" Type="http://schemas.openxmlformats.org/officeDocument/2006/relationships/image" Target="../media/image26.svg"/><Relationship Id="rId3" Type="http://schemas.openxmlformats.org/officeDocument/2006/relationships/image" Target="../media/image43.jpeg"/><Relationship Id="rId7" Type="http://schemas.openxmlformats.org/officeDocument/2006/relationships/image" Target="../media/image45.png"/><Relationship Id="rId12" Type="http://schemas.openxmlformats.org/officeDocument/2006/relationships/slide" Target="slide11.xml"/><Relationship Id="rId17" Type="http://schemas.openxmlformats.org/officeDocument/2006/relationships/image" Target="../media/image25.png"/><Relationship Id="rId2" Type="http://schemas.openxmlformats.org/officeDocument/2006/relationships/hyperlink" Target="http://www.blueearthdiagnostics.com/" TargetMode="External"/><Relationship Id="rId16" Type="http://schemas.openxmlformats.org/officeDocument/2006/relationships/slide" Target="slide17.xml"/><Relationship Id="rId20" Type="http://schemas.openxmlformats.org/officeDocument/2006/relationships/image" Target="../media/image28.svg"/><Relationship Id="rId1" Type="http://schemas.openxmlformats.org/officeDocument/2006/relationships/slideLayout" Target="../slideLayouts/slideLayout23.xml"/><Relationship Id="rId6" Type="http://schemas.openxmlformats.org/officeDocument/2006/relationships/hyperlink" Target="https://cmrsurgical.com/" TargetMode="External"/><Relationship Id="rId11" Type="http://schemas.openxmlformats.org/officeDocument/2006/relationships/slide" Target="slide6.xml"/><Relationship Id="rId5" Type="http://schemas.openxmlformats.org/officeDocument/2006/relationships/image" Target="../media/image44.png"/><Relationship Id="rId15" Type="http://schemas.openxmlformats.org/officeDocument/2006/relationships/slide" Target="slide15.xml"/><Relationship Id="rId10" Type="http://schemas.openxmlformats.org/officeDocument/2006/relationships/slide" Target="slide3.xml"/><Relationship Id="rId19" Type="http://schemas.openxmlformats.org/officeDocument/2006/relationships/image" Target="../media/image27.png"/><Relationship Id="rId4" Type="http://schemas.openxmlformats.org/officeDocument/2006/relationships/hyperlink" Target="http://www.endomag.com/" TargetMode="External"/><Relationship Id="rId9" Type="http://schemas.openxmlformats.org/officeDocument/2006/relationships/slide" Target="slide5.xml"/><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7.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slide" Target="slide11.xml"/><Relationship Id="rId11" Type="http://schemas.openxmlformats.org/officeDocument/2006/relationships/image" Target="../media/image25.png"/><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5.xml"/><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7.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slide" Target="slide11.xml"/><Relationship Id="rId11" Type="http://schemas.openxmlformats.org/officeDocument/2006/relationships/image" Target="../media/image25.png"/><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5.xml"/><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117FD9-88BE-F28B-0AD9-13BF7B641EE1}"/>
              </a:ext>
            </a:extLst>
          </p:cNvPr>
          <p:cNvSpPr>
            <a:spLocks noGrp="1"/>
          </p:cNvSpPr>
          <p:nvPr>
            <p:ph type="body" sz="quarter" idx="11"/>
          </p:nvPr>
        </p:nvSpPr>
        <p:spPr>
          <a:xfrm>
            <a:off x="0" y="276927"/>
            <a:ext cx="5328000" cy="1543293"/>
          </a:xfrm>
          <a:ln>
            <a:noFill/>
          </a:ln>
        </p:spPr>
        <p:txBody>
          <a:bodyPr tIns="72000">
            <a:spAutoFit/>
          </a:bodyPr>
          <a:lstStyle/>
          <a:p>
            <a:pPr marL="0" indent="0">
              <a:lnSpc>
                <a:spcPct val="90000"/>
              </a:lnSpc>
              <a:spcAft>
                <a:spcPts val="0"/>
              </a:spcAft>
              <a:buNone/>
            </a:pPr>
            <a:r>
              <a:rPr lang="en-GB" altLang="en-US" sz="2800" b="1" dirty="0">
                <a:solidFill>
                  <a:srgbClr val="FFFFFF"/>
                </a:solidFill>
                <a:effectLst>
                  <a:outerShdw blurRad="63500" dir="3600000">
                    <a:srgbClr val="000000">
                      <a:alpha val="70000"/>
                    </a:srgbClr>
                  </a:outerShdw>
                </a:effectLst>
                <a:latin typeface="Arial" panose="020B0604020202020204" pitchFamily="34" charset="0"/>
                <a:cs typeface="Arial" panose="020B0604020202020204" pitchFamily="34" charset="0"/>
              </a:rPr>
              <a:t>UK MedTech: </a:t>
            </a:r>
          </a:p>
          <a:p>
            <a:pPr marL="0" indent="0">
              <a:lnSpc>
                <a:spcPct val="90000"/>
              </a:lnSpc>
              <a:buNone/>
            </a:pPr>
            <a:r>
              <a:rPr lang="en-GB" altLang="en-US" sz="2800" b="1" dirty="0">
                <a:solidFill>
                  <a:srgbClr val="FFFFFF"/>
                </a:solidFill>
                <a:effectLst>
                  <a:outerShdw blurRad="63500" dir="3600000">
                    <a:srgbClr val="000000">
                      <a:alpha val="70000"/>
                    </a:srgbClr>
                  </a:outerShdw>
                </a:effectLst>
                <a:latin typeface="Arial" panose="020B0604020202020204" pitchFamily="34" charset="0"/>
                <a:cs typeface="Arial" panose="020B0604020202020204" pitchFamily="34" charset="0"/>
              </a:rPr>
              <a:t>Your Partner in Healthcare</a:t>
            </a:r>
          </a:p>
          <a:p>
            <a:pPr>
              <a:lnSpc>
                <a:spcPct val="90000"/>
              </a:lnSpc>
              <a:spcAft>
                <a:spcPts val="0"/>
              </a:spcAft>
            </a:pPr>
            <a:r>
              <a:rPr lang="en-GB" altLang="en-US" sz="2000" dirty="0">
                <a:solidFill>
                  <a:schemeClr val="bg1"/>
                </a:solidFill>
                <a:latin typeface="Arial" panose="020B0604020202020204" pitchFamily="34" charset="0"/>
                <a:cs typeface="Arial" panose="020B0604020202020204" pitchFamily="34" charset="0"/>
              </a:rPr>
              <a:t>In</a:t>
            </a:r>
            <a:r>
              <a:rPr lang="en-GB" sz="2000" dirty="0">
                <a:solidFill>
                  <a:schemeClr val="bg1"/>
                </a:solidFill>
                <a:latin typeface="Arial" panose="020B0604020202020204" pitchFamily="34" charset="0"/>
                <a:cs typeface="Arial" panose="020B0604020202020204" pitchFamily="34" charset="0"/>
              </a:rPr>
              <a:t>novation in Medical Technologies</a:t>
            </a:r>
          </a:p>
          <a:p>
            <a:pPr>
              <a:lnSpc>
                <a:spcPct val="90000"/>
              </a:lnSpc>
              <a:spcAft>
                <a:spcPts val="0"/>
              </a:spcAft>
            </a:pPr>
            <a:r>
              <a:rPr lang="en-GB" sz="2000" b="1" dirty="0">
                <a:effectLst>
                  <a:outerShdw blurRad="63500" dir="3600000">
                    <a:srgbClr val="000000">
                      <a:alpha val="70000"/>
                    </a:srgbClr>
                  </a:outerShdw>
                </a:effectLst>
                <a:latin typeface="Arial" panose="020B0604020202020204" pitchFamily="34" charset="0"/>
                <a:cs typeface="Arial" panose="020B0604020202020204" pitchFamily="34" charset="0"/>
              </a:rPr>
              <a:t>“The Super Six”</a:t>
            </a:r>
            <a:endParaRPr lang="en-US" sz="2000" b="1" dirty="0">
              <a:solidFill>
                <a:srgbClr val="FFFFFF"/>
              </a:solidFill>
              <a:effectLst>
                <a:outerShdw blurRad="63500" dir="3600000">
                  <a:srgbClr val="000000">
                    <a:alpha val="70000"/>
                  </a:srgbClr>
                </a:outerShdw>
              </a:effectLst>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2D7DC7EF-17FB-8864-3788-229AF7ED7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476" y="5868768"/>
            <a:ext cx="1536700" cy="533400"/>
          </a:xfrm>
          <a:prstGeom prst="rect">
            <a:avLst/>
          </a:prstGeom>
        </p:spPr>
      </p:pic>
    </p:spTree>
    <p:extLst>
      <p:ext uri="{BB962C8B-B14F-4D97-AF65-F5344CB8AC3E}">
        <p14:creationId xmlns:p14="http://schemas.microsoft.com/office/powerpoint/2010/main" val="3662648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AE07B-12AE-0E8F-56E4-4BFDDCD13700}"/>
              </a:ext>
            </a:extLst>
          </p:cNvPr>
          <p:cNvSpPr>
            <a:spLocks noGrp="1"/>
          </p:cNvSpPr>
          <p:nvPr>
            <p:ph type="title"/>
          </p:nvPr>
        </p:nvSpPr>
        <p:spPr>
          <a:xfrm>
            <a:off x="503999" y="828000"/>
            <a:ext cx="11188800" cy="415498"/>
          </a:xfrm>
        </p:spPr>
        <p:txBody>
          <a:bodyPr/>
          <a:lstStyle/>
          <a:p>
            <a:r>
              <a:rPr lang="en-US" sz="3000" dirty="0"/>
              <a:t>Diagnostics </a:t>
            </a:r>
            <a:r>
              <a:rPr lang="en-US" sz="3000" b="0" dirty="0"/>
              <a:t>–</a:t>
            </a:r>
            <a:r>
              <a:rPr lang="en-US" sz="3000" dirty="0"/>
              <a:t> </a:t>
            </a:r>
            <a:r>
              <a:rPr lang="en-US" sz="3000" b="0" dirty="0"/>
              <a:t>supplier examples*</a:t>
            </a:r>
          </a:p>
        </p:txBody>
      </p:sp>
      <p:sp>
        <p:nvSpPr>
          <p:cNvPr id="17" name="Footer Placeholder 16">
            <a:extLst>
              <a:ext uri="{FF2B5EF4-FFF2-40B4-BE49-F238E27FC236}">
                <a16:creationId xmlns:a16="http://schemas.microsoft.com/office/drawing/2014/main" id="{AEDDBF9A-847E-EFA7-0DE3-4A183BE114F3}"/>
              </a:ext>
            </a:extLst>
          </p:cNvPr>
          <p:cNvSpPr>
            <a:spLocks noGrp="1"/>
          </p:cNvSpPr>
          <p:nvPr>
            <p:ph type="ftr" sz="quarter" idx="3"/>
          </p:nvPr>
        </p:nvSpPr>
        <p:spPr/>
        <p:txBody>
          <a:bodyPr/>
          <a:lstStyle/>
          <a:p>
            <a:r>
              <a:rPr lang="en-US" b="1" dirty="0"/>
              <a:t>UK MedTech: </a:t>
            </a:r>
            <a:r>
              <a:rPr lang="en-US" dirty="0"/>
              <a:t>Your Partner in Healthcare</a:t>
            </a:r>
          </a:p>
        </p:txBody>
      </p:sp>
      <p:sp>
        <p:nvSpPr>
          <p:cNvPr id="18" name="Slide Number Placeholder 17">
            <a:extLst>
              <a:ext uri="{FF2B5EF4-FFF2-40B4-BE49-F238E27FC236}">
                <a16:creationId xmlns:a16="http://schemas.microsoft.com/office/drawing/2014/main" id="{783AE4F2-51BA-99D6-73E3-7CA27070E624}"/>
              </a:ext>
            </a:extLst>
          </p:cNvPr>
          <p:cNvSpPr>
            <a:spLocks noGrp="1"/>
          </p:cNvSpPr>
          <p:nvPr>
            <p:ph type="sldNum" sz="quarter" idx="4"/>
          </p:nvPr>
        </p:nvSpPr>
        <p:spPr/>
        <p:txBody>
          <a:bodyPr/>
          <a:lstStyle/>
          <a:p>
            <a:fld id="{48477F85-CF69-7543-BDC4-99C30B4D2507}" type="slidenum">
              <a:rPr lang="en-US" smtClean="0"/>
              <a:pPr/>
              <a:t>10</a:t>
            </a:fld>
            <a:endParaRPr lang="en-US" dirty="0"/>
          </a:p>
        </p:txBody>
      </p:sp>
      <p:graphicFrame>
        <p:nvGraphicFramePr>
          <p:cNvPr id="26" name="Table 8">
            <a:extLst>
              <a:ext uri="{FF2B5EF4-FFF2-40B4-BE49-F238E27FC236}">
                <a16:creationId xmlns:a16="http://schemas.microsoft.com/office/drawing/2014/main" id="{A4DCBDCA-D330-0F62-2FBC-1F428E12D994}"/>
              </a:ext>
            </a:extLst>
          </p:cNvPr>
          <p:cNvGraphicFramePr>
            <a:graphicFrameLocks noGrp="1"/>
          </p:cNvGraphicFramePr>
          <p:nvPr>
            <p:extLst>
              <p:ext uri="{D42A27DB-BD31-4B8C-83A1-F6EECF244321}">
                <p14:modId xmlns:p14="http://schemas.microsoft.com/office/powerpoint/2010/main" val="917080932"/>
              </p:ext>
            </p:extLst>
          </p:nvPr>
        </p:nvGraphicFramePr>
        <p:xfrm>
          <a:off x="503998" y="1440000"/>
          <a:ext cx="11184004" cy="135900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452">
                  <a:extLst>
                    <a:ext uri="{9D8B030D-6E8A-4147-A177-3AD203B41FA5}">
                      <a16:colId xmlns:a16="http://schemas.microsoft.com/office/drawing/2014/main" val="1166585680"/>
                    </a:ext>
                  </a:extLst>
                </a:gridCol>
                <a:gridCol w="2514022">
                  <a:extLst>
                    <a:ext uri="{9D8B030D-6E8A-4147-A177-3AD203B41FA5}">
                      <a16:colId xmlns:a16="http://schemas.microsoft.com/office/drawing/2014/main" val="258951290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i="0" kern="1200" dirty="0">
                          <a:solidFill>
                            <a:schemeClr val="lt1"/>
                          </a:solidFill>
                          <a:latin typeface="Arial" panose="020B0604020202020204" pitchFamily="34" charset="0"/>
                          <a:ea typeface="+mn-ea"/>
                          <a:cs typeface="Arial" panose="020B0604020202020204" pitchFamily="34" charset="0"/>
                        </a:rPr>
                        <a:t>Cognetivity</a:t>
                      </a:r>
                      <a:endParaRPr lang="en-US" sz="1700" b="1" i="0" kern="1200" dirty="0">
                        <a:solidFill>
                          <a:schemeClr val="lt1"/>
                        </a:solidFill>
                        <a:latin typeface="Arial" panose="020B0604020202020204" pitchFamily="34" charset="0"/>
                        <a:ea typeface="+mn-ea"/>
                        <a:cs typeface="Arial" panose="020B0604020202020204" pitchFamily="34" charset="0"/>
                      </a:endParaRP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noProof="0" dirty="0">
                          <a:solidFill>
                            <a:schemeClr val="bg2">
                              <a:lumMod val="10000"/>
                            </a:schemeClr>
                          </a:solidFill>
                          <a:latin typeface="Arial" panose="020B0604020202020204" pitchFamily="34" charset="0"/>
                          <a:cs typeface="Arial" panose="020B0604020202020204" pitchFamily="34" charset="0"/>
                        </a:rPr>
                        <a:t>“</a:t>
                      </a:r>
                      <a:r>
                        <a:rPr lang="en-GB" sz="1200" b="0" i="0" u="none" strike="noStrike" noProof="0" dirty="0" err="1">
                          <a:solidFill>
                            <a:schemeClr val="bg2">
                              <a:lumMod val="10000"/>
                            </a:schemeClr>
                          </a:solidFill>
                          <a:latin typeface="Arial" panose="020B0604020202020204" pitchFamily="34" charset="0"/>
                          <a:cs typeface="Arial" panose="020B0604020202020204" pitchFamily="34" charset="0"/>
                        </a:rPr>
                        <a:t>Cognetivity</a:t>
                      </a:r>
                      <a:r>
                        <a:rPr lang="en-GB" sz="1200" b="0" i="0" u="none" strike="noStrike" noProof="0" dirty="0">
                          <a:solidFill>
                            <a:schemeClr val="bg2">
                              <a:lumMod val="10000"/>
                            </a:schemeClr>
                          </a:solidFill>
                          <a:latin typeface="Arial" panose="020B0604020202020204" pitchFamily="34" charset="0"/>
                          <a:cs typeface="Arial" panose="020B0604020202020204" pitchFamily="34" charset="0"/>
                        </a:rPr>
                        <a:t> is a technology company that has created a </a:t>
                      </a:r>
                      <a:r>
                        <a:rPr lang="en-GB" sz="1200" b="1" i="0" u="none" strike="noStrike" noProof="0" dirty="0">
                          <a:solidFill>
                            <a:schemeClr val="bg2">
                              <a:lumMod val="10000"/>
                            </a:schemeClr>
                          </a:solidFill>
                          <a:latin typeface="Arial" panose="020B0604020202020204" pitchFamily="34" charset="0"/>
                          <a:cs typeface="Arial" panose="020B0604020202020204" pitchFamily="34" charset="0"/>
                        </a:rPr>
                        <a:t>cognitive testing platform</a:t>
                      </a:r>
                      <a:r>
                        <a:rPr lang="en-GB" sz="1200" b="0" i="0" u="none" strike="noStrike" noProof="0" dirty="0">
                          <a:solidFill>
                            <a:schemeClr val="bg2">
                              <a:lumMod val="10000"/>
                            </a:schemeClr>
                          </a:solidFill>
                          <a:latin typeface="Arial" panose="020B0604020202020204" pitchFamily="34" charset="0"/>
                          <a:cs typeface="Arial" panose="020B0604020202020204" pitchFamily="34" charset="0"/>
                        </a:rPr>
                        <a:t> for use in medical, commercial and consumer environments. Cognetivity’s CognICATM uses </a:t>
                      </a:r>
                      <a:r>
                        <a:rPr lang="en-GB" sz="1200" b="1" i="0" u="none" strike="noStrike" noProof="0" dirty="0">
                          <a:solidFill>
                            <a:schemeClr val="bg2">
                              <a:lumMod val="10000"/>
                            </a:schemeClr>
                          </a:solidFill>
                          <a:latin typeface="Arial" panose="020B0604020202020204" pitchFamily="34" charset="0"/>
                          <a:cs typeface="Arial" panose="020B0604020202020204" pitchFamily="34" charset="0"/>
                        </a:rPr>
                        <a:t>Artificial Intelligence</a:t>
                      </a:r>
                      <a:r>
                        <a:rPr lang="en-GB" sz="1200" b="0" i="0" u="none" strike="noStrike" noProof="0" dirty="0">
                          <a:solidFill>
                            <a:schemeClr val="bg2">
                              <a:lumMod val="10000"/>
                            </a:schemeClr>
                          </a:solidFill>
                          <a:latin typeface="Arial" panose="020B0604020202020204" pitchFamily="34" charset="0"/>
                          <a:cs typeface="Arial" panose="020B0604020202020204" pitchFamily="34" charset="0"/>
                        </a:rPr>
                        <a:t> and machine learning techniques to help detect the </a:t>
                      </a:r>
                      <a:r>
                        <a:rPr lang="en-GB" sz="1200" b="1" i="0" u="none" strike="noStrike" noProof="0" dirty="0">
                          <a:solidFill>
                            <a:schemeClr val="bg2">
                              <a:lumMod val="10000"/>
                            </a:schemeClr>
                          </a:solidFill>
                          <a:latin typeface="Arial" panose="020B0604020202020204" pitchFamily="34" charset="0"/>
                          <a:cs typeface="Arial" panose="020B0604020202020204" pitchFamily="34" charset="0"/>
                        </a:rPr>
                        <a:t>earliest signs of cognitive impairment </a:t>
                      </a:r>
                      <a:r>
                        <a:rPr lang="en-GB" sz="1200" b="0" i="0" u="none" strike="noStrike" noProof="0" dirty="0">
                          <a:solidFill>
                            <a:schemeClr val="bg2">
                              <a:lumMod val="10000"/>
                            </a:schemeClr>
                          </a:solidFill>
                          <a:latin typeface="Arial" panose="020B0604020202020204" pitchFamily="34" charset="0"/>
                          <a:cs typeface="Arial" panose="020B0604020202020204" pitchFamily="34" charset="0"/>
                        </a:rPr>
                        <a:t>by testing the performance of large areas of the brain. CognICATM is currently available for clinical use in the USA, UK, UAE and Europe, with regulatory approval for other regions planned for 2022”.</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spc="-20" dirty="0">
                          <a:solidFill>
                            <a:schemeClr val="accent5"/>
                          </a:solidFill>
                          <a:latin typeface="Arial" panose="020B0604020202020204" pitchFamily="34" charset="0"/>
                          <a:cs typeface="Arial" panose="020B0604020202020204" pitchFamily="34" charset="0"/>
                        </a:rPr>
                        <a:t>Click the logo to find out more…</a:t>
                      </a: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algn="ctr"/>
                      <a:r>
                        <a:rPr lang="en-GB" sz="1000" dirty="0">
                          <a:cs typeface="Segoe UI"/>
                        </a:rPr>
                        <a:t>​</a:t>
                      </a:r>
                      <a:endParaRPr lang="en-US"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7" name="Table 8">
            <a:extLst>
              <a:ext uri="{FF2B5EF4-FFF2-40B4-BE49-F238E27FC236}">
                <a16:creationId xmlns:a16="http://schemas.microsoft.com/office/drawing/2014/main" id="{114D3D9A-1D35-B53B-126A-5B2CBF2F5631}"/>
              </a:ext>
            </a:extLst>
          </p:cNvPr>
          <p:cNvGraphicFramePr>
            <a:graphicFrameLocks noGrp="1"/>
          </p:cNvGraphicFramePr>
          <p:nvPr>
            <p:extLst>
              <p:ext uri="{D42A27DB-BD31-4B8C-83A1-F6EECF244321}">
                <p14:modId xmlns:p14="http://schemas.microsoft.com/office/powerpoint/2010/main" val="1020205559"/>
              </p:ext>
            </p:extLst>
          </p:nvPr>
        </p:nvGraphicFramePr>
        <p:xfrm>
          <a:off x="503998" y="2875986"/>
          <a:ext cx="11184004" cy="154188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952">
                  <a:extLst>
                    <a:ext uri="{9D8B030D-6E8A-4147-A177-3AD203B41FA5}">
                      <a16:colId xmlns:a16="http://schemas.microsoft.com/office/drawing/2014/main" val="1166585680"/>
                    </a:ext>
                  </a:extLst>
                </a:gridCol>
                <a:gridCol w="2513522">
                  <a:extLst>
                    <a:ext uri="{9D8B030D-6E8A-4147-A177-3AD203B41FA5}">
                      <a16:colId xmlns:a16="http://schemas.microsoft.com/office/drawing/2014/main" val="2589512904"/>
                    </a:ext>
                  </a:extLst>
                </a:gridCol>
              </a:tblGrid>
              <a:tr h="370840">
                <a:tc>
                  <a:txBody>
                    <a:bodyPr/>
                    <a:lstStyle/>
                    <a:p>
                      <a:r>
                        <a:rPr lang="en-US" sz="1700" b="1" i="0" kern="1200" dirty="0">
                          <a:solidFill>
                            <a:schemeClr val="lt1"/>
                          </a:solidFill>
                          <a:latin typeface="Arial" panose="020B0604020202020204" pitchFamily="34" charset="0"/>
                          <a:ea typeface="MS PGothic"/>
                          <a:cs typeface="Arial" panose="020B0604020202020204" pitchFamily="34" charset="0"/>
                        </a:rPr>
                        <a:t>Yourgene Health</a:t>
                      </a:r>
                      <a:endParaRPr lang="en-US" sz="1700" b="1" i="0" dirty="0">
                        <a:latin typeface="Arial" panose="020B0604020202020204" pitchFamily="34" charset="0"/>
                        <a:cs typeface="Arial" panose="020B0604020202020204" pitchFamily="34" charset="0"/>
                      </a:endParaRP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algn="l">
                        <a:lnSpc>
                          <a:spcPct val="100000"/>
                        </a:lnSpc>
                        <a:spcAft>
                          <a:spcPts val="600"/>
                        </a:spcAft>
                      </a:pP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a:t>
                      </a:r>
                      <a:r>
                        <a:rPr lang="en-GB" sz="1200" b="0" i="0" kern="1200" dirty="0" err="1">
                          <a:solidFill>
                            <a:schemeClr val="bg2">
                              <a:lumMod val="10000"/>
                            </a:schemeClr>
                          </a:solidFill>
                          <a:effectLst/>
                          <a:latin typeface="Arial" panose="020B0604020202020204" pitchFamily="34" charset="0"/>
                          <a:ea typeface="+mn-ea"/>
                          <a:cs typeface="Arial" panose="020B0604020202020204" pitchFamily="34" charset="0"/>
                        </a:rPr>
                        <a:t>Yourgene</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 Health is a</a:t>
                      </a:r>
                      <a:r>
                        <a:rPr lang="en-GB" sz="1200" b="1" i="0" kern="1200" dirty="0">
                          <a:solidFill>
                            <a:schemeClr val="bg2">
                              <a:lumMod val="10000"/>
                            </a:schemeClr>
                          </a:solidFill>
                          <a:effectLst/>
                          <a:latin typeface="Arial" panose="020B0604020202020204" pitchFamily="34" charset="0"/>
                          <a:ea typeface="+mn-ea"/>
                          <a:cs typeface="Arial" panose="020B0604020202020204" pitchFamily="34" charset="0"/>
                        </a:rPr>
                        <a:t> </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leading integrated technologies and services business headquartered in Manchester, UK, primarily developing and manufacturing simple and </a:t>
                      </a:r>
                      <a:r>
                        <a:rPr lang="en-GB" sz="1200" b="1" i="0" kern="1200" dirty="0">
                          <a:solidFill>
                            <a:schemeClr val="bg2">
                              <a:lumMod val="10000"/>
                            </a:schemeClr>
                          </a:solidFill>
                          <a:effectLst/>
                          <a:latin typeface="Arial" panose="020B0604020202020204" pitchFamily="34" charset="0"/>
                          <a:ea typeface="+mn-ea"/>
                          <a:cs typeface="Arial" panose="020B0604020202020204" pitchFamily="34" charset="0"/>
                        </a:rPr>
                        <a:t>accurate molecular diagnostic solutions</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 for </a:t>
                      </a:r>
                      <a:r>
                        <a:rPr lang="en-GB" sz="1200" b="1" i="0" kern="1200" dirty="0">
                          <a:solidFill>
                            <a:schemeClr val="bg2">
                              <a:lumMod val="10000"/>
                            </a:schemeClr>
                          </a:solidFill>
                          <a:effectLst/>
                          <a:latin typeface="Arial" panose="020B0604020202020204" pitchFamily="34" charset="0"/>
                          <a:ea typeface="+mn-ea"/>
                          <a:cs typeface="Arial" panose="020B0604020202020204" pitchFamily="34" charset="0"/>
                        </a:rPr>
                        <a:t>reproductive health</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 </a:t>
                      </a:r>
                      <a:r>
                        <a:rPr lang="en-GB" sz="1200" b="1" i="0" kern="1200" dirty="0">
                          <a:solidFill>
                            <a:schemeClr val="bg2">
                              <a:lumMod val="10000"/>
                            </a:schemeClr>
                          </a:solidFill>
                          <a:effectLst/>
                          <a:latin typeface="Arial" panose="020B0604020202020204" pitchFamily="34" charset="0"/>
                          <a:ea typeface="+mn-ea"/>
                          <a:cs typeface="Arial" panose="020B0604020202020204" pitchFamily="34" charset="0"/>
                        </a:rPr>
                        <a:t>precision medicine</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 and </a:t>
                      </a:r>
                      <a:r>
                        <a:rPr lang="en-GB" sz="1200" b="1" i="0" kern="1200" dirty="0">
                          <a:solidFill>
                            <a:schemeClr val="bg2">
                              <a:lumMod val="10000"/>
                            </a:schemeClr>
                          </a:solidFill>
                          <a:effectLst/>
                          <a:latin typeface="Arial" panose="020B0604020202020204" pitchFamily="34" charset="0"/>
                          <a:ea typeface="+mn-ea"/>
                          <a:cs typeface="Arial" panose="020B0604020202020204" pitchFamily="34" charset="0"/>
                        </a:rPr>
                        <a:t>infectious diseases</a:t>
                      </a:r>
                      <a:r>
                        <a:rPr lang="en-GB" sz="1200" b="0" i="0" kern="1200" dirty="0">
                          <a:solidFill>
                            <a:schemeClr val="bg2">
                              <a:lumMod val="10000"/>
                            </a:schemeClr>
                          </a:solidFill>
                          <a:effectLst/>
                          <a:latin typeface="Arial" panose="020B0604020202020204" pitchFamily="34" charset="0"/>
                          <a:ea typeface="+mn-ea"/>
                          <a:cs typeface="Arial" panose="020B0604020202020204" pitchFamily="34" charset="0"/>
                        </a:rPr>
                        <a:t>. With facilities in Canada, Singapore and Taiwan and direct commercial presence in the USA, Columbia, France, Germany, India, Thailand and Australia they are truly a global business with a portfolio of over 100 products and services and customers in over 65 countries worldwide”.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spc="-20" dirty="0">
                          <a:solidFill>
                            <a:schemeClr val="accent5"/>
                          </a:solidFill>
                          <a:latin typeface="Arial" panose="020B0604020202020204" pitchFamily="34" charset="0"/>
                          <a:cs typeface="Arial" panose="020B0604020202020204" pitchFamily="34" charset="0"/>
                        </a:rPr>
                        <a:t>Click the logo to find out more…</a:t>
                      </a: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dirty="0">
                          <a:solidFill>
                            <a:srgbClr val="3C3C3C"/>
                          </a:solidFill>
                          <a:latin typeface="Arial" panose="020B0604020202020204" pitchFamily="34" charset="0"/>
                          <a:ea typeface="+mn-ea"/>
                          <a:cs typeface="Arial" panose="020B0604020202020204" pitchFamily="34" charset="0"/>
                        </a:rPr>
                        <a:t>​</a:t>
                      </a:r>
                      <a:endParaRPr lang="en-US" sz="1150" b="0" i="0" u="none" strike="noStrike" kern="1200" dirty="0">
                        <a:solidFill>
                          <a:srgbClr val="3C3C3C"/>
                        </a:solidFill>
                        <a:latin typeface="Arial" panose="020B0604020202020204" pitchFamily="34" charset="0"/>
                        <a:ea typeface="+mn-ea"/>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8" name="Table 8">
            <a:extLst>
              <a:ext uri="{FF2B5EF4-FFF2-40B4-BE49-F238E27FC236}">
                <a16:creationId xmlns:a16="http://schemas.microsoft.com/office/drawing/2014/main" id="{DD819EAC-87A2-3A99-DD5C-643737B26A05}"/>
              </a:ext>
            </a:extLst>
          </p:cNvPr>
          <p:cNvGraphicFramePr>
            <a:graphicFrameLocks noGrp="1"/>
          </p:cNvGraphicFramePr>
          <p:nvPr>
            <p:extLst>
              <p:ext uri="{D42A27DB-BD31-4B8C-83A1-F6EECF244321}">
                <p14:modId xmlns:p14="http://schemas.microsoft.com/office/powerpoint/2010/main" val="3329719812"/>
              </p:ext>
            </p:extLst>
          </p:nvPr>
        </p:nvGraphicFramePr>
        <p:xfrm>
          <a:off x="503998" y="4494852"/>
          <a:ext cx="11184004" cy="114564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452">
                  <a:extLst>
                    <a:ext uri="{9D8B030D-6E8A-4147-A177-3AD203B41FA5}">
                      <a16:colId xmlns:a16="http://schemas.microsoft.com/office/drawing/2014/main" val="1166585680"/>
                    </a:ext>
                  </a:extLst>
                </a:gridCol>
                <a:gridCol w="2514022">
                  <a:extLst>
                    <a:ext uri="{9D8B030D-6E8A-4147-A177-3AD203B41FA5}">
                      <a16:colId xmlns:a16="http://schemas.microsoft.com/office/drawing/2014/main" val="2589512904"/>
                    </a:ext>
                  </a:extLst>
                </a:gridCol>
              </a:tblGrid>
              <a:tr h="370840">
                <a:tc>
                  <a:txBody>
                    <a:bodyPr/>
                    <a:lstStyle/>
                    <a:p>
                      <a:r>
                        <a:rPr lang="en-US" sz="1700" b="1" i="0" dirty="0">
                          <a:solidFill>
                            <a:schemeClr val="bg1"/>
                          </a:solidFill>
                          <a:latin typeface="Arial" panose="020B0604020202020204" pitchFamily="34" charset="0"/>
                          <a:cs typeface="Arial" panose="020B0604020202020204" pitchFamily="34" charset="0"/>
                        </a:rPr>
                        <a:t>Owlstone</a:t>
                      </a: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lvl="0">
                        <a:spcAft>
                          <a:spcPts val="600"/>
                        </a:spcAft>
                        <a:buNone/>
                      </a:pP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a:t>
                      </a:r>
                      <a:r>
                        <a:rPr lang="en-GB" sz="1150" b="0" i="0" u="none" strike="noStrike" noProof="0" dirty="0" err="1">
                          <a:solidFill>
                            <a:schemeClr val="bg2">
                              <a:lumMod val="10000"/>
                            </a:schemeClr>
                          </a:solidFill>
                          <a:latin typeface="Arial" panose="020B0604020202020204" pitchFamily="34" charset="0"/>
                          <a:cs typeface="Arial" panose="020B0604020202020204" pitchFamily="34" charset="0"/>
                        </a:rPr>
                        <a:t>Owlstone</a:t>
                      </a: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 Medical’s vision is to save 100,000 lives through the development and application of</a:t>
                      </a:r>
                      <a:r>
                        <a:rPr lang="en-GB" sz="1150" b="1" i="0" u="none" strike="noStrike" noProof="0" dirty="0">
                          <a:solidFill>
                            <a:schemeClr val="bg2">
                              <a:lumMod val="10000"/>
                            </a:schemeClr>
                          </a:solidFill>
                          <a:latin typeface="Arial" panose="020B0604020202020204" pitchFamily="34" charset="0"/>
                          <a:cs typeface="Arial" panose="020B0604020202020204" pitchFamily="34" charset="0"/>
                        </a:rPr>
                        <a:t> Breath Biopsy®</a:t>
                      </a: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 This includes clinical </a:t>
                      </a:r>
                      <a:r>
                        <a:rPr lang="en-GB" sz="1150" b="1" i="0" u="none" strike="noStrike" noProof="0" dirty="0">
                          <a:solidFill>
                            <a:schemeClr val="bg2">
                              <a:lumMod val="10000"/>
                            </a:schemeClr>
                          </a:solidFill>
                          <a:latin typeface="Arial" panose="020B0604020202020204" pitchFamily="34" charset="0"/>
                          <a:cs typeface="Arial" panose="020B0604020202020204" pitchFamily="34" charset="0"/>
                        </a:rPr>
                        <a:t>diagnostic testing </a:t>
                      </a: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in the UK for digestive health, </a:t>
                      </a:r>
                      <a:r>
                        <a:rPr lang="en-GB" sz="1150" b="1" i="0" u="none" strike="noStrike" noProof="0" dirty="0">
                          <a:solidFill>
                            <a:schemeClr val="bg2">
                              <a:lumMod val="10000"/>
                            </a:schemeClr>
                          </a:solidFill>
                          <a:latin typeface="Arial" panose="020B0604020202020204" pitchFamily="34" charset="0"/>
                          <a:cs typeface="Arial" panose="020B0604020202020204" pitchFamily="34" charset="0"/>
                        </a:rPr>
                        <a:t>novel lung cancer</a:t>
                      </a: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 and </a:t>
                      </a:r>
                      <a:r>
                        <a:rPr lang="en-GB" sz="1150" b="1" i="0" u="none" strike="noStrike" noProof="0" dirty="0">
                          <a:solidFill>
                            <a:schemeClr val="bg2">
                              <a:lumMod val="10000"/>
                            </a:schemeClr>
                          </a:solidFill>
                          <a:latin typeface="Arial" panose="020B0604020202020204" pitchFamily="34" charset="0"/>
                          <a:cs typeface="Arial" panose="020B0604020202020204" pitchFamily="34" charset="0"/>
                        </a:rPr>
                        <a:t>liver disease test</a:t>
                      </a:r>
                      <a:r>
                        <a:rPr lang="en-GB" sz="1150" b="0" i="0" u="none" strike="noStrike" noProof="0" dirty="0">
                          <a:solidFill>
                            <a:schemeClr val="bg2">
                              <a:lumMod val="10000"/>
                            </a:schemeClr>
                          </a:solidFill>
                          <a:latin typeface="Arial" panose="020B0604020202020204" pitchFamily="34" charset="0"/>
                          <a:cs typeface="Arial" panose="020B0604020202020204" pitchFamily="34" charset="0"/>
                        </a:rPr>
                        <a:t> development with clinical trials underway in Europe, North and South America, and providing breath research products and services to leading pharma and academic institutions worldwide”.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kern="1200" spc="-20" dirty="0">
                          <a:solidFill>
                            <a:schemeClr val="accent5"/>
                          </a:solidFill>
                          <a:latin typeface="Arial" panose="020B0604020202020204" pitchFamily="34" charset="0"/>
                          <a:ea typeface="+mn-ea"/>
                          <a:cs typeface="Arial" panose="020B0604020202020204" pitchFamily="34" charset="0"/>
                        </a:rPr>
                        <a:t>Click the logo to find out more…</a:t>
                      </a: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b="0" i="0" u="none" strike="noStrike" kern="1200" dirty="0">
                        <a:solidFill>
                          <a:srgbClr val="3C3C3C"/>
                        </a:solidFill>
                        <a:latin typeface="Arial" panose="020B0604020202020204" pitchFamily="34" charset="0"/>
                        <a:ea typeface="+mn-ea"/>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pic>
        <p:nvPicPr>
          <p:cNvPr id="22" name="Picture 21" descr="Logo&#10;&#10;Description automatically generated">
            <a:hlinkClick r:id="rId2"/>
            <a:extLst>
              <a:ext uri="{FF2B5EF4-FFF2-40B4-BE49-F238E27FC236}">
                <a16:creationId xmlns:a16="http://schemas.microsoft.com/office/drawing/2014/main" id="{758CC4F2-6282-DBBE-F7BB-DFD62E6FA3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3323" y="4504776"/>
            <a:ext cx="1495034" cy="1119955"/>
          </a:xfrm>
          <a:prstGeom prst="rect">
            <a:avLst/>
          </a:prstGeom>
        </p:spPr>
      </p:pic>
      <p:pic>
        <p:nvPicPr>
          <p:cNvPr id="29" name="Picture 28" descr="A picture containing text, sign, tableware, dishware&#10;&#10;Description automatically generated">
            <a:hlinkClick r:id="rId4"/>
            <a:extLst>
              <a:ext uri="{FF2B5EF4-FFF2-40B4-BE49-F238E27FC236}">
                <a16:creationId xmlns:a16="http://schemas.microsoft.com/office/drawing/2014/main" id="{9175C2F9-9213-FFB3-8BA7-DB2F22125E6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77109" y="1898397"/>
            <a:ext cx="2287463" cy="472686"/>
          </a:xfrm>
          <a:prstGeom prst="rect">
            <a:avLst/>
          </a:prstGeom>
        </p:spPr>
      </p:pic>
      <p:pic>
        <p:nvPicPr>
          <p:cNvPr id="33" name="Picture 32" descr="A picture containing text, sign&#10;&#10;Description automatically generated">
            <a:hlinkClick r:id="rId6"/>
            <a:extLst>
              <a:ext uri="{FF2B5EF4-FFF2-40B4-BE49-F238E27FC236}">
                <a16:creationId xmlns:a16="http://schemas.microsoft.com/office/drawing/2014/main" id="{23A3401A-FD64-3D66-D368-B6A2FC6A04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66286" y="3347616"/>
            <a:ext cx="2309109" cy="629099"/>
          </a:xfrm>
          <a:prstGeom prst="rect">
            <a:avLst/>
          </a:prstGeom>
        </p:spPr>
      </p:pic>
      <p:sp>
        <p:nvSpPr>
          <p:cNvPr id="36" name="TextBox 35">
            <a:extLst>
              <a:ext uri="{FF2B5EF4-FFF2-40B4-BE49-F238E27FC236}">
                <a16:creationId xmlns:a16="http://schemas.microsoft.com/office/drawing/2014/main" id="{B7275B6E-E792-E931-DDB8-A5D508608A20}"/>
              </a:ext>
            </a:extLst>
          </p:cNvPr>
          <p:cNvSpPr txBox="1"/>
          <p:nvPr/>
        </p:nvSpPr>
        <p:spPr>
          <a:xfrm>
            <a:off x="503999" y="5946518"/>
            <a:ext cx="11367142"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72000"/>
            <a:r>
              <a:rPr lang="en-US" sz="1000" i="1" dirty="0">
                <a:solidFill>
                  <a:schemeClr val="bg2">
                    <a:lumMod val="10000"/>
                  </a:schemeClr>
                </a:solidFill>
                <a:latin typeface="Arial" panose="020B0604020202020204" pitchFamily="34" charset="0"/>
                <a:cs typeface="Arial" panose="020B0604020202020204" pitchFamily="34" charset="0"/>
              </a:rPr>
              <a:t>*	Complementary diagnostic, supply and equipment companies are also highlighted in other publications including DIT's Covid 19 and Genomics offers.</a:t>
            </a:r>
          </a:p>
          <a:p>
            <a:pPr defTabSz="72000"/>
            <a:r>
              <a:rPr lang="en-US" sz="1000" i="1" dirty="0">
                <a:solidFill>
                  <a:schemeClr val="bg2">
                    <a:lumMod val="10000"/>
                  </a:schemeClr>
                </a:solidFill>
                <a:latin typeface="Arial" panose="020B0604020202020204" pitchFamily="34" charset="0"/>
                <a:cs typeface="Arial" panose="020B0604020202020204" pitchFamily="34" charset="0"/>
              </a:rPr>
              <a:t>	Please get in touch to receive more information on our UK Offers.</a:t>
            </a:r>
          </a:p>
        </p:txBody>
      </p:sp>
      <p:graphicFrame>
        <p:nvGraphicFramePr>
          <p:cNvPr id="4" name="Table 4">
            <a:extLst>
              <a:ext uri="{FF2B5EF4-FFF2-40B4-BE49-F238E27FC236}">
                <a16:creationId xmlns:a16="http://schemas.microsoft.com/office/drawing/2014/main" id="{3CB0E910-99E5-0E9F-C8B0-AC00B8AF624B}"/>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19" name="Action Button: Custom 18">
            <a:hlinkClick r:id="rId8" action="ppaction://hlinksldjump" highlightClick="1"/>
            <a:extLst>
              <a:ext uri="{FF2B5EF4-FFF2-40B4-BE49-F238E27FC236}">
                <a16:creationId xmlns:a16="http://schemas.microsoft.com/office/drawing/2014/main" id="{79EBB097-F9BE-ECB0-6BF6-3FBA1CDB5E6D}"/>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9" action="ppaction://hlinksldjump" highlightClick="1"/>
            <a:extLst>
              <a:ext uri="{FF2B5EF4-FFF2-40B4-BE49-F238E27FC236}">
                <a16:creationId xmlns:a16="http://schemas.microsoft.com/office/drawing/2014/main" id="{363A9CC2-7638-E520-E1EE-E733C120D198}"/>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Custom 20">
            <a:hlinkClick r:id="rId10" action="ppaction://hlinksldjump" highlightClick="1"/>
            <a:extLst>
              <a:ext uri="{FF2B5EF4-FFF2-40B4-BE49-F238E27FC236}">
                <a16:creationId xmlns:a16="http://schemas.microsoft.com/office/drawing/2014/main" id="{08537D54-3CA7-7AF3-1527-EF8A0A07D5C3}"/>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ction Button: Custom 22">
            <a:hlinkClick r:id="rId11" action="ppaction://hlinksldjump" highlightClick="1"/>
            <a:extLst>
              <a:ext uri="{FF2B5EF4-FFF2-40B4-BE49-F238E27FC236}">
                <a16:creationId xmlns:a16="http://schemas.microsoft.com/office/drawing/2014/main" id="{3B913FDE-4A20-D000-223F-9A7625454AC7}"/>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2" action="ppaction://hlinksldjump" highlightClick="1"/>
            <a:extLst>
              <a:ext uri="{FF2B5EF4-FFF2-40B4-BE49-F238E27FC236}">
                <a16:creationId xmlns:a16="http://schemas.microsoft.com/office/drawing/2014/main" id="{78D2341C-F622-5374-7AEC-70CA69A22FAF}"/>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13" action="ppaction://hlinksldjump" highlightClick="1"/>
            <a:extLst>
              <a:ext uri="{FF2B5EF4-FFF2-40B4-BE49-F238E27FC236}">
                <a16:creationId xmlns:a16="http://schemas.microsoft.com/office/drawing/2014/main" id="{F0795D88-3FDC-E741-9197-F435E3CA9215}"/>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4" action="ppaction://hlinksldjump" highlightClick="1"/>
            <a:extLst>
              <a:ext uri="{FF2B5EF4-FFF2-40B4-BE49-F238E27FC236}">
                <a16:creationId xmlns:a16="http://schemas.microsoft.com/office/drawing/2014/main" id="{0102835D-E76F-49A7-FC9D-04F724B72961}"/>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tion Button: Custom 30">
            <a:hlinkClick r:id="rId15" action="ppaction://hlinksldjump" highlightClick="1"/>
            <a:extLst>
              <a:ext uri="{FF2B5EF4-FFF2-40B4-BE49-F238E27FC236}">
                <a16:creationId xmlns:a16="http://schemas.microsoft.com/office/drawing/2014/main" id="{4AD76015-8758-7D79-01B3-EB92FBE45966}"/>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nextslide" highlightClick="1"/>
            <a:extLst>
              <a:ext uri="{FF2B5EF4-FFF2-40B4-BE49-F238E27FC236}">
                <a16:creationId xmlns:a16="http://schemas.microsoft.com/office/drawing/2014/main" id="{7CC4291A-A2E3-BFD0-B1DC-0B12326D68AF}"/>
              </a:ext>
            </a:extLst>
          </p:cNvPr>
          <p:cNvSpPr/>
          <p:nvPr/>
        </p:nvSpPr>
        <p:spPr>
          <a:xfrm>
            <a:off x="11648796" y="88900"/>
            <a:ext cx="272260" cy="272260"/>
          </a:xfrm>
          <a:prstGeom prst="ellipse">
            <a:avLst/>
          </a:prstGeom>
          <a: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hlinkClick r:id="" action="ppaction://hlinkshowjump?jump=previousslide" highlightClick="1"/>
            <a:extLst>
              <a:ext uri="{FF2B5EF4-FFF2-40B4-BE49-F238E27FC236}">
                <a16:creationId xmlns:a16="http://schemas.microsoft.com/office/drawing/2014/main" id="{C2691918-9A78-B89B-813D-2263BBFDF837}"/>
              </a:ext>
            </a:extLst>
          </p:cNvPr>
          <p:cNvSpPr/>
          <p:nvPr/>
        </p:nvSpPr>
        <p:spPr>
          <a:xfrm>
            <a:off x="11293196" y="88900"/>
            <a:ext cx="272260" cy="272260"/>
          </a:xfrm>
          <a:prstGeom prst="ellipse">
            <a:avLst/>
          </a:prstGeo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75883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11</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a:xfrm>
            <a:off x="246257" y="2160000"/>
            <a:ext cx="1296000" cy="738664"/>
          </a:xfrm>
        </p:spPr>
        <p:txBody>
          <a:bodyPr/>
          <a:lstStyle/>
          <a:p>
            <a:r>
              <a:rPr lang="en-GB" b="1" dirty="0"/>
              <a:t>Patient Facing Solutions </a:t>
            </a:r>
            <a:endParaRPr lang="en-US" altLang="en-US" b="1" dirty="0"/>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440000"/>
            <a:ext cx="6282255" cy="2882840"/>
          </a:xfrm>
        </p:spPr>
        <p:txBody>
          <a:bodyPr/>
          <a:lstStyle/>
          <a:p>
            <a:r>
              <a:rPr lang="en-US" sz="1400" dirty="0">
                <a:solidFill>
                  <a:srgbClr val="3C3C3C"/>
                </a:solidFill>
                <a:cs typeface="Arial" panose="020B0604020202020204" pitchFamily="34" charset="0"/>
              </a:rPr>
              <a:t>This offer focuses on </a:t>
            </a:r>
            <a:r>
              <a:rPr lang="en-US" sz="1400" b="1" dirty="0">
                <a:solidFill>
                  <a:srgbClr val="3C3C3C"/>
                </a:solidFill>
                <a:cs typeface="Arial" panose="020B0604020202020204" pitchFamily="34" charset="0"/>
              </a:rPr>
              <a:t>new technologies </a:t>
            </a:r>
            <a:r>
              <a:rPr lang="en-US" sz="1400" dirty="0">
                <a:solidFill>
                  <a:srgbClr val="3C3C3C"/>
                </a:solidFill>
                <a:cs typeface="Arial" panose="020B0604020202020204" pitchFamily="34" charset="0"/>
              </a:rPr>
              <a:t>that allow patients to better </a:t>
            </a:r>
            <a:r>
              <a:rPr lang="en-US" sz="1400" b="1" dirty="0">
                <a:solidFill>
                  <a:srgbClr val="3C3C3C"/>
                </a:solidFill>
                <a:cs typeface="Arial" panose="020B0604020202020204" pitchFamily="34" charset="0"/>
              </a:rPr>
              <a:t>manage</a:t>
            </a:r>
            <a:r>
              <a:rPr lang="en-US" sz="1400" dirty="0">
                <a:solidFill>
                  <a:srgbClr val="3C3C3C"/>
                </a:solidFill>
                <a:cs typeface="Arial" panose="020B0604020202020204" pitchFamily="34" charset="0"/>
              </a:rPr>
              <a:t> their </a:t>
            </a:r>
            <a:r>
              <a:rPr lang="en-US" sz="1400" b="1" dirty="0">
                <a:solidFill>
                  <a:srgbClr val="3C3C3C"/>
                </a:solidFill>
                <a:cs typeface="Arial" panose="020B0604020202020204" pitchFamily="34" charset="0"/>
              </a:rPr>
              <a:t>own health </a:t>
            </a:r>
            <a:r>
              <a:rPr lang="en-US" sz="1400" dirty="0">
                <a:solidFill>
                  <a:srgbClr val="3C3C3C"/>
                </a:solidFill>
                <a:cs typeface="Arial" panose="020B0604020202020204" pitchFamily="34" charset="0"/>
              </a:rPr>
              <a:t>and care alongside clinical support.</a:t>
            </a:r>
          </a:p>
          <a:p>
            <a:r>
              <a:rPr lang="en-US" sz="1400" dirty="0">
                <a:solidFill>
                  <a:srgbClr val="3C3C3C"/>
                </a:solidFill>
                <a:cs typeface="Arial" panose="020B0604020202020204" pitchFamily="34" charset="0"/>
              </a:rPr>
              <a:t>The NHS Long Term Plan states that people will be helped to stay well, to recognise important symptoms early, and to manage their own health, guided </a:t>
            </a:r>
            <a:br>
              <a:rPr lang="en-US" sz="1400" dirty="0">
                <a:solidFill>
                  <a:srgbClr val="3C3C3C"/>
                </a:solidFill>
                <a:cs typeface="Arial" panose="020B0604020202020204" pitchFamily="34" charset="0"/>
              </a:rPr>
            </a:br>
            <a:r>
              <a:rPr lang="en-US" sz="1400" dirty="0">
                <a:solidFill>
                  <a:srgbClr val="3C3C3C"/>
                </a:solidFill>
                <a:cs typeface="Arial" panose="020B0604020202020204" pitchFamily="34" charset="0"/>
              </a:rPr>
              <a:t>by digital tools.</a:t>
            </a:r>
          </a:p>
          <a:p>
            <a:r>
              <a:rPr lang="en-US" sz="1400" dirty="0">
                <a:solidFill>
                  <a:srgbClr val="3C3C3C"/>
                </a:solidFill>
                <a:cs typeface="Arial" panose="020B0604020202020204" pitchFamily="34" charset="0"/>
              </a:rPr>
              <a:t>Global value of </a:t>
            </a:r>
            <a:r>
              <a:rPr lang="en-US" sz="1400" b="1" dirty="0">
                <a:solidFill>
                  <a:srgbClr val="3C3C3C"/>
                </a:solidFill>
                <a:cs typeface="Arial" panose="020B0604020202020204" pitchFamily="34" charset="0"/>
              </a:rPr>
              <a:t>wearable</a:t>
            </a:r>
            <a:r>
              <a:rPr lang="en-US" sz="1400" dirty="0">
                <a:solidFill>
                  <a:srgbClr val="3C3C3C"/>
                </a:solidFill>
                <a:cs typeface="Arial" panose="020B0604020202020204" pitchFamily="34" charset="0"/>
              </a:rPr>
              <a:t> market will be </a:t>
            </a:r>
            <a:r>
              <a:rPr lang="en-US" sz="1400" b="1" dirty="0">
                <a:solidFill>
                  <a:srgbClr val="3C3C3C"/>
                </a:solidFill>
                <a:cs typeface="Arial" panose="020B0604020202020204" pitchFamily="34" charset="0"/>
              </a:rPr>
              <a:t>$118.16bn </a:t>
            </a:r>
            <a:r>
              <a:rPr lang="en-US" sz="1400" dirty="0">
                <a:solidFill>
                  <a:srgbClr val="3C3C3C"/>
                </a:solidFill>
                <a:cs typeface="Arial" panose="020B0604020202020204" pitchFamily="34" charset="0"/>
              </a:rPr>
              <a:t>by </a:t>
            </a:r>
            <a:r>
              <a:rPr lang="en-US" sz="1400" b="1" dirty="0">
                <a:solidFill>
                  <a:srgbClr val="3C3C3C"/>
                </a:solidFill>
                <a:cs typeface="Arial" panose="020B0604020202020204" pitchFamily="34" charset="0"/>
              </a:rPr>
              <a:t>2028</a:t>
            </a:r>
            <a:r>
              <a:rPr lang="en-US" sz="1400" dirty="0">
                <a:solidFill>
                  <a:srgbClr val="3C3C3C"/>
                </a:solidFill>
                <a:cs typeface="Arial" panose="020B0604020202020204" pitchFamily="34" charset="0"/>
              </a:rPr>
              <a:t>. </a:t>
            </a:r>
          </a:p>
          <a:p>
            <a:r>
              <a:rPr lang="en-US" sz="1400" dirty="0">
                <a:solidFill>
                  <a:srgbClr val="3C3C3C"/>
                </a:solidFill>
                <a:cs typeface="Arial" panose="020B0604020202020204" pitchFamily="34" charset="0"/>
              </a:rPr>
              <a:t>There are various initiatives by government associations for the implementation of mobile focused health apps paving the way towards a wide range of suppliers that can fit your need. </a:t>
            </a:r>
          </a:p>
          <a:p>
            <a:r>
              <a:rPr lang="en-GB" sz="1400" dirty="0">
                <a:solidFill>
                  <a:schemeClr val="accent5">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https://transform.england.nhs.uk/key-tools-and-info/digital-technology-assessment-criteria-dtac/</a:t>
            </a:r>
            <a:r>
              <a:rPr lang="en-GB" sz="1400" dirty="0">
                <a:solidFill>
                  <a:schemeClr val="accent5">
                    <a:lumMod val="75000"/>
                  </a:schemeClr>
                </a:solidFill>
                <a:cs typeface="Arial" panose="020B0604020202020204" pitchFamily="34" charset="0"/>
              </a:rPr>
              <a:t> </a:t>
            </a:r>
            <a:endParaRPr lang="en-US" sz="1400" dirty="0">
              <a:solidFill>
                <a:schemeClr val="accent5">
                  <a:lumMod val="75000"/>
                </a:schemeClr>
              </a:solidFill>
              <a:cs typeface="Arial" panose="020B0604020202020204" pitchFamily="34" charset="0"/>
            </a:endParaRP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3</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6282255" cy="415498"/>
          </a:xfrm>
        </p:spPr>
        <p:txBody>
          <a:bodyPr/>
          <a:lstStyle/>
          <a:p>
            <a:r>
              <a:rPr lang="en-GB" sz="3000" dirty="0"/>
              <a:t>Patient Facing Solutions</a:t>
            </a:r>
            <a:endParaRPr lang="en-US" sz="3000" dirty="0"/>
          </a:p>
        </p:txBody>
      </p:sp>
      <p:pic>
        <p:nvPicPr>
          <p:cNvPr id="8" name="Picture 7">
            <a:extLst>
              <a:ext uri="{FF2B5EF4-FFF2-40B4-BE49-F238E27FC236}">
                <a16:creationId xmlns:a16="http://schemas.microsoft.com/office/drawing/2014/main" id="{1C4891C1-643A-FF7C-51DD-904E69E0F276}"/>
              </a:ext>
            </a:extLst>
          </p:cNvPr>
          <p:cNvPicPr>
            <a:picLocks noChangeAspect="1"/>
          </p:cNvPicPr>
          <p:nvPr/>
        </p:nvPicPr>
        <p:blipFill rotWithShape="1">
          <a:blip r:embed="rId4" cstate="print">
            <a:alphaModFix amt="60000"/>
            <a:extLst>
              <a:ext uri="{28A0092B-C50C-407E-A947-70E740481C1C}">
                <a14:useLocalDpi xmlns:a14="http://schemas.microsoft.com/office/drawing/2010/main"/>
              </a:ext>
            </a:extLst>
          </a:blip>
          <a:srcRect t="-7448"/>
          <a:stretch/>
        </p:blipFill>
        <p:spPr>
          <a:xfrm>
            <a:off x="8937110" y="9331"/>
            <a:ext cx="3254890" cy="6492240"/>
          </a:xfrm>
          <a:prstGeom prst="rect">
            <a:avLst/>
          </a:prstGeom>
        </p:spPr>
      </p:pic>
      <p:graphicFrame>
        <p:nvGraphicFramePr>
          <p:cNvPr id="22" name="Table 4">
            <a:extLst>
              <a:ext uri="{FF2B5EF4-FFF2-40B4-BE49-F238E27FC236}">
                <a16:creationId xmlns:a16="http://schemas.microsoft.com/office/drawing/2014/main" id="{D7E56061-6574-2B41-FBD1-8509EAD705A1}"/>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3" name="Action Button: Custom 22">
            <a:hlinkClick r:id="rId5" action="ppaction://hlinksldjump" highlightClick="1"/>
            <a:extLst>
              <a:ext uri="{FF2B5EF4-FFF2-40B4-BE49-F238E27FC236}">
                <a16:creationId xmlns:a16="http://schemas.microsoft.com/office/drawing/2014/main" id="{8C66D5B1-0308-E540-516D-6D72D2CE3E4D}"/>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6" action="ppaction://hlinksldjump" highlightClick="1"/>
            <a:extLst>
              <a:ext uri="{FF2B5EF4-FFF2-40B4-BE49-F238E27FC236}">
                <a16:creationId xmlns:a16="http://schemas.microsoft.com/office/drawing/2014/main" id="{548383F4-70BD-2AA9-0837-F383B7E7B4A7}"/>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7" action="ppaction://hlinksldjump" highlightClick="1"/>
            <a:extLst>
              <a:ext uri="{FF2B5EF4-FFF2-40B4-BE49-F238E27FC236}">
                <a16:creationId xmlns:a16="http://schemas.microsoft.com/office/drawing/2014/main" id="{1811478E-5533-2347-A89B-0F048FD8C129}"/>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8" action="ppaction://hlinksldjump" highlightClick="1"/>
            <a:extLst>
              <a:ext uri="{FF2B5EF4-FFF2-40B4-BE49-F238E27FC236}">
                <a16:creationId xmlns:a16="http://schemas.microsoft.com/office/drawing/2014/main" id="{3B627E26-C963-15E5-C92B-82CDA25AB40E}"/>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9" action="ppaction://hlinksldjump" highlightClick="1"/>
            <a:extLst>
              <a:ext uri="{FF2B5EF4-FFF2-40B4-BE49-F238E27FC236}">
                <a16:creationId xmlns:a16="http://schemas.microsoft.com/office/drawing/2014/main" id="{D57D91C9-CCFD-EBEA-382B-5FCF20026CF9}"/>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10" action="ppaction://hlinksldjump" highlightClick="1"/>
            <a:extLst>
              <a:ext uri="{FF2B5EF4-FFF2-40B4-BE49-F238E27FC236}">
                <a16:creationId xmlns:a16="http://schemas.microsoft.com/office/drawing/2014/main" id="{A96F954B-C564-9444-3D69-DC73B8A75EE1}"/>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1" action="ppaction://hlinksldjump" highlightClick="1"/>
            <a:extLst>
              <a:ext uri="{FF2B5EF4-FFF2-40B4-BE49-F238E27FC236}">
                <a16:creationId xmlns:a16="http://schemas.microsoft.com/office/drawing/2014/main" id="{585873ED-9290-69B6-FC74-7CD4A776749F}"/>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2" action="ppaction://hlinksldjump" highlightClick="1"/>
            <a:extLst>
              <a:ext uri="{FF2B5EF4-FFF2-40B4-BE49-F238E27FC236}">
                <a16:creationId xmlns:a16="http://schemas.microsoft.com/office/drawing/2014/main" id="{080A6E1C-26C6-A6E0-29C0-3943DBF58F1C}"/>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hlinkClick r:id="" action="ppaction://hlinkshowjump?jump=nextslide" highlightClick="1"/>
            <a:extLst>
              <a:ext uri="{FF2B5EF4-FFF2-40B4-BE49-F238E27FC236}">
                <a16:creationId xmlns:a16="http://schemas.microsoft.com/office/drawing/2014/main" id="{0B953019-CB79-4E0E-ABC2-A25632161E6D}"/>
              </a:ext>
            </a:extLst>
          </p:cNvPr>
          <p:cNvSpPr/>
          <p:nvPr/>
        </p:nvSpPr>
        <p:spPr>
          <a:xfrm>
            <a:off x="116487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previousslide" highlightClick="1"/>
            <a:extLst>
              <a:ext uri="{FF2B5EF4-FFF2-40B4-BE49-F238E27FC236}">
                <a16:creationId xmlns:a16="http://schemas.microsoft.com/office/drawing/2014/main" id="{C9E79F33-EF33-AA1F-8EE0-C9F4B5B20836}"/>
              </a:ext>
            </a:extLst>
          </p:cNvPr>
          <p:cNvSpPr/>
          <p:nvPr/>
        </p:nvSpPr>
        <p:spPr>
          <a:xfrm>
            <a:off x="11293196" y="88900"/>
            <a:ext cx="272260" cy="272260"/>
          </a:xfrm>
          <a:prstGeom prst="ellipse">
            <a:avLst/>
          </a:prstGeom>
          <a: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34913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AE07B-12AE-0E8F-56E4-4BFDDCD13700}"/>
              </a:ext>
            </a:extLst>
          </p:cNvPr>
          <p:cNvSpPr>
            <a:spLocks noGrp="1"/>
          </p:cNvSpPr>
          <p:nvPr>
            <p:ph type="title"/>
          </p:nvPr>
        </p:nvSpPr>
        <p:spPr>
          <a:xfrm>
            <a:off x="503999" y="828000"/>
            <a:ext cx="11188800" cy="415498"/>
          </a:xfrm>
        </p:spPr>
        <p:txBody>
          <a:bodyPr/>
          <a:lstStyle/>
          <a:p>
            <a:r>
              <a:rPr lang="en-US" sz="3000" dirty="0"/>
              <a:t>Patient Facing Solutions </a:t>
            </a:r>
            <a:r>
              <a:rPr lang="en-US" sz="3000" b="0" dirty="0"/>
              <a:t>–</a:t>
            </a:r>
            <a:r>
              <a:rPr lang="en-US" sz="3000" dirty="0"/>
              <a:t> </a:t>
            </a:r>
            <a:r>
              <a:rPr lang="en-US" sz="3000" b="0" dirty="0"/>
              <a:t>supplier examples*</a:t>
            </a:r>
          </a:p>
        </p:txBody>
      </p:sp>
      <p:sp>
        <p:nvSpPr>
          <p:cNvPr id="17" name="Footer Placeholder 16">
            <a:extLst>
              <a:ext uri="{FF2B5EF4-FFF2-40B4-BE49-F238E27FC236}">
                <a16:creationId xmlns:a16="http://schemas.microsoft.com/office/drawing/2014/main" id="{AEDDBF9A-847E-EFA7-0DE3-4A183BE114F3}"/>
              </a:ext>
            </a:extLst>
          </p:cNvPr>
          <p:cNvSpPr>
            <a:spLocks noGrp="1"/>
          </p:cNvSpPr>
          <p:nvPr>
            <p:ph type="ftr" sz="quarter" idx="3"/>
          </p:nvPr>
        </p:nvSpPr>
        <p:spPr/>
        <p:txBody>
          <a:bodyPr/>
          <a:lstStyle/>
          <a:p>
            <a:r>
              <a:rPr lang="en-US" b="1" dirty="0"/>
              <a:t>UK MedTech: </a:t>
            </a:r>
            <a:r>
              <a:rPr lang="en-US" dirty="0"/>
              <a:t>Your Partner in Healthcare</a:t>
            </a:r>
          </a:p>
        </p:txBody>
      </p:sp>
      <p:sp>
        <p:nvSpPr>
          <p:cNvPr id="18" name="Slide Number Placeholder 17">
            <a:extLst>
              <a:ext uri="{FF2B5EF4-FFF2-40B4-BE49-F238E27FC236}">
                <a16:creationId xmlns:a16="http://schemas.microsoft.com/office/drawing/2014/main" id="{783AE4F2-51BA-99D6-73E3-7CA27070E624}"/>
              </a:ext>
            </a:extLst>
          </p:cNvPr>
          <p:cNvSpPr>
            <a:spLocks noGrp="1"/>
          </p:cNvSpPr>
          <p:nvPr>
            <p:ph type="sldNum" sz="quarter" idx="4"/>
          </p:nvPr>
        </p:nvSpPr>
        <p:spPr/>
        <p:txBody>
          <a:bodyPr/>
          <a:lstStyle/>
          <a:p>
            <a:fld id="{48477F85-CF69-7543-BDC4-99C30B4D2507}" type="slidenum">
              <a:rPr lang="en-US" smtClean="0"/>
              <a:pPr/>
              <a:t>12</a:t>
            </a:fld>
            <a:endParaRPr lang="en-US" dirty="0"/>
          </a:p>
        </p:txBody>
      </p:sp>
      <p:sp>
        <p:nvSpPr>
          <p:cNvPr id="3" name="TextBox 2">
            <a:hlinkClick r:id="rId2"/>
            <a:extLst>
              <a:ext uri="{FF2B5EF4-FFF2-40B4-BE49-F238E27FC236}">
                <a16:creationId xmlns:a16="http://schemas.microsoft.com/office/drawing/2014/main" id="{5F1C363F-CCD1-48D0-15C2-8FEDB9F3C760}"/>
              </a:ext>
            </a:extLst>
          </p:cNvPr>
          <p:cNvSpPr txBox="1"/>
          <p:nvPr/>
        </p:nvSpPr>
        <p:spPr>
          <a:xfrm>
            <a:off x="503998" y="5829894"/>
            <a:ext cx="11184004"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000" i="1" dirty="0">
                <a:latin typeface="Arial" panose="020B0604020202020204" pitchFamily="34" charset="0"/>
                <a:cs typeface="Arial" panose="020B0604020202020204" pitchFamily="34" charset="0"/>
              </a:rPr>
              <a:t>The UK has an extensive offer of Digital Health solutions that can be found on our Digital Health First 100 Playbook: </a:t>
            </a:r>
            <a:r>
              <a:rPr lang="en-GB" sz="1000" i="1" dirty="0">
                <a:latin typeface="Arial" panose="020B0604020202020204" pitchFamily="34" charset="0"/>
                <a:ea typeface="+mn-lt"/>
                <a:cs typeface="Arial" panose="020B0604020202020204" pitchFamily="34" charset="0"/>
              </a:rPr>
              <a:t>https://eu.eventscloud.com/ehome/200208923/first-100-digital/</a:t>
            </a:r>
            <a:endParaRPr lang="en-US" sz="1000" i="1" dirty="0">
              <a:latin typeface="Arial" panose="020B0604020202020204" pitchFamily="34" charset="0"/>
              <a:ea typeface="MS PGothic"/>
              <a:cs typeface="Arial" panose="020B0604020202020204" pitchFamily="34" charset="0"/>
            </a:endParaRPr>
          </a:p>
        </p:txBody>
      </p:sp>
      <p:graphicFrame>
        <p:nvGraphicFramePr>
          <p:cNvPr id="26" name="Table 8">
            <a:extLst>
              <a:ext uri="{FF2B5EF4-FFF2-40B4-BE49-F238E27FC236}">
                <a16:creationId xmlns:a16="http://schemas.microsoft.com/office/drawing/2014/main" id="{A4DCBDCA-D330-0F62-2FBC-1F428E12D994}"/>
              </a:ext>
            </a:extLst>
          </p:cNvPr>
          <p:cNvGraphicFramePr>
            <a:graphicFrameLocks noGrp="1"/>
          </p:cNvGraphicFramePr>
          <p:nvPr>
            <p:extLst>
              <p:ext uri="{D42A27DB-BD31-4B8C-83A1-F6EECF244321}">
                <p14:modId xmlns:p14="http://schemas.microsoft.com/office/powerpoint/2010/main" val="276043200"/>
              </p:ext>
            </p:extLst>
          </p:nvPr>
        </p:nvGraphicFramePr>
        <p:xfrm>
          <a:off x="503998" y="1440000"/>
          <a:ext cx="11184004" cy="106944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452">
                  <a:extLst>
                    <a:ext uri="{9D8B030D-6E8A-4147-A177-3AD203B41FA5}">
                      <a16:colId xmlns:a16="http://schemas.microsoft.com/office/drawing/2014/main" val="1166585680"/>
                    </a:ext>
                  </a:extLst>
                </a:gridCol>
                <a:gridCol w="2514022">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Aparito</a:t>
                      </a: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noProof="0" dirty="0">
                          <a:solidFill>
                            <a:srgbClr val="3C3C3C"/>
                          </a:solidFill>
                          <a:latin typeface="Arial" panose="020B0604020202020204" pitchFamily="34" charset="0"/>
                          <a:cs typeface="Arial" panose="020B0604020202020204" pitchFamily="34" charset="0"/>
                        </a:rPr>
                        <a:t>“</a:t>
                      </a:r>
                      <a:r>
                        <a:rPr lang="en-GB" sz="1150" b="0" i="0" u="none" strike="noStrike" noProof="0" dirty="0" err="1">
                          <a:solidFill>
                            <a:srgbClr val="3C3C3C"/>
                          </a:solidFill>
                          <a:latin typeface="Arial" panose="020B0604020202020204" pitchFamily="34" charset="0"/>
                          <a:cs typeface="Arial" panose="020B0604020202020204" pitchFamily="34" charset="0"/>
                        </a:rPr>
                        <a:t>Aparito</a:t>
                      </a:r>
                      <a:r>
                        <a:rPr lang="en-GB" sz="1150" b="0" i="0" u="none" strike="noStrike" noProof="0" dirty="0">
                          <a:solidFill>
                            <a:srgbClr val="3C3C3C"/>
                          </a:solidFill>
                          <a:latin typeface="Arial" panose="020B0604020202020204" pitchFamily="34" charset="0"/>
                          <a:cs typeface="Arial" panose="020B0604020202020204" pitchFamily="34" charset="0"/>
                        </a:rPr>
                        <a:t> </a:t>
                      </a:r>
                      <a:r>
                        <a:rPr lang="en-GB" sz="1150" b="1" i="0" u="none" strike="noStrike" noProof="0" dirty="0">
                          <a:solidFill>
                            <a:srgbClr val="3C3C3C"/>
                          </a:solidFill>
                          <a:latin typeface="Arial" panose="020B0604020202020204" pitchFamily="34" charset="0"/>
                          <a:cs typeface="Arial" panose="020B0604020202020204" pitchFamily="34" charset="0"/>
                        </a:rPr>
                        <a:t>digitises clinical trials, </a:t>
                      </a:r>
                      <a:r>
                        <a:rPr lang="en-GB" sz="1150" b="0" i="0" u="none" strike="noStrike" noProof="0" dirty="0">
                          <a:solidFill>
                            <a:srgbClr val="3C3C3C"/>
                          </a:solidFill>
                          <a:latin typeface="Arial" panose="020B0604020202020204" pitchFamily="34" charset="0"/>
                          <a:cs typeface="Arial" panose="020B0604020202020204" pitchFamily="34" charset="0"/>
                        </a:rPr>
                        <a:t>making it </a:t>
                      </a:r>
                      <a:r>
                        <a:rPr lang="en-GB" sz="1150" b="1" i="0" u="none" strike="noStrike" noProof="0" dirty="0">
                          <a:solidFill>
                            <a:srgbClr val="3C3C3C"/>
                          </a:solidFill>
                          <a:latin typeface="Arial" panose="020B0604020202020204" pitchFamily="34" charset="0"/>
                          <a:cs typeface="Arial" panose="020B0604020202020204" pitchFamily="34" charset="0"/>
                        </a:rPr>
                        <a:t>easier for patients to participate</a:t>
                      </a:r>
                      <a:r>
                        <a:rPr lang="en-GB" sz="1150" b="0" i="0" u="none" strike="noStrike" noProof="0" dirty="0">
                          <a:solidFill>
                            <a:srgbClr val="3C3C3C"/>
                          </a:solidFill>
                          <a:latin typeface="Arial" panose="020B0604020202020204" pitchFamily="34" charset="0"/>
                          <a:cs typeface="Arial" panose="020B0604020202020204" pitchFamily="34" charset="0"/>
                        </a:rPr>
                        <a:t> in rare disease studies and </a:t>
                      </a:r>
                      <a:r>
                        <a:rPr lang="en-GB" sz="1150" b="1" i="0" u="none" strike="noStrike" noProof="0" dirty="0">
                          <a:solidFill>
                            <a:srgbClr val="3C3C3C"/>
                          </a:solidFill>
                          <a:latin typeface="Arial" panose="020B0604020202020204" pitchFamily="34" charset="0"/>
                          <a:cs typeface="Arial" panose="020B0604020202020204" pitchFamily="34" charset="0"/>
                        </a:rPr>
                        <a:t>accelerate</a:t>
                      </a:r>
                      <a:r>
                        <a:rPr lang="en-GB" sz="1150" b="0" i="0" u="none" strike="noStrike" noProof="0" dirty="0">
                          <a:solidFill>
                            <a:srgbClr val="3C3C3C"/>
                          </a:solidFill>
                          <a:latin typeface="Arial" panose="020B0604020202020204" pitchFamily="34" charset="0"/>
                          <a:cs typeface="Arial" panose="020B0604020202020204" pitchFamily="34" charset="0"/>
                        </a:rPr>
                        <a:t> the drug development process. Their Atom5™ clinical trial platform provides Video Assessments, PROs, Telemedicine, EDC and eConsent, in 193 countries and 125 languages, all via one FDA 21 CFR Part 11 and GDPR compliant smartphone app”.</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spc="-20" dirty="0">
                          <a:solidFill>
                            <a:schemeClr val="accent5"/>
                          </a:solidFill>
                          <a:latin typeface="Arial" panose="020B0604020202020204" pitchFamily="34" charset="0"/>
                          <a:cs typeface="Arial" panose="020B0604020202020204" pitchFamily="34" charset="0"/>
                        </a:rPr>
                        <a:t>Click the logo to find out more…</a:t>
                      </a:r>
                      <a:endParaRPr lang="en-US" sz="1000" dirty="0">
                        <a:solidFill>
                          <a:schemeClr val="accent5"/>
                        </a:solidFill>
                        <a:latin typeface="Arial" panose="020B0604020202020204" pitchFamily="34" charset="0"/>
                        <a:cs typeface="Arial" panose="020B0604020202020204" pitchFamily="34" charset="0"/>
                      </a:endParaRP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algn="ctr"/>
                      <a:r>
                        <a:rPr lang="en-GB" sz="1000" dirty="0">
                          <a:cs typeface="Segoe UI"/>
                        </a:rPr>
                        <a:t>​</a:t>
                      </a:r>
                      <a:endParaRPr lang="en-US"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7" name="Table 8">
            <a:extLst>
              <a:ext uri="{FF2B5EF4-FFF2-40B4-BE49-F238E27FC236}">
                <a16:creationId xmlns:a16="http://schemas.microsoft.com/office/drawing/2014/main" id="{114D3D9A-1D35-B53B-126A-5B2CBF2F5631}"/>
              </a:ext>
            </a:extLst>
          </p:cNvPr>
          <p:cNvGraphicFramePr>
            <a:graphicFrameLocks noGrp="1"/>
          </p:cNvGraphicFramePr>
          <p:nvPr>
            <p:extLst>
              <p:ext uri="{D42A27DB-BD31-4B8C-83A1-F6EECF244321}">
                <p14:modId xmlns:p14="http://schemas.microsoft.com/office/powerpoint/2010/main" val="1480686718"/>
              </p:ext>
            </p:extLst>
          </p:nvPr>
        </p:nvGraphicFramePr>
        <p:xfrm>
          <a:off x="503998" y="2552667"/>
          <a:ext cx="11184004" cy="159522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952">
                  <a:extLst>
                    <a:ext uri="{9D8B030D-6E8A-4147-A177-3AD203B41FA5}">
                      <a16:colId xmlns:a16="http://schemas.microsoft.com/office/drawing/2014/main" val="1166585680"/>
                    </a:ext>
                  </a:extLst>
                </a:gridCol>
                <a:gridCol w="2513522">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Waire Health</a:t>
                      </a: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dirty="0">
                          <a:solidFill>
                            <a:srgbClr val="3C3C3C"/>
                          </a:solidFill>
                          <a:latin typeface="Arial" panose="020B0604020202020204" pitchFamily="34" charset="0"/>
                          <a:ea typeface="+mn-ea"/>
                          <a:cs typeface="Arial" panose="020B0604020202020204" pitchFamily="34" charset="0"/>
                        </a:rPr>
                        <a:t>“</a:t>
                      </a:r>
                      <a:r>
                        <a:rPr lang="en-GB" sz="1150" b="0" i="0" u="none" strike="noStrike" kern="1200" dirty="0" err="1">
                          <a:solidFill>
                            <a:srgbClr val="3C3C3C"/>
                          </a:solidFill>
                          <a:latin typeface="Arial" panose="020B0604020202020204" pitchFamily="34" charset="0"/>
                          <a:ea typeface="+mn-ea"/>
                          <a:cs typeface="Arial" panose="020B0604020202020204" pitchFamily="34" charset="0"/>
                        </a:rPr>
                        <a:t>Waire</a:t>
                      </a:r>
                      <a:r>
                        <a:rPr lang="en-GB" sz="1150" b="0" i="0" u="none" strike="noStrike" kern="1200" dirty="0">
                          <a:solidFill>
                            <a:srgbClr val="3C3C3C"/>
                          </a:solidFill>
                          <a:latin typeface="Arial" panose="020B0604020202020204" pitchFamily="34" charset="0"/>
                          <a:ea typeface="+mn-ea"/>
                          <a:cs typeface="Arial" panose="020B0604020202020204" pitchFamily="34" charset="0"/>
                        </a:rPr>
                        <a:t> Health operate in E.U., USA, UK, and Middle Eastern markets.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dirty="0">
                          <a:solidFill>
                            <a:srgbClr val="3C3C3C"/>
                          </a:solidFill>
                          <a:latin typeface="Arial" panose="020B0604020202020204" pitchFamily="34" charset="0"/>
                          <a:ea typeface="+mn-ea"/>
                          <a:cs typeface="Arial" panose="020B0604020202020204" pitchFamily="34" charset="0"/>
                        </a:rPr>
                        <a:t>Waire Health produce </a:t>
                      </a:r>
                      <a:r>
                        <a:rPr lang="en-GB" sz="1150" b="1" i="0" u="none" strike="noStrike" kern="1200" dirty="0">
                          <a:solidFill>
                            <a:srgbClr val="3C3C3C"/>
                          </a:solidFill>
                          <a:latin typeface="Arial" panose="020B0604020202020204" pitchFamily="34" charset="0"/>
                          <a:ea typeface="+mn-ea"/>
                          <a:cs typeface="Arial" panose="020B0604020202020204" pitchFamily="34" charset="0"/>
                        </a:rPr>
                        <a:t>medical-grade wearable</a:t>
                      </a:r>
                      <a:r>
                        <a:rPr lang="en-GB" sz="1150" b="0" i="0" u="none" strike="noStrike" kern="1200" dirty="0">
                          <a:solidFill>
                            <a:srgbClr val="3C3C3C"/>
                          </a:solidFill>
                          <a:latin typeface="Arial" panose="020B0604020202020204" pitchFamily="34" charset="0"/>
                          <a:ea typeface="+mn-ea"/>
                          <a:cs typeface="Arial" panose="020B0604020202020204" pitchFamily="34" charset="0"/>
                        </a:rPr>
                        <a:t>, autonomous, continuous, </a:t>
                      </a:r>
                      <a:r>
                        <a:rPr lang="en-GB" sz="1150" b="1" i="0" u="none" strike="noStrike" kern="1200" dirty="0">
                          <a:solidFill>
                            <a:srgbClr val="3C3C3C"/>
                          </a:solidFill>
                          <a:latin typeface="Arial" panose="020B0604020202020204" pitchFamily="34" charset="0"/>
                          <a:ea typeface="+mn-ea"/>
                          <a:cs typeface="Arial" panose="020B0604020202020204" pitchFamily="34" charset="0"/>
                        </a:rPr>
                        <a:t>vital-signs monitors </a:t>
                      </a:r>
                      <a:r>
                        <a:rPr lang="en-GB" sz="1150" b="0" i="0" u="none" strike="noStrike" kern="1200" dirty="0">
                          <a:solidFill>
                            <a:srgbClr val="3C3C3C"/>
                          </a:solidFill>
                          <a:latin typeface="Arial" panose="020B0604020202020204" pitchFamily="34" charset="0"/>
                          <a:ea typeface="+mn-ea"/>
                          <a:cs typeface="Arial" panose="020B0604020202020204" pitchFamily="34" charset="0"/>
                        </a:rPr>
                        <a:t>for use in hospitals and patient’s homes. Measuring a full range of vital-signs, all communications infrastructure is also incorporated internally within the sensor. This removes the need for infrastructure such as routers and hubs. All sensors have cellular, Wi-Fi and long-range Bluetooth 5 internally. </a:t>
                      </a:r>
                      <a:r>
                        <a:rPr lang="en-GB" sz="1150" b="0" i="0" u="none" strike="noStrike" kern="1200" dirty="0" err="1">
                          <a:solidFill>
                            <a:srgbClr val="3C3C3C"/>
                          </a:solidFill>
                          <a:latin typeface="Arial" panose="020B0604020202020204" pitchFamily="34" charset="0"/>
                          <a:ea typeface="+mn-ea"/>
                          <a:cs typeface="Arial" panose="020B0604020202020204" pitchFamily="34" charset="0"/>
                        </a:rPr>
                        <a:t>Waire</a:t>
                      </a:r>
                      <a:r>
                        <a:rPr lang="en-GB" sz="1150" b="0" i="0" u="none" strike="noStrike" kern="1200" dirty="0">
                          <a:solidFill>
                            <a:srgbClr val="3C3C3C"/>
                          </a:solidFill>
                          <a:latin typeface="Arial" panose="020B0604020202020204" pitchFamily="34" charset="0"/>
                          <a:ea typeface="+mn-ea"/>
                          <a:cs typeface="Arial" panose="020B0604020202020204" pitchFamily="34" charset="0"/>
                        </a:rPr>
                        <a:t> Health sensors also feature BP-Cuff integration, Weight Scale integration and Indoor Bluetooth beacon capability. Our sensors are </a:t>
                      </a:r>
                      <a:r>
                        <a:rPr lang="en-GB" sz="1150" b="1" i="0" u="none" strike="noStrike" kern="1200" dirty="0">
                          <a:solidFill>
                            <a:srgbClr val="3C3C3C"/>
                          </a:solidFill>
                          <a:latin typeface="Arial" panose="020B0604020202020204" pitchFamily="34" charset="0"/>
                          <a:ea typeface="+mn-ea"/>
                          <a:cs typeface="Arial" panose="020B0604020202020204" pitchFamily="34" charset="0"/>
                        </a:rPr>
                        <a:t>platform agnostic </a:t>
                      </a:r>
                      <a:r>
                        <a:rPr lang="en-GB" sz="1150" b="0" i="0" u="none" strike="noStrike" kern="1200" dirty="0">
                          <a:solidFill>
                            <a:srgbClr val="3C3C3C"/>
                          </a:solidFill>
                          <a:latin typeface="Arial" panose="020B0604020202020204" pitchFamily="34" charset="0"/>
                          <a:ea typeface="+mn-ea"/>
                          <a:cs typeface="Arial" panose="020B0604020202020204" pitchFamily="34" charset="0"/>
                        </a:rPr>
                        <a:t>and will integrate with any platform provider”.</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spc="-20" dirty="0">
                          <a:solidFill>
                            <a:schemeClr val="accent5"/>
                          </a:solidFill>
                          <a:latin typeface="Arial" panose="020B0604020202020204" pitchFamily="34" charset="0"/>
                          <a:cs typeface="Arial" panose="020B0604020202020204" pitchFamily="34" charset="0"/>
                        </a:rPr>
                        <a:t>Click the logo to find out more…</a:t>
                      </a:r>
                      <a:endParaRPr lang="en-GB" sz="1000" b="0" i="0" u="none" strike="noStrike" kern="1200" noProof="0" dirty="0">
                        <a:solidFill>
                          <a:schemeClr val="accent5"/>
                        </a:solidFill>
                        <a:latin typeface="Arial" panose="020B0604020202020204" pitchFamily="34" charset="0"/>
                        <a:ea typeface="+mn-ea"/>
                        <a:cs typeface="Arial" panose="020B0604020202020204" pitchFamily="34" charset="0"/>
                      </a:endParaRP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dirty="0">
                          <a:solidFill>
                            <a:srgbClr val="3C3C3C"/>
                          </a:solidFill>
                          <a:latin typeface="Arial" panose="020B0604020202020204" pitchFamily="34" charset="0"/>
                          <a:ea typeface="+mn-ea"/>
                          <a:cs typeface="Arial" panose="020B0604020202020204" pitchFamily="34" charset="0"/>
                        </a:rPr>
                        <a:t>​</a:t>
                      </a:r>
                      <a:endParaRPr lang="en-US" sz="1150" b="0" i="0" u="none" strike="noStrike" kern="1200" dirty="0">
                        <a:solidFill>
                          <a:srgbClr val="3C3C3C"/>
                        </a:solidFill>
                        <a:latin typeface="Arial" panose="020B0604020202020204" pitchFamily="34" charset="0"/>
                        <a:ea typeface="+mn-ea"/>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8" name="Table 8">
            <a:extLst>
              <a:ext uri="{FF2B5EF4-FFF2-40B4-BE49-F238E27FC236}">
                <a16:creationId xmlns:a16="http://schemas.microsoft.com/office/drawing/2014/main" id="{DD819EAC-87A2-3A99-DD5C-643737B26A05}"/>
              </a:ext>
            </a:extLst>
          </p:cNvPr>
          <p:cNvGraphicFramePr>
            <a:graphicFrameLocks noGrp="1"/>
          </p:cNvGraphicFramePr>
          <p:nvPr>
            <p:extLst>
              <p:ext uri="{D42A27DB-BD31-4B8C-83A1-F6EECF244321}">
                <p14:modId xmlns:p14="http://schemas.microsoft.com/office/powerpoint/2010/main" val="450722776"/>
              </p:ext>
            </p:extLst>
          </p:nvPr>
        </p:nvGraphicFramePr>
        <p:xfrm>
          <a:off x="503998" y="4191113"/>
          <a:ext cx="11184004" cy="141996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235452">
                  <a:extLst>
                    <a:ext uri="{9D8B030D-6E8A-4147-A177-3AD203B41FA5}">
                      <a16:colId xmlns:a16="http://schemas.microsoft.com/office/drawing/2014/main" val="1166585680"/>
                    </a:ext>
                  </a:extLst>
                </a:gridCol>
                <a:gridCol w="2514022">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Neuro ProActive</a:t>
                      </a: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noProof="0" dirty="0">
                          <a:solidFill>
                            <a:srgbClr val="3C3C3C"/>
                          </a:solidFill>
                          <a:latin typeface="Arial" panose="020B0604020202020204" pitchFamily="34" charset="0"/>
                          <a:ea typeface="+mn-ea"/>
                          <a:cs typeface="Arial" panose="020B0604020202020204" pitchFamily="34" charset="0"/>
                        </a:rPr>
                        <a:t>“Neuro ProActive is a digital platform for </a:t>
                      </a:r>
                      <a:r>
                        <a:rPr lang="en-GB" sz="1150" b="1" i="0" u="none" strike="noStrike" kern="1200" noProof="0" dirty="0">
                          <a:solidFill>
                            <a:srgbClr val="3C3C3C"/>
                          </a:solidFill>
                          <a:latin typeface="Arial" panose="020B0604020202020204" pitchFamily="34" charset="0"/>
                          <a:ea typeface="+mn-ea"/>
                          <a:cs typeface="Arial" panose="020B0604020202020204" pitchFamily="34" charset="0"/>
                        </a:rPr>
                        <a:t>rehabilitation</a:t>
                      </a:r>
                      <a:r>
                        <a:rPr lang="en-GB" sz="1150" b="0" i="0" u="none" strike="noStrike" kern="1200" noProof="0" dirty="0">
                          <a:solidFill>
                            <a:srgbClr val="3C3C3C"/>
                          </a:solidFill>
                          <a:latin typeface="Arial" panose="020B0604020202020204" pitchFamily="34" charset="0"/>
                          <a:ea typeface="+mn-ea"/>
                          <a:cs typeface="Arial" panose="020B0604020202020204" pitchFamily="34" charset="0"/>
                        </a:rPr>
                        <a:t> and the management of long-term conditions. The platform is in the process of being adopted by a considerable proportion of NHS Trusts. Neuro ProActive addresses 33 of the 55 patient unmet needs defined by the National Institute of Health Research (NIHR). Developed to medical device standards, the platform can connect to various hospital systems and electronic patient records. </a:t>
                      </a:r>
                      <a:r>
                        <a:rPr lang="en-GB" sz="1150" b="1" i="0" u="none" strike="noStrike" kern="1200" dirty="0">
                          <a:solidFill>
                            <a:srgbClr val="3C3C3C"/>
                          </a:solidFill>
                          <a:latin typeface="Arial" panose="020B0604020202020204" pitchFamily="34" charset="0"/>
                          <a:ea typeface="+mn-ea"/>
                          <a:cs typeface="Arial" panose="020B0604020202020204" pitchFamily="34" charset="0"/>
                        </a:rPr>
                        <a:t>Patients</a:t>
                      </a:r>
                      <a:r>
                        <a:rPr lang="en-GB" sz="1150" b="0" i="0" u="none" strike="noStrike" kern="1200" dirty="0">
                          <a:solidFill>
                            <a:srgbClr val="3C3C3C"/>
                          </a:solidFill>
                          <a:latin typeface="Arial" panose="020B0604020202020204" pitchFamily="34" charset="0"/>
                          <a:ea typeface="+mn-ea"/>
                          <a:cs typeface="Arial" panose="020B0604020202020204" pitchFamily="34" charset="0"/>
                        </a:rPr>
                        <a:t>, therapists across six disciplines and family members </a:t>
                      </a:r>
                      <a:r>
                        <a:rPr lang="en-GB" sz="1150" b="1" i="0" u="none" strike="noStrike" kern="1200" dirty="0">
                          <a:solidFill>
                            <a:srgbClr val="3C3C3C"/>
                          </a:solidFill>
                          <a:latin typeface="Arial" panose="020B0604020202020204" pitchFamily="34" charset="0"/>
                          <a:ea typeface="+mn-ea"/>
                          <a:cs typeface="Arial" panose="020B0604020202020204" pitchFamily="34" charset="0"/>
                        </a:rPr>
                        <a:t>combine</a:t>
                      </a:r>
                      <a:r>
                        <a:rPr lang="en-GB" sz="1150" b="0" i="0" u="none" strike="noStrike" kern="1200" dirty="0">
                          <a:solidFill>
                            <a:srgbClr val="3C3C3C"/>
                          </a:solidFill>
                          <a:latin typeface="Arial" panose="020B0604020202020204" pitchFamily="34" charset="0"/>
                          <a:ea typeface="+mn-ea"/>
                          <a:cs typeface="Arial" panose="020B0604020202020204" pitchFamily="34" charset="0"/>
                        </a:rPr>
                        <a:t> for rehabilitation and </a:t>
                      </a:r>
                      <a:r>
                        <a:rPr lang="en-GB" sz="1150" b="1" i="0" u="none" strike="noStrike" kern="1200" dirty="0">
                          <a:solidFill>
                            <a:srgbClr val="3C3C3C"/>
                          </a:solidFill>
                          <a:latin typeface="Arial" panose="020B0604020202020204" pitchFamily="34" charset="0"/>
                          <a:ea typeface="+mn-ea"/>
                          <a:cs typeface="Arial" panose="020B0604020202020204" pitchFamily="34" charset="0"/>
                        </a:rPr>
                        <a:t>long-term management</a:t>
                      </a:r>
                      <a:r>
                        <a:rPr lang="en-GB" sz="1150" b="0" i="0" u="none" strike="noStrike" kern="1200" dirty="0">
                          <a:solidFill>
                            <a:srgbClr val="3C3C3C"/>
                          </a:solidFill>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spc="-20" dirty="0">
                          <a:solidFill>
                            <a:schemeClr val="accent5"/>
                          </a:solidFill>
                          <a:latin typeface="Arial" panose="020B0604020202020204" pitchFamily="34" charset="0"/>
                          <a:cs typeface="Arial" panose="020B0604020202020204" pitchFamily="34" charset="0"/>
                        </a:rPr>
                        <a:t>Click the logo to find out more…</a:t>
                      </a:r>
                      <a:endParaRPr lang="en-GB" sz="1000" b="0" i="0" u="none" strike="noStrike" kern="1200" noProof="0" dirty="0">
                        <a:solidFill>
                          <a:schemeClr val="accent5"/>
                        </a:solidFill>
                        <a:latin typeface="Arial" panose="020B0604020202020204" pitchFamily="34" charset="0"/>
                        <a:ea typeface="+mn-ea"/>
                        <a:cs typeface="Arial" panose="020B0604020202020204" pitchFamily="34" charset="0"/>
                      </a:endParaRPr>
                    </a:p>
                  </a:txBody>
                  <a:tcPr marL="108000" marR="108000" marT="108000" marB="108000" anchor="ctr">
                    <a:lnL w="76200" cap="flat" cmpd="sng" algn="ctr">
                      <a:no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0" i="0" u="none" strike="noStrike" kern="1200" dirty="0">
                          <a:solidFill>
                            <a:srgbClr val="3C3C3C"/>
                          </a:solidFill>
                          <a:latin typeface="Arial" panose="020B0604020202020204" pitchFamily="34" charset="0"/>
                          <a:ea typeface="+mn-ea"/>
                          <a:cs typeface="Arial" panose="020B0604020202020204" pitchFamily="34" charset="0"/>
                        </a:rPr>
                        <a:t>​</a:t>
                      </a:r>
                      <a:endParaRPr lang="en-US" sz="1150" b="0" i="0" u="none" strike="noStrike" kern="1200" dirty="0">
                        <a:solidFill>
                          <a:srgbClr val="3C3C3C"/>
                        </a:solidFill>
                        <a:latin typeface="Arial" panose="020B0604020202020204" pitchFamily="34" charset="0"/>
                        <a:ea typeface="+mn-ea"/>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pic>
        <p:nvPicPr>
          <p:cNvPr id="30" name="Picture 29" descr="Logo&#10;&#10;Description automatically generated">
            <a:hlinkClick r:id="rId3"/>
            <a:extLst>
              <a:ext uri="{FF2B5EF4-FFF2-40B4-BE49-F238E27FC236}">
                <a16:creationId xmlns:a16="http://schemas.microsoft.com/office/drawing/2014/main" id="{63DEA7DB-8FE6-0681-BF23-A0336A6527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87958" y="1713252"/>
            <a:ext cx="1894998" cy="522937"/>
          </a:xfrm>
          <a:prstGeom prst="rect">
            <a:avLst/>
          </a:prstGeom>
        </p:spPr>
      </p:pic>
      <p:pic>
        <p:nvPicPr>
          <p:cNvPr id="24" name="Picture 23" descr="Logo&#10;&#10;Description automatically generated">
            <a:hlinkClick r:id="rId5"/>
            <a:extLst>
              <a:ext uri="{FF2B5EF4-FFF2-40B4-BE49-F238E27FC236}">
                <a16:creationId xmlns:a16="http://schemas.microsoft.com/office/drawing/2014/main" id="{EF0B1B2A-3D6F-C3D3-B4E9-C4D391A7E6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35377" y="3032840"/>
            <a:ext cx="2400160" cy="634875"/>
          </a:xfrm>
          <a:prstGeom prst="rect">
            <a:avLst/>
          </a:prstGeom>
        </p:spPr>
      </p:pic>
      <p:pic>
        <p:nvPicPr>
          <p:cNvPr id="32" name="Picture 31" descr="A picture containing text, sign, outdoor, tableware&#10;&#10;Description automatically generated">
            <a:hlinkClick r:id="rId7"/>
            <a:extLst>
              <a:ext uri="{FF2B5EF4-FFF2-40B4-BE49-F238E27FC236}">
                <a16:creationId xmlns:a16="http://schemas.microsoft.com/office/drawing/2014/main" id="{6CA5588B-06E3-1A54-F563-70895FD5FF9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76882" y="4563822"/>
            <a:ext cx="2117150" cy="674543"/>
          </a:xfrm>
          <a:prstGeom prst="rect">
            <a:avLst/>
          </a:prstGeom>
        </p:spPr>
      </p:pic>
      <p:graphicFrame>
        <p:nvGraphicFramePr>
          <p:cNvPr id="37" name="Table 4">
            <a:extLst>
              <a:ext uri="{FF2B5EF4-FFF2-40B4-BE49-F238E27FC236}">
                <a16:creationId xmlns:a16="http://schemas.microsoft.com/office/drawing/2014/main" id="{4499AFB6-D4D8-BCE6-001D-B1487A3DDEA3}"/>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38" name="Action Button: Custom 37">
            <a:hlinkClick r:id="rId9" action="ppaction://hlinksldjump" highlightClick="1"/>
            <a:extLst>
              <a:ext uri="{FF2B5EF4-FFF2-40B4-BE49-F238E27FC236}">
                <a16:creationId xmlns:a16="http://schemas.microsoft.com/office/drawing/2014/main" id="{6A8E82A0-3271-0336-D6E0-C31C82C842A0}"/>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ction Button: Custom 38">
            <a:hlinkClick r:id="rId10" action="ppaction://hlinksldjump" highlightClick="1"/>
            <a:extLst>
              <a:ext uri="{FF2B5EF4-FFF2-40B4-BE49-F238E27FC236}">
                <a16:creationId xmlns:a16="http://schemas.microsoft.com/office/drawing/2014/main" id="{6D77E3D9-074F-5CE1-B14D-6D6444AC04A8}"/>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ction Button: Custom 39">
            <a:hlinkClick r:id="rId11" action="ppaction://hlinksldjump" highlightClick="1"/>
            <a:extLst>
              <a:ext uri="{FF2B5EF4-FFF2-40B4-BE49-F238E27FC236}">
                <a16:creationId xmlns:a16="http://schemas.microsoft.com/office/drawing/2014/main" id="{6AC48FC6-F4AC-7F31-BCDE-2630E088A6C1}"/>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ction Button: Custom 40">
            <a:hlinkClick r:id="rId12" action="ppaction://hlinksldjump" highlightClick="1"/>
            <a:extLst>
              <a:ext uri="{FF2B5EF4-FFF2-40B4-BE49-F238E27FC236}">
                <a16:creationId xmlns:a16="http://schemas.microsoft.com/office/drawing/2014/main" id="{D8CE7970-0604-AB41-3A42-ABC6C3CFDD69}"/>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ction Button: Custom 41">
            <a:hlinkClick r:id="rId13" action="ppaction://hlinksldjump" highlightClick="1"/>
            <a:extLst>
              <a:ext uri="{FF2B5EF4-FFF2-40B4-BE49-F238E27FC236}">
                <a16:creationId xmlns:a16="http://schemas.microsoft.com/office/drawing/2014/main" id="{98946A69-3E62-EB1A-4864-9ECBC8181CCD}"/>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ction Button: Custom 42">
            <a:hlinkClick r:id="rId14" action="ppaction://hlinksldjump" highlightClick="1"/>
            <a:extLst>
              <a:ext uri="{FF2B5EF4-FFF2-40B4-BE49-F238E27FC236}">
                <a16:creationId xmlns:a16="http://schemas.microsoft.com/office/drawing/2014/main" id="{F6D5A128-B1F2-B54C-AEA6-9F3B3107AB18}"/>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ction Button: Custom 43">
            <a:hlinkClick r:id="rId15" action="ppaction://hlinksldjump" highlightClick="1"/>
            <a:extLst>
              <a:ext uri="{FF2B5EF4-FFF2-40B4-BE49-F238E27FC236}">
                <a16:creationId xmlns:a16="http://schemas.microsoft.com/office/drawing/2014/main" id="{321F85BC-3DBA-2898-88BA-9EA9B23F4435}"/>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ction Button: Custom 44">
            <a:hlinkClick r:id="rId16" action="ppaction://hlinksldjump" highlightClick="1"/>
            <a:extLst>
              <a:ext uri="{FF2B5EF4-FFF2-40B4-BE49-F238E27FC236}">
                <a16:creationId xmlns:a16="http://schemas.microsoft.com/office/drawing/2014/main" id="{135A5BF1-A699-E81E-0CA6-E76EFFEB0A5B}"/>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hlinkClick r:id="" action="ppaction://hlinkshowjump?jump=nextslide" highlightClick="1"/>
            <a:extLst>
              <a:ext uri="{FF2B5EF4-FFF2-40B4-BE49-F238E27FC236}">
                <a16:creationId xmlns:a16="http://schemas.microsoft.com/office/drawing/2014/main" id="{E97ABC6E-347C-81A5-05BB-F52EBC8B7C07}"/>
              </a:ext>
            </a:extLst>
          </p:cNvPr>
          <p:cNvSpPr/>
          <p:nvPr/>
        </p:nvSpPr>
        <p:spPr>
          <a:xfrm>
            <a:off x="11648796" y="88900"/>
            <a:ext cx="272260" cy="272260"/>
          </a:xfrm>
          <a:prstGeom prst="ellipse">
            <a:avLst/>
          </a:prstGeom>
          <a: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hlinkClick r:id="" action="ppaction://hlinkshowjump?jump=previousslide" highlightClick="1"/>
            <a:extLst>
              <a:ext uri="{FF2B5EF4-FFF2-40B4-BE49-F238E27FC236}">
                <a16:creationId xmlns:a16="http://schemas.microsoft.com/office/drawing/2014/main" id="{3D515258-55E2-9C8F-7FF2-0A6E0991EE43}"/>
              </a:ext>
            </a:extLst>
          </p:cNvPr>
          <p:cNvSpPr/>
          <p:nvPr/>
        </p:nvSpPr>
        <p:spPr>
          <a:xfrm>
            <a:off x="11293196" y="88900"/>
            <a:ext cx="272260" cy="272260"/>
          </a:xfrm>
          <a:prstGeom prst="ellipse">
            <a:avLst/>
          </a:prstGeom>
          <a: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5562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person, indoor, people&#10;&#10;Description automatically generated">
            <a:extLst>
              <a:ext uri="{FF2B5EF4-FFF2-40B4-BE49-F238E27FC236}">
                <a16:creationId xmlns:a16="http://schemas.microsoft.com/office/drawing/2014/main" id="{E4700307-C500-9897-DC50-1A4ED3EAE168}"/>
              </a:ext>
            </a:extLst>
          </p:cNvPr>
          <p:cNvPicPr>
            <a:picLocks noChangeAspect="1"/>
          </p:cNvPicPr>
          <p:nvPr/>
        </p:nvPicPr>
        <p:blipFill rotWithShape="1">
          <a:blip r:embed="rId3" cstate="print">
            <a:alphaModFix amt="60000"/>
            <a:extLst>
              <a:ext uri="{28A0092B-C50C-407E-A947-70E740481C1C}">
                <a14:useLocalDpi xmlns:a14="http://schemas.microsoft.com/office/drawing/2010/main"/>
              </a:ext>
            </a:extLst>
          </a:blip>
          <a:srcRect/>
          <a:stretch/>
        </p:blipFill>
        <p:spPr>
          <a:xfrm>
            <a:off x="8937601" y="429425"/>
            <a:ext cx="3270270" cy="6072148"/>
          </a:xfrm>
          <a:prstGeom prst="rect">
            <a:avLst/>
          </a:prstGeom>
        </p:spPr>
      </p:pic>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13</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a:xfrm>
            <a:off x="246257" y="2160000"/>
            <a:ext cx="1296000" cy="1231106"/>
          </a:xfrm>
        </p:spPr>
        <p:txBody>
          <a:bodyPr/>
          <a:lstStyle/>
          <a:p>
            <a:r>
              <a:rPr lang="en-GB" b="1" dirty="0"/>
              <a:t>Clinical Trials, Assessment &amp; Regulations</a:t>
            </a:r>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804834"/>
            <a:ext cx="6282255" cy="3462486"/>
          </a:xfrm>
        </p:spPr>
        <p:txBody>
          <a:bodyPr/>
          <a:lstStyle/>
          <a:p>
            <a:pPr lvl="0"/>
            <a:r>
              <a:rPr lang="en-GB" sz="1400" dirty="0">
                <a:solidFill>
                  <a:schemeClr val="bg2">
                    <a:lumMod val="10000"/>
                  </a:schemeClr>
                </a:solidFill>
              </a:rPr>
              <a:t>As a global MedTech innovator, the UK can be your partner for </a:t>
            </a:r>
            <a:r>
              <a:rPr lang="en-GB" sz="1400" b="1" dirty="0">
                <a:solidFill>
                  <a:schemeClr val="bg2">
                    <a:lumMod val="10000"/>
                  </a:schemeClr>
                </a:solidFill>
              </a:rPr>
              <a:t>high quality evidence development</a:t>
            </a:r>
            <a:r>
              <a:rPr lang="en-GB" sz="1400" dirty="0">
                <a:solidFill>
                  <a:schemeClr val="bg2">
                    <a:lumMod val="10000"/>
                  </a:schemeClr>
                </a:solidFill>
              </a:rPr>
              <a:t>.</a:t>
            </a:r>
          </a:p>
          <a:p>
            <a:pPr marL="342900" indent="-342900">
              <a:buAutoNum type="arabicPeriod"/>
            </a:pPr>
            <a:r>
              <a:rPr lang="en-GB" sz="1400" dirty="0">
                <a:solidFill>
                  <a:schemeClr val="bg2">
                    <a:lumMod val="10000"/>
                  </a:schemeClr>
                </a:solidFill>
                <a:ea typeface="+mn-lt"/>
                <a:cs typeface="+mn-lt"/>
              </a:rPr>
              <a:t>The National Institute for Health and Care Research (NIHR)</a:t>
            </a:r>
            <a:r>
              <a:rPr lang="en-GB" sz="1400" dirty="0">
                <a:solidFill>
                  <a:schemeClr val="bg2">
                    <a:lumMod val="10000"/>
                  </a:schemeClr>
                </a:solidFill>
              </a:rPr>
              <a:t> is the </a:t>
            </a:r>
            <a:r>
              <a:rPr lang="en-GB" sz="1400" b="1" dirty="0">
                <a:solidFill>
                  <a:schemeClr val="bg2">
                    <a:lumMod val="10000"/>
                  </a:schemeClr>
                </a:solidFill>
              </a:rPr>
              <a:t>largest funder</a:t>
            </a:r>
            <a:r>
              <a:rPr lang="en-GB" sz="1400" dirty="0">
                <a:solidFill>
                  <a:schemeClr val="bg2">
                    <a:lumMod val="10000"/>
                  </a:schemeClr>
                </a:solidFill>
              </a:rPr>
              <a:t> of health and care research including a </a:t>
            </a:r>
            <a:r>
              <a:rPr lang="en-GB" sz="1400" b="1" dirty="0">
                <a:solidFill>
                  <a:schemeClr val="bg2">
                    <a:lumMod val="10000"/>
                  </a:schemeClr>
                </a:solidFill>
              </a:rPr>
              <a:t>national </a:t>
            </a:r>
            <a:r>
              <a:rPr lang="en-GB" sz="1400" b="1" dirty="0">
                <a:solidFill>
                  <a:schemeClr val="bg2">
                    <a:lumMod val="10000"/>
                  </a:schemeClr>
                </a:solidFill>
                <a:ea typeface="+mn-lt"/>
                <a:cs typeface="+mn-lt"/>
              </a:rPr>
              <a:t>experimental</a:t>
            </a:r>
            <a:r>
              <a:rPr lang="en-GB" sz="1400" dirty="0">
                <a:solidFill>
                  <a:schemeClr val="bg2">
                    <a:lumMod val="10000"/>
                  </a:schemeClr>
                </a:solidFill>
                <a:ea typeface="+mn-lt"/>
                <a:cs typeface="+mn-lt"/>
              </a:rPr>
              <a:t> medicine infrastructure and </a:t>
            </a:r>
            <a:r>
              <a:rPr lang="en-GB" sz="1400" b="1" dirty="0">
                <a:solidFill>
                  <a:schemeClr val="bg2">
                    <a:lumMod val="10000"/>
                  </a:schemeClr>
                </a:solidFill>
                <a:ea typeface="+mn-lt"/>
                <a:cs typeface="+mn-lt"/>
              </a:rPr>
              <a:t>clinical trials network</a:t>
            </a:r>
            <a:r>
              <a:rPr lang="en-GB" sz="1400" dirty="0">
                <a:solidFill>
                  <a:schemeClr val="bg2">
                    <a:lumMod val="10000"/>
                  </a:schemeClr>
                </a:solidFill>
                <a:ea typeface="+mn-lt"/>
                <a:cs typeface="+mn-lt"/>
              </a:rPr>
              <a:t> designed to work with industry.</a:t>
            </a:r>
            <a:endParaRPr lang="en-GB" sz="1400" dirty="0">
              <a:solidFill>
                <a:schemeClr val="bg2">
                  <a:lumMod val="10000"/>
                </a:schemeClr>
              </a:solidFill>
            </a:endParaRPr>
          </a:p>
          <a:p>
            <a:pPr marL="342900" indent="-342900">
              <a:buFont typeface="Arial" panose="020B0604020202020204" pitchFamily="34" charset="0"/>
              <a:buAutoNum type="arabicPeriod"/>
            </a:pPr>
            <a:r>
              <a:rPr lang="en-GB" sz="1400" dirty="0">
                <a:solidFill>
                  <a:schemeClr val="bg2">
                    <a:lumMod val="10000"/>
                  </a:schemeClr>
                </a:solidFill>
              </a:rPr>
              <a:t>Globally acknowledged regulatory environment delivered by </a:t>
            </a:r>
            <a:r>
              <a:rPr lang="en-GB" sz="1400" dirty="0">
                <a:solidFill>
                  <a:schemeClr val="bg2">
                    <a:lumMod val="10000"/>
                  </a:schemeClr>
                </a:solidFill>
                <a:effectLst/>
                <a:latin typeface="Helvetica" pitchFamily="2" charset="0"/>
              </a:rPr>
              <a:t>Medicines and Healthcare Products Regulatory Agency</a:t>
            </a:r>
            <a:r>
              <a:rPr lang="en-GB" sz="1400" dirty="0">
                <a:solidFill>
                  <a:schemeClr val="bg2">
                    <a:lumMod val="10000"/>
                  </a:schemeClr>
                </a:solidFill>
              </a:rPr>
              <a:t> (MHRA</a:t>
            </a:r>
            <a:r>
              <a:rPr lang="en-GB" sz="1400" dirty="0">
                <a:solidFill>
                  <a:schemeClr val="bg2">
                    <a:lumMod val="10000"/>
                  </a:schemeClr>
                </a:solidFill>
                <a:effectLst/>
                <a:latin typeface="Helvetica" pitchFamily="2" charset="0"/>
              </a:rPr>
              <a:t>)</a:t>
            </a:r>
            <a:r>
              <a:rPr lang="en-GB" sz="1400" dirty="0">
                <a:solidFill>
                  <a:schemeClr val="bg2">
                    <a:lumMod val="10000"/>
                  </a:schemeClr>
                </a:solidFill>
              </a:rPr>
              <a:t> and </a:t>
            </a:r>
            <a:r>
              <a:rPr lang="en-GB" sz="1400" dirty="0">
                <a:solidFill>
                  <a:schemeClr val="bg2">
                    <a:lumMod val="10000"/>
                  </a:schemeClr>
                </a:solidFill>
                <a:effectLst/>
                <a:latin typeface="Helvetica" pitchFamily="2" charset="0"/>
              </a:rPr>
              <a:t>Health Technology Assessment (</a:t>
            </a:r>
            <a:r>
              <a:rPr lang="en-GB" sz="1400" dirty="0">
                <a:solidFill>
                  <a:schemeClr val="bg2">
                    <a:lumMod val="10000"/>
                  </a:schemeClr>
                </a:solidFill>
              </a:rPr>
              <a:t>HTA).</a:t>
            </a:r>
          </a:p>
          <a:p>
            <a:pPr marL="342900" lvl="0" indent="-342900">
              <a:buAutoNum type="arabicPeriod"/>
            </a:pPr>
            <a:r>
              <a:rPr lang="en-GB" sz="1400" dirty="0">
                <a:solidFill>
                  <a:schemeClr val="bg2">
                    <a:lumMod val="10000"/>
                  </a:schemeClr>
                </a:solidFill>
              </a:rPr>
              <a:t>The National Health Service (NHS) is the </a:t>
            </a:r>
            <a:r>
              <a:rPr lang="en-GB" sz="1400" b="1" dirty="0">
                <a:solidFill>
                  <a:schemeClr val="bg2">
                    <a:lumMod val="10000"/>
                  </a:schemeClr>
                </a:solidFill>
              </a:rPr>
              <a:t>world’s largest integrated health system</a:t>
            </a:r>
            <a:r>
              <a:rPr lang="en-GB" sz="1400" dirty="0">
                <a:solidFill>
                  <a:schemeClr val="bg2">
                    <a:lumMod val="10000"/>
                  </a:schemeClr>
                </a:solidFill>
              </a:rPr>
              <a:t> treating </a:t>
            </a:r>
            <a:r>
              <a:rPr lang="en-GB" sz="1400" b="1" dirty="0">
                <a:solidFill>
                  <a:schemeClr val="bg2">
                    <a:lumMod val="10000"/>
                  </a:schemeClr>
                </a:solidFill>
              </a:rPr>
              <a:t>1.4 million patients</a:t>
            </a:r>
            <a:r>
              <a:rPr lang="en-GB" sz="1400" dirty="0">
                <a:solidFill>
                  <a:schemeClr val="bg2">
                    <a:lumMod val="10000"/>
                  </a:schemeClr>
                </a:solidFill>
              </a:rPr>
              <a:t> every 24 hours. Being the </a:t>
            </a:r>
            <a:r>
              <a:rPr lang="en-GB" sz="1400" b="1" dirty="0">
                <a:solidFill>
                  <a:schemeClr val="bg2">
                    <a:lumMod val="10000"/>
                  </a:schemeClr>
                </a:solidFill>
              </a:rPr>
              <a:t>world first </a:t>
            </a:r>
            <a:r>
              <a:rPr lang="en-GB" sz="1400" dirty="0">
                <a:solidFill>
                  <a:schemeClr val="bg2">
                    <a:lumMod val="10000"/>
                  </a:schemeClr>
                </a:solidFill>
              </a:rPr>
              <a:t>to adopt genomics, AI and early diagnostics. The NHS serves as a testbed for a global type market, promoting the use of emerging technologies and innovations.</a:t>
            </a:r>
            <a:endParaRPr lang="en-US" sz="1400" b="1" dirty="0">
              <a:solidFill>
                <a:schemeClr val="bg2">
                  <a:lumMod val="10000"/>
                </a:schemeClr>
              </a:solidFill>
              <a:cs typeface="Arial" panose="020B0604020202020204" pitchFamily="34" charset="0"/>
            </a:endParaRP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4</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15346" y="828610"/>
            <a:ext cx="6705601" cy="775597"/>
          </a:xfrm>
        </p:spPr>
        <p:txBody>
          <a:bodyPr/>
          <a:lstStyle/>
          <a:p>
            <a:pPr marL="0" indent="0">
              <a:buNone/>
            </a:pPr>
            <a:r>
              <a:rPr lang="en-GB" sz="2800" dirty="0"/>
              <a:t>Clinical Trials, Assessment</a:t>
            </a:r>
            <a:br>
              <a:rPr lang="en-GB" sz="2800" dirty="0"/>
            </a:br>
            <a:r>
              <a:rPr lang="en-GB" sz="2800" dirty="0"/>
              <a:t>&amp; Regulations</a:t>
            </a:r>
          </a:p>
        </p:txBody>
      </p:sp>
      <p:sp>
        <p:nvSpPr>
          <p:cNvPr id="26" name="Freeform 25">
            <a:extLst>
              <a:ext uri="{FF2B5EF4-FFF2-40B4-BE49-F238E27FC236}">
                <a16:creationId xmlns:a16="http://schemas.microsoft.com/office/drawing/2014/main" id="{FAC8EC14-C80B-C08A-B6E0-60DAB6CEDF47}"/>
              </a:ext>
            </a:extLst>
          </p:cNvPr>
          <p:cNvSpPr/>
          <p:nvPr/>
        </p:nvSpPr>
        <p:spPr>
          <a:xfrm>
            <a:off x="1956140" y="5389886"/>
            <a:ext cx="1427098" cy="799163"/>
          </a:xfrm>
          <a:custGeom>
            <a:avLst/>
            <a:gdLst>
              <a:gd name="connsiteX0" fmla="*/ 0 w 1427098"/>
              <a:gd name="connsiteY0" fmla="*/ 0 h 799163"/>
              <a:gd name="connsiteX1" fmla="*/ 1173332 w 1427098"/>
              <a:gd name="connsiteY1" fmla="*/ 0 h 799163"/>
              <a:gd name="connsiteX2" fmla="*/ 1427098 w 1427098"/>
              <a:gd name="connsiteY2" fmla="*/ 399582 h 799163"/>
              <a:gd name="connsiteX3" fmla="*/ 1173332 w 1427098"/>
              <a:gd name="connsiteY3" fmla="*/ 799163 h 799163"/>
              <a:gd name="connsiteX4" fmla="*/ 0 w 1427098"/>
              <a:gd name="connsiteY4" fmla="*/ 799163 h 79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098" h="799163">
                <a:moveTo>
                  <a:pt x="0" y="0"/>
                </a:moveTo>
                <a:lnTo>
                  <a:pt x="1173332" y="0"/>
                </a:lnTo>
                <a:lnTo>
                  <a:pt x="1427098" y="399582"/>
                </a:lnTo>
                <a:lnTo>
                  <a:pt x="1173332" y="799163"/>
                </a:lnTo>
                <a:lnTo>
                  <a:pt x="0" y="799163"/>
                </a:lnTo>
                <a:close/>
              </a:path>
            </a:pathLst>
          </a:custGeom>
          <a:solidFill>
            <a:schemeClr val="tx1"/>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25999" tIns="72000" rIns="144000" bIns="64800" rtlCol="0" anchor="ctr">
            <a:noAutofit/>
          </a:bodyPr>
          <a:lstStyle/>
          <a:p>
            <a:pPr>
              <a:lnSpc>
                <a:spcPct val="90000"/>
              </a:lnSpc>
            </a:pPr>
            <a:r>
              <a:rPr lang="en-GB" sz="1200" b="1" kern="0" dirty="0">
                <a:solidFill>
                  <a:schemeClr val="bg1"/>
                </a:solidFill>
                <a:latin typeface="Arial" panose="020B0604020202020204" pitchFamily="34" charset="0"/>
                <a:cs typeface="Arial" panose="020B0604020202020204" pitchFamily="34" charset="0"/>
              </a:rPr>
              <a:t>In 2021/22, financial year, NIHR supported…</a:t>
            </a:r>
            <a:endParaRPr lang="en-GB" sz="1200" b="1" dirty="0">
              <a:solidFill>
                <a:schemeClr val="bg1"/>
              </a:solidFill>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EBE23B4C-DFDF-2D12-A95E-822C79E348FA}"/>
              </a:ext>
            </a:extLst>
          </p:cNvPr>
          <p:cNvSpPr/>
          <p:nvPr/>
        </p:nvSpPr>
        <p:spPr>
          <a:xfrm>
            <a:off x="3176670" y="5382193"/>
            <a:ext cx="1414656" cy="799163"/>
          </a:xfrm>
          <a:custGeom>
            <a:avLst/>
            <a:gdLst>
              <a:gd name="connsiteX0" fmla="*/ 0 w 1414656"/>
              <a:gd name="connsiteY0" fmla="*/ 0 h 799163"/>
              <a:gd name="connsiteX1" fmla="*/ 445319 w 1414656"/>
              <a:gd name="connsiteY1" fmla="*/ 0 h 799163"/>
              <a:gd name="connsiteX2" fmla="*/ 1160890 w 1414656"/>
              <a:gd name="connsiteY2" fmla="*/ 0 h 799163"/>
              <a:gd name="connsiteX3" fmla="*/ 1414656 w 1414656"/>
              <a:gd name="connsiteY3" fmla="*/ 399582 h 799163"/>
              <a:gd name="connsiteX4" fmla="*/ 1160890 w 1414656"/>
              <a:gd name="connsiteY4" fmla="*/ 799163 h 799163"/>
              <a:gd name="connsiteX5" fmla="*/ 445319 w 1414656"/>
              <a:gd name="connsiteY5" fmla="*/ 799163 h 799163"/>
              <a:gd name="connsiteX6" fmla="*/ 0 w 1414656"/>
              <a:gd name="connsiteY6" fmla="*/ 799163 h 799163"/>
              <a:gd name="connsiteX7" fmla="*/ 253766 w 1414656"/>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656" h="799163">
                <a:moveTo>
                  <a:pt x="0" y="0"/>
                </a:moveTo>
                <a:lnTo>
                  <a:pt x="445319" y="0"/>
                </a:lnTo>
                <a:lnTo>
                  <a:pt x="1160890" y="0"/>
                </a:lnTo>
                <a:lnTo>
                  <a:pt x="1414656" y="399582"/>
                </a:lnTo>
                <a:lnTo>
                  <a:pt x="1160890" y="799163"/>
                </a:lnTo>
                <a:lnTo>
                  <a:pt x="445319" y="799163"/>
                </a:lnTo>
                <a:lnTo>
                  <a:pt x="0" y="799163"/>
                </a:lnTo>
                <a:lnTo>
                  <a:pt x="253766" y="399582"/>
                </a:lnTo>
                <a:close/>
              </a:path>
            </a:pathLst>
          </a:custGeom>
          <a:solidFill>
            <a:schemeClr val="accent2"/>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88000" rIns="288000" rtlCol="0" anchor="ctr">
            <a:noAutofit/>
          </a:bodyPr>
          <a:lstStyle/>
          <a:p>
            <a:pPr algn="ctr">
              <a:lnSpc>
                <a:spcPct val="90000"/>
              </a:lnSpc>
            </a:pPr>
            <a:r>
              <a:rPr lang="en-US" sz="2800" b="1" spc="-40" dirty="0">
                <a:solidFill>
                  <a:schemeClr val="bg2">
                    <a:lumMod val="10000"/>
                  </a:schemeClr>
                </a:solidFill>
                <a:latin typeface="Arial Black" panose="020B0604020202020204" pitchFamily="34" charset="0"/>
                <a:cs typeface="Arial Black" panose="020B0604020202020204" pitchFamily="34" charset="0"/>
              </a:rPr>
              <a:t>83</a:t>
            </a:r>
            <a:br>
              <a:rPr lang="en-US" sz="1050" b="1" spc="-10" dirty="0">
                <a:solidFill>
                  <a:schemeClr val="bg2">
                    <a:lumMod val="10000"/>
                  </a:schemeClr>
                </a:solidFill>
                <a:latin typeface="Arial" panose="020B0604020202020204" pitchFamily="34" charset="0"/>
                <a:cs typeface="Arial" panose="020B0604020202020204" pitchFamily="34" charset="0"/>
              </a:rPr>
            </a:br>
            <a:r>
              <a:rPr lang="en-US" sz="1050" b="1" spc="-10" dirty="0">
                <a:solidFill>
                  <a:schemeClr val="bg2">
                    <a:lumMod val="10000"/>
                  </a:schemeClr>
                </a:solidFill>
                <a:latin typeface="Arial" panose="020B0604020202020204" pitchFamily="34" charset="0"/>
                <a:cs typeface="Arial" panose="020B0604020202020204" pitchFamily="34" charset="0"/>
              </a:rPr>
              <a:t>MedTech companies…</a:t>
            </a:r>
            <a:endParaRPr lang="en-GB" sz="1050" b="1" spc="-10" dirty="0">
              <a:solidFill>
                <a:schemeClr val="bg2">
                  <a:lumMod val="10000"/>
                </a:schemeClr>
              </a:solidFill>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AC8F5E1C-5F71-6A3F-3007-B6F543733E58}"/>
              </a:ext>
            </a:extLst>
          </p:cNvPr>
          <p:cNvSpPr/>
          <p:nvPr/>
        </p:nvSpPr>
        <p:spPr>
          <a:xfrm>
            <a:off x="4363030" y="5382192"/>
            <a:ext cx="1414656" cy="799163"/>
          </a:xfrm>
          <a:custGeom>
            <a:avLst/>
            <a:gdLst>
              <a:gd name="connsiteX0" fmla="*/ 0 w 1414656"/>
              <a:gd name="connsiteY0" fmla="*/ 0 h 799163"/>
              <a:gd name="connsiteX1" fmla="*/ 445319 w 1414656"/>
              <a:gd name="connsiteY1" fmla="*/ 0 h 799163"/>
              <a:gd name="connsiteX2" fmla="*/ 1160890 w 1414656"/>
              <a:gd name="connsiteY2" fmla="*/ 0 h 799163"/>
              <a:gd name="connsiteX3" fmla="*/ 1414656 w 1414656"/>
              <a:gd name="connsiteY3" fmla="*/ 399582 h 799163"/>
              <a:gd name="connsiteX4" fmla="*/ 1160890 w 1414656"/>
              <a:gd name="connsiteY4" fmla="*/ 799163 h 799163"/>
              <a:gd name="connsiteX5" fmla="*/ 445319 w 1414656"/>
              <a:gd name="connsiteY5" fmla="*/ 799163 h 799163"/>
              <a:gd name="connsiteX6" fmla="*/ 0 w 1414656"/>
              <a:gd name="connsiteY6" fmla="*/ 799163 h 799163"/>
              <a:gd name="connsiteX7" fmla="*/ 253766 w 1414656"/>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656" h="799163">
                <a:moveTo>
                  <a:pt x="0" y="0"/>
                </a:moveTo>
                <a:lnTo>
                  <a:pt x="445319" y="0"/>
                </a:lnTo>
                <a:lnTo>
                  <a:pt x="1160890" y="0"/>
                </a:lnTo>
                <a:lnTo>
                  <a:pt x="1414656" y="399582"/>
                </a:lnTo>
                <a:lnTo>
                  <a:pt x="1160890" y="799163"/>
                </a:lnTo>
                <a:lnTo>
                  <a:pt x="445319" y="799163"/>
                </a:lnTo>
                <a:lnTo>
                  <a:pt x="0" y="799163"/>
                </a:lnTo>
                <a:lnTo>
                  <a:pt x="253766" y="399582"/>
                </a:lnTo>
                <a:close/>
              </a:path>
            </a:pathLst>
          </a:custGeom>
          <a:solidFill>
            <a:schemeClr val="accent4"/>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88000" rIns="288000" rtlCol="0" anchor="ctr">
            <a:noAutofit/>
          </a:bodyPr>
          <a:lstStyle/>
          <a:p>
            <a:pPr algn="ctr">
              <a:lnSpc>
                <a:spcPct val="95000"/>
              </a:lnSpc>
            </a:pPr>
            <a:r>
              <a:rPr lang="en-US" sz="1000" b="1" spc="-10" dirty="0">
                <a:solidFill>
                  <a:schemeClr val="bg2">
                    <a:lumMod val="10000"/>
                  </a:schemeClr>
                </a:solidFill>
                <a:latin typeface="Arial" panose="020B0604020202020204" pitchFamily="34" charset="0"/>
                <a:cs typeface="Arial" panose="020B0604020202020204" pitchFamily="34" charset="0"/>
              </a:rPr>
              <a:t>…and</a:t>
            </a:r>
          </a:p>
          <a:p>
            <a:pPr algn="ctr">
              <a:lnSpc>
                <a:spcPct val="90000"/>
              </a:lnSpc>
            </a:pPr>
            <a:r>
              <a:rPr lang="en-US" sz="2800" b="1" spc="-100" dirty="0">
                <a:solidFill>
                  <a:schemeClr val="bg2">
                    <a:lumMod val="10000"/>
                  </a:schemeClr>
                </a:solidFill>
                <a:latin typeface="Arial Black" panose="020B0604020202020204" pitchFamily="34" charset="0"/>
                <a:cs typeface="Arial Black" panose="020B0604020202020204" pitchFamily="34" charset="0"/>
              </a:rPr>
              <a:t>18</a:t>
            </a:r>
            <a:br>
              <a:rPr lang="en-US" sz="1050" b="1" spc="-10" dirty="0">
                <a:solidFill>
                  <a:schemeClr val="bg2">
                    <a:lumMod val="10000"/>
                  </a:schemeClr>
                </a:solidFill>
                <a:latin typeface="Arial" panose="020B0604020202020204" pitchFamily="34" charset="0"/>
                <a:cs typeface="Arial" panose="020B0604020202020204" pitchFamily="34" charset="0"/>
              </a:rPr>
            </a:br>
            <a:r>
              <a:rPr lang="en-US" sz="1050" b="1" spc="-10" dirty="0">
                <a:solidFill>
                  <a:schemeClr val="bg2">
                    <a:lumMod val="10000"/>
                  </a:schemeClr>
                </a:solidFill>
                <a:latin typeface="Arial" panose="020B0604020202020204" pitchFamily="34" charset="0"/>
                <a:cs typeface="Arial" panose="020B0604020202020204" pitchFamily="34" charset="0"/>
              </a:rPr>
              <a:t>CROs…</a:t>
            </a:r>
            <a:endParaRPr lang="en-GB" sz="1050" b="1" spc="-10" dirty="0">
              <a:solidFill>
                <a:schemeClr val="bg2">
                  <a:lumMod val="10000"/>
                </a:schemeClr>
              </a:solidFill>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ADC81090-67E1-CE87-D3E0-A26A60A1AF49}"/>
              </a:ext>
            </a:extLst>
          </p:cNvPr>
          <p:cNvSpPr/>
          <p:nvPr/>
        </p:nvSpPr>
        <p:spPr>
          <a:xfrm>
            <a:off x="5568657" y="5389886"/>
            <a:ext cx="1559393" cy="799163"/>
          </a:xfrm>
          <a:custGeom>
            <a:avLst/>
            <a:gdLst>
              <a:gd name="connsiteX0" fmla="*/ 0 w 1559393"/>
              <a:gd name="connsiteY0" fmla="*/ 0 h 799163"/>
              <a:gd name="connsiteX1" fmla="*/ 445319 w 1559393"/>
              <a:gd name="connsiteY1" fmla="*/ 0 h 799163"/>
              <a:gd name="connsiteX2" fmla="*/ 1305626 w 1559393"/>
              <a:gd name="connsiteY2" fmla="*/ 0 h 799163"/>
              <a:gd name="connsiteX3" fmla="*/ 1559393 w 1559393"/>
              <a:gd name="connsiteY3" fmla="*/ 399583 h 799163"/>
              <a:gd name="connsiteX4" fmla="*/ 1305627 w 1559393"/>
              <a:gd name="connsiteY4" fmla="*/ 799163 h 799163"/>
              <a:gd name="connsiteX5" fmla="*/ 445319 w 1559393"/>
              <a:gd name="connsiteY5" fmla="*/ 799163 h 799163"/>
              <a:gd name="connsiteX6" fmla="*/ 0 w 1559393"/>
              <a:gd name="connsiteY6" fmla="*/ 799163 h 799163"/>
              <a:gd name="connsiteX7" fmla="*/ 253766 w 1559393"/>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393" h="799163">
                <a:moveTo>
                  <a:pt x="0" y="0"/>
                </a:moveTo>
                <a:lnTo>
                  <a:pt x="445319" y="0"/>
                </a:lnTo>
                <a:lnTo>
                  <a:pt x="1305626" y="0"/>
                </a:lnTo>
                <a:lnTo>
                  <a:pt x="1559393" y="399583"/>
                </a:lnTo>
                <a:lnTo>
                  <a:pt x="1305627" y="799163"/>
                </a:lnTo>
                <a:lnTo>
                  <a:pt x="445319" y="799163"/>
                </a:lnTo>
                <a:lnTo>
                  <a:pt x="0" y="799163"/>
                </a:lnTo>
                <a:lnTo>
                  <a:pt x="253766" y="399582"/>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88000" rIns="144000" rtlCol="0" anchor="ctr">
            <a:noAutofit/>
          </a:bodyPr>
          <a:lstStyle/>
          <a:p>
            <a:pPr algn="ctr">
              <a:lnSpc>
                <a:spcPct val="95000"/>
              </a:lnSpc>
            </a:pPr>
            <a:r>
              <a:rPr lang="en-US" sz="1000" b="1" spc="-10" dirty="0">
                <a:solidFill>
                  <a:schemeClr val="bg1"/>
                </a:solidFill>
                <a:latin typeface="Arial" panose="020B0604020202020204" pitchFamily="34" charset="0"/>
                <a:cs typeface="Arial" panose="020B0604020202020204" pitchFamily="34" charset="0"/>
              </a:rPr>
              <a:t>…to recruit</a:t>
            </a:r>
          </a:p>
          <a:p>
            <a:pPr algn="ctr">
              <a:lnSpc>
                <a:spcPct val="95000"/>
              </a:lnSpc>
            </a:pPr>
            <a:r>
              <a:rPr lang="en-US" sz="2300" b="1" spc="-70" dirty="0">
                <a:solidFill>
                  <a:schemeClr val="bg1"/>
                </a:solidFill>
                <a:latin typeface="Arial Black" panose="020B0604020202020204" pitchFamily="34" charset="0"/>
                <a:cs typeface="Arial Black" panose="020B0604020202020204" pitchFamily="34" charset="0"/>
              </a:rPr>
              <a:t>9</a:t>
            </a:r>
            <a:r>
              <a:rPr lang="en-US" sz="2300" b="1" spc="-10" dirty="0">
                <a:solidFill>
                  <a:schemeClr val="bg1"/>
                </a:solidFill>
                <a:latin typeface="Arial Black" panose="020B0604020202020204" pitchFamily="34" charset="0"/>
                <a:cs typeface="Arial Black" panose="020B0604020202020204" pitchFamily="34" charset="0"/>
              </a:rPr>
              <a:t>,253</a:t>
            </a:r>
          </a:p>
          <a:p>
            <a:pPr algn="ctr">
              <a:lnSpc>
                <a:spcPct val="95000"/>
              </a:lnSpc>
            </a:pPr>
            <a:r>
              <a:rPr lang="en-US" sz="1000" b="1" spc="-10" dirty="0">
                <a:solidFill>
                  <a:schemeClr val="bg1"/>
                </a:solidFill>
                <a:latin typeface="Arial" panose="020B0604020202020204" pitchFamily="34" charset="0"/>
                <a:cs typeface="Arial" panose="020B0604020202020204" pitchFamily="34" charset="0"/>
              </a:rPr>
              <a:t>participants…</a:t>
            </a:r>
            <a:endParaRPr lang="en-GB" sz="1000" b="1" spc="-10" dirty="0">
              <a:solidFill>
                <a:schemeClr val="bg1"/>
              </a:solidFill>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ED7B13DE-6A4D-E128-0977-9CF90F2845A2}"/>
              </a:ext>
            </a:extLst>
          </p:cNvPr>
          <p:cNvSpPr/>
          <p:nvPr/>
        </p:nvSpPr>
        <p:spPr>
          <a:xfrm>
            <a:off x="6897529" y="5397580"/>
            <a:ext cx="1559393" cy="799163"/>
          </a:xfrm>
          <a:custGeom>
            <a:avLst/>
            <a:gdLst>
              <a:gd name="connsiteX0" fmla="*/ 0 w 1559393"/>
              <a:gd name="connsiteY0" fmla="*/ 0 h 799163"/>
              <a:gd name="connsiteX1" fmla="*/ 445319 w 1559393"/>
              <a:gd name="connsiteY1" fmla="*/ 0 h 799163"/>
              <a:gd name="connsiteX2" fmla="*/ 1305626 w 1559393"/>
              <a:gd name="connsiteY2" fmla="*/ 0 h 799163"/>
              <a:gd name="connsiteX3" fmla="*/ 1559393 w 1559393"/>
              <a:gd name="connsiteY3" fmla="*/ 399583 h 799163"/>
              <a:gd name="connsiteX4" fmla="*/ 1305627 w 1559393"/>
              <a:gd name="connsiteY4" fmla="*/ 799163 h 799163"/>
              <a:gd name="connsiteX5" fmla="*/ 445319 w 1559393"/>
              <a:gd name="connsiteY5" fmla="*/ 799163 h 799163"/>
              <a:gd name="connsiteX6" fmla="*/ 0 w 1559393"/>
              <a:gd name="connsiteY6" fmla="*/ 799163 h 799163"/>
              <a:gd name="connsiteX7" fmla="*/ 253766 w 1559393"/>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393" h="799163">
                <a:moveTo>
                  <a:pt x="0" y="0"/>
                </a:moveTo>
                <a:lnTo>
                  <a:pt x="445319" y="0"/>
                </a:lnTo>
                <a:lnTo>
                  <a:pt x="1305626" y="0"/>
                </a:lnTo>
                <a:lnTo>
                  <a:pt x="1559393" y="399583"/>
                </a:lnTo>
                <a:lnTo>
                  <a:pt x="1305627" y="799163"/>
                </a:lnTo>
                <a:lnTo>
                  <a:pt x="445319" y="799163"/>
                </a:lnTo>
                <a:lnTo>
                  <a:pt x="0" y="799163"/>
                </a:lnTo>
                <a:lnTo>
                  <a:pt x="253766" y="399582"/>
                </a:lnTo>
                <a:close/>
              </a:path>
            </a:pathLst>
          </a:custGeom>
          <a:solidFill>
            <a:schemeClr val="accent5"/>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noAutofit/>
          </a:bodyPr>
          <a:lstStyle/>
          <a:p>
            <a:pPr algn="ctr">
              <a:lnSpc>
                <a:spcPct val="95000"/>
              </a:lnSpc>
            </a:pPr>
            <a:r>
              <a:rPr lang="en-US" sz="1000" b="1" spc="-10" dirty="0">
                <a:solidFill>
                  <a:schemeClr val="bg1"/>
                </a:solidFill>
                <a:latin typeface="Arial" panose="020B0604020202020204" pitchFamily="34" charset="0"/>
                <a:cs typeface="Arial" panose="020B0604020202020204" pitchFamily="34" charset="0"/>
              </a:rPr>
              <a:t>…into</a:t>
            </a:r>
          </a:p>
          <a:p>
            <a:pPr algn="ctr">
              <a:lnSpc>
                <a:spcPct val="95000"/>
              </a:lnSpc>
            </a:pPr>
            <a:r>
              <a:rPr lang="en-US" sz="2300" b="1" spc="-70" dirty="0">
                <a:solidFill>
                  <a:schemeClr val="bg1"/>
                </a:solidFill>
                <a:latin typeface="Arial Black" panose="020B0604020202020204" pitchFamily="34" charset="0"/>
                <a:cs typeface="Arial Black" panose="020B0604020202020204" pitchFamily="34" charset="0"/>
              </a:rPr>
              <a:t>137</a:t>
            </a:r>
            <a:endParaRPr lang="en-US" sz="2300" b="1" spc="-10" dirty="0">
              <a:solidFill>
                <a:schemeClr val="bg1"/>
              </a:solidFill>
              <a:latin typeface="Arial Black" panose="020B0604020202020204" pitchFamily="34" charset="0"/>
              <a:cs typeface="Arial Black" panose="020B0604020202020204" pitchFamily="34" charset="0"/>
            </a:endParaRPr>
          </a:p>
          <a:p>
            <a:pPr algn="ctr">
              <a:lnSpc>
                <a:spcPct val="95000"/>
              </a:lnSpc>
            </a:pPr>
            <a:r>
              <a:rPr lang="en-US" sz="1000" b="1" spc="-10" dirty="0">
                <a:solidFill>
                  <a:schemeClr val="bg1"/>
                </a:solidFill>
                <a:latin typeface="Arial" panose="020B0604020202020204" pitchFamily="34" charset="0"/>
                <a:cs typeface="Arial" panose="020B0604020202020204" pitchFamily="34" charset="0"/>
              </a:rPr>
              <a:t>MedTech studies.</a:t>
            </a:r>
            <a:endParaRPr lang="en-GB" sz="1000" b="1" spc="-10" dirty="0">
              <a:solidFill>
                <a:schemeClr val="bg1"/>
              </a:solidFill>
              <a:latin typeface="Arial" panose="020B0604020202020204" pitchFamily="34" charset="0"/>
              <a:cs typeface="Arial" panose="020B0604020202020204" pitchFamily="34" charset="0"/>
            </a:endParaRPr>
          </a:p>
        </p:txBody>
      </p:sp>
      <p:sp>
        <p:nvSpPr>
          <p:cNvPr id="45" name="Freeform 44">
            <a:extLst>
              <a:ext uri="{FF2B5EF4-FFF2-40B4-BE49-F238E27FC236}">
                <a16:creationId xmlns:a16="http://schemas.microsoft.com/office/drawing/2014/main" id="{05C86964-F3EB-036A-A9DC-9C64F2E725D1}"/>
              </a:ext>
            </a:extLst>
          </p:cNvPr>
          <p:cNvSpPr/>
          <p:nvPr/>
        </p:nvSpPr>
        <p:spPr>
          <a:xfrm>
            <a:off x="8246990" y="5398339"/>
            <a:ext cx="1559393" cy="799163"/>
          </a:xfrm>
          <a:custGeom>
            <a:avLst/>
            <a:gdLst>
              <a:gd name="connsiteX0" fmla="*/ 0 w 1559393"/>
              <a:gd name="connsiteY0" fmla="*/ 0 h 799163"/>
              <a:gd name="connsiteX1" fmla="*/ 445319 w 1559393"/>
              <a:gd name="connsiteY1" fmla="*/ 0 h 799163"/>
              <a:gd name="connsiteX2" fmla="*/ 1305626 w 1559393"/>
              <a:gd name="connsiteY2" fmla="*/ 0 h 799163"/>
              <a:gd name="connsiteX3" fmla="*/ 1559393 w 1559393"/>
              <a:gd name="connsiteY3" fmla="*/ 399583 h 799163"/>
              <a:gd name="connsiteX4" fmla="*/ 1305627 w 1559393"/>
              <a:gd name="connsiteY4" fmla="*/ 799163 h 799163"/>
              <a:gd name="connsiteX5" fmla="*/ 445319 w 1559393"/>
              <a:gd name="connsiteY5" fmla="*/ 799163 h 799163"/>
              <a:gd name="connsiteX6" fmla="*/ 0 w 1559393"/>
              <a:gd name="connsiteY6" fmla="*/ 799163 h 799163"/>
              <a:gd name="connsiteX7" fmla="*/ 253766 w 1559393"/>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393" h="799163">
                <a:moveTo>
                  <a:pt x="0" y="0"/>
                </a:moveTo>
                <a:lnTo>
                  <a:pt x="445319" y="0"/>
                </a:lnTo>
                <a:lnTo>
                  <a:pt x="1305626" y="0"/>
                </a:lnTo>
                <a:lnTo>
                  <a:pt x="1559393" y="399583"/>
                </a:lnTo>
                <a:lnTo>
                  <a:pt x="1305627" y="799163"/>
                </a:lnTo>
                <a:lnTo>
                  <a:pt x="445319" y="799163"/>
                </a:lnTo>
                <a:lnTo>
                  <a:pt x="0" y="799163"/>
                </a:lnTo>
                <a:lnTo>
                  <a:pt x="253766" y="399582"/>
                </a:lnTo>
                <a:close/>
              </a:path>
            </a:pathLst>
          </a:custGeom>
          <a:solidFill>
            <a:schemeClr val="accent1">
              <a:lumMod val="50000"/>
            </a:schemeClr>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noAutofit/>
          </a:bodyPr>
          <a:lstStyle/>
          <a:p>
            <a:pPr algn="ctr">
              <a:lnSpc>
                <a:spcPct val="95000"/>
              </a:lnSpc>
              <a:spcAft>
                <a:spcPts val="500"/>
              </a:spcAft>
            </a:pPr>
            <a:r>
              <a:rPr lang="en-US" sz="1000" b="1" spc="-40" dirty="0">
                <a:solidFill>
                  <a:schemeClr val="bg1"/>
                </a:solidFill>
                <a:latin typeface="Arial" panose="020B0604020202020204" pitchFamily="34" charset="0"/>
                <a:cs typeface="Arial" panose="020B0604020202020204" pitchFamily="34" charset="0"/>
              </a:rPr>
              <a:t>That same year</a:t>
            </a:r>
          </a:p>
          <a:p>
            <a:pPr algn="ctr">
              <a:lnSpc>
                <a:spcPct val="75000"/>
              </a:lnSpc>
            </a:pPr>
            <a:r>
              <a:rPr lang="en-US" sz="2200" b="1" spc="-40" dirty="0">
                <a:solidFill>
                  <a:schemeClr val="bg1"/>
                </a:solidFill>
                <a:latin typeface="Arial Black" panose="020B0604020202020204" pitchFamily="34" charset="0"/>
                <a:cs typeface="Arial Black" panose="020B0604020202020204" pitchFamily="34" charset="0"/>
              </a:rPr>
              <a:t>27</a:t>
            </a:r>
          </a:p>
          <a:p>
            <a:pPr algn="ctr">
              <a:lnSpc>
                <a:spcPct val="90000"/>
              </a:lnSpc>
            </a:pPr>
            <a:r>
              <a:rPr lang="en-US" sz="1000" b="1" spc="-40" dirty="0">
                <a:solidFill>
                  <a:schemeClr val="bg1"/>
                </a:solidFill>
                <a:latin typeface="Arial" panose="020B0604020202020204" pitchFamily="34" charset="0"/>
                <a:cs typeface="Arial" panose="020B0604020202020204" pitchFamily="34" charset="0"/>
              </a:rPr>
              <a:t>MedTech studies closed…</a:t>
            </a:r>
            <a:endParaRPr lang="en-GB" sz="1000" b="1" spc="-40" dirty="0">
              <a:solidFill>
                <a:schemeClr val="bg1"/>
              </a:solidFill>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C8D68434-1F02-8C04-AF54-05609C31AFA9}"/>
              </a:ext>
            </a:extLst>
          </p:cNvPr>
          <p:cNvSpPr/>
          <p:nvPr/>
        </p:nvSpPr>
        <p:spPr>
          <a:xfrm>
            <a:off x="9575862" y="5407671"/>
            <a:ext cx="1654378" cy="799163"/>
          </a:xfrm>
          <a:custGeom>
            <a:avLst/>
            <a:gdLst>
              <a:gd name="connsiteX0" fmla="*/ 0 w 1654378"/>
              <a:gd name="connsiteY0" fmla="*/ 0 h 799163"/>
              <a:gd name="connsiteX1" fmla="*/ 183133 w 1654378"/>
              <a:gd name="connsiteY1" fmla="*/ 0 h 799163"/>
              <a:gd name="connsiteX2" fmla="*/ 445319 w 1654378"/>
              <a:gd name="connsiteY2" fmla="*/ 0 h 799163"/>
              <a:gd name="connsiteX3" fmla="*/ 628452 w 1654378"/>
              <a:gd name="connsiteY3" fmla="*/ 0 h 799163"/>
              <a:gd name="connsiteX4" fmla="*/ 692429 w 1654378"/>
              <a:gd name="connsiteY4" fmla="*/ 0 h 799163"/>
              <a:gd name="connsiteX5" fmla="*/ 875562 w 1654378"/>
              <a:gd name="connsiteY5" fmla="*/ 0 h 799163"/>
              <a:gd name="connsiteX6" fmla="*/ 1137748 w 1654378"/>
              <a:gd name="connsiteY6" fmla="*/ 0 h 799163"/>
              <a:gd name="connsiteX7" fmla="*/ 1305626 w 1654378"/>
              <a:gd name="connsiteY7" fmla="*/ 0 h 799163"/>
              <a:gd name="connsiteX8" fmla="*/ 1320881 w 1654378"/>
              <a:gd name="connsiteY8" fmla="*/ 0 h 799163"/>
              <a:gd name="connsiteX9" fmla="*/ 1471245 w 1654378"/>
              <a:gd name="connsiteY9" fmla="*/ 0 h 799163"/>
              <a:gd name="connsiteX10" fmla="*/ 1488759 w 1654378"/>
              <a:gd name="connsiteY10" fmla="*/ 0 h 799163"/>
              <a:gd name="connsiteX11" fmla="*/ 1654378 w 1654378"/>
              <a:gd name="connsiteY11" fmla="*/ 0 h 799163"/>
              <a:gd name="connsiteX12" fmla="*/ 1654378 w 1654378"/>
              <a:gd name="connsiteY12" fmla="*/ 799163 h 799163"/>
              <a:gd name="connsiteX13" fmla="*/ 1488760 w 1654378"/>
              <a:gd name="connsiteY13" fmla="*/ 799163 h 799163"/>
              <a:gd name="connsiteX14" fmla="*/ 1471245 w 1654378"/>
              <a:gd name="connsiteY14" fmla="*/ 799163 h 799163"/>
              <a:gd name="connsiteX15" fmla="*/ 1320881 w 1654378"/>
              <a:gd name="connsiteY15" fmla="*/ 799163 h 799163"/>
              <a:gd name="connsiteX16" fmla="*/ 1305627 w 1654378"/>
              <a:gd name="connsiteY16" fmla="*/ 799163 h 799163"/>
              <a:gd name="connsiteX17" fmla="*/ 1137748 w 1654378"/>
              <a:gd name="connsiteY17" fmla="*/ 799163 h 799163"/>
              <a:gd name="connsiteX18" fmla="*/ 875562 w 1654378"/>
              <a:gd name="connsiteY18" fmla="*/ 799163 h 799163"/>
              <a:gd name="connsiteX19" fmla="*/ 692429 w 1654378"/>
              <a:gd name="connsiteY19" fmla="*/ 799163 h 799163"/>
              <a:gd name="connsiteX20" fmla="*/ 628452 w 1654378"/>
              <a:gd name="connsiteY20" fmla="*/ 799163 h 799163"/>
              <a:gd name="connsiteX21" fmla="*/ 445319 w 1654378"/>
              <a:gd name="connsiteY21" fmla="*/ 799163 h 799163"/>
              <a:gd name="connsiteX22" fmla="*/ 183133 w 1654378"/>
              <a:gd name="connsiteY22" fmla="*/ 799163 h 799163"/>
              <a:gd name="connsiteX23" fmla="*/ 0 w 1654378"/>
              <a:gd name="connsiteY23" fmla="*/ 799163 h 799163"/>
              <a:gd name="connsiteX24" fmla="*/ 253766 w 1654378"/>
              <a:gd name="connsiteY24"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54378" h="799163">
                <a:moveTo>
                  <a:pt x="0" y="0"/>
                </a:moveTo>
                <a:lnTo>
                  <a:pt x="183133" y="0"/>
                </a:lnTo>
                <a:lnTo>
                  <a:pt x="445319" y="0"/>
                </a:lnTo>
                <a:lnTo>
                  <a:pt x="628452" y="0"/>
                </a:lnTo>
                <a:lnTo>
                  <a:pt x="692429" y="0"/>
                </a:lnTo>
                <a:lnTo>
                  <a:pt x="875562" y="0"/>
                </a:lnTo>
                <a:lnTo>
                  <a:pt x="1137748" y="0"/>
                </a:lnTo>
                <a:lnTo>
                  <a:pt x="1305626" y="0"/>
                </a:lnTo>
                <a:lnTo>
                  <a:pt x="1320881" y="0"/>
                </a:lnTo>
                <a:lnTo>
                  <a:pt x="1471245" y="0"/>
                </a:lnTo>
                <a:lnTo>
                  <a:pt x="1488759" y="0"/>
                </a:lnTo>
                <a:lnTo>
                  <a:pt x="1654378" y="0"/>
                </a:lnTo>
                <a:lnTo>
                  <a:pt x="1654378" y="799163"/>
                </a:lnTo>
                <a:lnTo>
                  <a:pt x="1488760" y="799163"/>
                </a:lnTo>
                <a:lnTo>
                  <a:pt x="1471245" y="799163"/>
                </a:lnTo>
                <a:lnTo>
                  <a:pt x="1320881" y="799163"/>
                </a:lnTo>
                <a:lnTo>
                  <a:pt x="1305627" y="799163"/>
                </a:lnTo>
                <a:lnTo>
                  <a:pt x="1137748" y="799163"/>
                </a:lnTo>
                <a:lnTo>
                  <a:pt x="875562" y="799163"/>
                </a:lnTo>
                <a:lnTo>
                  <a:pt x="692429" y="799163"/>
                </a:lnTo>
                <a:lnTo>
                  <a:pt x="628452" y="799163"/>
                </a:lnTo>
                <a:lnTo>
                  <a:pt x="445319" y="799163"/>
                </a:lnTo>
                <a:lnTo>
                  <a:pt x="183133" y="799163"/>
                </a:lnTo>
                <a:lnTo>
                  <a:pt x="0" y="799163"/>
                </a:lnTo>
                <a:lnTo>
                  <a:pt x="253766" y="399582"/>
                </a:lnTo>
                <a:close/>
              </a:path>
            </a:pathLst>
          </a:custGeom>
          <a:solidFill>
            <a:schemeClr val="accent3">
              <a:lumMod val="90000"/>
              <a:lumOff val="10000"/>
            </a:schemeClr>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16000" rIns="36000" rtlCol="0" anchor="ctr">
            <a:noAutofit/>
          </a:bodyPr>
          <a:lstStyle/>
          <a:p>
            <a:pPr algn="ctr">
              <a:lnSpc>
                <a:spcPct val="95000"/>
              </a:lnSpc>
              <a:spcAft>
                <a:spcPts val="500"/>
              </a:spcAft>
            </a:pPr>
            <a:r>
              <a:rPr lang="en-US" sz="1000" b="1" spc="-40" dirty="0">
                <a:solidFill>
                  <a:schemeClr val="bg1"/>
                </a:solidFill>
                <a:latin typeface="Arial" panose="020B0604020202020204" pitchFamily="34" charset="0"/>
                <a:cs typeface="Arial" panose="020B0604020202020204" pitchFamily="34" charset="0"/>
              </a:rPr>
              <a:t>...and, with our help</a:t>
            </a:r>
          </a:p>
          <a:p>
            <a:pPr>
              <a:lnSpc>
                <a:spcPct val="75000"/>
              </a:lnSpc>
            </a:pPr>
            <a:r>
              <a:rPr lang="en-US" sz="1850" b="1" spc="-40" dirty="0">
                <a:solidFill>
                  <a:schemeClr val="bg1"/>
                </a:solidFill>
                <a:latin typeface="Arial Black" panose="020B0604020202020204" pitchFamily="34" charset="0"/>
                <a:cs typeface="Arial Black" panose="020B0604020202020204" pitchFamily="34" charset="0"/>
              </a:rPr>
              <a:t>  </a:t>
            </a:r>
            <a:r>
              <a:rPr lang="en-US" sz="2200" b="1" spc="-40" dirty="0">
                <a:solidFill>
                  <a:schemeClr val="bg1"/>
                </a:solidFill>
                <a:latin typeface="Arial Black" panose="020B0604020202020204" pitchFamily="34" charset="0"/>
                <a:cs typeface="Arial Black" panose="020B0604020202020204" pitchFamily="34" charset="0"/>
              </a:rPr>
              <a:t>70%</a:t>
            </a:r>
          </a:p>
          <a:p>
            <a:pPr algn="ctr">
              <a:lnSpc>
                <a:spcPct val="90000"/>
              </a:lnSpc>
            </a:pPr>
            <a:r>
              <a:rPr lang="en-US" sz="1000" b="1" spc="-40" dirty="0">
                <a:solidFill>
                  <a:schemeClr val="bg1"/>
                </a:solidFill>
                <a:latin typeface="Arial" panose="020B0604020202020204" pitchFamily="34" charset="0"/>
                <a:cs typeface="Arial" panose="020B0604020202020204" pitchFamily="34" charset="0"/>
              </a:rPr>
              <a:t>Met their recruitment target on time.</a:t>
            </a:r>
            <a:endParaRPr lang="en-GB" sz="1000" b="1" spc="-40" dirty="0">
              <a:solidFill>
                <a:schemeClr val="bg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080CBB3-0FA5-E0AE-6EAC-B7BABADF85E0}"/>
              </a:ext>
            </a:extLst>
          </p:cNvPr>
          <p:cNvSpPr txBox="1"/>
          <p:nvPr/>
        </p:nvSpPr>
        <p:spPr>
          <a:xfrm>
            <a:off x="10642341" y="5676319"/>
            <a:ext cx="471027" cy="130933"/>
          </a:xfrm>
          <a:prstGeom prst="rect">
            <a:avLst/>
          </a:prstGeom>
          <a:noFill/>
          <a:ln w="6350">
            <a:noFill/>
          </a:ln>
        </p:spPr>
        <p:txBody>
          <a:bodyPr wrap="square" lIns="0" tIns="0" rIns="0" bIns="0" rtlCol="0">
            <a:spAutoFit/>
          </a:bodyPr>
          <a:lstStyle/>
          <a:p>
            <a:pPr>
              <a:lnSpc>
                <a:spcPct val="85000"/>
              </a:lnSpc>
            </a:pPr>
            <a:r>
              <a:rPr lang="en-GB" sz="1000" b="1" spc="-40" dirty="0">
                <a:solidFill>
                  <a:schemeClr val="bg1"/>
                </a:solidFill>
                <a:latin typeface="Arial" panose="020B0604020202020204" pitchFamily="34" charset="0"/>
                <a:cs typeface="Arial" panose="020B0604020202020204" pitchFamily="34" charset="0"/>
              </a:rPr>
              <a:t>of them</a:t>
            </a:r>
            <a:endParaRPr lang="en-US" sz="1000" dirty="0"/>
          </a:p>
        </p:txBody>
      </p:sp>
      <p:graphicFrame>
        <p:nvGraphicFramePr>
          <p:cNvPr id="51" name="Table 4">
            <a:extLst>
              <a:ext uri="{FF2B5EF4-FFF2-40B4-BE49-F238E27FC236}">
                <a16:creationId xmlns:a16="http://schemas.microsoft.com/office/drawing/2014/main" id="{980A7789-9231-DABF-96F4-041526C4AC59}"/>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52" name="Action Button: Custom 51">
            <a:hlinkClick r:id="rId4" action="ppaction://hlinksldjump" highlightClick="1"/>
            <a:extLst>
              <a:ext uri="{FF2B5EF4-FFF2-40B4-BE49-F238E27FC236}">
                <a16:creationId xmlns:a16="http://schemas.microsoft.com/office/drawing/2014/main" id="{87960662-BFBD-1F90-2394-7B56B51ABD4A}"/>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Action Button: Custom 52">
            <a:hlinkClick r:id="rId5" action="ppaction://hlinksldjump" highlightClick="1"/>
            <a:extLst>
              <a:ext uri="{FF2B5EF4-FFF2-40B4-BE49-F238E27FC236}">
                <a16:creationId xmlns:a16="http://schemas.microsoft.com/office/drawing/2014/main" id="{910FB495-3E8D-342E-93A3-F94D8D2D8D57}"/>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ction Button: Custom 53">
            <a:hlinkClick r:id="rId6" action="ppaction://hlinksldjump" highlightClick="1"/>
            <a:extLst>
              <a:ext uri="{FF2B5EF4-FFF2-40B4-BE49-F238E27FC236}">
                <a16:creationId xmlns:a16="http://schemas.microsoft.com/office/drawing/2014/main" id="{813D3E5D-A8DB-9FE9-5D29-E7261E4349BB}"/>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Action Button: Custom 54">
            <a:hlinkClick r:id="rId7" action="ppaction://hlinksldjump" highlightClick="1"/>
            <a:extLst>
              <a:ext uri="{FF2B5EF4-FFF2-40B4-BE49-F238E27FC236}">
                <a16:creationId xmlns:a16="http://schemas.microsoft.com/office/drawing/2014/main" id="{90A213FA-70AF-A0E3-3A6C-FDC0451549A5}"/>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Action Button: Custom 55">
            <a:hlinkClick r:id="rId8" action="ppaction://hlinksldjump" highlightClick="1"/>
            <a:extLst>
              <a:ext uri="{FF2B5EF4-FFF2-40B4-BE49-F238E27FC236}">
                <a16:creationId xmlns:a16="http://schemas.microsoft.com/office/drawing/2014/main" id="{46B957CA-C1F7-DB44-0718-EAC118EC5245}"/>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ction Button: Custom 56">
            <a:hlinkClick r:id="rId9" action="ppaction://hlinksldjump" highlightClick="1"/>
            <a:extLst>
              <a:ext uri="{FF2B5EF4-FFF2-40B4-BE49-F238E27FC236}">
                <a16:creationId xmlns:a16="http://schemas.microsoft.com/office/drawing/2014/main" id="{772AF5A8-F01E-5F96-41D0-360CB17E7205}"/>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ction Button: Custom 57">
            <a:hlinkClick r:id="rId10" action="ppaction://hlinksldjump" highlightClick="1"/>
            <a:extLst>
              <a:ext uri="{FF2B5EF4-FFF2-40B4-BE49-F238E27FC236}">
                <a16:creationId xmlns:a16="http://schemas.microsoft.com/office/drawing/2014/main" id="{4BD71B72-60E9-B8C5-A1A9-E0E2B24FF270}"/>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ction Button: Custom 58">
            <a:hlinkClick r:id="rId11" action="ppaction://hlinksldjump" highlightClick="1"/>
            <a:extLst>
              <a:ext uri="{FF2B5EF4-FFF2-40B4-BE49-F238E27FC236}">
                <a16:creationId xmlns:a16="http://schemas.microsoft.com/office/drawing/2014/main" id="{040FEDB8-9519-CDC1-1484-13D5E8E14355}"/>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hlinkClick r:id="" action="ppaction://hlinkshowjump?jump=nextslide" highlightClick="1"/>
            <a:extLst>
              <a:ext uri="{FF2B5EF4-FFF2-40B4-BE49-F238E27FC236}">
                <a16:creationId xmlns:a16="http://schemas.microsoft.com/office/drawing/2014/main" id="{04DB8022-2FA7-3532-F81C-01C280155462}"/>
              </a:ext>
            </a:extLst>
          </p:cNvPr>
          <p:cNvSpPr/>
          <p:nvPr/>
        </p:nvSpPr>
        <p:spPr>
          <a:xfrm>
            <a:off x="11648796" y="88900"/>
            <a:ext cx="272260" cy="272260"/>
          </a:xfrm>
          <a:prstGeom prst="ellipse">
            <a:avLst/>
          </a:prstGeo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hlinkClick r:id="" action="ppaction://hlinkshowjump?jump=previousslide" highlightClick="1"/>
            <a:extLst>
              <a:ext uri="{FF2B5EF4-FFF2-40B4-BE49-F238E27FC236}">
                <a16:creationId xmlns:a16="http://schemas.microsoft.com/office/drawing/2014/main" id="{09914FA2-910C-8195-3C02-149E51CDB658}"/>
              </a:ext>
            </a:extLst>
          </p:cNvPr>
          <p:cNvSpPr/>
          <p:nvPr/>
        </p:nvSpPr>
        <p:spPr>
          <a:xfrm>
            <a:off x="11293196" y="88900"/>
            <a:ext cx="272260" cy="272260"/>
          </a:xfrm>
          <a:prstGeom prst="ellipse">
            <a:avLst/>
          </a:prstGeo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5672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78A00-F69B-14DE-B0FB-537E395D4D6E}"/>
              </a:ext>
            </a:extLst>
          </p:cNvPr>
          <p:cNvSpPr>
            <a:spLocks noGrp="1"/>
          </p:cNvSpPr>
          <p:nvPr>
            <p:ph type="sldNum" sz="quarter" idx="4"/>
          </p:nvPr>
        </p:nvSpPr>
        <p:spPr/>
        <p:txBody>
          <a:bodyPr/>
          <a:lstStyle/>
          <a:p>
            <a:fld id="{48477F85-CF69-7543-BDC4-99C30B4D2507}" type="slidenum">
              <a:rPr lang="en-US" smtClean="0"/>
              <a:pPr/>
              <a:t>14</a:t>
            </a:fld>
            <a:endParaRPr lang="en-US" dirty="0"/>
          </a:p>
        </p:txBody>
      </p:sp>
      <p:sp>
        <p:nvSpPr>
          <p:cNvPr id="3" name="Footer Placeholder 2">
            <a:extLst>
              <a:ext uri="{FF2B5EF4-FFF2-40B4-BE49-F238E27FC236}">
                <a16:creationId xmlns:a16="http://schemas.microsoft.com/office/drawing/2014/main" id="{A1407A2A-CECD-DCED-52D1-4940FD83F7F3}"/>
              </a:ext>
            </a:extLst>
          </p:cNvPr>
          <p:cNvSpPr>
            <a:spLocks noGrp="1"/>
          </p:cNvSpPr>
          <p:nvPr>
            <p:ph type="ftr" sz="quarter" idx="3"/>
          </p:nvPr>
        </p:nvSpPr>
        <p:spPr/>
        <p:txBody>
          <a:bodyPr/>
          <a:lstStyle/>
          <a:p>
            <a:r>
              <a:rPr lang="en-US" b="1" dirty="0"/>
              <a:t>UK MedTech: </a:t>
            </a:r>
            <a:r>
              <a:rPr lang="en-US" dirty="0"/>
              <a:t>Your Partner in Healthcare</a:t>
            </a:r>
          </a:p>
        </p:txBody>
      </p:sp>
      <p:sp>
        <p:nvSpPr>
          <p:cNvPr id="4" name="Title 3">
            <a:extLst>
              <a:ext uri="{FF2B5EF4-FFF2-40B4-BE49-F238E27FC236}">
                <a16:creationId xmlns:a16="http://schemas.microsoft.com/office/drawing/2014/main" id="{DD12009D-939D-0B08-E10B-099BAE090D1B}"/>
              </a:ext>
            </a:extLst>
          </p:cNvPr>
          <p:cNvSpPr>
            <a:spLocks noGrp="1"/>
          </p:cNvSpPr>
          <p:nvPr>
            <p:ph type="title"/>
          </p:nvPr>
        </p:nvSpPr>
        <p:spPr>
          <a:xfrm>
            <a:off x="503999" y="828000"/>
            <a:ext cx="11188800" cy="415498"/>
          </a:xfrm>
        </p:spPr>
        <p:txBody>
          <a:bodyPr/>
          <a:lstStyle/>
          <a:p>
            <a:r>
              <a:rPr lang="en-US" sz="3000" dirty="0"/>
              <a:t>Clinical Trials, Assessment &amp; Regulations </a:t>
            </a:r>
          </a:p>
        </p:txBody>
      </p:sp>
      <p:sp>
        <p:nvSpPr>
          <p:cNvPr id="5" name="TextBox 4">
            <a:extLst>
              <a:ext uri="{FF2B5EF4-FFF2-40B4-BE49-F238E27FC236}">
                <a16:creationId xmlns:a16="http://schemas.microsoft.com/office/drawing/2014/main" id="{3F3D5154-ECDA-E5F7-2CA5-781C6010E0BD}"/>
              </a:ext>
            </a:extLst>
          </p:cNvPr>
          <p:cNvSpPr txBox="1"/>
          <p:nvPr/>
        </p:nvSpPr>
        <p:spPr>
          <a:xfrm>
            <a:off x="516599" y="2344889"/>
            <a:ext cx="3456000" cy="3952019"/>
          </a:xfrm>
          <a:prstGeom prst="rect">
            <a:avLst/>
          </a:prstGeom>
          <a:solidFill>
            <a:schemeClr val="bg2"/>
          </a:solidFill>
        </p:spPr>
        <p:txBody>
          <a:bodyPr wrap="square" lIns="144000" tIns="108000" rIns="144000" bIns="72000" anchor="t">
            <a:noAutofit/>
          </a:bodyPr>
          <a:lstStyle/>
          <a:p>
            <a:pPr>
              <a:lnSpc>
                <a:spcPct val="95000"/>
              </a:lnSpc>
              <a:spcAft>
                <a:spcPts val="800"/>
              </a:spcAft>
            </a:pPr>
            <a:r>
              <a:rPr lang="en-US" sz="1150" b="1" dirty="0">
                <a:solidFill>
                  <a:schemeClr val="bg2">
                    <a:lumMod val="10000"/>
                  </a:schemeClr>
                </a:solidFill>
                <a:latin typeface="Arial" panose="020B0604020202020204" pitchFamily="34" charset="0"/>
                <a:cs typeface="Arial" panose="020B0604020202020204" pitchFamily="34" charset="0"/>
              </a:rPr>
              <a:t>NIHR</a:t>
            </a:r>
            <a:r>
              <a:rPr lang="en-US" sz="1150" dirty="0">
                <a:solidFill>
                  <a:schemeClr val="bg2">
                    <a:lumMod val="10000"/>
                  </a:schemeClr>
                </a:solidFill>
                <a:latin typeface="Arial" panose="020B0604020202020204" pitchFamily="34" charset="0"/>
                <a:cs typeface="Arial" panose="020B0604020202020204" pitchFamily="34" charset="0"/>
              </a:rPr>
              <a:t> partner with medical device, digital technology and diagnostic companies (collectively known as </a:t>
            </a:r>
            <a:r>
              <a:rPr lang="en-US" sz="1150" b="1" dirty="0">
                <a:solidFill>
                  <a:schemeClr val="bg2">
                    <a:lumMod val="10000"/>
                  </a:schemeClr>
                </a:solidFill>
                <a:latin typeface="Arial" panose="020B0604020202020204" pitchFamily="34" charset="0"/>
                <a:cs typeface="Arial" panose="020B0604020202020204" pitchFamily="34" charset="0"/>
              </a:rPr>
              <a:t>MedTech</a:t>
            </a:r>
            <a:r>
              <a:rPr lang="en-US" sz="1150" dirty="0">
                <a:solidFill>
                  <a:schemeClr val="bg2">
                    <a:lumMod val="10000"/>
                  </a:schemeClr>
                </a:solidFill>
                <a:latin typeface="Arial" panose="020B0604020202020204" pitchFamily="34" charset="0"/>
                <a:cs typeface="Arial" panose="020B0604020202020204" pitchFamily="34" charset="0"/>
              </a:rPr>
              <a:t>) to help them </a:t>
            </a:r>
            <a:r>
              <a:rPr lang="en-US" sz="1150" b="1" dirty="0">
                <a:solidFill>
                  <a:schemeClr val="bg2">
                    <a:lumMod val="10000"/>
                  </a:schemeClr>
                </a:solidFill>
                <a:latin typeface="Arial" panose="020B0604020202020204" pitchFamily="34" charset="0"/>
                <a:cs typeface="Arial" panose="020B0604020202020204" pitchFamily="34" charset="0"/>
              </a:rPr>
              <a:t>translate innovations into the health and care system</a:t>
            </a:r>
            <a:r>
              <a:rPr lang="en-US" sz="1150" dirty="0">
                <a:solidFill>
                  <a:schemeClr val="bg2">
                    <a:lumMod val="10000"/>
                  </a:schemeClr>
                </a:solidFill>
                <a:latin typeface="Arial" panose="020B0604020202020204" pitchFamily="34" charset="0"/>
                <a:cs typeface="Arial" panose="020B0604020202020204" pitchFamily="34" charset="0"/>
              </a:rPr>
              <a:t>, and on to market.</a:t>
            </a:r>
          </a:p>
          <a:p>
            <a:pPr>
              <a:lnSpc>
                <a:spcPct val="95000"/>
              </a:lnSpc>
              <a:spcAft>
                <a:spcPts val="800"/>
              </a:spcAft>
            </a:pPr>
            <a:r>
              <a:rPr lang="en-US" sz="1150" dirty="0">
                <a:solidFill>
                  <a:schemeClr val="bg2">
                    <a:lumMod val="10000"/>
                  </a:schemeClr>
                </a:solidFill>
                <a:latin typeface="Arial" panose="020B0604020202020204" pitchFamily="34" charset="0"/>
                <a:cs typeface="Arial" panose="020B0604020202020204" pitchFamily="34" charset="0"/>
              </a:rPr>
              <a:t>'Invention for Innovation' (i4i) is NIHR's </a:t>
            </a:r>
            <a:r>
              <a:rPr lang="en-US" sz="1150" b="1" dirty="0">
                <a:solidFill>
                  <a:schemeClr val="bg2">
                    <a:lumMod val="10000"/>
                  </a:schemeClr>
                </a:solidFill>
                <a:latin typeface="Arial" panose="020B0604020202020204" pitchFamily="34" charset="0"/>
                <a:cs typeface="Arial" panose="020B0604020202020204" pitchFamily="34" charset="0"/>
              </a:rPr>
              <a:t>dedicated research funding</a:t>
            </a:r>
            <a:r>
              <a:rPr lang="en-US" sz="1150" dirty="0">
                <a:solidFill>
                  <a:schemeClr val="bg2">
                    <a:lumMod val="10000"/>
                  </a:schemeClr>
                </a:solidFill>
                <a:latin typeface="Arial" panose="020B0604020202020204" pitchFamily="34" charset="0"/>
                <a:cs typeface="Arial" panose="020B0604020202020204" pitchFamily="34" charset="0"/>
              </a:rPr>
              <a:t> programme for MedTech, funding breakthrough technologies and de-risking projects for follow-on investment. Since launching, i4i has </a:t>
            </a:r>
            <a:r>
              <a:rPr lang="en-US" sz="1150" b="1" dirty="0">
                <a:solidFill>
                  <a:schemeClr val="bg2">
                    <a:lumMod val="10000"/>
                  </a:schemeClr>
                </a:solidFill>
                <a:latin typeface="Arial" panose="020B0604020202020204" pitchFamily="34" charset="0"/>
                <a:cs typeface="Arial" panose="020B0604020202020204" pitchFamily="34" charset="0"/>
              </a:rPr>
              <a:t>supported over 275 </a:t>
            </a:r>
            <a:r>
              <a:rPr lang="en-US" sz="1150" dirty="0">
                <a:solidFill>
                  <a:schemeClr val="bg2">
                    <a:lumMod val="10000"/>
                  </a:schemeClr>
                </a:solidFill>
                <a:latin typeface="Arial" panose="020B0604020202020204" pitchFamily="34" charset="0"/>
                <a:cs typeface="Arial" panose="020B0604020202020204" pitchFamily="34" charset="0"/>
              </a:rPr>
              <a:t>small and mid-sized enterprises, </a:t>
            </a:r>
            <a:r>
              <a:rPr lang="en-US" sz="1150" b="1" dirty="0">
                <a:solidFill>
                  <a:schemeClr val="bg2">
                    <a:lumMod val="10000"/>
                  </a:schemeClr>
                </a:solidFill>
                <a:latin typeface="Arial" panose="020B0604020202020204" pitchFamily="34" charset="0"/>
                <a:cs typeface="Arial" panose="020B0604020202020204" pitchFamily="34" charset="0"/>
              </a:rPr>
              <a:t>investing over £198 million</a:t>
            </a:r>
            <a:r>
              <a:rPr lang="en-US" sz="1150" dirty="0">
                <a:solidFill>
                  <a:schemeClr val="bg2">
                    <a:lumMod val="10000"/>
                  </a:schemeClr>
                </a:solidFill>
                <a:latin typeface="Arial" panose="020B0604020202020204" pitchFamily="34" charset="0"/>
                <a:cs typeface="Arial" panose="020B0604020202020204" pitchFamily="34" charset="0"/>
              </a:rPr>
              <a:t>.</a:t>
            </a:r>
          </a:p>
          <a:p>
            <a:pPr>
              <a:lnSpc>
                <a:spcPct val="95000"/>
              </a:lnSpc>
              <a:spcAft>
                <a:spcPts val="800"/>
              </a:spcAft>
            </a:pPr>
            <a:r>
              <a:rPr lang="en-US" sz="1150" dirty="0">
                <a:solidFill>
                  <a:schemeClr val="bg2">
                    <a:lumMod val="10000"/>
                  </a:schemeClr>
                </a:solidFill>
                <a:latin typeface="Arial" panose="020B0604020202020204" pitchFamily="34" charset="0"/>
                <a:cs typeface="Arial" panose="020B0604020202020204" pitchFamily="34" charset="0"/>
              </a:rPr>
              <a:t>NIHR's MedTech and In vitro diagnostic Co-operatives (MICs) are centres of excellence that bring together clinicians, health economists, statisticians and regulatory specialists to support industry. MICs support the identification of unmet needs to facilitate early-stage research, and foster collaboration to encourage adoption of innovations into the NHS.</a:t>
            </a:r>
          </a:p>
        </p:txBody>
      </p:sp>
      <p:sp>
        <p:nvSpPr>
          <p:cNvPr id="6" name="TextBox 5">
            <a:extLst>
              <a:ext uri="{FF2B5EF4-FFF2-40B4-BE49-F238E27FC236}">
                <a16:creationId xmlns:a16="http://schemas.microsoft.com/office/drawing/2014/main" id="{B822DEF4-4704-D873-88EC-2EDD72E6EB2B}"/>
              </a:ext>
            </a:extLst>
          </p:cNvPr>
          <p:cNvSpPr txBox="1"/>
          <p:nvPr/>
        </p:nvSpPr>
        <p:spPr>
          <a:xfrm>
            <a:off x="4355400" y="2344889"/>
            <a:ext cx="3481200" cy="3952020"/>
          </a:xfrm>
          <a:prstGeom prst="rect">
            <a:avLst/>
          </a:prstGeom>
          <a:solidFill>
            <a:schemeClr val="bg2"/>
          </a:solidFill>
        </p:spPr>
        <p:txBody>
          <a:bodyPr wrap="square" lIns="144000" tIns="108000" rIns="144000" bIns="0" anchor="t">
            <a:noAutofit/>
          </a:bodyPr>
          <a:lstStyle/>
          <a:p>
            <a:pPr>
              <a:spcAft>
                <a:spcPts val="900"/>
              </a:spcAft>
            </a:pPr>
            <a:r>
              <a:rPr lang="en-GB" sz="1250" b="1" dirty="0">
                <a:solidFill>
                  <a:schemeClr val="bg2">
                    <a:lumMod val="10000"/>
                  </a:schemeClr>
                </a:solidFill>
                <a:latin typeface="Arial" panose="020B0604020202020204" pitchFamily="34" charset="0"/>
                <a:ea typeface="+mn-lt"/>
                <a:cs typeface="Arial" panose="020B0604020202020204" pitchFamily="34" charset="0"/>
              </a:rPr>
              <a:t>National Institute for Health and Care Excellence (NICE)</a:t>
            </a:r>
            <a:r>
              <a:rPr lang="en-GB" sz="1250" dirty="0">
                <a:solidFill>
                  <a:schemeClr val="bg2">
                    <a:lumMod val="10000"/>
                  </a:schemeClr>
                </a:solidFill>
                <a:latin typeface="Arial" panose="020B0604020202020204" pitchFamily="34" charset="0"/>
                <a:ea typeface="+mn-lt"/>
                <a:cs typeface="Arial" panose="020B0604020202020204" pitchFamily="34" charset="0"/>
              </a:rPr>
              <a:t> </a:t>
            </a:r>
            <a:endParaRPr lang="en-US" sz="1250" dirty="0">
              <a:solidFill>
                <a:schemeClr val="bg2">
                  <a:lumMod val="10000"/>
                </a:schemeClr>
              </a:solidFill>
              <a:latin typeface="Arial" panose="020B0604020202020204" pitchFamily="34" charset="0"/>
              <a:cs typeface="Arial" panose="020B0604020202020204" pitchFamily="34" charset="0"/>
            </a:endParaRPr>
          </a:p>
          <a:p>
            <a:pPr>
              <a:spcAft>
                <a:spcPts val="900"/>
              </a:spcAft>
            </a:pPr>
            <a:r>
              <a:rPr lang="en-GB" sz="1150" dirty="0">
                <a:solidFill>
                  <a:schemeClr val="bg2">
                    <a:lumMod val="10000"/>
                  </a:schemeClr>
                </a:solidFill>
                <a:latin typeface="Arial" panose="020B0604020202020204" pitchFamily="34" charset="0"/>
                <a:ea typeface="+mn-lt"/>
                <a:cs typeface="Arial" panose="020B0604020202020204" pitchFamily="34" charset="0"/>
              </a:rPr>
              <a:t>NICE provides rigorous, </a:t>
            </a:r>
            <a:r>
              <a:rPr lang="en-GB" sz="1150" b="1" dirty="0">
                <a:solidFill>
                  <a:schemeClr val="bg2">
                    <a:lumMod val="10000"/>
                  </a:schemeClr>
                </a:solidFill>
                <a:latin typeface="Arial" panose="020B0604020202020204" pitchFamily="34" charset="0"/>
                <a:ea typeface="+mn-lt"/>
                <a:cs typeface="Arial" panose="020B0604020202020204" pitchFamily="34" charset="0"/>
              </a:rPr>
              <a:t>independent assessment</a:t>
            </a:r>
            <a:r>
              <a:rPr lang="en-GB" sz="1150" dirty="0">
                <a:solidFill>
                  <a:schemeClr val="bg2">
                    <a:lumMod val="10000"/>
                  </a:schemeClr>
                </a:solidFill>
                <a:latin typeface="Arial" panose="020B0604020202020204" pitchFamily="34" charset="0"/>
                <a:ea typeface="+mn-lt"/>
                <a:cs typeface="Arial" panose="020B0604020202020204" pitchFamily="34" charset="0"/>
              </a:rPr>
              <a:t> of medical technologies in order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to </a:t>
            </a:r>
            <a:r>
              <a:rPr lang="en-GB" sz="1150" dirty="0">
                <a:solidFill>
                  <a:schemeClr val="bg2">
                    <a:lumMod val="10000"/>
                  </a:schemeClr>
                </a:solidFill>
                <a:latin typeface="Arial" panose="020B0604020202020204" pitchFamily="34" charset="0"/>
                <a:ea typeface="+mn-lt"/>
                <a:cs typeface="Arial" panose="020B0604020202020204" pitchFamily="34" charset="0"/>
              </a:rPr>
              <a:t>balance the best care with value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for </a:t>
            </a:r>
            <a:r>
              <a:rPr lang="en-GB" sz="1150" dirty="0">
                <a:solidFill>
                  <a:schemeClr val="bg2">
                    <a:lumMod val="10000"/>
                  </a:schemeClr>
                </a:solidFill>
                <a:latin typeface="Arial" panose="020B0604020202020204" pitchFamily="34" charset="0"/>
                <a:ea typeface="+mn-lt"/>
                <a:cs typeface="Arial" panose="020B0604020202020204" pitchFamily="34" charset="0"/>
              </a:rPr>
              <a:t>money across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the NHS and social care services.</a:t>
            </a:r>
            <a:r>
              <a:rPr lang="en-GB" sz="1150" dirty="0">
                <a:solidFill>
                  <a:schemeClr val="bg2">
                    <a:lumMod val="10000"/>
                  </a:schemeClr>
                </a:solidFill>
                <a:latin typeface="Arial" panose="020B0604020202020204" pitchFamily="34" charset="0"/>
                <a:ea typeface="+mn-lt"/>
                <a:cs typeface="Arial" panose="020B0604020202020204" pitchFamily="34" charset="0"/>
              </a:rPr>
              <a:t> We identify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and </a:t>
            </a:r>
            <a:r>
              <a:rPr lang="en-GB" sz="1150" dirty="0">
                <a:solidFill>
                  <a:schemeClr val="bg2">
                    <a:lumMod val="10000"/>
                  </a:schemeClr>
                </a:solidFill>
                <a:latin typeface="Arial" panose="020B0604020202020204" pitchFamily="34" charset="0"/>
                <a:ea typeface="+mn-lt"/>
                <a:cs typeface="Arial" panose="020B0604020202020204" pitchFamily="34" charset="0"/>
              </a:rPr>
              <a:t>evaluate the most promising medical devices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and </a:t>
            </a:r>
            <a:r>
              <a:rPr lang="en-GB" sz="1150" dirty="0">
                <a:solidFill>
                  <a:schemeClr val="bg2">
                    <a:lumMod val="10000"/>
                  </a:schemeClr>
                </a:solidFill>
                <a:latin typeface="Arial" panose="020B0604020202020204" pitchFamily="34" charset="0"/>
                <a:ea typeface="+mn-lt"/>
                <a:cs typeface="Arial" panose="020B0604020202020204" pitchFamily="34" charset="0"/>
              </a:rPr>
              <a:t>diagnostics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and </a:t>
            </a:r>
            <a:r>
              <a:rPr lang="en-GB" sz="1150" dirty="0">
                <a:solidFill>
                  <a:schemeClr val="bg2">
                    <a:lumMod val="10000"/>
                  </a:schemeClr>
                </a:solidFill>
                <a:latin typeface="Arial" panose="020B0604020202020204" pitchFamily="34" charset="0"/>
                <a:ea typeface="+mn-lt"/>
                <a:cs typeface="Arial" panose="020B0604020202020204" pitchFamily="34" charset="0"/>
              </a:rPr>
              <a:t>aim to</a:t>
            </a:r>
            <a:r>
              <a:rPr lang="en-GB" sz="1150" b="1" dirty="0">
                <a:solidFill>
                  <a:schemeClr val="bg2">
                    <a:lumMod val="10000"/>
                  </a:schemeClr>
                </a:solidFill>
                <a:latin typeface="Arial" panose="020B0604020202020204" pitchFamily="34" charset="0"/>
                <a:ea typeface="+mn-lt"/>
                <a:cs typeface="Arial" panose="020B0604020202020204" pitchFamily="34" charset="0"/>
              </a:rPr>
              <a:t> boost uptake</a:t>
            </a:r>
            <a:r>
              <a:rPr lang="en-GB" sz="1150" dirty="0">
                <a:solidFill>
                  <a:schemeClr val="bg2">
                    <a:lumMod val="10000"/>
                  </a:schemeClr>
                </a:solidFill>
                <a:latin typeface="Arial" panose="020B0604020202020204" pitchFamily="34" charset="0"/>
                <a:ea typeface="+mn-lt"/>
                <a:cs typeface="Arial" panose="020B0604020202020204" pitchFamily="34" charset="0"/>
              </a:rPr>
              <a:t> where it is most needed</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a:t>
            </a:r>
            <a:r>
              <a:rPr lang="en-GB" sz="1150" dirty="0">
                <a:solidFill>
                  <a:schemeClr val="bg2">
                    <a:lumMod val="10000"/>
                  </a:schemeClr>
                </a:solidFill>
                <a:latin typeface="Arial" panose="020B0604020202020204" pitchFamily="34" charset="0"/>
                <a:ea typeface="+mn-lt"/>
                <a:cs typeface="Arial" panose="020B0604020202020204" pitchFamily="34" charset="0"/>
              </a:rPr>
              <a:t> NICE also supports MedTech companies to demonstrate the value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of </a:t>
            </a:r>
            <a:r>
              <a:rPr lang="en-GB" sz="1150" dirty="0">
                <a:solidFill>
                  <a:schemeClr val="bg2">
                    <a:lumMod val="10000"/>
                  </a:schemeClr>
                </a:solidFill>
                <a:latin typeface="Arial" panose="020B0604020202020204" pitchFamily="34" charset="0"/>
                <a:ea typeface="+mn-lt"/>
                <a:cs typeface="Arial" panose="020B0604020202020204" pitchFamily="34" charset="0"/>
              </a:rPr>
              <a:t>their technologies. </a:t>
            </a:r>
            <a:r>
              <a:rPr lang="en-GB" sz="1150" dirty="0">
                <a:solidFill>
                  <a:schemeClr val="bg2">
                    <a:lumMod val="10000"/>
                  </a:schemeClr>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Find out more about our medical </a:t>
            </a:r>
            <a:r>
              <a:rPr lang="en-GB" sz="1150" u="sng" dirty="0">
                <a:solidFill>
                  <a:schemeClr val="bg2">
                    <a:lumMod val="10000"/>
                  </a:schemeClr>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technologies </a:t>
            </a:r>
            <a:r>
              <a:rPr lang="en-GB" sz="1150" dirty="0">
                <a:solidFill>
                  <a:schemeClr val="bg2">
                    <a:lumMod val="10000"/>
                  </a:schemeClr>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guidance.</a:t>
            </a:r>
            <a:r>
              <a:rPr lang="en-GB" sz="1150" dirty="0">
                <a:solidFill>
                  <a:schemeClr val="bg2">
                    <a:lumMod val="10000"/>
                  </a:schemeClr>
                </a:solidFill>
                <a:latin typeface="Arial" panose="020B0604020202020204" pitchFamily="34" charset="0"/>
                <a:ea typeface="+mn-lt"/>
                <a:cs typeface="Arial" panose="020B0604020202020204" pitchFamily="34" charset="0"/>
              </a:rPr>
              <a:t> </a:t>
            </a:r>
            <a:endParaRPr lang="en-GB" sz="1150" dirty="0">
              <a:solidFill>
                <a:schemeClr val="bg2">
                  <a:lumMod val="10000"/>
                </a:schemeClr>
              </a:solidFill>
              <a:latin typeface="Arial" panose="020B0604020202020204" pitchFamily="34" charset="0"/>
              <a:cs typeface="Arial" panose="020B0604020202020204" pitchFamily="34" charset="0"/>
            </a:endParaRPr>
          </a:p>
          <a:p>
            <a:pPr>
              <a:spcAft>
                <a:spcPts val="900"/>
              </a:spcAft>
            </a:pPr>
            <a:r>
              <a:rPr lang="en-GB" sz="1150" dirty="0">
                <a:solidFill>
                  <a:schemeClr val="bg2">
                    <a:lumMod val="10000"/>
                  </a:schemeClr>
                </a:solidFill>
                <a:latin typeface="Arial" panose="020B0604020202020204" pitchFamily="34" charset="0"/>
                <a:ea typeface="+mn-lt"/>
                <a:cs typeface="Arial" panose="020B0604020202020204" pitchFamily="34" charset="0"/>
              </a:rPr>
              <a:t>Provide an </a:t>
            </a:r>
            <a:r>
              <a:rPr lang="en-GB" sz="1150" b="1" dirty="0">
                <a:solidFill>
                  <a:schemeClr val="bg2">
                    <a:lumMod val="10000"/>
                  </a:schemeClr>
                </a:solidFill>
                <a:latin typeface="Arial" panose="020B0604020202020204" pitchFamily="34" charset="0"/>
                <a:ea typeface="+mn-lt"/>
                <a:cs typeface="Arial" panose="020B0604020202020204" pitchFamily="34" charset="0"/>
              </a:rPr>
              <a:t>advisory service </a:t>
            </a:r>
            <a:r>
              <a:rPr lang="en-GB" sz="1150" dirty="0">
                <a:solidFill>
                  <a:schemeClr val="bg2">
                    <a:lumMod val="10000"/>
                  </a:schemeClr>
                </a:solidFill>
                <a:latin typeface="Arial" panose="020B0604020202020204" pitchFamily="34" charset="0"/>
                <a:ea typeface="+mn-lt"/>
                <a:cs typeface="Arial" panose="020B0604020202020204" pitchFamily="34" charset="0"/>
              </a:rPr>
              <a:t>through </a:t>
            </a:r>
            <a:r>
              <a:rPr lang="en-GB" sz="1150" b="1" dirty="0">
                <a:solidFill>
                  <a:schemeClr val="bg2">
                    <a:lumMod val="10000"/>
                  </a:schemeClr>
                </a:solidFill>
                <a:latin typeface="Arial" panose="020B0604020202020204" pitchFamily="34" charset="0"/>
                <a:ea typeface="+mn-lt"/>
                <a:cs typeface="Arial" panose="020B0604020202020204" pitchFamily="34" charset="0"/>
              </a:rPr>
              <a:t>NICE International</a:t>
            </a:r>
            <a:r>
              <a:rPr lang="en-GB" sz="1150" dirty="0">
                <a:solidFill>
                  <a:schemeClr val="bg2">
                    <a:lumMod val="10000"/>
                  </a:schemeClr>
                </a:solidFill>
                <a:latin typeface="Arial" panose="020B0604020202020204" pitchFamily="34" charset="0"/>
                <a:ea typeface="+mn-lt"/>
                <a:cs typeface="Arial" panose="020B0604020202020204" pitchFamily="34" charset="0"/>
              </a:rPr>
              <a:t> – supporting international organisations to</a:t>
            </a:r>
            <a:r>
              <a:rPr lang="en-GB" sz="1150" b="1" dirty="0">
                <a:solidFill>
                  <a:schemeClr val="bg2">
                    <a:lumMod val="10000"/>
                  </a:schemeClr>
                </a:solidFill>
                <a:latin typeface="Arial" panose="020B0604020202020204" pitchFamily="34" charset="0"/>
                <a:ea typeface="+mn-lt"/>
                <a:cs typeface="Arial" panose="020B0604020202020204" pitchFamily="34" charset="0"/>
              </a:rPr>
              <a:t> improve evidence-based decision making</a:t>
            </a:r>
            <a:r>
              <a:rPr lang="en-GB" sz="1150" dirty="0">
                <a:solidFill>
                  <a:schemeClr val="bg2">
                    <a:lumMod val="10000"/>
                  </a:schemeClr>
                </a:solidFill>
                <a:latin typeface="Arial" panose="020B0604020202020204" pitchFamily="34" charset="0"/>
                <a:ea typeface="+mn-lt"/>
                <a:cs typeface="Arial" panose="020B0604020202020204" pitchFamily="34" charset="0"/>
              </a:rPr>
              <a:t> in </a:t>
            </a:r>
            <a:r>
              <a:rPr lang="en-GB" sz="1150" b="0" i="0" dirty="0">
                <a:solidFill>
                  <a:schemeClr val="bg2">
                    <a:lumMod val="10000"/>
                  </a:schemeClr>
                </a:solidFill>
                <a:effectLst/>
                <a:latin typeface="Arial" panose="020B0604020202020204" pitchFamily="34" charset="0"/>
                <a:ea typeface="+mn-lt"/>
                <a:cs typeface="Arial" panose="020B0604020202020204" pitchFamily="34" charset="0"/>
              </a:rPr>
              <a:t>health and social care.</a:t>
            </a:r>
            <a:r>
              <a:rPr lang="en-GB" sz="1150" dirty="0">
                <a:solidFill>
                  <a:schemeClr val="bg2">
                    <a:lumMod val="10000"/>
                  </a:schemeClr>
                </a:solidFill>
                <a:latin typeface="Arial" panose="020B0604020202020204" pitchFamily="34" charset="0"/>
                <a:ea typeface="+mn-lt"/>
                <a:cs typeface="Arial" panose="020B0604020202020204" pitchFamily="34" charset="0"/>
              </a:rPr>
              <a:t> </a:t>
            </a:r>
            <a:r>
              <a:rPr lang="en-GB" sz="1150" dirty="0">
                <a:solidFill>
                  <a:schemeClr val="bg2">
                    <a:lumMod val="10000"/>
                  </a:schemeClr>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Contact NICE International to learn more about our approach to medtech</a:t>
            </a:r>
            <a:r>
              <a:rPr lang="en-GB" sz="1150" dirty="0">
                <a:solidFill>
                  <a:schemeClr val="bg2">
                    <a:lumMod val="10000"/>
                  </a:schemeClr>
                </a:solidFill>
                <a:effectLst/>
                <a:latin typeface="Arial" panose="020B0604020202020204" pitchFamily="34" charset="0"/>
                <a:ea typeface="+mn-lt"/>
                <a:cs typeface="Arial" panose="020B0604020202020204" pitchFamily="34" charset="0"/>
              </a:rPr>
              <a:t>.</a:t>
            </a:r>
            <a:r>
              <a:rPr lang="en-GB" sz="1150" dirty="0">
                <a:solidFill>
                  <a:schemeClr val="bg2">
                    <a:lumMod val="10000"/>
                  </a:schemeClr>
                </a:solidFill>
                <a:latin typeface="Arial" panose="020B0604020202020204" pitchFamily="34" charset="0"/>
                <a:ea typeface="+mn-lt"/>
                <a:cs typeface="Arial" panose="020B0604020202020204" pitchFamily="34" charset="0"/>
              </a:rPr>
              <a:t> </a:t>
            </a:r>
            <a:endParaRPr lang="en-GB" sz="1150" dirty="0">
              <a:solidFill>
                <a:schemeClr val="bg2">
                  <a:lumMod val="1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5D5BADD-A738-FD77-CAAD-254F09774798}"/>
              </a:ext>
            </a:extLst>
          </p:cNvPr>
          <p:cNvSpPr txBox="1"/>
          <p:nvPr/>
        </p:nvSpPr>
        <p:spPr>
          <a:xfrm>
            <a:off x="8229600" y="2344888"/>
            <a:ext cx="3456000" cy="3952020"/>
          </a:xfrm>
          <a:prstGeom prst="rect">
            <a:avLst/>
          </a:prstGeom>
          <a:solidFill>
            <a:schemeClr val="bg2"/>
          </a:solidFill>
        </p:spPr>
        <p:txBody>
          <a:bodyPr wrap="square" lIns="144000" tIns="108000" rIns="144000" bIns="0" anchor="t">
            <a:noAutofit/>
          </a:bodyPr>
          <a:lstStyle/>
          <a:p>
            <a:pPr>
              <a:spcAft>
                <a:spcPts val="900"/>
              </a:spcAft>
            </a:pPr>
            <a:r>
              <a:rPr lang="en-US" sz="1250" b="1" dirty="0">
                <a:solidFill>
                  <a:schemeClr val="bg2">
                    <a:lumMod val="10000"/>
                  </a:schemeClr>
                </a:solidFill>
                <a:latin typeface="Arial" panose="020B0604020202020204" pitchFamily="34" charset="0"/>
                <a:cs typeface="Arial" panose="020B0604020202020204" pitchFamily="34" charset="0"/>
              </a:rPr>
              <a:t>Academic Health Science Networks – </a:t>
            </a:r>
            <a:br>
              <a:rPr lang="en-US" sz="1250" b="1" dirty="0">
                <a:solidFill>
                  <a:schemeClr val="bg2">
                    <a:lumMod val="10000"/>
                  </a:schemeClr>
                </a:solidFill>
                <a:latin typeface="Arial" panose="020B0604020202020204" pitchFamily="34" charset="0"/>
                <a:cs typeface="Arial" panose="020B0604020202020204" pitchFamily="34" charset="0"/>
              </a:rPr>
            </a:br>
            <a:r>
              <a:rPr lang="en-US" sz="1250" b="1" dirty="0">
                <a:solidFill>
                  <a:schemeClr val="bg2">
                    <a:lumMod val="10000"/>
                  </a:schemeClr>
                </a:solidFill>
                <a:latin typeface="Arial" panose="020B0604020202020204" pitchFamily="34" charset="0"/>
                <a:cs typeface="Arial" panose="020B0604020202020204" pitchFamily="34" charset="0"/>
              </a:rPr>
              <a:t>15 operating across the UK</a:t>
            </a:r>
          </a:p>
          <a:p>
            <a:pPr>
              <a:spcAft>
                <a:spcPts val="600"/>
              </a:spcAft>
            </a:pPr>
            <a:r>
              <a:rPr lang="en-US" sz="1150" dirty="0">
                <a:solidFill>
                  <a:schemeClr val="bg2">
                    <a:lumMod val="10000"/>
                  </a:schemeClr>
                </a:solidFill>
                <a:latin typeface="Arial" panose="020B0604020202020204" pitchFamily="34" charset="0"/>
                <a:cs typeface="Arial" panose="020B0604020202020204" pitchFamily="34" charset="0"/>
              </a:rPr>
              <a:t>Yorkshire and Humber AHSN have a long track record of </a:t>
            </a:r>
            <a:r>
              <a:rPr lang="en-US" sz="1150" b="1" dirty="0">
                <a:solidFill>
                  <a:schemeClr val="bg2">
                    <a:lumMod val="10000"/>
                  </a:schemeClr>
                </a:solidFill>
                <a:latin typeface="Arial" panose="020B0604020202020204" pitchFamily="34" charset="0"/>
                <a:cs typeface="Arial" panose="020B0604020202020204" pitchFamily="34" charset="0"/>
              </a:rPr>
              <a:t>supporting international HealthTech companies </a:t>
            </a:r>
            <a:r>
              <a:rPr lang="en-US" sz="1150" dirty="0">
                <a:solidFill>
                  <a:schemeClr val="bg2">
                    <a:lumMod val="10000"/>
                  </a:schemeClr>
                </a:solidFill>
                <a:latin typeface="Arial" panose="020B0604020202020204" pitchFamily="34" charset="0"/>
                <a:cs typeface="Arial" panose="020B0604020202020204" pitchFamily="34" charset="0"/>
              </a:rPr>
              <a:t>on their UK market entry. One example is our Propel Bootcamp, in Leeds is our proven international accelerator programme. SMEs receive all the information that need to </a:t>
            </a:r>
            <a:r>
              <a:rPr lang="en-US" sz="1150" b="1" dirty="0">
                <a:solidFill>
                  <a:schemeClr val="bg2">
                    <a:lumMod val="10000"/>
                  </a:schemeClr>
                </a:solidFill>
                <a:latin typeface="Arial" panose="020B0604020202020204" pitchFamily="34" charset="0"/>
                <a:cs typeface="Arial" panose="020B0604020202020204" pitchFamily="34" charset="0"/>
              </a:rPr>
              <a:t>accelerate</a:t>
            </a:r>
            <a:r>
              <a:rPr lang="en-US" sz="1150" dirty="0">
                <a:solidFill>
                  <a:schemeClr val="bg2">
                    <a:lumMod val="10000"/>
                  </a:schemeClr>
                </a:solidFill>
                <a:latin typeface="Arial" panose="020B0604020202020204" pitchFamily="34" charset="0"/>
                <a:cs typeface="Arial" panose="020B0604020202020204" pitchFamily="34" charset="0"/>
              </a:rPr>
              <a:t> progress in the UK and NHS. Covering finance, legal, evidence generation, regulation and growth strategy. As well as getting </a:t>
            </a:r>
            <a:r>
              <a:rPr lang="en-US" sz="1150" b="1" dirty="0">
                <a:solidFill>
                  <a:schemeClr val="bg2">
                    <a:lumMod val="10000"/>
                  </a:schemeClr>
                </a:solidFill>
                <a:latin typeface="Arial" panose="020B0604020202020204" pitchFamily="34" charset="0"/>
                <a:cs typeface="Arial" panose="020B0604020202020204" pitchFamily="34" charset="0"/>
              </a:rPr>
              <a:t>direct engagement with NHS </a:t>
            </a:r>
            <a:r>
              <a:rPr lang="en-US" sz="1150" dirty="0">
                <a:solidFill>
                  <a:schemeClr val="bg2">
                    <a:lumMod val="10000"/>
                  </a:schemeClr>
                </a:solidFill>
                <a:latin typeface="Arial" panose="020B0604020202020204" pitchFamily="34" charset="0"/>
                <a:cs typeface="Arial" panose="020B0604020202020204" pitchFamily="34" charset="0"/>
              </a:rPr>
              <a:t>stakeholders to explore opportunities.</a:t>
            </a:r>
          </a:p>
        </p:txBody>
      </p:sp>
      <p:pic>
        <p:nvPicPr>
          <p:cNvPr id="24" name="Picture 8" descr="A picture containing text, sign, tableware, dishware&#10;&#10;Description automatically generated">
            <a:hlinkClick r:id="rId4"/>
            <a:extLst>
              <a:ext uri="{FF2B5EF4-FFF2-40B4-BE49-F238E27FC236}">
                <a16:creationId xmlns:a16="http://schemas.microsoft.com/office/drawing/2014/main" id="{7ADBAFC8-1BE2-FDA8-34ED-073FFB1DEF1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6599" y="1706869"/>
            <a:ext cx="3456000" cy="345345"/>
          </a:xfrm>
          <a:prstGeom prst="rect">
            <a:avLst/>
          </a:prstGeom>
        </p:spPr>
      </p:pic>
      <p:pic>
        <p:nvPicPr>
          <p:cNvPr id="11" name="Picture 5" descr="A picture containing text&#10;&#10;Description automatically generated">
            <a:hlinkClick r:id="rId6"/>
            <a:extLst>
              <a:ext uri="{FF2B5EF4-FFF2-40B4-BE49-F238E27FC236}">
                <a16:creationId xmlns:a16="http://schemas.microsoft.com/office/drawing/2014/main" id="{7AECE75A-9732-A76A-2F70-3D76FCAF1A1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58306" y="1467237"/>
            <a:ext cx="2267222" cy="763201"/>
          </a:xfrm>
          <a:prstGeom prst="rect">
            <a:avLst/>
          </a:prstGeom>
        </p:spPr>
      </p:pic>
      <p:pic>
        <p:nvPicPr>
          <p:cNvPr id="25" name="Picture 4">
            <a:hlinkClick r:id="rId6"/>
            <a:extLst>
              <a:ext uri="{FF2B5EF4-FFF2-40B4-BE49-F238E27FC236}">
                <a16:creationId xmlns:a16="http://schemas.microsoft.com/office/drawing/2014/main" id="{BBB806C9-B308-6AB6-A591-7F2ADEFA803C}"/>
              </a:ext>
            </a:extLst>
          </p:cNvPr>
          <p:cNvPicPr>
            <a:picLocks noChangeAspect="1"/>
          </p:cNvPicPr>
          <p:nvPr/>
        </p:nvPicPr>
        <p:blipFill>
          <a:blip r:embed="rId8"/>
          <a:stretch>
            <a:fillRect/>
          </a:stretch>
        </p:blipFill>
        <p:spPr>
          <a:xfrm>
            <a:off x="8279474" y="1449388"/>
            <a:ext cx="942975" cy="781050"/>
          </a:xfrm>
          <a:prstGeom prst="rect">
            <a:avLst/>
          </a:prstGeom>
        </p:spPr>
      </p:pic>
      <p:pic>
        <p:nvPicPr>
          <p:cNvPr id="30" name="Picture 9">
            <a:hlinkClick r:id="rId9"/>
            <a:extLst>
              <a:ext uri="{FF2B5EF4-FFF2-40B4-BE49-F238E27FC236}">
                <a16:creationId xmlns:a16="http://schemas.microsoft.com/office/drawing/2014/main" id="{A6518957-ECB8-3588-8897-A7B0673411D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55400" y="1665268"/>
            <a:ext cx="3481200" cy="352394"/>
          </a:xfrm>
          <a:prstGeom prst="rect">
            <a:avLst/>
          </a:prstGeom>
        </p:spPr>
      </p:pic>
      <p:graphicFrame>
        <p:nvGraphicFramePr>
          <p:cNvPr id="10" name="Table 4">
            <a:extLst>
              <a:ext uri="{FF2B5EF4-FFF2-40B4-BE49-F238E27FC236}">
                <a16:creationId xmlns:a16="http://schemas.microsoft.com/office/drawing/2014/main" id="{E30D7EE2-DF82-955B-18EF-61070E1B0B7A}"/>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12" name="Action Button: Custom 11">
            <a:hlinkClick r:id="rId11" action="ppaction://hlinksldjump" highlightClick="1"/>
            <a:extLst>
              <a:ext uri="{FF2B5EF4-FFF2-40B4-BE49-F238E27FC236}">
                <a16:creationId xmlns:a16="http://schemas.microsoft.com/office/drawing/2014/main" id="{E8AA000E-326F-CFBD-7182-017781BDE114}"/>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12" action="ppaction://hlinksldjump" highlightClick="1"/>
            <a:extLst>
              <a:ext uri="{FF2B5EF4-FFF2-40B4-BE49-F238E27FC236}">
                <a16:creationId xmlns:a16="http://schemas.microsoft.com/office/drawing/2014/main" id="{BD47D78C-1A24-01C1-D415-1C0568226235}"/>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3" action="ppaction://hlinksldjump" highlightClick="1"/>
            <a:extLst>
              <a:ext uri="{FF2B5EF4-FFF2-40B4-BE49-F238E27FC236}">
                <a16:creationId xmlns:a16="http://schemas.microsoft.com/office/drawing/2014/main" id="{7F7E5E2C-DA1E-3BC2-BFF5-14D656C3BFBE}"/>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14" action="ppaction://hlinksldjump" highlightClick="1"/>
            <a:extLst>
              <a:ext uri="{FF2B5EF4-FFF2-40B4-BE49-F238E27FC236}">
                <a16:creationId xmlns:a16="http://schemas.microsoft.com/office/drawing/2014/main" id="{095BC9D0-BA1A-AF94-AE54-8C823C67C48E}"/>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5" action="ppaction://hlinksldjump" highlightClick="1"/>
            <a:extLst>
              <a:ext uri="{FF2B5EF4-FFF2-40B4-BE49-F238E27FC236}">
                <a16:creationId xmlns:a16="http://schemas.microsoft.com/office/drawing/2014/main" id="{2889186D-5C02-0347-B4CC-E95F26E8384D}"/>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tion Button: Custom 30">
            <a:hlinkClick r:id="rId16" action="ppaction://hlinksldjump" highlightClick="1"/>
            <a:extLst>
              <a:ext uri="{FF2B5EF4-FFF2-40B4-BE49-F238E27FC236}">
                <a16:creationId xmlns:a16="http://schemas.microsoft.com/office/drawing/2014/main" id="{AA276BBE-7D8D-D522-5AD9-C40B4DF22138}"/>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ction Button: Custom 31">
            <a:hlinkClick r:id="rId17" action="ppaction://hlinksldjump" highlightClick="1"/>
            <a:extLst>
              <a:ext uri="{FF2B5EF4-FFF2-40B4-BE49-F238E27FC236}">
                <a16:creationId xmlns:a16="http://schemas.microsoft.com/office/drawing/2014/main" id="{D855BE5E-7AC1-ECA8-E888-A96B24523BB2}"/>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ction Button: Custom 32">
            <a:hlinkClick r:id="rId18" action="ppaction://hlinksldjump" highlightClick="1"/>
            <a:extLst>
              <a:ext uri="{FF2B5EF4-FFF2-40B4-BE49-F238E27FC236}">
                <a16:creationId xmlns:a16="http://schemas.microsoft.com/office/drawing/2014/main" id="{FD832A30-7F94-3C55-ED75-5A33D6BB516C}"/>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hlinkClick r:id="" action="ppaction://hlinkshowjump?jump=nextslide" highlightClick="1"/>
            <a:extLst>
              <a:ext uri="{FF2B5EF4-FFF2-40B4-BE49-F238E27FC236}">
                <a16:creationId xmlns:a16="http://schemas.microsoft.com/office/drawing/2014/main" id="{5AF5CA74-13C9-A63E-C834-9A8E282FBF29}"/>
              </a:ext>
            </a:extLst>
          </p:cNvPr>
          <p:cNvSpPr/>
          <p:nvPr/>
        </p:nvSpPr>
        <p:spPr>
          <a:xfrm>
            <a:off x="11648796" y="88900"/>
            <a:ext cx="272260" cy="272260"/>
          </a:xfrm>
          <a:prstGeom prst="ellipse">
            <a:avLst/>
          </a:prstGeom>
          <a: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hlinkClick r:id="" action="ppaction://hlinkshowjump?jump=previousslide" highlightClick="1"/>
            <a:extLst>
              <a:ext uri="{FF2B5EF4-FFF2-40B4-BE49-F238E27FC236}">
                <a16:creationId xmlns:a16="http://schemas.microsoft.com/office/drawing/2014/main" id="{C0014C7B-E49F-FF5A-C434-F8A477437BF4}"/>
              </a:ext>
            </a:extLst>
          </p:cNvPr>
          <p:cNvSpPr/>
          <p:nvPr/>
        </p:nvSpPr>
        <p:spPr>
          <a:xfrm>
            <a:off x="11293196" y="88900"/>
            <a:ext cx="272260" cy="272260"/>
          </a:xfrm>
          <a:prstGeom prst="ellipse">
            <a:avLst/>
          </a:prstGeom>
          <a: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6FE7FBF-13FF-50E5-1684-69EC5E3D1455}"/>
              </a:ext>
            </a:extLst>
          </p:cNvPr>
          <p:cNvSpPr txBox="1"/>
          <p:nvPr/>
        </p:nvSpPr>
        <p:spPr>
          <a:xfrm>
            <a:off x="516599" y="6085705"/>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
        <p:nvSpPr>
          <p:cNvPr id="37" name="TextBox 36">
            <a:extLst>
              <a:ext uri="{FF2B5EF4-FFF2-40B4-BE49-F238E27FC236}">
                <a16:creationId xmlns:a16="http://schemas.microsoft.com/office/drawing/2014/main" id="{D9E37199-51CF-94B5-9751-F0CED982BA30}"/>
              </a:ext>
            </a:extLst>
          </p:cNvPr>
          <p:cNvSpPr txBox="1"/>
          <p:nvPr/>
        </p:nvSpPr>
        <p:spPr>
          <a:xfrm>
            <a:off x="4365599" y="6085705"/>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
        <p:nvSpPr>
          <p:cNvPr id="38" name="TextBox 37">
            <a:extLst>
              <a:ext uri="{FF2B5EF4-FFF2-40B4-BE49-F238E27FC236}">
                <a16:creationId xmlns:a16="http://schemas.microsoft.com/office/drawing/2014/main" id="{72BDB7A4-DDA8-CBF8-CC42-E6B460895C0B}"/>
              </a:ext>
            </a:extLst>
          </p:cNvPr>
          <p:cNvSpPr txBox="1"/>
          <p:nvPr/>
        </p:nvSpPr>
        <p:spPr>
          <a:xfrm>
            <a:off x="8219401" y="6085705"/>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Tree>
    <p:extLst>
      <p:ext uri="{BB962C8B-B14F-4D97-AF65-F5344CB8AC3E}">
        <p14:creationId xmlns:p14="http://schemas.microsoft.com/office/powerpoint/2010/main" val="5011230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erson&#10;&#10;Description automatically generated">
            <a:extLst>
              <a:ext uri="{FF2B5EF4-FFF2-40B4-BE49-F238E27FC236}">
                <a16:creationId xmlns:a16="http://schemas.microsoft.com/office/drawing/2014/main" id="{8B07DA2A-72DE-50A9-7DA9-9BE60E43FAA9}"/>
              </a:ext>
            </a:extLst>
          </p:cNvPr>
          <p:cNvPicPr>
            <a:picLocks noChangeAspect="1"/>
          </p:cNvPicPr>
          <p:nvPr/>
        </p:nvPicPr>
        <p:blipFill rotWithShape="1">
          <a:blip r:embed="rId3" cstate="print">
            <a:alphaModFix amt="60000"/>
            <a:extLst>
              <a:ext uri="{28A0092B-C50C-407E-A947-70E740481C1C}">
                <a14:useLocalDpi xmlns:a14="http://schemas.microsoft.com/office/drawing/2010/main"/>
              </a:ext>
            </a:extLst>
          </a:blip>
          <a:srcRect/>
          <a:stretch/>
        </p:blipFill>
        <p:spPr>
          <a:xfrm>
            <a:off x="8937602" y="428373"/>
            <a:ext cx="3270270" cy="6073200"/>
          </a:xfrm>
          <a:prstGeom prst="rect">
            <a:avLst/>
          </a:prstGeom>
        </p:spPr>
      </p:pic>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15</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a:xfrm>
            <a:off x="246257" y="2160000"/>
            <a:ext cx="1296000" cy="738664"/>
          </a:xfrm>
        </p:spPr>
        <p:txBody>
          <a:bodyPr/>
          <a:lstStyle/>
          <a:p>
            <a:r>
              <a:rPr lang="en-GB" b="1" dirty="0"/>
              <a:t>Design, Consultancy and Services</a:t>
            </a:r>
            <a:endParaRPr lang="en-GB" sz="1800" b="1" dirty="0"/>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404000"/>
            <a:ext cx="6282255" cy="2769989"/>
          </a:xfrm>
        </p:spPr>
        <p:txBody>
          <a:bodyPr/>
          <a:lstStyle/>
          <a:p>
            <a:pPr>
              <a:spcBef>
                <a:spcPts val="0"/>
              </a:spcBef>
              <a:spcAft>
                <a:spcPts val="1600"/>
              </a:spcAft>
            </a:pPr>
            <a:r>
              <a:rPr lang="en-GB" sz="1400" dirty="0">
                <a:solidFill>
                  <a:srgbClr val="3C3C3C"/>
                </a:solidFill>
                <a:cs typeface="Arial" panose="020B0604020202020204" pitchFamily="34" charset="0"/>
              </a:rPr>
              <a:t>This offer illustrates the design, consultancy and services that are an integral element of the development, production and marketing process for </a:t>
            </a:r>
            <a:r>
              <a:rPr lang="en-GB" sz="1400" b="1" dirty="0">
                <a:solidFill>
                  <a:srgbClr val="3C3C3C"/>
                </a:solidFill>
                <a:cs typeface="Arial" panose="020B0604020202020204" pitchFamily="34" charset="0"/>
              </a:rPr>
              <a:t>high quality diagnostics. </a:t>
            </a:r>
          </a:p>
          <a:p>
            <a:pPr>
              <a:spcBef>
                <a:spcPts val="0"/>
              </a:spcBef>
              <a:spcAft>
                <a:spcPts val="1600"/>
              </a:spcAft>
            </a:pPr>
            <a:r>
              <a:rPr lang="en-GB" sz="1400" dirty="0">
                <a:solidFill>
                  <a:srgbClr val="3C3C3C"/>
                </a:solidFill>
                <a:cs typeface="Arial" panose="020B0604020202020204" pitchFamily="34" charset="0"/>
              </a:rPr>
              <a:t>Companies work hand in hand with our national network for NHS healthcare innovation </a:t>
            </a:r>
            <a:r>
              <a:rPr lang="en-GB" sz="1400" b="1" dirty="0">
                <a:solidFill>
                  <a:srgbClr val="3C3C3C"/>
                </a:solidFill>
                <a:cs typeface="Arial" panose="020B0604020202020204" pitchFamily="34" charset="0"/>
              </a:rPr>
              <a:t>supporting product design and development</a:t>
            </a:r>
            <a:r>
              <a:rPr lang="en-GB" sz="1400" dirty="0">
                <a:solidFill>
                  <a:srgbClr val="3C3C3C"/>
                </a:solidFill>
                <a:cs typeface="Arial" panose="020B0604020202020204" pitchFamily="34" charset="0"/>
              </a:rPr>
              <a:t> from NHS and independent innovators.</a:t>
            </a:r>
          </a:p>
          <a:p>
            <a:pPr>
              <a:spcBef>
                <a:spcPts val="0"/>
              </a:spcBef>
              <a:spcAft>
                <a:spcPts val="1600"/>
              </a:spcAft>
            </a:pPr>
            <a:r>
              <a:rPr lang="en-GB" sz="1400" dirty="0">
                <a:solidFill>
                  <a:srgbClr val="3C3C3C"/>
                </a:solidFill>
                <a:cs typeface="Arial" panose="020B0604020202020204" pitchFamily="34" charset="0"/>
              </a:rPr>
              <a:t>The UK boasts a variety of advisors in the diagnostics supply chain; from large multinationals to highly focused MedTech design houses. </a:t>
            </a:r>
          </a:p>
          <a:p>
            <a:pPr>
              <a:spcBef>
                <a:spcPts val="0"/>
              </a:spcBef>
              <a:spcAft>
                <a:spcPts val="1600"/>
              </a:spcAft>
            </a:pPr>
            <a:r>
              <a:rPr lang="en-GB" sz="1400" dirty="0">
                <a:solidFill>
                  <a:srgbClr val="3C3C3C"/>
                </a:solidFill>
                <a:cs typeface="Arial" panose="020B0604020202020204" pitchFamily="34" charset="0"/>
              </a:rPr>
              <a:t>Specialist consultants are the </a:t>
            </a:r>
            <a:r>
              <a:rPr lang="en-GB" sz="1400" b="1" dirty="0">
                <a:solidFill>
                  <a:srgbClr val="3C3C3C"/>
                </a:solidFill>
                <a:cs typeface="Arial" panose="020B0604020202020204" pitchFamily="34" charset="0"/>
              </a:rPr>
              <a:t>third largest group </a:t>
            </a:r>
            <a:r>
              <a:rPr lang="en-GB" sz="1400" dirty="0">
                <a:solidFill>
                  <a:srgbClr val="3C3C3C"/>
                </a:solidFill>
                <a:cs typeface="Arial" panose="020B0604020202020204" pitchFamily="34" charset="0"/>
              </a:rPr>
              <a:t>by turnover in the UK’s core MedTech service and supply sector.</a:t>
            </a: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5</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6282255" cy="415498"/>
          </a:xfrm>
        </p:spPr>
        <p:txBody>
          <a:bodyPr/>
          <a:lstStyle/>
          <a:p>
            <a:r>
              <a:rPr lang="en-GB" sz="3000" dirty="0"/>
              <a:t>Design, Consultancy and Services</a:t>
            </a:r>
          </a:p>
        </p:txBody>
      </p:sp>
      <p:graphicFrame>
        <p:nvGraphicFramePr>
          <p:cNvPr id="21" name="Table 4">
            <a:extLst>
              <a:ext uri="{FF2B5EF4-FFF2-40B4-BE49-F238E27FC236}">
                <a16:creationId xmlns:a16="http://schemas.microsoft.com/office/drawing/2014/main" id="{AFA56CA8-2EBE-17D4-F27E-A7F216B3CF37}"/>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3" name="Action Button: Custom 22">
            <a:hlinkClick r:id="rId4" action="ppaction://hlinksldjump" highlightClick="1"/>
            <a:extLst>
              <a:ext uri="{FF2B5EF4-FFF2-40B4-BE49-F238E27FC236}">
                <a16:creationId xmlns:a16="http://schemas.microsoft.com/office/drawing/2014/main" id="{FC3A0DFF-6F28-16B7-CCCA-60D26B113F3E}"/>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5" action="ppaction://hlinksldjump" highlightClick="1"/>
            <a:extLst>
              <a:ext uri="{FF2B5EF4-FFF2-40B4-BE49-F238E27FC236}">
                <a16:creationId xmlns:a16="http://schemas.microsoft.com/office/drawing/2014/main" id="{0C22C208-3C63-661A-2219-4B9FC4DE201A}"/>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6" action="ppaction://hlinksldjump" highlightClick="1"/>
            <a:extLst>
              <a:ext uri="{FF2B5EF4-FFF2-40B4-BE49-F238E27FC236}">
                <a16:creationId xmlns:a16="http://schemas.microsoft.com/office/drawing/2014/main" id="{8F8B93C2-E974-29B5-C992-44E3281EB58C}"/>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7" action="ppaction://hlinksldjump" highlightClick="1"/>
            <a:extLst>
              <a:ext uri="{FF2B5EF4-FFF2-40B4-BE49-F238E27FC236}">
                <a16:creationId xmlns:a16="http://schemas.microsoft.com/office/drawing/2014/main" id="{9E564669-28D0-D34C-A131-3ABAED6A0360}"/>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8" action="ppaction://hlinksldjump" highlightClick="1"/>
            <a:extLst>
              <a:ext uri="{FF2B5EF4-FFF2-40B4-BE49-F238E27FC236}">
                <a16:creationId xmlns:a16="http://schemas.microsoft.com/office/drawing/2014/main" id="{E46CF6EE-8FDE-0EFA-0973-79006221BBEB}"/>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9" action="ppaction://hlinksldjump" highlightClick="1"/>
            <a:extLst>
              <a:ext uri="{FF2B5EF4-FFF2-40B4-BE49-F238E27FC236}">
                <a16:creationId xmlns:a16="http://schemas.microsoft.com/office/drawing/2014/main" id="{D1EE6792-8121-AF62-B63A-3ABE9F11F4F0}"/>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0" action="ppaction://hlinksldjump" highlightClick="1"/>
            <a:extLst>
              <a:ext uri="{FF2B5EF4-FFF2-40B4-BE49-F238E27FC236}">
                <a16:creationId xmlns:a16="http://schemas.microsoft.com/office/drawing/2014/main" id="{F92D4E76-0AF0-F9AD-D1EA-D2D9744E3342}"/>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1" action="ppaction://hlinksldjump" highlightClick="1"/>
            <a:extLst>
              <a:ext uri="{FF2B5EF4-FFF2-40B4-BE49-F238E27FC236}">
                <a16:creationId xmlns:a16="http://schemas.microsoft.com/office/drawing/2014/main" id="{67D400F7-22C7-DA62-0B79-4CC22FDDBA1C}"/>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hlinkClick r:id="" action="ppaction://hlinkshowjump?jump=nextslide" highlightClick="1"/>
            <a:extLst>
              <a:ext uri="{FF2B5EF4-FFF2-40B4-BE49-F238E27FC236}">
                <a16:creationId xmlns:a16="http://schemas.microsoft.com/office/drawing/2014/main" id="{35A9563B-826F-4A23-835A-1A06D8D1BD46}"/>
              </a:ext>
            </a:extLst>
          </p:cNvPr>
          <p:cNvSpPr/>
          <p:nvPr/>
        </p:nvSpPr>
        <p:spPr>
          <a:xfrm>
            <a:off x="11648796" y="88900"/>
            <a:ext cx="272260" cy="272260"/>
          </a:xfrm>
          <a:prstGeom prst="ellipse">
            <a:avLst/>
          </a:prstGeo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previousslide" highlightClick="1"/>
            <a:extLst>
              <a:ext uri="{FF2B5EF4-FFF2-40B4-BE49-F238E27FC236}">
                <a16:creationId xmlns:a16="http://schemas.microsoft.com/office/drawing/2014/main" id="{6B32957E-69C5-54D2-B598-F9D79303665E}"/>
              </a:ext>
            </a:extLst>
          </p:cNvPr>
          <p:cNvSpPr/>
          <p:nvPr/>
        </p:nvSpPr>
        <p:spPr>
          <a:xfrm>
            <a:off x="11293196" y="88900"/>
            <a:ext cx="272260" cy="272260"/>
          </a:xfrm>
          <a:prstGeom prst="ellipse">
            <a:avLst/>
          </a:prstGeo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95078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5E7D51AC-271D-4E9E-0B4F-80CCED82EF4B}"/>
              </a:ext>
            </a:extLst>
          </p:cNvPr>
          <p:cNvPicPr>
            <a:picLocks noChangeAspect="1"/>
          </p:cNvPicPr>
          <p:nvPr/>
        </p:nvPicPr>
        <p:blipFill rotWithShape="1">
          <a:blip r:embed="rId3" cstate="print">
            <a:alphaModFix amt="60000"/>
            <a:extLst>
              <a:ext uri="{28A0092B-C50C-407E-A947-70E740481C1C}">
                <a14:useLocalDpi xmlns:a14="http://schemas.microsoft.com/office/drawing/2010/main"/>
              </a:ext>
            </a:extLst>
          </a:blip>
          <a:srcRect/>
          <a:stretch/>
        </p:blipFill>
        <p:spPr>
          <a:xfrm>
            <a:off x="8937602" y="1629"/>
            <a:ext cx="3341270" cy="6490800"/>
          </a:xfrm>
          <a:prstGeom prst="rect">
            <a:avLst/>
          </a:prstGeom>
        </p:spPr>
      </p:pic>
      <p:sp>
        <p:nvSpPr>
          <p:cNvPr id="2" name="Slide Number Placeholder 1">
            <a:extLst>
              <a:ext uri="{FF2B5EF4-FFF2-40B4-BE49-F238E27FC236}">
                <a16:creationId xmlns:a16="http://schemas.microsoft.com/office/drawing/2014/main" id="{6DC70262-4489-7850-298A-832AC1246E0B}"/>
              </a:ext>
            </a:extLst>
          </p:cNvPr>
          <p:cNvSpPr>
            <a:spLocks noGrp="1"/>
          </p:cNvSpPr>
          <p:nvPr>
            <p:ph type="sldNum" sz="quarter" idx="4"/>
          </p:nvPr>
        </p:nvSpPr>
        <p:spPr/>
        <p:txBody>
          <a:bodyPr/>
          <a:lstStyle/>
          <a:p>
            <a:fld id="{48477F85-CF69-7543-BDC4-99C30B4D2507}" type="slidenum">
              <a:rPr lang="en-US" smtClean="0"/>
              <a:pPr/>
              <a:t>16</a:t>
            </a:fld>
            <a:endParaRPr lang="en-US" dirty="0"/>
          </a:p>
        </p:txBody>
      </p:sp>
      <p:sp>
        <p:nvSpPr>
          <p:cNvPr id="3" name="Footer Placeholder 2">
            <a:extLst>
              <a:ext uri="{FF2B5EF4-FFF2-40B4-BE49-F238E27FC236}">
                <a16:creationId xmlns:a16="http://schemas.microsoft.com/office/drawing/2014/main" id="{2EA3A7A8-FED2-0E7D-AE3C-B104B2BBB0D1}"/>
              </a:ext>
            </a:extLst>
          </p:cNvPr>
          <p:cNvSpPr>
            <a:spLocks noGrp="1"/>
          </p:cNvSpPr>
          <p:nvPr>
            <p:ph type="ftr" sz="quarter" idx="3"/>
          </p:nvPr>
        </p:nvSpPr>
        <p:spPr/>
        <p:txBody>
          <a:bodyPr/>
          <a:lstStyle/>
          <a:p>
            <a:r>
              <a:rPr lang="en-US" b="1" dirty="0"/>
              <a:t>UK MedTech: </a:t>
            </a:r>
            <a:r>
              <a:rPr lang="en-US" dirty="0"/>
              <a:t>Your Partner in Healthcare</a:t>
            </a:r>
          </a:p>
        </p:txBody>
      </p:sp>
      <p:graphicFrame>
        <p:nvGraphicFramePr>
          <p:cNvPr id="18" name="Table 8">
            <a:extLst>
              <a:ext uri="{FF2B5EF4-FFF2-40B4-BE49-F238E27FC236}">
                <a16:creationId xmlns:a16="http://schemas.microsoft.com/office/drawing/2014/main" id="{2BF860CE-3D01-CD6D-F764-48BF54E02180}"/>
              </a:ext>
            </a:extLst>
          </p:cNvPr>
          <p:cNvGraphicFramePr>
            <a:graphicFrameLocks noGrp="1"/>
          </p:cNvGraphicFramePr>
          <p:nvPr>
            <p:extLst>
              <p:ext uri="{D42A27DB-BD31-4B8C-83A1-F6EECF244321}">
                <p14:modId xmlns:p14="http://schemas.microsoft.com/office/powerpoint/2010/main" val="1370144232"/>
              </p:ext>
            </p:extLst>
          </p:nvPr>
        </p:nvGraphicFramePr>
        <p:xfrm>
          <a:off x="499200" y="1505792"/>
          <a:ext cx="8174019" cy="1158120"/>
        </p:xfrm>
        <a:graphic>
          <a:graphicData uri="http://schemas.openxmlformats.org/drawingml/2006/table">
            <a:tbl>
              <a:tblPr firstRow="1" bandRow="1">
                <a:tableStyleId>{5C22544A-7EE6-4342-B048-85BDC9FD1C3A}</a:tableStyleId>
              </a:tblPr>
              <a:tblGrid>
                <a:gridCol w="1376985">
                  <a:extLst>
                    <a:ext uri="{9D8B030D-6E8A-4147-A177-3AD203B41FA5}">
                      <a16:colId xmlns:a16="http://schemas.microsoft.com/office/drawing/2014/main" val="1768595747"/>
                    </a:ext>
                  </a:extLst>
                </a:gridCol>
                <a:gridCol w="5190596">
                  <a:extLst>
                    <a:ext uri="{9D8B030D-6E8A-4147-A177-3AD203B41FA5}">
                      <a16:colId xmlns:a16="http://schemas.microsoft.com/office/drawing/2014/main" val="1166585680"/>
                    </a:ext>
                  </a:extLst>
                </a:gridCol>
                <a:gridCol w="1606438">
                  <a:extLst>
                    <a:ext uri="{9D8B030D-6E8A-4147-A177-3AD203B41FA5}">
                      <a16:colId xmlns:a16="http://schemas.microsoft.com/office/drawing/2014/main" val="2589512904"/>
                    </a:ext>
                  </a:extLst>
                </a:gridCol>
              </a:tblGrid>
              <a:tr h="370840">
                <a:tc>
                  <a:txBody>
                    <a:bodyPr/>
                    <a:lstStyle/>
                    <a:p>
                      <a:r>
                        <a:rPr lang="en-US" sz="1600" b="1" i="0" kern="1200" dirty="0" err="1">
                          <a:solidFill>
                            <a:schemeClr val="lt1"/>
                          </a:solidFill>
                          <a:latin typeface="Arial" panose="020B0604020202020204" pitchFamily="34" charset="0"/>
                          <a:ea typeface="+mn-ea"/>
                          <a:cs typeface="Arial" panose="020B0604020202020204" pitchFamily="34" charset="0"/>
                        </a:rPr>
                        <a:t>eg</a:t>
                      </a:r>
                      <a:r>
                        <a:rPr lang="en-US" sz="1600" b="1" i="0" kern="1200" dirty="0">
                          <a:solidFill>
                            <a:schemeClr val="lt1"/>
                          </a:solidFill>
                          <a:latin typeface="Arial" panose="020B0604020202020204" pitchFamily="34" charset="0"/>
                          <a:ea typeface="+mn-ea"/>
                          <a:cs typeface="Arial" panose="020B0604020202020204" pitchFamily="34" charset="0"/>
                        </a:rPr>
                        <a:t> technology</a:t>
                      </a:r>
                      <a:endParaRPr lang="en-US" b="1" i="0" dirty="0">
                        <a:latin typeface="Arial" panose="020B0604020202020204" pitchFamily="34" charset="0"/>
                        <a:cs typeface="Arial" panose="020B0604020202020204" pitchFamily="34" charset="0"/>
                      </a:endParaRPr>
                    </a:p>
                  </a:txBody>
                  <a:tcPr marL="108000" marR="108000" marT="108000" marB="90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3C3C3C"/>
                          </a:solidFill>
                          <a:latin typeface="Arial" panose="020B0604020202020204" pitchFamily="34" charset="0"/>
                          <a:ea typeface="MS PGothic"/>
                          <a:cs typeface="Arial" panose="020B0604020202020204" pitchFamily="34" charset="0"/>
                        </a:rPr>
                        <a:t>“A Cambridge-based product design, engineering and development specialist, operating across UK, USA &amp; Europe. We are ISO 13485 accredited with extensive MedTech experience, including </a:t>
                      </a:r>
                      <a:r>
                        <a:rPr lang="en-GB" sz="1050" b="1" kern="1200" dirty="0">
                          <a:solidFill>
                            <a:srgbClr val="3C3C3C"/>
                          </a:solidFill>
                          <a:latin typeface="Arial" panose="020B0604020202020204" pitchFamily="34" charset="0"/>
                          <a:ea typeface="MS PGothic"/>
                          <a:cs typeface="Arial" panose="020B0604020202020204" pitchFamily="34" charset="0"/>
                        </a:rPr>
                        <a:t>microfluidics, diagnostics, surgical instruments </a:t>
                      </a:r>
                      <a:r>
                        <a:rPr lang="en-GB" sz="1050" b="0" kern="1200" dirty="0">
                          <a:solidFill>
                            <a:srgbClr val="3C3C3C"/>
                          </a:solidFill>
                          <a:latin typeface="Arial" panose="020B0604020202020204" pitchFamily="34" charset="0"/>
                          <a:ea typeface="MS PGothic"/>
                          <a:cs typeface="Arial" panose="020B0604020202020204" pitchFamily="34" charset="0"/>
                        </a:rPr>
                        <a:t>and</a:t>
                      </a:r>
                      <a:r>
                        <a:rPr lang="en-GB" sz="1050" b="1" kern="1200" dirty="0">
                          <a:solidFill>
                            <a:srgbClr val="3C3C3C"/>
                          </a:solidFill>
                          <a:latin typeface="Arial" panose="020B0604020202020204" pitchFamily="34" charset="0"/>
                          <a:ea typeface="MS PGothic"/>
                          <a:cs typeface="Arial" panose="020B0604020202020204" pitchFamily="34" charset="0"/>
                        </a:rPr>
                        <a:t> lateral flow</a:t>
                      </a:r>
                      <a:r>
                        <a:rPr lang="en-GB" sz="1050" b="0" kern="1200" dirty="0">
                          <a:solidFill>
                            <a:srgbClr val="3C3C3C"/>
                          </a:solidFill>
                          <a:latin typeface="Arial" panose="020B0604020202020204" pitchFamily="34" charset="0"/>
                          <a:ea typeface="MS PGothic"/>
                          <a:cs typeface="Arial" panose="020B0604020202020204" pitchFamily="34" charset="0"/>
                        </a:rPr>
                        <a:t>. Our engineers are highly skilled in taking devices from </a:t>
                      </a:r>
                      <a:r>
                        <a:rPr lang="en-GB" sz="1050" b="1" kern="1200" dirty="0">
                          <a:solidFill>
                            <a:srgbClr val="3C3C3C"/>
                          </a:solidFill>
                          <a:latin typeface="Arial" panose="020B0604020202020204" pitchFamily="34" charset="0"/>
                          <a:ea typeface="MS PGothic"/>
                          <a:cs typeface="Arial" panose="020B0604020202020204" pitchFamily="34" charset="0"/>
                        </a:rPr>
                        <a:t>concept through to transfer-to-manufacture</a:t>
                      </a:r>
                      <a:r>
                        <a:rPr lang="en-GB" sz="1050" b="0" kern="1200" dirty="0">
                          <a:solidFill>
                            <a:srgbClr val="3C3C3C"/>
                          </a:solidFill>
                          <a:latin typeface="Arial" panose="020B0604020202020204" pitchFamily="34" charset="0"/>
                          <a:ea typeface="MS PGothic"/>
                          <a:cs typeface="Arial" panose="020B0604020202020204" pitchFamily="34" charset="0"/>
                        </a:rPr>
                        <a:t>, with compliance to standards for safety, quality, risk management and traceability”.</a:t>
                      </a:r>
                      <a:r>
                        <a:rPr lang="en-GB" sz="1050" b="1" spc="-20" dirty="0">
                          <a:solidFill>
                            <a:schemeClr val="accent5"/>
                          </a:solidFill>
                          <a:latin typeface="Arial" panose="020B0604020202020204" pitchFamily="34" charset="0"/>
                          <a:cs typeface="Arial" panose="020B0604020202020204" pitchFamily="34" charset="0"/>
                        </a:rPr>
                        <a:t>                       </a:t>
                      </a:r>
                      <a:r>
                        <a:rPr lang="en-GB" sz="900" b="1" spc="-20" dirty="0">
                          <a:solidFill>
                            <a:schemeClr val="accent5"/>
                          </a:solidFill>
                          <a:latin typeface="Arial" panose="020B0604020202020204" pitchFamily="34" charset="0"/>
                          <a:cs typeface="Arial" panose="020B0604020202020204" pitchFamily="34" charset="0"/>
                        </a:rPr>
                        <a:t>Click the logo to find out more…</a:t>
                      </a:r>
                      <a:endParaRPr lang="en-US" sz="900" b="0" kern="1200" dirty="0">
                        <a:solidFill>
                          <a:srgbClr val="3C3C3C"/>
                        </a:solidFill>
                        <a:latin typeface="Arial" panose="020B0604020202020204" pitchFamily="34" charset="0"/>
                        <a:ea typeface="MS PGothic"/>
                        <a:cs typeface="Arial" panose="020B0604020202020204" pitchFamily="34" charset="0"/>
                      </a:endParaRPr>
                    </a:p>
                  </a:txBody>
                  <a:tcPr marL="108000" marR="108000" marT="108000" marB="90000">
                    <a:lnL w="76200" cap="flat" cmpd="sng" algn="ctr">
                      <a:noFill/>
                      <a:prstDash val="solid"/>
                      <a:round/>
                      <a:headEnd type="none" w="med" len="med"/>
                      <a:tailEnd type="none" w="med" len="med"/>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1" i="0" kern="1200" dirty="0">
                        <a:solidFill>
                          <a:schemeClr val="accent5"/>
                        </a:solidFill>
                        <a:latin typeface="Arial" panose="020B0604020202020204" pitchFamily="34" charset="0"/>
                        <a:ea typeface="+mn-ea"/>
                        <a:cs typeface="Arial" panose="020B0604020202020204" pitchFamily="34" charset="0"/>
                      </a:endParaRPr>
                    </a:p>
                  </a:txBody>
                  <a:tcPr marL="0" marR="0" marT="108000" marB="72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3" name="Table 8">
            <a:extLst>
              <a:ext uri="{FF2B5EF4-FFF2-40B4-BE49-F238E27FC236}">
                <a16:creationId xmlns:a16="http://schemas.microsoft.com/office/drawing/2014/main" id="{586E5874-10BA-EC75-C1CB-1A5CFA474CC8}"/>
              </a:ext>
            </a:extLst>
          </p:cNvPr>
          <p:cNvGraphicFramePr>
            <a:graphicFrameLocks noGrp="1"/>
          </p:cNvGraphicFramePr>
          <p:nvPr>
            <p:extLst>
              <p:ext uri="{D42A27DB-BD31-4B8C-83A1-F6EECF244321}">
                <p14:modId xmlns:p14="http://schemas.microsoft.com/office/powerpoint/2010/main" val="4086456713"/>
              </p:ext>
            </p:extLst>
          </p:nvPr>
        </p:nvGraphicFramePr>
        <p:xfrm>
          <a:off x="499194" y="2702081"/>
          <a:ext cx="8174019" cy="998100"/>
        </p:xfrm>
        <a:graphic>
          <a:graphicData uri="http://schemas.openxmlformats.org/drawingml/2006/table">
            <a:tbl>
              <a:tblPr firstRow="1" bandRow="1">
                <a:tableStyleId>{5C22544A-7EE6-4342-B048-85BDC9FD1C3A}</a:tableStyleId>
              </a:tblPr>
              <a:tblGrid>
                <a:gridCol w="1373357">
                  <a:extLst>
                    <a:ext uri="{9D8B030D-6E8A-4147-A177-3AD203B41FA5}">
                      <a16:colId xmlns:a16="http://schemas.microsoft.com/office/drawing/2014/main" val="1768595747"/>
                    </a:ext>
                  </a:extLst>
                </a:gridCol>
                <a:gridCol w="5185513">
                  <a:extLst>
                    <a:ext uri="{9D8B030D-6E8A-4147-A177-3AD203B41FA5}">
                      <a16:colId xmlns:a16="http://schemas.microsoft.com/office/drawing/2014/main" val="1166585680"/>
                    </a:ext>
                  </a:extLst>
                </a:gridCol>
                <a:gridCol w="1615149">
                  <a:extLst>
                    <a:ext uri="{9D8B030D-6E8A-4147-A177-3AD203B41FA5}">
                      <a16:colId xmlns:a16="http://schemas.microsoft.com/office/drawing/2014/main" val="2589512904"/>
                    </a:ext>
                  </a:extLst>
                </a:gridCol>
              </a:tblGrid>
              <a:tr h="370840">
                <a:tc>
                  <a:txBody>
                    <a:bodyPr/>
                    <a:lstStyle/>
                    <a:p>
                      <a:r>
                        <a:rPr lang="en-US" sz="1600" b="1" i="0" kern="1200" dirty="0">
                          <a:solidFill>
                            <a:schemeClr val="lt1"/>
                          </a:solidFill>
                          <a:latin typeface="Arial" panose="020B0604020202020204" pitchFamily="34" charset="0"/>
                          <a:ea typeface="+mn-ea"/>
                          <a:cs typeface="Arial" panose="020B0604020202020204" pitchFamily="34" charset="0"/>
                        </a:rPr>
                        <a:t>Loft</a:t>
                      </a:r>
                      <a:br>
                        <a:rPr lang="en-US" sz="1600" b="1" i="0" kern="1200" dirty="0">
                          <a:solidFill>
                            <a:schemeClr val="lt1"/>
                          </a:solidFill>
                          <a:latin typeface="Arial" panose="020B0604020202020204" pitchFamily="34" charset="0"/>
                          <a:ea typeface="+mn-ea"/>
                          <a:cs typeface="Arial" panose="020B0604020202020204" pitchFamily="34" charset="0"/>
                        </a:rPr>
                      </a:br>
                      <a:r>
                        <a:rPr lang="en-US" sz="1600" b="1" i="0" kern="1200" dirty="0">
                          <a:solidFill>
                            <a:schemeClr val="lt1"/>
                          </a:solidFill>
                          <a:latin typeface="Arial" panose="020B0604020202020204" pitchFamily="34" charset="0"/>
                          <a:ea typeface="+mn-ea"/>
                          <a:cs typeface="Arial" panose="020B0604020202020204" pitchFamily="34" charset="0"/>
                        </a:rPr>
                        <a:t>Digital</a:t>
                      </a:r>
                      <a:endParaRPr lang="en-US" b="1" i="0" dirty="0">
                        <a:latin typeface="Arial" panose="020B0604020202020204" pitchFamily="34" charset="0"/>
                        <a:cs typeface="Arial" panose="020B0604020202020204" pitchFamily="34" charset="0"/>
                      </a:endParaRPr>
                    </a:p>
                  </a:txBody>
                  <a:tcPr marL="108000" marR="108000" marT="108000" marB="90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rgbClr val="3C3C3C"/>
                          </a:solidFill>
                          <a:latin typeface="Arial" panose="020B0604020202020204" pitchFamily="34" charset="0"/>
                          <a:ea typeface="+mn-lt"/>
                          <a:cs typeface="Arial" panose="020B0604020202020204" pitchFamily="34" charset="0"/>
                        </a:rPr>
                        <a:t>“Loft is an </a:t>
                      </a:r>
                      <a:r>
                        <a:rPr lang="en-GB" sz="1050" b="1" dirty="0">
                          <a:solidFill>
                            <a:srgbClr val="3C3C3C"/>
                          </a:solidFill>
                          <a:latin typeface="Arial" panose="020B0604020202020204" pitchFamily="34" charset="0"/>
                          <a:ea typeface="+mn-lt"/>
                          <a:cs typeface="Arial" panose="020B0604020202020204" pitchFamily="34" charset="0"/>
                        </a:rPr>
                        <a:t>award-winning digital consultancy </a:t>
                      </a:r>
                      <a:r>
                        <a:rPr lang="en-GB" sz="1050" b="0" dirty="0">
                          <a:solidFill>
                            <a:srgbClr val="3C3C3C"/>
                          </a:solidFill>
                          <a:latin typeface="Arial" panose="020B0604020202020204" pitchFamily="34" charset="0"/>
                          <a:ea typeface="+mn-lt"/>
                          <a:cs typeface="Arial" panose="020B0604020202020204" pitchFamily="34" charset="0"/>
                        </a:rPr>
                        <a:t>and software developer with particular expertise in digital health. We design, build and manage systems and advise on tech and data strategies. We have been building </a:t>
                      </a:r>
                      <a:r>
                        <a:rPr lang="en-GB" sz="1050" b="1" dirty="0">
                          <a:solidFill>
                            <a:srgbClr val="3C3C3C"/>
                          </a:solidFill>
                          <a:latin typeface="Arial" panose="020B0604020202020204" pitchFamily="34" charset="0"/>
                          <a:ea typeface="+mn-lt"/>
                          <a:cs typeface="Arial" panose="020B0604020202020204" pitchFamily="34" charset="0"/>
                        </a:rPr>
                        <a:t>ground-breaking digital technology </a:t>
                      </a:r>
                      <a:r>
                        <a:rPr lang="en-GB" sz="1050" b="0" dirty="0">
                          <a:solidFill>
                            <a:srgbClr val="3C3C3C"/>
                          </a:solidFill>
                          <a:latin typeface="Arial" panose="020B0604020202020204" pitchFamily="34" charset="0"/>
                          <a:ea typeface="+mn-lt"/>
                          <a:cs typeface="Arial" panose="020B0604020202020204" pitchFamily="34" charset="0"/>
                        </a:rPr>
                        <a:t>since 2007, working with companies of all sizes from start-ups to major brands. Loft is headquartered in London and provides services globally”. </a:t>
                      </a:r>
                    </a:p>
                  </a:txBody>
                  <a:tcPr marL="108000" marR="108000" marT="108000" marB="90000">
                    <a:lnL w="76200" cap="flat" cmpd="sng" algn="ctr">
                      <a:noFill/>
                      <a:prstDash val="solid"/>
                      <a:round/>
                      <a:headEnd type="none" w="med" len="med"/>
                      <a:tailEnd type="none" w="med" len="med"/>
                    </a:lnL>
                    <a:solidFill>
                      <a:schemeClr val="bg2"/>
                    </a:solidFill>
                  </a:tcPr>
                </a:tc>
                <a:tc>
                  <a:txBody>
                    <a:bodyPr/>
                    <a:lstStyle/>
                    <a:p>
                      <a:pPr algn="ctr"/>
                      <a:endParaRPr lang="en-US" sz="950" b="1" i="0" dirty="0">
                        <a:solidFill>
                          <a:schemeClr val="accent5"/>
                        </a:solidFill>
                        <a:latin typeface="Arial" panose="020B0604020202020204" pitchFamily="34" charset="0"/>
                        <a:cs typeface="Arial" panose="020B0604020202020204" pitchFamily="34" charset="0"/>
                      </a:endParaRPr>
                    </a:p>
                  </a:txBody>
                  <a:tcPr marL="108000" marR="108000" marT="108000" marB="72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8" name="Table 8">
            <a:extLst>
              <a:ext uri="{FF2B5EF4-FFF2-40B4-BE49-F238E27FC236}">
                <a16:creationId xmlns:a16="http://schemas.microsoft.com/office/drawing/2014/main" id="{CD9B7924-F20A-EED8-5B52-D147579E018A}"/>
              </a:ext>
            </a:extLst>
          </p:cNvPr>
          <p:cNvGraphicFramePr>
            <a:graphicFrameLocks noGrp="1"/>
          </p:cNvGraphicFramePr>
          <p:nvPr>
            <p:extLst>
              <p:ext uri="{D42A27DB-BD31-4B8C-83A1-F6EECF244321}">
                <p14:modId xmlns:p14="http://schemas.microsoft.com/office/powerpoint/2010/main" val="372118426"/>
              </p:ext>
            </p:extLst>
          </p:nvPr>
        </p:nvGraphicFramePr>
        <p:xfrm>
          <a:off x="499201" y="3738350"/>
          <a:ext cx="8174012" cy="1158120"/>
        </p:xfrm>
        <a:graphic>
          <a:graphicData uri="http://schemas.openxmlformats.org/drawingml/2006/table">
            <a:tbl>
              <a:tblPr firstRow="1" bandRow="1">
                <a:tableStyleId>{5C22544A-7EE6-4342-B048-85BDC9FD1C3A}</a:tableStyleId>
              </a:tblPr>
              <a:tblGrid>
                <a:gridCol w="1373356">
                  <a:extLst>
                    <a:ext uri="{9D8B030D-6E8A-4147-A177-3AD203B41FA5}">
                      <a16:colId xmlns:a16="http://schemas.microsoft.com/office/drawing/2014/main" val="1768595747"/>
                    </a:ext>
                  </a:extLst>
                </a:gridCol>
                <a:gridCol w="5177821">
                  <a:extLst>
                    <a:ext uri="{9D8B030D-6E8A-4147-A177-3AD203B41FA5}">
                      <a16:colId xmlns:a16="http://schemas.microsoft.com/office/drawing/2014/main" val="1166585680"/>
                    </a:ext>
                  </a:extLst>
                </a:gridCol>
                <a:gridCol w="1622835">
                  <a:extLst>
                    <a:ext uri="{9D8B030D-6E8A-4147-A177-3AD203B41FA5}">
                      <a16:colId xmlns:a16="http://schemas.microsoft.com/office/drawing/2014/main" val="2589512904"/>
                    </a:ext>
                  </a:extLst>
                </a:gridCol>
              </a:tblGrid>
              <a:tr h="370840">
                <a:tc>
                  <a:txBody>
                    <a:bodyPr/>
                    <a:lstStyle/>
                    <a:p>
                      <a:r>
                        <a:rPr lang="en-US" sz="1600" b="1" i="0" kern="1200" dirty="0">
                          <a:solidFill>
                            <a:schemeClr val="lt1"/>
                          </a:solidFill>
                          <a:latin typeface="Arial" panose="020B0604020202020204" pitchFamily="34" charset="0"/>
                          <a:ea typeface="+mn-ea"/>
                          <a:cs typeface="Arial" panose="020B0604020202020204" pitchFamily="34" charset="0"/>
                        </a:rPr>
                        <a:t>Haughton Design</a:t>
                      </a:r>
                    </a:p>
                  </a:txBody>
                  <a:tcPr marL="108000" marR="108000" marT="108000" marB="90000" anchor="ctr">
                    <a:lnR w="76200" cap="flat" cmpd="sng" algn="ctr">
                      <a:noFill/>
                      <a:prstDash val="solid"/>
                      <a:round/>
                      <a:headEnd type="none" w="med" len="med"/>
                      <a:tailEnd type="none" w="med" len="med"/>
                    </a:lnR>
                    <a:solidFill>
                      <a:schemeClr val="tx1"/>
                    </a:solidFill>
                  </a:tcPr>
                </a:tc>
                <a:tc>
                  <a:txBody>
                    <a:bodyPr/>
                    <a:lstStyle/>
                    <a:p>
                      <a:pPr marL="0" indent="0">
                        <a:lnSpc>
                          <a:spcPct val="100000"/>
                        </a:lnSpc>
                        <a:buNone/>
                      </a:pPr>
                      <a:r>
                        <a:rPr lang="en-GB" sz="1050" b="0" dirty="0">
                          <a:solidFill>
                            <a:srgbClr val="3C3C3C"/>
                          </a:solidFill>
                          <a:latin typeface="Arial" panose="020B0604020202020204" pitchFamily="34" charset="0"/>
                          <a:ea typeface="+mn-lt"/>
                          <a:cs typeface="Arial" panose="020B0604020202020204" pitchFamily="34" charset="0"/>
                        </a:rPr>
                        <a:t>“HD specialise in developing </a:t>
                      </a:r>
                      <a:r>
                        <a:rPr lang="en-GB" sz="1050" b="1" dirty="0">
                          <a:solidFill>
                            <a:srgbClr val="3C3C3C"/>
                          </a:solidFill>
                          <a:latin typeface="Arial" panose="020B0604020202020204" pitchFamily="34" charset="0"/>
                          <a:ea typeface="+mn-lt"/>
                          <a:cs typeface="Arial" panose="020B0604020202020204" pitchFamily="34" charset="0"/>
                        </a:rPr>
                        <a:t>innovative new medical devices </a:t>
                      </a:r>
                      <a:r>
                        <a:rPr lang="en-GB" sz="1050" b="0" dirty="0">
                          <a:solidFill>
                            <a:srgbClr val="3C3C3C"/>
                          </a:solidFill>
                          <a:latin typeface="Arial" panose="020B0604020202020204" pitchFamily="34" charset="0"/>
                          <a:ea typeface="+mn-lt"/>
                          <a:cs typeface="Arial" panose="020B0604020202020204" pitchFamily="34" charset="0"/>
                        </a:rPr>
                        <a:t>and technology to the </a:t>
                      </a:r>
                      <a:r>
                        <a:rPr lang="en-GB" sz="1050" b="1" dirty="0">
                          <a:solidFill>
                            <a:srgbClr val="3C3C3C"/>
                          </a:solidFill>
                          <a:latin typeface="Arial" panose="020B0604020202020204" pitchFamily="34" charset="0"/>
                          <a:ea typeface="+mn-lt"/>
                          <a:cs typeface="Arial" panose="020B0604020202020204" pitchFamily="34" charset="0"/>
                        </a:rPr>
                        <a:t>highest international standards</a:t>
                      </a:r>
                      <a:r>
                        <a:rPr lang="en-GB" sz="1050" b="0" dirty="0">
                          <a:solidFill>
                            <a:srgbClr val="3C3C3C"/>
                          </a:solidFill>
                          <a:latin typeface="Arial" panose="020B0604020202020204" pitchFamily="34" charset="0"/>
                          <a:ea typeface="+mn-lt"/>
                          <a:cs typeface="Arial" panose="020B0604020202020204" pitchFamily="34" charset="0"/>
                        </a:rPr>
                        <a:t>. Clients include some of the world’s largest companies in the medical device, IVD and pharmaceutical sectors – they value that </a:t>
                      </a:r>
                      <a:r>
                        <a:rPr lang="en-GB" sz="1050" b="1" dirty="0">
                          <a:solidFill>
                            <a:srgbClr val="3C3C3C"/>
                          </a:solidFill>
                          <a:latin typeface="Arial" panose="020B0604020202020204" pitchFamily="34" charset="0"/>
                          <a:ea typeface="+mn-lt"/>
                          <a:cs typeface="Arial" panose="020B0604020202020204" pitchFamily="34" charset="0"/>
                        </a:rPr>
                        <a:t>HD develop user focused products</a:t>
                      </a:r>
                      <a:r>
                        <a:rPr lang="en-GB" sz="1050" b="0" dirty="0">
                          <a:solidFill>
                            <a:srgbClr val="3C3C3C"/>
                          </a:solidFill>
                          <a:latin typeface="Arial" panose="020B0604020202020204" pitchFamily="34" charset="0"/>
                          <a:ea typeface="+mn-lt"/>
                          <a:cs typeface="Arial" panose="020B0604020202020204" pitchFamily="34" charset="0"/>
                        </a:rPr>
                        <a:t>, overcome challenges and deliver projects quickly. HD operate in the UK, EU, USA, Saudi Arabia and are eager to build new international relationships”.                                             </a:t>
                      </a:r>
                      <a:r>
                        <a:rPr lang="en-GB" sz="900" b="1" spc="-20" dirty="0">
                          <a:solidFill>
                            <a:schemeClr val="accent5"/>
                          </a:solidFill>
                          <a:latin typeface="Arial" panose="020B0604020202020204" pitchFamily="34" charset="0"/>
                          <a:cs typeface="Arial" panose="020B0604020202020204" pitchFamily="34" charset="0"/>
                        </a:rPr>
                        <a:t>Click the logo to find out more…</a:t>
                      </a:r>
                      <a:endParaRPr lang="en-GB" sz="900" b="0" dirty="0">
                        <a:solidFill>
                          <a:srgbClr val="3C3C3C"/>
                        </a:solidFill>
                        <a:latin typeface="Arial" panose="020B0604020202020204" pitchFamily="34" charset="0"/>
                        <a:ea typeface="+mn-lt"/>
                        <a:cs typeface="Arial" panose="020B0604020202020204" pitchFamily="34" charset="0"/>
                      </a:endParaRPr>
                    </a:p>
                  </a:txBody>
                  <a:tcPr marL="108000" marR="108000" marT="108000" marB="90000">
                    <a:lnL w="76200" cap="flat" cmpd="sng" algn="ctr">
                      <a:noFill/>
                      <a:prstDash val="solid"/>
                      <a:round/>
                      <a:headEnd type="none" w="med" len="med"/>
                      <a:tailEnd type="none" w="med" len="med"/>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i="0" dirty="0">
                        <a:solidFill>
                          <a:schemeClr val="tx1"/>
                        </a:solidFill>
                        <a:latin typeface="Arial" panose="020B0604020202020204" pitchFamily="34" charset="0"/>
                        <a:cs typeface="Arial" panose="020B0604020202020204" pitchFamily="34" charset="0"/>
                      </a:endParaRPr>
                    </a:p>
                  </a:txBody>
                  <a:tcPr marL="108000" marR="108000" marT="108000" marB="72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29" name="Table 8">
            <a:extLst>
              <a:ext uri="{FF2B5EF4-FFF2-40B4-BE49-F238E27FC236}">
                <a16:creationId xmlns:a16="http://schemas.microsoft.com/office/drawing/2014/main" id="{DEEF76B1-C6D7-5932-C2FD-87F8C6FD53A1}"/>
              </a:ext>
            </a:extLst>
          </p:cNvPr>
          <p:cNvGraphicFramePr>
            <a:graphicFrameLocks noGrp="1"/>
          </p:cNvGraphicFramePr>
          <p:nvPr>
            <p:extLst>
              <p:ext uri="{D42A27DB-BD31-4B8C-83A1-F6EECF244321}">
                <p14:modId xmlns:p14="http://schemas.microsoft.com/office/powerpoint/2010/main" val="2526701490"/>
              </p:ext>
            </p:extLst>
          </p:nvPr>
        </p:nvGraphicFramePr>
        <p:xfrm>
          <a:off x="499201" y="4934639"/>
          <a:ext cx="8163345" cy="1455300"/>
        </p:xfrm>
        <a:graphic>
          <a:graphicData uri="http://schemas.openxmlformats.org/drawingml/2006/table">
            <a:tbl>
              <a:tblPr firstRow="1" bandRow="1">
                <a:tableStyleId>{5C22544A-7EE6-4342-B048-85BDC9FD1C3A}</a:tableStyleId>
              </a:tblPr>
              <a:tblGrid>
                <a:gridCol w="1371564">
                  <a:extLst>
                    <a:ext uri="{9D8B030D-6E8A-4147-A177-3AD203B41FA5}">
                      <a16:colId xmlns:a16="http://schemas.microsoft.com/office/drawing/2014/main" val="1768595747"/>
                    </a:ext>
                  </a:extLst>
                </a:gridCol>
                <a:gridCol w="5178741">
                  <a:extLst>
                    <a:ext uri="{9D8B030D-6E8A-4147-A177-3AD203B41FA5}">
                      <a16:colId xmlns:a16="http://schemas.microsoft.com/office/drawing/2014/main" val="1166585680"/>
                    </a:ext>
                  </a:extLst>
                </a:gridCol>
                <a:gridCol w="1613040">
                  <a:extLst>
                    <a:ext uri="{9D8B030D-6E8A-4147-A177-3AD203B41FA5}">
                      <a16:colId xmlns:a16="http://schemas.microsoft.com/office/drawing/2014/main" val="2589512904"/>
                    </a:ext>
                  </a:extLst>
                </a:gridCol>
              </a:tblGrid>
              <a:tr h="370840">
                <a:tc>
                  <a:txBody>
                    <a:bodyPr/>
                    <a:lstStyle/>
                    <a:p>
                      <a:r>
                        <a:rPr lang="en-US" sz="1600" b="1" i="0" kern="1200" dirty="0">
                          <a:solidFill>
                            <a:schemeClr val="lt1"/>
                          </a:solidFill>
                          <a:latin typeface="Arial" panose="020B0604020202020204" pitchFamily="34" charset="0"/>
                          <a:ea typeface="+mn-ea"/>
                          <a:cs typeface="Arial" panose="020B0604020202020204" pitchFamily="34" charset="0"/>
                        </a:rPr>
                        <a:t>Avensys</a:t>
                      </a:r>
                    </a:p>
                  </a:txBody>
                  <a:tcPr marL="108000" marR="108000" marT="108000" marB="90000" anchor="ctr">
                    <a:lnR w="76200" cap="flat" cmpd="sng" algn="ctr">
                      <a:noFill/>
                      <a:prstDash val="solid"/>
                      <a:round/>
                      <a:headEnd type="none" w="med" len="med"/>
                      <a:tailEnd type="none" w="med" len="med"/>
                    </a:lnR>
                    <a:solidFill>
                      <a:schemeClr val="tx1"/>
                    </a:solidFill>
                  </a:tcPr>
                </a:tc>
                <a:tc>
                  <a:txBody>
                    <a:bodyPr/>
                    <a:lstStyle/>
                    <a:p>
                      <a:pPr algn="l"/>
                      <a:r>
                        <a:rPr lang="en-US" sz="1050" b="0" dirty="0">
                          <a:solidFill>
                            <a:srgbClr val="3C3C3C"/>
                          </a:solidFill>
                          <a:latin typeface="Arial" panose="020B0604020202020204" pitchFamily="34" charset="0"/>
                          <a:cs typeface="Arial" panose="020B0604020202020204" pitchFamily="34" charset="0"/>
                        </a:rPr>
                        <a:t>“Consist of 5 divisions; </a:t>
                      </a:r>
                      <a:r>
                        <a:rPr lang="en-US" sz="1050" b="1" dirty="0">
                          <a:solidFill>
                            <a:srgbClr val="3C3C3C"/>
                          </a:solidFill>
                          <a:latin typeface="Arial" panose="020B0604020202020204" pitchFamily="34" charset="0"/>
                          <a:cs typeface="Arial" panose="020B0604020202020204" pitchFamily="34" charset="0"/>
                        </a:rPr>
                        <a:t>Repair and Maintenance, Endoscopy, Training, Resale, and Dental</a:t>
                      </a:r>
                      <a:r>
                        <a:rPr lang="en-US" sz="1050" b="0" dirty="0">
                          <a:solidFill>
                            <a:srgbClr val="3C3C3C"/>
                          </a:solidFill>
                          <a:latin typeface="Arial" panose="020B0604020202020204" pitchFamily="34" charset="0"/>
                          <a:cs typeface="Arial" panose="020B0604020202020204" pitchFamily="34" charset="0"/>
                        </a:rPr>
                        <a:t>. They are part of the international </a:t>
                      </a:r>
                      <a:r>
                        <a:rPr lang="en-US" sz="1050" b="1" dirty="0">
                          <a:solidFill>
                            <a:srgbClr val="3C3C3C"/>
                          </a:solidFill>
                          <a:latin typeface="Arial" panose="020B0604020202020204" pitchFamily="34" charset="0"/>
                          <a:cs typeface="Arial" panose="020B0604020202020204" pitchFamily="34" charset="0"/>
                        </a:rPr>
                        <a:t>VAMED Healthcare Vitality group</a:t>
                      </a:r>
                      <a:r>
                        <a:rPr lang="en-US" sz="1050" b="0" dirty="0">
                          <a:solidFill>
                            <a:srgbClr val="3C3C3C"/>
                          </a:solidFill>
                          <a:latin typeface="Arial" panose="020B0604020202020204" pitchFamily="34" charset="0"/>
                          <a:cs typeface="Arial" panose="020B0604020202020204" pitchFamily="34" charset="0"/>
                        </a:rPr>
                        <a:t> - a global provider for hospitals and other facilities in the healthcare sector, operating out of 90 countries globally. A</a:t>
                      </a:r>
                      <a:r>
                        <a:rPr lang="en-US" sz="1050" b="0" dirty="0">
                          <a:solidFill>
                            <a:srgbClr val="3C3C3C"/>
                          </a:solidFill>
                          <a:latin typeface="Arial" panose="020B0604020202020204" pitchFamily="34" charset="0"/>
                          <a:ea typeface="+mn-lt"/>
                          <a:cs typeface="Arial" panose="020B0604020202020204" pitchFamily="34" charset="0"/>
                        </a:rPr>
                        <a:t> highly regarded supplier of Bio-Medical Training services working with the NHS (National Health Service) and private hospitals. Over the last 12 months they have trained more than 300 medical engineers including 120 apprenticeships for NHS clients, OEMs and 3</a:t>
                      </a:r>
                      <a:r>
                        <a:rPr lang="en-US" sz="1050" b="0" baseline="0" dirty="0">
                          <a:solidFill>
                            <a:srgbClr val="3C3C3C"/>
                          </a:solidFill>
                          <a:latin typeface="Arial" panose="020B0604020202020204" pitchFamily="34" charset="0"/>
                          <a:ea typeface="+mn-lt"/>
                          <a:cs typeface="Arial" panose="020B0604020202020204" pitchFamily="34" charset="0"/>
                        </a:rPr>
                        <a:t>rd</a:t>
                      </a:r>
                      <a:r>
                        <a:rPr lang="en-US" sz="1050" b="0" dirty="0">
                          <a:solidFill>
                            <a:srgbClr val="3C3C3C"/>
                          </a:solidFill>
                          <a:latin typeface="Arial" panose="020B0604020202020204" pitchFamily="34" charset="0"/>
                          <a:ea typeface="+mn-lt"/>
                          <a:cs typeface="Arial" panose="020B0604020202020204" pitchFamily="34" charset="0"/>
                        </a:rPr>
                        <a:t> party providers”.</a:t>
                      </a:r>
                    </a:p>
                    <a:p>
                      <a:pPr algn="r"/>
                      <a:r>
                        <a:rPr lang="en-GB" sz="900" b="1" spc="-20" dirty="0">
                          <a:solidFill>
                            <a:schemeClr val="accent5"/>
                          </a:solidFill>
                          <a:latin typeface="Arial" panose="020B0604020202020204" pitchFamily="34" charset="0"/>
                          <a:cs typeface="Arial" panose="020B0604020202020204" pitchFamily="34" charset="0"/>
                        </a:rPr>
                        <a:t>Click the logo to find out more…</a:t>
                      </a:r>
                      <a:endParaRPr lang="en-US" sz="900" b="0" dirty="0">
                        <a:solidFill>
                          <a:srgbClr val="3C3C3C"/>
                        </a:solidFill>
                        <a:latin typeface="Arial" panose="020B0604020202020204" pitchFamily="34" charset="0"/>
                        <a:cs typeface="Arial" panose="020B0604020202020204" pitchFamily="34" charset="0"/>
                      </a:endParaRPr>
                    </a:p>
                  </a:txBody>
                  <a:tcPr marL="108000" marR="108000" marT="108000" marB="90000">
                    <a:lnL w="76200" cap="flat" cmpd="sng" algn="ctr">
                      <a:noFill/>
                      <a:prstDash val="solid"/>
                      <a:round/>
                      <a:headEnd type="none" w="med" len="med"/>
                      <a:tailEnd type="none" w="med" len="med"/>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i="0" dirty="0">
                        <a:solidFill>
                          <a:schemeClr val="accent5"/>
                        </a:solidFill>
                        <a:latin typeface="Arial" panose="020B0604020202020204" pitchFamily="34" charset="0"/>
                        <a:cs typeface="Arial" panose="020B0604020202020204" pitchFamily="34" charset="0"/>
                      </a:endParaRPr>
                    </a:p>
                  </a:txBody>
                  <a:tcPr marL="108000" marR="108000" marT="108000" marB="72000" anchor="b">
                    <a:solidFill>
                      <a:schemeClr val="bg2">
                        <a:alpha val="25000"/>
                      </a:schemeClr>
                    </a:solidFill>
                  </a:tcPr>
                </a:tc>
                <a:extLst>
                  <a:ext uri="{0D108BD9-81ED-4DB2-BD59-A6C34878D82A}">
                    <a16:rowId xmlns:a16="http://schemas.microsoft.com/office/drawing/2014/main" val="1191721145"/>
                  </a:ext>
                </a:extLst>
              </a:tr>
            </a:tbl>
          </a:graphicData>
        </a:graphic>
      </p:graphicFrame>
      <p:pic>
        <p:nvPicPr>
          <p:cNvPr id="30" name="Picture 29">
            <a:hlinkClick r:id="rId4"/>
            <a:extLst>
              <a:ext uri="{FF2B5EF4-FFF2-40B4-BE49-F238E27FC236}">
                <a16:creationId xmlns:a16="http://schemas.microsoft.com/office/drawing/2014/main" id="{0A694D60-5D96-D2B2-19DF-132F9ED175D4}"/>
              </a:ext>
            </a:extLst>
          </p:cNvPr>
          <p:cNvPicPr>
            <a:picLocks noChangeAspect="1"/>
          </p:cNvPicPr>
          <p:nvPr/>
        </p:nvPicPr>
        <p:blipFill>
          <a:blip r:embed="rId5"/>
          <a:stretch>
            <a:fillRect/>
          </a:stretch>
        </p:blipFill>
        <p:spPr>
          <a:xfrm>
            <a:off x="7152862" y="1897136"/>
            <a:ext cx="1415085" cy="375431"/>
          </a:xfrm>
          <a:prstGeom prst="rect">
            <a:avLst/>
          </a:prstGeom>
        </p:spPr>
      </p:pic>
      <p:pic>
        <p:nvPicPr>
          <p:cNvPr id="33" name="Picture 32" descr="Logo&#10;&#10;Description automatically generated">
            <a:hlinkClick r:id="rId6"/>
            <a:extLst>
              <a:ext uri="{FF2B5EF4-FFF2-40B4-BE49-F238E27FC236}">
                <a16:creationId xmlns:a16="http://schemas.microsoft.com/office/drawing/2014/main" id="{CE8255E3-33F4-799F-D04F-B3F6C01E15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15387" y="2925832"/>
            <a:ext cx="1483435" cy="550597"/>
          </a:xfrm>
          <a:prstGeom prst="rect">
            <a:avLst/>
          </a:prstGeom>
        </p:spPr>
      </p:pic>
      <p:pic>
        <p:nvPicPr>
          <p:cNvPr id="34" name="Picture 33" descr="A picture containing logo&#10;&#10;Description automatically generated">
            <a:hlinkClick r:id="rId8"/>
            <a:extLst>
              <a:ext uri="{FF2B5EF4-FFF2-40B4-BE49-F238E27FC236}">
                <a16:creationId xmlns:a16="http://schemas.microsoft.com/office/drawing/2014/main" id="{D0C41ED2-A84B-03BF-7A87-224E9CE1ED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15387" y="4135495"/>
            <a:ext cx="1483435" cy="363831"/>
          </a:xfrm>
          <a:prstGeom prst="rect">
            <a:avLst/>
          </a:prstGeom>
        </p:spPr>
      </p:pic>
      <p:pic>
        <p:nvPicPr>
          <p:cNvPr id="36" name="Picture 6" descr="A picture containing icon&#10;&#10;Description automatically generated">
            <a:hlinkClick r:id="rId10"/>
            <a:extLst>
              <a:ext uri="{FF2B5EF4-FFF2-40B4-BE49-F238E27FC236}">
                <a16:creationId xmlns:a16="http://schemas.microsoft.com/office/drawing/2014/main" id="{419C6AD7-12BC-C32B-23BB-59C2552B758B}"/>
              </a:ext>
            </a:extLst>
          </p:cNvPr>
          <p:cNvPicPr>
            <a:picLocks noChangeAspect="1"/>
          </p:cNvPicPr>
          <p:nvPr/>
        </p:nvPicPr>
        <p:blipFill>
          <a:blip r:embed="rId11"/>
          <a:stretch>
            <a:fillRect/>
          </a:stretch>
        </p:blipFill>
        <p:spPr>
          <a:xfrm>
            <a:off x="7305644" y="5121353"/>
            <a:ext cx="1102920" cy="990961"/>
          </a:xfrm>
          <a:prstGeom prst="rect">
            <a:avLst/>
          </a:prstGeom>
        </p:spPr>
      </p:pic>
      <p:graphicFrame>
        <p:nvGraphicFramePr>
          <p:cNvPr id="19" name="Table 4">
            <a:extLst>
              <a:ext uri="{FF2B5EF4-FFF2-40B4-BE49-F238E27FC236}">
                <a16:creationId xmlns:a16="http://schemas.microsoft.com/office/drawing/2014/main" id="{8B1A7D70-DCB1-7013-C13D-B704899765B7}"/>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0" name="Action Button: Custom 19">
            <a:hlinkClick r:id="rId12" action="ppaction://hlinksldjump" highlightClick="1"/>
            <a:extLst>
              <a:ext uri="{FF2B5EF4-FFF2-40B4-BE49-F238E27FC236}">
                <a16:creationId xmlns:a16="http://schemas.microsoft.com/office/drawing/2014/main" id="{51451008-B4C9-6108-EB86-115F45D0F500}"/>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Custom 20">
            <a:hlinkClick r:id="rId13" action="ppaction://hlinksldjump" highlightClick="1"/>
            <a:extLst>
              <a:ext uri="{FF2B5EF4-FFF2-40B4-BE49-F238E27FC236}">
                <a16:creationId xmlns:a16="http://schemas.microsoft.com/office/drawing/2014/main" id="{070A6753-88E2-ADF5-93D0-7B47918131BC}"/>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ction Button: Custom 21">
            <a:hlinkClick r:id="rId14" action="ppaction://hlinksldjump" highlightClick="1"/>
            <a:extLst>
              <a:ext uri="{FF2B5EF4-FFF2-40B4-BE49-F238E27FC236}">
                <a16:creationId xmlns:a16="http://schemas.microsoft.com/office/drawing/2014/main" id="{99F3B639-BAB8-42AC-872C-AAE5C200640C}"/>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5" action="ppaction://hlinksldjump" highlightClick="1"/>
            <a:extLst>
              <a:ext uri="{FF2B5EF4-FFF2-40B4-BE49-F238E27FC236}">
                <a16:creationId xmlns:a16="http://schemas.microsoft.com/office/drawing/2014/main" id="{D1B395F9-BFB8-1C6E-6162-5AE081ADB6A8}"/>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16" action="ppaction://hlinksldjump" highlightClick="1"/>
            <a:extLst>
              <a:ext uri="{FF2B5EF4-FFF2-40B4-BE49-F238E27FC236}">
                <a16:creationId xmlns:a16="http://schemas.microsoft.com/office/drawing/2014/main" id="{9C79352B-20E1-5EFA-21EA-3D72489A19E2}"/>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17" action="ppaction://hlinksldjump" highlightClick="1"/>
            <a:extLst>
              <a:ext uri="{FF2B5EF4-FFF2-40B4-BE49-F238E27FC236}">
                <a16:creationId xmlns:a16="http://schemas.microsoft.com/office/drawing/2014/main" id="{E0B39FA3-FCD7-5FE6-8B88-C6F15273C843}"/>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18" action="ppaction://hlinksldjump" highlightClick="1"/>
            <a:extLst>
              <a:ext uri="{FF2B5EF4-FFF2-40B4-BE49-F238E27FC236}">
                <a16:creationId xmlns:a16="http://schemas.microsoft.com/office/drawing/2014/main" id="{80C25634-6AC4-7A27-0A45-3B885A0915D2}"/>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tion Button: Custom 30">
            <a:hlinkClick r:id="rId19" action="ppaction://hlinksldjump" highlightClick="1"/>
            <a:extLst>
              <a:ext uri="{FF2B5EF4-FFF2-40B4-BE49-F238E27FC236}">
                <a16:creationId xmlns:a16="http://schemas.microsoft.com/office/drawing/2014/main" id="{4E2185D7-0710-98AA-0F6D-60DAA08A3DF4}"/>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nextslide" highlightClick="1"/>
            <a:extLst>
              <a:ext uri="{FF2B5EF4-FFF2-40B4-BE49-F238E27FC236}">
                <a16:creationId xmlns:a16="http://schemas.microsoft.com/office/drawing/2014/main" id="{002D4C9E-2910-E349-73F0-5EDC7766C5AC}"/>
              </a:ext>
            </a:extLst>
          </p:cNvPr>
          <p:cNvSpPr/>
          <p:nvPr/>
        </p:nvSpPr>
        <p:spPr>
          <a:xfrm>
            <a:off x="11648796" y="88900"/>
            <a:ext cx="272260" cy="272260"/>
          </a:xfrm>
          <a:prstGeom prst="ellipse">
            <a:avLst/>
          </a:prstGeo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hlinkClick r:id="" action="ppaction://hlinkshowjump?jump=previousslide" highlightClick="1"/>
            <a:extLst>
              <a:ext uri="{FF2B5EF4-FFF2-40B4-BE49-F238E27FC236}">
                <a16:creationId xmlns:a16="http://schemas.microsoft.com/office/drawing/2014/main" id="{3A2447F7-DDBF-47DA-127F-DBD4FAE0AEC4}"/>
              </a:ext>
            </a:extLst>
          </p:cNvPr>
          <p:cNvSpPr/>
          <p:nvPr/>
        </p:nvSpPr>
        <p:spPr>
          <a:xfrm>
            <a:off x="11293196" y="88900"/>
            <a:ext cx="272260" cy="272260"/>
          </a:xfrm>
          <a:prstGeom prst="ellipse">
            <a:avLst/>
          </a:prstGeom>
          <a: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4CAF4746-7FEF-8EB8-E74A-293C04F7BDD0}"/>
              </a:ext>
            </a:extLst>
          </p:cNvPr>
          <p:cNvSpPr>
            <a:spLocks noGrp="1"/>
          </p:cNvSpPr>
          <p:nvPr>
            <p:ph type="title"/>
          </p:nvPr>
        </p:nvSpPr>
        <p:spPr>
          <a:xfrm>
            <a:off x="503998" y="613900"/>
            <a:ext cx="8531359" cy="830997"/>
          </a:xfrm>
        </p:spPr>
        <p:txBody>
          <a:bodyPr>
            <a:spAutoFit/>
          </a:bodyPr>
          <a:lstStyle/>
          <a:p>
            <a:r>
              <a:rPr lang="en-GB" sz="3000" spc="-100" dirty="0"/>
              <a:t>Design, Consultancy and Services</a:t>
            </a:r>
            <a:br>
              <a:rPr lang="en-GB" sz="3000" spc="-100" dirty="0"/>
            </a:br>
            <a:r>
              <a:rPr lang="en-GB" sz="3000" b="0" spc="-100" dirty="0"/>
              <a:t>–</a:t>
            </a:r>
            <a:r>
              <a:rPr lang="en-GB" sz="3000" spc="-100" dirty="0"/>
              <a:t> </a:t>
            </a:r>
            <a:r>
              <a:rPr lang="en-GB" sz="3000" b="0" spc="-100" dirty="0"/>
              <a:t>supplier examples*</a:t>
            </a:r>
            <a:endParaRPr lang="en-US" sz="3000" dirty="0"/>
          </a:p>
        </p:txBody>
      </p:sp>
    </p:spTree>
    <p:extLst>
      <p:ext uri="{BB962C8B-B14F-4D97-AF65-F5344CB8AC3E}">
        <p14:creationId xmlns:p14="http://schemas.microsoft.com/office/powerpoint/2010/main" val="9097642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17</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a:xfrm>
            <a:off x="246257" y="2160000"/>
            <a:ext cx="1296000" cy="738664"/>
          </a:xfrm>
        </p:spPr>
        <p:txBody>
          <a:bodyPr/>
          <a:lstStyle/>
          <a:p>
            <a:r>
              <a:rPr lang="en-GB" b="1" dirty="0"/>
              <a:t>Research and Innovation</a:t>
            </a:r>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440000"/>
            <a:ext cx="6282255" cy="2144177"/>
          </a:xfrm>
        </p:spPr>
        <p:txBody>
          <a:bodyPr/>
          <a:lstStyle/>
          <a:p>
            <a:pPr>
              <a:spcBef>
                <a:spcPts val="0"/>
              </a:spcBef>
              <a:spcAft>
                <a:spcPts val="1600"/>
              </a:spcAft>
            </a:pPr>
            <a:r>
              <a:rPr lang="en-GB" sz="1400" dirty="0">
                <a:solidFill>
                  <a:schemeClr val="bg2">
                    <a:lumMod val="10000"/>
                  </a:schemeClr>
                </a:solidFill>
                <a:ea typeface="MS PGothic"/>
                <a:cs typeface="Arial" panose="020B0604020202020204" pitchFamily="34" charset="0"/>
              </a:rPr>
              <a:t>Extensive Government R&amp;D funding and an integrated, supportive clinical environment with </a:t>
            </a:r>
            <a:r>
              <a:rPr lang="en-GB" sz="1400" b="1" dirty="0">
                <a:solidFill>
                  <a:schemeClr val="bg2">
                    <a:lumMod val="10000"/>
                  </a:schemeClr>
                </a:solidFill>
                <a:ea typeface="MS PGothic"/>
                <a:cs typeface="Arial" panose="020B0604020202020204" pitchFamily="34" charset="0"/>
              </a:rPr>
              <a:t>unparalleled patient data sources from the NHS </a:t>
            </a:r>
            <a:r>
              <a:rPr lang="en-GB" sz="1400" dirty="0">
                <a:solidFill>
                  <a:schemeClr val="bg2">
                    <a:lumMod val="10000"/>
                  </a:schemeClr>
                </a:solidFill>
                <a:ea typeface="MS PGothic"/>
                <a:cs typeface="Arial" panose="020B0604020202020204" pitchFamily="34" charset="0"/>
              </a:rPr>
              <a:t>ensure that the UK is at the </a:t>
            </a:r>
            <a:r>
              <a:rPr lang="en-GB" sz="1400" b="1" dirty="0">
                <a:solidFill>
                  <a:schemeClr val="bg2">
                    <a:lumMod val="10000"/>
                  </a:schemeClr>
                </a:solidFill>
                <a:ea typeface="MS PGothic"/>
                <a:cs typeface="Arial" panose="020B0604020202020204" pitchFamily="34" charset="0"/>
              </a:rPr>
              <a:t>forefront of clinical diagnostic research</a:t>
            </a:r>
            <a:r>
              <a:rPr lang="en-GB" sz="1400" dirty="0">
                <a:solidFill>
                  <a:schemeClr val="bg2">
                    <a:lumMod val="10000"/>
                  </a:schemeClr>
                </a:solidFill>
                <a:ea typeface="MS PGothic"/>
                <a:cs typeface="Arial" panose="020B0604020202020204" pitchFamily="34" charset="0"/>
              </a:rPr>
              <a:t> and innovation services highlighted in this offer. </a:t>
            </a:r>
            <a:r>
              <a:rPr lang="en-US" sz="1400" dirty="0">
                <a:solidFill>
                  <a:schemeClr val="bg2">
                    <a:lumMod val="10000"/>
                  </a:schemeClr>
                </a:solidFill>
                <a:ea typeface="MS PGothic"/>
                <a:cs typeface="Arial" panose="020B0604020202020204" pitchFamily="34" charset="0"/>
              </a:rPr>
              <a:t>The UK is also the first nation in the world to apply </a:t>
            </a:r>
            <a:r>
              <a:rPr lang="en-US" sz="1400" b="1" dirty="0">
                <a:solidFill>
                  <a:schemeClr val="bg2">
                    <a:lumMod val="10000"/>
                  </a:schemeClr>
                </a:solidFill>
                <a:ea typeface="MS PGothic"/>
                <a:cs typeface="Arial" panose="020B0604020202020204" pitchFamily="34" charset="0"/>
              </a:rPr>
              <a:t>whole genome sequencing at scale </a:t>
            </a:r>
            <a:r>
              <a:rPr lang="en-US" sz="1400" dirty="0">
                <a:solidFill>
                  <a:schemeClr val="bg2">
                    <a:lumMod val="10000"/>
                  </a:schemeClr>
                </a:solidFill>
                <a:ea typeface="MS PGothic"/>
                <a:cs typeface="Arial" panose="020B0604020202020204" pitchFamily="34" charset="0"/>
              </a:rPr>
              <a:t>at the interface between cutting-edge research and clinical care, building on successful delivery of the 100,000 Genomes Project. </a:t>
            </a:r>
          </a:p>
          <a:p>
            <a:pPr>
              <a:spcBef>
                <a:spcPts val="0"/>
              </a:spcBef>
              <a:spcAft>
                <a:spcPts val="1600"/>
              </a:spcAft>
            </a:pPr>
            <a:r>
              <a:rPr lang="en-US" sz="1400" dirty="0">
                <a:solidFill>
                  <a:schemeClr val="bg2">
                    <a:lumMod val="10000"/>
                  </a:schemeClr>
                </a:solidFill>
                <a:ea typeface="MS PGothic"/>
                <a:cs typeface="Arial" panose="020B0604020202020204" pitchFamily="34" charset="0"/>
              </a:rPr>
              <a:t>The </a:t>
            </a:r>
            <a:r>
              <a:rPr lang="en-US" sz="1400" b="1" dirty="0">
                <a:solidFill>
                  <a:schemeClr val="bg2">
                    <a:lumMod val="10000"/>
                  </a:schemeClr>
                </a:solidFill>
                <a:ea typeface="MS PGothic"/>
                <a:cs typeface="Arial" panose="020B0604020202020204" pitchFamily="34" charset="0"/>
              </a:rPr>
              <a:t>UK ranks first in Europe </a:t>
            </a:r>
            <a:r>
              <a:rPr lang="en-US" sz="1400" dirty="0">
                <a:solidFill>
                  <a:schemeClr val="bg2">
                    <a:lumMod val="10000"/>
                  </a:schemeClr>
                </a:solidFill>
                <a:ea typeface="MS PGothic"/>
                <a:cs typeface="Arial" panose="020B0604020202020204" pitchFamily="34" charset="0"/>
              </a:rPr>
              <a:t>for the number of early clinical trials and the UK system wide, multi-agency approach.</a:t>
            </a:r>
            <a:endParaRPr lang="en-US" sz="1400" dirty="0">
              <a:solidFill>
                <a:schemeClr val="bg2">
                  <a:lumMod val="10000"/>
                </a:schemeClr>
              </a:solidFill>
              <a:cs typeface="Arial" panose="020B0604020202020204" pitchFamily="34" charset="0"/>
            </a:endParaRP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6</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6282255" cy="415498"/>
          </a:xfrm>
        </p:spPr>
        <p:txBody>
          <a:bodyPr/>
          <a:lstStyle/>
          <a:p>
            <a:r>
              <a:rPr lang="en-GB" sz="3000" dirty="0"/>
              <a:t>Research and Innovation</a:t>
            </a:r>
          </a:p>
        </p:txBody>
      </p:sp>
      <p:pic>
        <p:nvPicPr>
          <p:cNvPr id="8" name="Picture 7">
            <a:extLst>
              <a:ext uri="{FF2B5EF4-FFF2-40B4-BE49-F238E27FC236}">
                <a16:creationId xmlns:a16="http://schemas.microsoft.com/office/drawing/2014/main" id="{38CE99C5-4037-E798-9985-9E3C8C1B65AB}"/>
              </a:ext>
            </a:extLst>
          </p:cNvPr>
          <p:cNvPicPr>
            <a:picLocks noChangeAspect="1"/>
          </p:cNvPicPr>
          <p:nvPr/>
        </p:nvPicPr>
        <p:blipFill>
          <a:blip r:embed="rId4" cstate="print">
            <a:alphaModFix amt="60000"/>
            <a:extLst>
              <a:ext uri="{28A0092B-C50C-407E-A947-70E740481C1C}">
                <a14:useLocalDpi xmlns:a14="http://schemas.microsoft.com/office/drawing/2010/main"/>
              </a:ext>
            </a:extLst>
          </a:blip>
          <a:srcRect/>
          <a:stretch/>
        </p:blipFill>
        <p:spPr>
          <a:xfrm>
            <a:off x="8937601" y="9331"/>
            <a:ext cx="3254399" cy="6492241"/>
          </a:xfrm>
          <a:prstGeom prst="rect">
            <a:avLst/>
          </a:prstGeom>
        </p:spPr>
      </p:pic>
      <p:graphicFrame>
        <p:nvGraphicFramePr>
          <p:cNvPr id="22" name="Table 4">
            <a:extLst>
              <a:ext uri="{FF2B5EF4-FFF2-40B4-BE49-F238E27FC236}">
                <a16:creationId xmlns:a16="http://schemas.microsoft.com/office/drawing/2014/main" id="{A1625666-92F2-70B8-5F86-CD86A3C46B10}"/>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3" name="Action Button: Custom 22">
            <a:hlinkClick r:id="rId5" action="ppaction://hlinksldjump" highlightClick="1"/>
            <a:extLst>
              <a:ext uri="{FF2B5EF4-FFF2-40B4-BE49-F238E27FC236}">
                <a16:creationId xmlns:a16="http://schemas.microsoft.com/office/drawing/2014/main" id="{D52CB27C-2127-38C4-4029-0F206049392F}"/>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6" action="ppaction://hlinksldjump" highlightClick="1"/>
            <a:extLst>
              <a:ext uri="{FF2B5EF4-FFF2-40B4-BE49-F238E27FC236}">
                <a16:creationId xmlns:a16="http://schemas.microsoft.com/office/drawing/2014/main" id="{238FDE4A-4812-0F68-320A-B80A6CB7DA78}"/>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7" action="ppaction://hlinksldjump" highlightClick="1"/>
            <a:extLst>
              <a:ext uri="{FF2B5EF4-FFF2-40B4-BE49-F238E27FC236}">
                <a16:creationId xmlns:a16="http://schemas.microsoft.com/office/drawing/2014/main" id="{244F5B9E-02A7-D414-E9E5-95BDFB014FF3}"/>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8" action="ppaction://hlinksldjump" highlightClick="1"/>
            <a:extLst>
              <a:ext uri="{FF2B5EF4-FFF2-40B4-BE49-F238E27FC236}">
                <a16:creationId xmlns:a16="http://schemas.microsoft.com/office/drawing/2014/main" id="{0166ABAF-13E4-C4E0-A88F-C055C6EA5794}"/>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9" action="ppaction://hlinksldjump" highlightClick="1"/>
            <a:extLst>
              <a:ext uri="{FF2B5EF4-FFF2-40B4-BE49-F238E27FC236}">
                <a16:creationId xmlns:a16="http://schemas.microsoft.com/office/drawing/2014/main" id="{3BA33F78-FA29-3520-3140-A825FCD602E7}"/>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10" action="ppaction://hlinksldjump" highlightClick="1"/>
            <a:extLst>
              <a:ext uri="{FF2B5EF4-FFF2-40B4-BE49-F238E27FC236}">
                <a16:creationId xmlns:a16="http://schemas.microsoft.com/office/drawing/2014/main" id="{46FE18F5-C264-1851-8269-413AFF1F6C2C}"/>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1" action="ppaction://hlinksldjump" highlightClick="1"/>
            <a:extLst>
              <a:ext uri="{FF2B5EF4-FFF2-40B4-BE49-F238E27FC236}">
                <a16:creationId xmlns:a16="http://schemas.microsoft.com/office/drawing/2014/main" id="{CD0C5172-2324-33D4-417F-F174BA973C67}"/>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2" action="ppaction://hlinksldjump" highlightClick="1"/>
            <a:extLst>
              <a:ext uri="{FF2B5EF4-FFF2-40B4-BE49-F238E27FC236}">
                <a16:creationId xmlns:a16="http://schemas.microsoft.com/office/drawing/2014/main" id="{458AA8AA-709F-FDAF-634D-0F5CE938B020}"/>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hlinkClick r:id="" action="ppaction://hlinkshowjump?jump=nextslide" highlightClick="1"/>
            <a:extLst>
              <a:ext uri="{FF2B5EF4-FFF2-40B4-BE49-F238E27FC236}">
                <a16:creationId xmlns:a16="http://schemas.microsoft.com/office/drawing/2014/main" id="{29D73878-88A7-4CA0-740A-6D112836FF06}"/>
              </a:ext>
            </a:extLst>
          </p:cNvPr>
          <p:cNvSpPr/>
          <p:nvPr/>
        </p:nvSpPr>
        <p:spPr>
          <a:xfrm>
            <a:off x="116487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previousslide" highlightClick="1"/>
            <a:extLst>
              <a:ext uri="{FF2B5EF4-FFF2-40B4-BE49-F238E27FC236}">
                <a16:creationId xmlns:a16="http://schemas.microsoft.com/office/drawing/2014/main" id="{FE208596-7621-E305-F677-F80E826154C9}"/>
              </a:ext>
            </a:extLst>
          </p:cNvPr>
          <p:cNvSpPr/>
          <p:nvPr/>
        </p:nvSpPr>
        <p:spPr>
          <a:xfrm>
            <a:off x="11293196" y="88900"/>
            <a:ext cx="272260" cy="272260"/>
          </a:xfrm>
          <a:prstGeom prst="ellipse">
            <a:avLst/>
          </a:prstGeom>
          <a: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999381"/>
      </p:ext>
    </p:extLst>
  </p:cSld>
  <p:clrMapOvr>
    <a:masterClrMapping/>
  </p:clrMapOvr>
  <p:transition>
    <p:fade/>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78A00-F69B-14DE-B0FB-537E395D4D6E}"/>
              </a:ext>
            </a:extLst>
          </p:cNvPr>
          <p:cNvSpPr>
            <a:spLocks noGrp="1"/>
          </p:cNvSpPr>
          <p:nvPr>
            <p:ph type="sldNum" sz="quarter" idx="4"/>
          </p:nvPr>
        </p:nvSpPr>
        <p:spPr/>
        <p:txBody>
          <a:bodyPr/>
          <a:lstStyle/>
          <a:p>
            <a:fld id="{48477F85-CF69-7543-BDC4-99C30B4D2507}" type="slidenum">
              <a:rPr lang="en-US" smtClean="0"/>
              <a:pPr/>
              <a:t>18</a:t>
            </a:fld>
            <a:endParaRPr lang="en-US" dirty="0"/>
          </a:p>
        </p:txBody>
      </p:sp>
      <p:sp>
        <p:nvSpPr>
          <p:cNvPr id="3" name="Footer Placeholder 2">
            <a:extLst>
              <a:ext uri="{FF2B5EF4-FFF2-40B4-BE49-F238E27FC236}">
                <a16:creationId xmlns:a16="http://schemas.microsoft.com/office/drawing/2014/main" id="{A1407A2A-CECD-DCED-52D1-4940FD83F7F3}"/>
              </a:ext>
            </a:extLst>
          </p:cNvPr>
          <p:cNvSpPr>
            <a:spLocks noGrp="1"/>
          </p:cNvSpPr>
          <p:nvPr>
            <p:ph type="ftr" sz="quarter" idx="3"/>
          </p:nvPr>
        </p:nvSpPr>
        <p:spPr/>
        <p:txBody>
          <a:bodyPr/>
          <a:lstStyle/>
          <a:p>
            <a:r>
              <a:rPr lang="en-US" b="1" dirty="0"/>
              <a:t>UK MedTech: </a:t>
            </a:r>
            <a:r>
              <a:rPr lang="en-US" dirty="0"/>
              <a:t>Your Partner in Healthcare</a:t>
            </a:r>
          </a:p>
        </p:txBody>
      </p:sp>
      <p:sp>
        <p:nvSpPr>
          <p:cNvPr id="4" name="Title 3">
            <a:extLst>
              <a:ext uri="{FF2B5EF4-FFF2-40B4-BE49-F238E27FC236}">
                <a16:creationId xmlns:a16="http://schemas.microsoft.com/office/drawing/2014/main" id="{DD12009D-939D-0B08-E10B-099BAE090D1B}"/>
              </a:ext>
            </a:extLst>
          </p:cNvPr>
          <p:cNvSpPr>
            <a:spLocks noGrp="1"/>
          </p:cNvSpPr>
          <p:nvPr>
            <p:ph type="title"/>
          </p:nvPr>
        </p:nvSpPr>
        <p:spPr>
          <a:xfrm>
            <a:off x="503998" y="681416"/>
            <a:ext cx="11188800" cy="1195351"/>
          </a:xfrm>
        </p:spPr>
        <p:txBody>
          <a:bodyPr/>
          <a:lstStyle/>
          <a:p>
            <a:r>
              <a:rPr lang="en-US" sz="2800" b="1" spc="-60" dirty="0"/>
              <a:t>NIHR Children and Young People MedTech</a:t>
            </a:r>
            <a:br>
              <a:rPr lang="en-US" sz="2800" b="1" spc="-60" dirty="0"/>
            </a:br>
            <a:r>
              <a:rPr lang="en-US" sz="2800" b="1" spc="-60" dirty="0"/>
              <a:t>Cooperative</a:t>
            </a:r>
            <a:r>
              <a:rPr lang="en-US" sz="2800" spc="-60" dirty="0"/>
              <a:t> </a:t>
            </a:r>
            <a:r>
              <a:rPr lang="en-US" sz="2800" b="1" spc="-60" dirty="0"/>
              <a:t>(NIHR CYP MedTech)</a:t>
            </a:r>
            <a:br>
              <a:rPr lang="en-US" sz="2800" b="1" spc="-60" dirty="0"/>
            </a:br>
            <a:r>
              <a:rPr lang="en-US" sz="2800" b="0" spc="-60" dirty="0"/>
              <a:t>– supplier examples</a:t>
            </a:r>
          </a:p>
        </p:txBody>
      </p:sp>
      <p:sp>
        <p:nvSpPr>
          <p:cNvPr id="26" name="Text Placeholder 4">
            <a:extLst>
              <a:ext uri="{FF2B5EF4-FFF2-40B4-BE49-F238E27FC236}">
                <a16:creationId xmlns:a16="http://schemas.microsoft.com/office/drawing/2014/main" id="{AE0ADFBB-E041-4659-BC77-0BAE892E6A19}"/>
              </a:ext>
            </a:extLst>
          </p:cNvPr>
          <p:cNvSpPr txBox="1">
            <a:spLocks/>
          </p:cNvSpPr>
          <p:nvPr/>
        </p:nvSpPr>
        <p:spPr>
          <a:xfrm>
            <a:off x="503998" y="1950672"/>
            <a:ext cx="5112000" cy="4362120"/>
          </a:xfrm>
          <a:prstGeom prst="rect">
            <a:avLst/>
          </a:prstGeom>
          <a:solidFill>
            <a:schemeClr val="bg2"/>
          </a:solidFill>
        </p:spPr>
        <p:txBody>
          <a:bodyPr lIns="144000" tIns="108000" rIns="144000" bIns="0"/>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150" dirty="0">
                <a:solidFill>
                  <a:srgbClr val="3C3C3C"/>
                </a:solidFill>
              </a:rPr>
              <a:t>NIHR CYP MedTech is </a:t>
            </a:r>
            <a:r>
              <a:rPr lang="en-US" sz="1150" b="1" dirty="0">
                <a:solidFill>
                  <a:srgbClr val="3C3C3C"/>
                </a:solidFill>
              </a:rPr>
              <a:t>one of the most extensive child health technology networks in the world</a:t>
            </a:r>
            <a:r>
              <a:rPr lang="en-US" sz="1150" dirty="0">
                <a:solidFill>
                  <a:srgbClr val="3C3C3C"/>
                </a:solidFill>
              </a:rPr>
              <a:t>. It is one of the 11 MedTech and In Vitro Diagnostics Co-operatives (MICs) funded by the National Institute of Health and Care Research (NIHR) covering a wide variety of MedTech application themes.</a:t>
            </a:r>
          </a:p>
          <a:p>
            <a:pPr marL="0" indent="0">
              <a:lnSpc>
                <a:spcPct val="100000"/>
              </a:lnSpc>
              <a:spcBef>
                <a:spcPts val="0"/>
              </a:spcBef>
              <a:spcAft>
                <a:spcPts val="600"/>
              </a:spcAft>
              <a:buNone/>
            </a:pPr>
            <a:r>
              <a:rPr lang="en-US" sz="1150" dirty="0">
                <a:solidFill>
                  <a:srgbClr val="3C3C3C"/>
                </a:solidFill>
              </a:rPr>
              <a:t>NIHR CYP MedTech focuses on </a:t>
            </a:r>
            <a:r>
              <a:rPr lang="en-US" sz="1150" b="1" dirty="0">
                <a:solidFill>
                  <a:srgbClr val="3C3C3C"/>
                </a:solidFill>
              </a:rPr>
              <a:t>early-stage technology development</a:t>
            </a:r>
            <a:r>
              <a:rPr lang="en-US" sz="1150" dirty="0">
                <a:solidFill>
                  <a:srgbClr val="3C3C3C"/>
                </a:solidFill>
              </a:rPr>
              <a:t> and prioritises innovations that fit within their seven themes: </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Cancer</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Epilepsy, Movement, and Muscle Disorders</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Neonatal Technologies</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Rare Diseases</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Respiratory, Sleep, and Ventilation</a:t>
            </a:r>
            <a:endParaRPr lang="en-US" sz="1150" dirty="0">
              <a:solidFill>
                <a:srgbClr val="3C3C3C"/>
              </a:solidFill>
              <a:cs typeface="Calibri"/>
            </a:endParaRPr>
          </a:p>
          <a:p>
            <a:pPr marL="144000" indent="-144000">
              <a:lnSpc>
                <a:spcPct val="100000"/>
              </a:lnSpc>
              <a:spcBef>
                <a:spcPts val="0"/>
              </a:spcBef>
              <a:spcAft>
                <a:spcPts val="600"/>
              </a:spcAft>
              <a:buClr>
                <a:schemeClr val="tx2"/>
              </a:buClr>
              <a:buSzPct val="110000"/>
              <a:buFont typeface="Wingdings" pitchFamily="2" charset="2"/>
              <a:buChar char="§"/>
            </a:pPr>
            <a:r>
              <a:rPr lang="en-US" sz="1150" dirty="0">
                <a:solidFill>
                  <a:srgbClr val="3C3C3C"/>
                </a:solidFill>
              </a:rPr>
              <a:t>Surgical Technologies</a:t>
            </a:r>
            <a:endParaRPr lang="en-US" sz="1150" dirty="0">
              <a:solidFill>
                <a:srgbClr val="3C3C3C"/>
              </a:solidFill>
              <a:cs typeface="Calibri"/>
            </a:endParaRPr>
          </a:p>
          <a:p>
            <a:pPr marL="144000" indent="-144000">
              <a:lnSpc>
                <a:spcPct val="100000"/>
              </a:lnSpc>
              <a:spcBef>
                <a:spcPts val="0"/>
              </a:spcBef>
              <a:spcAft>
                <a:spcPts val="1200"/>
              </a:spcAft>
              <a:buClr>
                <a:schemeClr val="tx2"/>
              </a:buClr>
              <a:buSzPct val="110000"/>
              <a:buFont typeface="Wingdings" pitchFamily="2" charset="2"/>
              <a:buChar char="§"/>
            </a:pPr>
            <a:r>
              <a:rPr lang="en-US" sz="1150" dirty="0">
                <a:solidFill>
                  <a:srgbClr val="3C3C3C"/>
                </a:solidFill>
              </a:rPr>
              <a:t>Transition (cross-cutting theme)</a:t>
            </a:r>
            <a:endParaRPr lang="en-US" sz="1150" dirty="0">
              <a:solidFill>
                <a:srgbClr val="3C3C3C"/>
              </a:solidFill>
              <a:cs typeface="Calibri"/>
            </a:endParaRPr>
          </a:p>
          <a:p>
            <a:pPr marL="0" indent="0">
              <a:lnSpc>
                <a:spcPct val="100000"/>
              </a:lnSpc>
              <a:spcBef>
                <a:spcPts val="0"/>
              </a:spcBef>
              <a:spcAft>
                <a:spcPts val="1200"/>
              </a:spcAft>
              <a:buNone/>
            </a:pPr>
            <a:r>
              <a:rPr lang="en-US" sz="1150" dirty="0">
                <a:solidFill>
                  <a:srgbClr val="3C3C3C"/>
                </a:solidFill>
                <a:ea typeface="+mn-lt"/>
                <a:cs typeface="+mn-lt"/>
              </a:rPr>
              <a:t>Each theme is </a:t>
            </a:r>
            <a:r>
              <a:rPr lang="en-US" sz="1150" b="1" dirty="0">
                <a:solidFill>
                  <a:srgbClr val="3C3C3C"/>
                </a:solidFill>
                <a:ea typeface="+mn-lt"/>
                <a:cs typeface="+mn-lt"/>
              </a:rPr>
              <a:t>led by leading clinicians</a:t>
            </a:r>
            <a:r>
              <a:rPr lang="en-US" sz="1150" dirty="0">
                <a:solidFill>
                  <a:srgbClr val="3C3C3C"/>
                </a:solidFill>
                <a:ea typeface="+mn-lt"/>
                <a:cs typeface="+mn-lt"/>
              </a:rPr>
              <a:t> based at NHS Trusts </a:t>
            </a:r>
            <a:br>
              <a:rPr lang="en-US" sz="1150" dirty="0">
                <a:solidFill>
                  <a:srgbClr val="3C3C3C"/>
                </a:solidFill>
                <a:ea typeface="+mn-lt"/>
                <a:cs typeface="+mn-lt"/>
              </a:rPr>
            </a:br>
            <a:r>
              <a:rPr lang="en-US" sz="1150" dirty="0">
                <a:solidFill>
                  <a:srgbClr val="3C3C3C"/>
                </a:solidFill>
                <a:ea typeface="+mn-lt"/>
                <a:cs typeface="+mn-lt"/>
              </a:rPr>
              <a:t>across England. </a:t>
            </a:r>
          </a:p>
        </p:txBody>
      </p:sp>
      <p:sp>
        <p:nvSpPr>
          <p:cNvPr id="29" name="Text Placeholder 4">
            <a:extLst>
              <a:ext uri="{FF2B5EF4-FFF2-40B4-BE49-F238E27FC236}">
                <a16:creationId xmlns:a16="http://schemas.microsoft.com/office/drawing/2014/main" id="{1DB288DA-7E26-AACE-5FAA-723F9E81B320}"/>
              </a:ext>
            </a:extLst>
          </p:cNvPr>
          <p:cNvSpPr txBox="1">
            <a:spLocks/>
          </p:cNvSpPr>
          <p:nvPr/>
        </p:nvSpPr>
        <p:spPr>
          <a:xfrm>
            <a:off x="5893200" y="1950672"/>
            <a:ext cx="5796000" cy="4362120"/>
          </a:xfrm>
          <a:prstGeom prst="rect">
            <a:avLst/>
          </a:prstGeom>
          <a:solidFill>
            <a:schemeClr val="bg2"/>
          </a:solidFill>
        </p:spPr>
        <p:txBody>
          <a:bodyPr lIns="144000" tIns="108000" rIns="144000" bIns="0"/>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700"/>
              </a:spcAft>
              <a:buNone/>
            </a:pPr>
            <a:r>
              <a:rPr lang="en-US" sz="1400" b="1" spc="-20" dirty="0">
                <a:solidFill>
                  <a:srgbClr val="3C3C3C"/>
                </a:solidFill>
              </a:rPr>
              <a:t>The National Centre for Child Health Technology</a:t>
            </a:r>
            <a:endParaRPr lang="en-US" sz="1400" spc="-20" dirty="0">
              <a:solidFill>
                <a:srgbClr val="3C3C3C"/>
              </a:solidFill>
              <a:cs typeface="Calibri"/>
            </a:endParaRPr>
          </a:p>
          <a:p>
            <a:pPr marL="0" indent="0">
              <a:lnSpc>
                <a:spcPct val="99000"/>
              </a:lnSpc>
              <a:spcBef>
                <a:spcPts val="0"/>
              </a:spcBef>
              <a:spcAft>
                <a:spcPts val="900"/>
              </a:spcAft>
              <a:buNone/>
            </a:pPr>
            <a:r>
              <a:rPr lang="en-US" sz="1130" dirty="0">
                <a:solidFill>
                  <a:srgbClr val="3C3C3C"/>
                </a:solidFill>
              </a:rPr>
              <a:t>The National Centre for Child Health Technology (NCCHT) will provide the </a:t>
            </a:r>
            <a:r>
              <a:rPr lang="en-US" sz="1130" b="1" dirty="0">
                <a:solidFill>
                  <a:srgbClr val="3C3C3C"/>
                </a:solidFill>
              </a:rPr>
              <a:t>world’s most advanced healthcare for children and young people.</a:t>
            </a:r>
            <a:r>
              <a:rPr lang="en-US" sz="1130" dirty="0">
                <a:solidFill>
                  <a:srgbClr val="3C3C3C"/>
                </a:solidFill>
              </a:rPr>
              <a:t> The NCCHT will drive child health technology research at pace and scale, stimulate technical innovation, attract inward investment, and support sustainable change to reduce costs to the NHS and other healthcare systems. The NCCHT will be an </a:t>
            </a:r>
            <a:r>
              <a:rPr lang="en-US" sz="1130" b="1" dirty="0">
                <a:solidFill>
                  <a:srgbClr val="3C3C3C"/>
                </a:solidFill>
              </a:rPr>
              <a:t>international centre of excellence</a:t>
            </a:r>
            <a:r>
              <a:rPr lang="en-US" sz="1130" dirty="0">
                <a:solidFill>
                  <a:srgbClr val="3C3C3C"/>
                </a:solidFill>
              </a:rPr>
              <a:t> supporting world-leading research and innovation through partnerships between industry, clinical and academic experts. It will develop technologies to address key national strategic priorities in child health including </a:t>
            </a:r>
            <a:r>
              <a:rPr lang="en-US" sz="1130" b="1" dirty="0">
                <a:solidFill>
                  <a:srgbClr val="3C3C3C"/>
                </a:solidFill>
              </a:rPr>
              <a:t>childhood obesity, child and adolescent mental health, cancer, disabilities, long term conditions and prevention</a:t>
            </a:r>
            <a:r>
              <a:rPr lang="en-US" sz="1130" dirty="0">
                <a:solidFill>
                  <a:srgbClr val="3C3C3C"/>
                </a:solidFill>
              </a:rPr>
              <a:t>. The ecosystem will bring together industry, academia, clinicians, patients, and families creating high value products to improve future and long-term health of children and young people. </a:t>
            </a:r>
          </a:p>
          <a:p>
            <a:pPr marL="0" indent="0">
              <a:lnSpc>
                <a:spcPct val="99000"/>
              </a:lnSpc>
              <a:spcBef>
                <a:spcPts val="0"/>
              </a:spcBef>
              <a:spcAft>
                <a:spcPts val="600"/>
              </a:spcAft>
              <a:buNone/>
            </a:pPr>
            <a:r>
              <a:rPr lang="en-US" sz="1130" dirty="0">
                <a:solidFill>
                  <a:srgbClr val="3C3C3C"/>
                </a:solidFill>
              </a:rPr>
              <a:t>The Centre, located at Sheffield Olympic Legacy Park, will:</a:t>
            </a:r>
            <a:endParaRPr lang="en-US" sz="1130" dirty="0">
              <a:solidFill>
                <a:srgbClr val="3C3C3C"/>
              </a:solidFill>
              <a:cs typeface="Calibri"/>
            </a:endParaRPr>
          </a:p>
          <a:p>
            <a:pPr marL="144000" indent="-144000">
              <a:lnSpc>
                <a:spcPct val="99000"/>
              </a:lnSpc>
              <a:spcBef>
                <a:spcPts val="0"/>
              </a:spcBef>
              <a:spcAft>
                <a:spcPts val="600"/>
              </a:spcAft>
              <a:buClr>
                <a:schemeClr val="tx2"/>
              </a:buClr>
              <a:buSzPct val="110000"/>
              <a:buFont typeface="Wingdings" pitchFamily="2" charset="2"/>
              <a:buChar char="§"/>
            </a:pPr>
            <a:r>
              <a:rPr lang="en-US" sz="1130" dirty="0">
                <a:solidFill>
                  <a:srgbClr val="3C3C3C"/>
                </a:solidFill>
              </a:rPr>
              <a:t>Accelerate the development, evaluation and commercialization of child health technologies at a scale </a:t>
            </a:r>
            <a:endParaRPr lang="en-US" sz="1130" dirty="0">
              <a:solidFill>
                <a:srgbClr val="3C3C3C"/>
              </a:solidFill>
              <a:cs typeface="Calibri"/>
            </a:endParaRPr>
          </a:p>
          <a:p>
            <a:pPr marL="144000" indent="-144000">
              <a:lnSpc>
                <a:spcPct val="99000"/>
              </a:lnSpc>
              <a:spcBef>
                <a:spcPts val="0"/>
              </a:spcBef>
              <a:spcAft>
                <a:spcPts val="600"/>
              </a:spcAft>
              <a:buClr>
                <a:schemeClr val="tx2"/>
              </a:buClr>
              <a:buSzPct val="110000"/>
              <a:buFont typeface="Wingdings" pitchFamily="2" charset="2"/>
              <a:buChar char="§"/>
            </a:pPr>
            <a:r>
              <a:rPr lang="en-US" sz="1130" dirty="0">
                <a:solidFill>
                  <a:srgbClr val="3C3C3C"/>
                </a:solidFill>
              </a:rPr>
              <a:t>Attract national and international inward investment, create highly skilled jobs and develop new companies, and rapidly accelerate the growth of existing companies</a:t>
            </a:r>
            <a:endParaRPr lang="en-US" sz="1130" dirty="0">
              <a:solidFill>
                <a:srgbClr val="3C3C3C"/>
              </a:solidFill>
              <a:cs typeface="Calibri"/>
            </a:endParaRPr>
          </a:p>
          <a:p>
            <a:pPr marL="144000" indent="-144000">
              <a:lnSpc>
                <a:spcPct val="99000"/>
              </a:lnSpc>
              <a:spcBef>
                <a:spcPts val="0"/>
              </a:spcBef>
              <a:spcAft>
                <a:spcPts val="600"/>
              </a:spcAft>
              <a:buClr>
                <a:schemeClr val="tx2"/>
              </a:buClr>
              <a:buSzPct val="110000"/>
              <a:buFont typeface="Wingdings" pitchFamily="2" charset="2"/>
              <a:buChar char="§"/>
            </a:pPr>
            <a:r>
              <a:rPr lang="en-US" sz="1130" dirty="0">
                <a:solidFill>
                  <a:srgbClr val="3C3C3C"/>
                </a:solidFill>
              </a:rPr>
              <a:t>Reduce NHS and other healthcare system costs through early diffusion and adoption</a:t>
            </a:r>
            <a:endParaRPr lang="en-US" sz="1130" dirty="0">
              <a:solidFill>
                <a:srgbClr val="3C3C3C"/>
              </a:solidFill>
              <a:cs typeface="Calibri"/>
            </a:endParaRPr>
          </a:p>
          <a:p>
            <a:pPr marL="144000" indent="-144000">
              <a:lnSpc>
                <a:spcPct val="99000"/>
              </a:lnSpc>
              <a:spcBef>
                <a:spcPts val="0"/>
              </a:spcBef>
              <a:spcAft>
                <a:spcPts val="1200"/>
              </a:spcAft>
              <a:buClr>
                <a:schemeClr val="tx2"/>
              </a:buClr>
              <a:buSzPct val="110000"/>
              <a:buFont typeface="Wingdings" pitchFamily="2" charset="2"/>
              <a:buChar char="§"/>
            </a:pPr>
            <a:r>
              <a:rPr lang="en-US" sz="1130" dirty="0">
                <a:solidFill>
                  <a:srgbClr val="3C3C3C"/>
                </a:solidFill>
              </a:rPr>
              <a:t>Create long-term sustainable health change, reducing the burden of ill health</a:t>
            </a:r>
            <a:br>
              <a:rPr lang="en-US" sz="1130" dirty="0">
                <a:solidFill>
                  <a:srgbClr val="3C3C3C"/>
                </a:solidFill>
              </a:rPr>
            </a:br>
            <a:r>
              <a:rPr lang="en-US" sz="1130" dirty="0">
                <a:solidFill>
                  <a:srgbClr val="3C3C3C"/>
                </a:solidFill>
              </a:rPr>
              <a:t>for decades to come</a:t>
            </a:r>
            <a:endParaRPr lang="en-US" sz="1130" dirty="0">
              <a:solidFill>
                <a:srgbClr val="3C3C3C"/>
              </a:solidFill>
              <a:cs typeface="Calibri"/>
            </a:endParaRPr>
          </a:p>
        </p:txBody>
      </p:sp>
      <p:graphicFrame>
        <p:nvGraphicFramePr>
          <p:cNvPr id="8" name="Table 4">
            <a:extLst>
              <a:ext uri="{FF2B5EF4-FFF2-40B4-BE49-F238E27FC236}">
                <a16:creationId xmlns:a16="http://schemas.microsoft.com/office/drawing/2014/main" id="{504C8C06-6465-6AE2-D71B-F71F52E984DA}"/>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9" name="Action Button: Custom 8">
            <a:hlinkClick r:id="rId2" action="ppaction://hlinksldjump" highlightClick="1"/>
            <a:extLst>
              <a:ext uri="{FF2B5EF4-FFF2-40B4-BE49-F238E27FC236}">
                <a16:creationId xmlns:a16="http://schemas.microsoft.com/office/drawing/2014/main" id="{B582F59B-E270-DFCF-13C3-23DC0E506C27}"/>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3" action="ppaction://hlinksldjump" highlightClick="1"/>
            <a:extLst>
              <a:ext uri="{FF2B5EF4-FFF2-40B4-BE49-F238E27FC236}">
                <a16:creationId xmlns:a16="http://schemas.microsoft.com/office/drawing/2014/main" id="{3EF198A2-AA42-3D55-6478-ECE691343C4C}"/>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Custom 10">
            <a:hlinkClick r:id="rId4" action="ppaction://hlinksldjump" highlightClick="1"/>
            <a:extLst>
              <a:ext uri="{FF2B5EF4-FFF2-40B4-BE49-F238E27FC236}">
                <a16:creationId xmlns:a16="http://schemas.microsoft.com/office/drawing/2014/main" id="{F5CC3354-FAC9-305B-B959-7C8782346AF9}"/>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Custom 11">
            <a:hlinkClick r:id="rId5" action="ppaction://hlinksldjump" highlightClick="1"/>
            <a:extLst>
              <a:ext uri="{FF2B5EF4-FFF2-40B4-BE49-F238E27FC236}">
                <a16:creationId xmlns:a16="http://schemas.microsoft.com/office/drawing/2014/main" id="{6C4D8892-6547-33FA-B7F5-20460BA40537}"/>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ction Button: Custom 12">
            <a:hlinkClick r:id="rId6" action="ppaction://hlinksldjump" highlightClick="1"/>
            <a:extLst>
              <a:ext uri="{FF2B5EF4-FFF2-40B4-BE49-F238E27FC236}">
                <a16:creationId xmlns:a16="http://schemas.microsoft.com/office/drawing/2014/main" id="{C7AD80A9-60DF-1945-9833-9CE83A2FB991}"/>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ction Button: Custom 13">
            <a:hlinkClick r:id="rId7" action="ppaction://hlinksldjump" highlightClick="1"/>
            <a:extLst>
              <a:ext uri="{FF2B5EF4-FFF2-40B4-BE49-F238E27FC236}">
                <a16:creationId xmlns:a16="http://schemas.microsoft.com/office/drawing/2014/main" id="{E43EA2EA-B27C-0FBD-8CBB-8DFD5D71EDFB}"/>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Custom 14">
            <a:hlinkClick r:id="rId8" action="ppaction://hlinksldjump" highlightClick="1"/>
            <a:extLst>
              <a:ext uri="{FF2B5EF4-FFF2-40B4-BE49-F238E27FC236}">
                <a16:creationId xmlns:a16="http://schemas.microsoft.com/office/drawing/2014/main" id="{0AA874A2-FFEA-3532-F4DF-46C327127B60}"/>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ction Button: Custom 15">
            <a:hlinkClick r:id="rId9" action="ppaction://hlinksldjump" highlightClick="1"/>
            <a:extLst>
              <a:ext uri="{FF2B5EF4-FFF2-40B4-BE49-F238E27FC236}">
                <a16:creationId xmlns:a16="http://schemas.microsoft.com/office/drawing/2014/main" id="{2A2A3EB4-E1DE-A573-EFB4-6502348E966C}"/>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hlinkClick r:id="" action="ppaction://hlinkshowjump?jump=nextslide" highlightClick="1"/>
            <a:extLst>
              <a:ext uri="{FF2B5EF4-FFF2-40B4-BE49-F238E27FC236}">
                <a16:creationId xmlns:a16="http://schemas.microsoft.com/office/drawing/2014/main" id="{39AE2E28-054E-282D-7B1B-364980D3CE1A}"/>
              </a:ext>
            </a:extLst>
          </p:cNvPr>
          <p:cNvSpPr/>
          <p:nvPr/>
        </p:nvSpPr>
        <p:spPr>
          <a:xfrm>
            <a:off x="11648796" y="88900"/>
            <a:ext cx="272260" cy="272260"/>
          </a:xfrm>
          <a:prstGeom prst="ellipse">
            <a:avLst/>
          </a:prstGeo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hlinkClick r:id="" action="ppaction://hlinkshowjump?jump=previousslide" highlightClick="1"/>
            <a:extLst>
              <a:ext uri="{FF2B5EF4-FFF2-40B4-BE49-F238E27FC236}">
                <a16:creationId xmlns:a16="http://schemas.microsoft.com/office/drawing/2014/main" id="{FC1FE06E-5547-08BE-6781-9ACEF63DD025}"/>
              </a:ext>
            </a:extLst>
          </p:cNvPr>
          <p:cNvSpPr/>
          <p:nvPr/>
        </p:nvSpPr>
        <p:spPr>
          <a:xfrm>
            <a:off x="11293196" y="88900"/>
            <a:ext cx="272260" cy="272260"/>
          </a:xfrm>
          <a:prstGeom prst="ellipse">
            <a:avLst/>
          </a:prstGeo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hlinkClick r:id="rId14"/>
            <a:extLst>
              <a:ext uri="{FF2B5EF4-FFF2-40B4-BE49-F238E27FC236}">
                <a16:creationId xmlns:a16="http://schemas.microsoft.com/office/drawing/2014/main" id="{F825D72C-33B8-ABED-8B7E-1FFA1AC39EB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445176" y="630396"/>
            <a:ext cx="3369747" cy="570265"/>
          </a:xfrm>
          <a:prstGeom prst="rect">
            <a:avLst/>
          </a:prstGeom>
        </p:spPr>
      </p:pic>
    </p:spTree>
    <p:extLst>
      <p:ext uri="{BB962C8B-B14F-4D97-AF65-F5344CB8AC3E}">
        <p14:creationId xmlns:p14="http://schemas.microsoft.com/office/powerpoint/2010/main" val="5162560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78A00-F69B-14DE-B0FB-537E395D4D6E}"/>
              </a:ext>
            </a:extLst>
          </p:cNvPr>
          <p:cNvSpPr>
            <a:spLocks noGrp="1"/>
          </p:cNvSpPr>
          <p:nvPr>
            <p:ph type="sldNum" sz="quarter" idx="4"/>
          </p:nvPr>
        </p:nvSpPr>
        <p:spPr/>
        <p:txBody>
          <a:bodyPr/>
          <a:lstStyle/>
          <a:p>
            <a:fld id="{48477F85-CF69-7543-BDC4-99C30B4D2507}" type="slidenum">
              <a:rPr lang="en-US" smtClean="0"/>
              <a:pPr/>
              <a:t>19</a:t>
            </a:fld>
            <a:endParaRPr lang="en-US" dirty="0"/>
          </a:p>
        </p:txBody>
      </p:sp>
      <p:sp>
        <p:nvSpPr>
          <p:cNvPr id="3" name="Footer Placeholder 2">
            <a:extLst>
              <a:ext uri="{FF2B5EF4-FFF2-40B4-BE49-F238E27FC236}">
                <a16:creationId xmlns:a16="http://schemas.microsoft.com/office/drawing/2014/main" id="{A1407A2A-CECD-DCED-52D1-4940FD83F7F3}"/>
              </a:ext>
            </a:extLst>
          </p:cNvPr>
          <p:cNvSpPr>
            <a:spLocks noGrp="1"/>
          </p:cNvSpPr>
          <p:nvPr>
            <p:ph type="ftr" sz="quarter" idx="3"/>
          </p:nvPr>
        </p:nvSpPr>
        <p:spPr/>
        <p:txBody>
          <a:bodyPr/>
          <a:lstStyle/>
          <a:p>
            <a:r>
              <a:rPr lang="en-US" b="1" dirty="0"/>
              <a:t>UK MedTech: </a:t>
            </a:r>
            <a:r>
              <a:rPr lang="en-US" dirty="0"/>
              <a:t>Your Partner in Healthcare</a:t>
            </a:r>
          </a:p>
        </p:txBody>
      </p:sp>
      <p:sp>
        <p:nvSpPr>
          <p:cNvPr id="4" name="Title 3">
            <a:extLst>
              <a:ext uri="{FF2B5EF4-FFF2-40B4-BE49-F238E27FC236}">
                <a16:creationId xmlns:a16="http://schemas.microsoft.com/office/drawing/2014/main" id="{DD12009D-939D-0B08-E10B-099BAE090D1B}"/>
              </a:ext>
            </a:extLst>
          </p:cNvPr>
          <p:cNvSpPr>
            <a:spLocks noGrp="1"/>
          </p:cNvSpPr>
          <p:nvPr>
            <p:ph type="title"/>
          </p:nvPr>
        </p:nvSpPr>
        <p:spPr>
          <a:xfrm>
            <a:off x="503996" y="720000"/>
            <a:ext cx="11188800" cy="387798"/>
          </a:xfrm>
        </p:spPr>
        <p:txBody>
          <a:bodyPr/>
          <a:lstStyle/>
          <a:p>
            <a:r>
              <a:rPr lang="en-US" sz="2800" dirty="0"/>
              <a:t>UK Trade and Professional Associations</a:t>
            </a:r>
          </a:p>
        </p:txBody>
      </p:sp>
      <p:graphicFrame>
        <p:nvGraphicFramePr>
          <p:cNvPr id="6" name="Table 8">
            <a:extLst>
              <a:ext uri="{FF2B5EF4-FFF2-40B4-BE49-F238E27FC236}">
                <a16:creationId xmlns:a16="http://schemas.microsoft.com/office/drawing/2014/main" id="{4499EC91-06F0-F338-FC04-2FE541F479FA}"/>
              </a:ext>
            </a:extLst>
          </p:cNvPr>
          <p:cNvGraphicFramePr>
            <a:graphicFrameLocks noGrp="1"/>
          </p:cNvGraphicFramePr>
          <p:nvPr>
            <p:extLst>
              <p:ext uri="{D42A27DB-BD31-4B8C-83A1-F6EECF244321}">
                <p14:modId xmlns:p14="http://schemas.microsoft.com/office/powerpoint/2010/main" val="3254055272"/>
              </p:ext>
            </p:extLst>
          </p:nvPr>
        </p:nvGraphicFramePr>
        <p:xfrm>
          <a:off x="503996" y="1157362"/>
          <a:ext cx="11184004" cy="67276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9">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ABHI</a:t>
                      </a:r>
                    </a:p>
                  </a:txBody>
                  <a:tcPr marL="108000" marR="108000" marT="108000" marB="108000" anchor="ctr">
                    <a:lnR w="76200" cap="flat" cmpd="sng" algn="ctr">
                      <a:no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GB" sz="1100" b="0" kern="1200" noProof="0" dirty="0">
                          <a:solidFill>
                            <a:schemeClr val="bg2">
                              <a:lumMod val="10000"/>
                            </a:schemeClr>
                          </a:solidFill>
                          <a:latin typeface="Arial" panose="020B0604020202020204" pitchFamily="34" charset="0"/>
                          <a:ea typeface="MS PGothic"/>
                          <a:cs typeface="Arial" panose="020B0604020202020204" pitchFamily="34" charset="0"/>
                        </a:rPr>
                        <a:t>“ABHI is the UK’s leading industry association for health technology. We represent the industry to stakeholders, such as the government, NHS and regulators. ABHI’s 330 members account for approximately 80% of the sector by value”.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950" b="1" spc="-20" dirty="0">
                          <a:solidFill>
                            <a:schemeClr val="accent5"/>
                          </a:solidFill>
                          <a:latin typeface="Arial" panose="020B0604020202020204" pitchFamily="34" charset="0"/>
                          <a:cs typeface="Arial" panose="020B0604020202020204" pitchFamily="34" charset="0"/>
                        </a:rPr>
                        <a:t>Click the logo to find out more…</a:t>
                      </a:r>
                    </a:p>
                  </a:txBody>
                  <a:tcPr marL="108000" marR="108000" marT="108000" marB="72000" anchor="ctr">
                    <a:lnL w="76200" cap="flat" cmpd="sng" algn="ctr">
                      <a:noFill/>
                      <a:prstDash val="solid"/>
                      <a:round/>
                      <a:headEnd type="none" w="med" len="med"/>
                      <a:tailEnd type="none" w="med" len="med"/>
                    </a:lnL>
                    <a:solidFill>
                      <a:schemeClr val="bg2"/>
                    </a:solidFill>
                  </a:tcPr>
                </a:tc>
                <a:tc>
                  <a:txBody>
                    <a:bodyPr/>
                    <a:lstStyle/>
                    <a:p>
                      <a:pPr algn="ctr"/>
                      <a:r>
                        <a:rPr lang="en-GB" sz="1000" dirty="0">
                          <a:cs typeface="Segoe UI"/>
                        </a:rPr>
                        <a:t>​</a:t>
                      </a:r>
                      <a:endParaRPr lang="en-US"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12" name="Table 8">
            <a:extLst>
              <a:ext uri="{FF2B5EF4-FFF2-40B4-BE49-F238E27FC236}">
                <a16:creationId xmlns:a16="http://schemas.microsoft.com/office/drawing/2014/main" id="{BE79DC79-B466-68A3-F6C9-474E3657AA82}"/>
              </a:ext>
            </a:extLst>
          </p:cNvPr>
          <p:cNvGraphicFramePr>
            <a:graphicFrameLocks noGrp="1"/>
          </p:cNvGraphicFramePr>
          <p:nvPr>
            <p:extLst>
              <p:ext uri="{D42A27DB-BD31-4B8C-83A1-F6EECF244321}">
                <p14:modId xmlns:p14="http://schemas.microsoft.com/office/powerpoint/2010/main" val="3621949102"/>
              </p:ext>
            </p:extLst>
          </p:nvPr>
        </p:nvGraphicFramePr>
        <p:xfrm>
          <a:off x="503996" y="1866704"/>
          <a:ext cx="11184003" cy="88656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8">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BIVDA</a:t>
                      </a:r>
                    </a:p>
                  </a:txBody>
                  <a:tcPr marL="108000" marR="108000" marT="108000" marB="108000" anchor="ctr">
                    <a:lnR w="12700" cmpd="sng">
                      <a:noFill/>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“BIVDA is the </a:t>
                      </a:r>
                      <a:r>
                        <a:rPr lang="en-US" sz="1100" b="1" i="0" u="none" strike="noStrike" noProof="0" dirty="0">
                          <a:solidFill>
                            <a:schemeClr val="bg2">
                              <a:lumMod val="10000"/>
                            </a:schemeClr>
                          </a:solidFill>
                          <a:latin typeface="Arial" panose="020B0604020202020204" pitchFamily="34" charset="0"/>
                          <a:cs typeface="Arial" panose="020B0604020202020204" pitchFamily="34" charset="0"/>
                        </a:rPr>
                        <a:t>national industry association for manufacturers and distributors of IVD products &amp; technology </a:t>
                      </a: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in</a:t>
                      </a:r>
                      <a:r>
                        <a:rPr lang="en-US" sz="1100" b="1" i="0" u="none" strike="noStrike" noProof="0" dirty="0">
                          <a:solidFill>
                            <a:schemeClr val="bg2">
                              <a:lumMod val="10000"/>
                            </a:schemeClr>
                          </a:solidFill>
                          <a:latin typeface="Arial" panose="020B0604020202020204" pitchFamily="34" charset="0"/>
                          <a:cs typeface="Arial" panose="020B0604020202020204" pitchFamily="34" charset="0"/>
                        </a:rPr>
                        <a:t> </a:t>
                      </a: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the UK. We represent more than 95% of the industry and 236 organisations ranging from British start-up companies to UK subsidiaries of multinational corporations. BIVDA members sales to the NHS were approximately £1.2 billion in 2021 and we have thriving export sales businesses, providing vital tests around the globe”.           </a:t>
                      </a:r>
                      <a:r>
                        <a:rPr lang="en-GB" sz="950" b="1" spc="-20" dirty="0">
                          <a:solidFill>
                            <a:schemeClr val="accent5"/>
                          </a:solidFill>
                          <a:latin typeface="Arial" panose="020B0604020202020204" pitchFamily="34" charset="0"/>
                          <a:cs typeface="Arial" panose="020B0604020202020204" pitchFamily="34" charset="0"/>
                        </a:rPr>
                        <a:t>Click the logo to find out more…</a:t>
                      </a:r>
                      <a:endParaRPr lang="en-US" sz="950" dirty="0">
                        <a:solidFill>
                          <a:schemeClr val="bg2">
                            <a:lumMod val="10000"/>
                          </a:schemeClr>
                        </a:solidFill>
                        <a:latin typeface="Arial" panose="020B0604020202020204" pitchFamily="34" charset="0"/>
                        <a:cs typeface="Arial" panose="020B0604020202020204" pitchFamily="34" charset="0"/>
                      </a:endParaRPr>
                    </a:p>
                  </a:txBody>
                  <a:tcPr marL="108000" marR="108000" marT="108000" marB="108000" anchor="ctr">
                    <a:lnL w="12700" cmpd="sng">
                      <a:noFill/>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13" name="Table 8">
            <a:extLst>
              <a:ext uri="{FF2B5EF4-FFF2-40B4-BE49-F238E27FC236}">
                <a16:creationId xmlns:a16="http://schemas.microsoft.com/office/drawing/2014/main" id="{84B2BB92-4D31-A8F7-A179-79594DAB3F87}"/>
              </a:ext>
            </a:extLst>
          </p:cNvPr>
          <p:cNvGraphicFramePr>
            <a:graphicFrameLocks noGrp="1"/>
          </p:cNvGraphicFramePr>
          <p:nvPr>
            <p:extLst>
              <p:ext uri="{D42A27DB-BD31-4B8C-83A1-F6EECF244321}">
                <p14:modId xmlns:p14="http://schemas.microsoft.com/office/powerpoint/2010/main" val="2351341558"/>
              </p:ext>
            </p:extLst>
          </p:nvPr>
        </p:nvGraphicFramePr>
        <p:xfrm>
          <a:off x="503996" y="2789846"/>
          <a:ext cx="11184003" cy="105420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8">
                  <a:extLst>
                    <a:ext uri="{9D8B030D-6E8A-4147-A177-3AD203B41FA5}">
                      <a16:colId xmlns:a16="http://schemas.microsoft.com/office/drawing/2014/main" val="2589512904"/>
                    </a:ext>
                  </a:extLst>
                </a:gridCol>
              </a:tblGrid>
              <a:tr h="370840">
                <a:tc>
                  <a:txBody>
                    <a:bodyPr/>
                    <a:lstStyle/>
                    <a:p>
                      <a:r>
                        <a:rPr lang="en-US" b="1" i="0" dirty="0">
                          <a:solidFill>
                            <a:schemeClr val="bg1"/>
                          </a:solidFill>
                          <a:latin typeface="Arial" panose="020B0604020202020204" pitchFamily="34" charset="0"/>
                          <a:cs typeface="Arial" panose="020B0604020202020204" pitchFamily="34" charset="0"/>
                        </a:rPr>
                        <a:t>GAMBICA</a:t>
                      </a:r>
                    </a:p>
                  </a:txBody>
                  <a:tcPr marL="108000" marR="108000" marT="108000" marB="108000" anchor="ctr">
                    <a:lnR w="12700" cmpd="sng">
                      <a:noFill/>
                    </a:lnR>
                    <a:solidFill>
                      <a:schemeClr val="tx1"/>
                    </a:solidFill>
                  </a:tcPr>
                </a:tc>
                <a:tc>
                  <a:txBody>
                    <a:bodyPr/>
                    <a:lstStyle/>
                    <a:p>
                      <a:pPr lvl="0" algn="l">
                        <a:lnSpc>
                          <a:spcPct val="100000"/>
                        </a:lnSpc>
                        <a:spcBef>
                          <a:spcPts val="0"/>
                        </a:spcBef>
                        <a:spcAft>
                          <a:spcPts val="0"/>
                        </a:spcAft>
                        <a:buNone/>
                      </a:pPr>
                      <a:r>
                        <a:rPr lang="en-GB" sz="1100" b="0" i="0" u="none" strike="noStrike" noProof="0" dirty="0">
                          <a:solidFill>
                            <a:schemeClr val="bg2">
                              <a:lumMod val="10000"/>
                            </a:schemeClr>
                          </a:solidFill>
                          <a:latin typeface="Arial" panose="020B0604020202020204" pitchFamily="34" charset="0"/>
                          <a:cs typeface="Arial" panose="020B0604020202020204" pitchFamily="34" charset="0"/>
                        </a:rPr>
                        <a:t>“GAMBICA is the trade association for Instrumentation, Control, Automation and Laboratory Technology in the UK. </a:t>
                      </a:r>
                      <a:endParaRPr lang="en-US" sz="1100" dirty="0">
                        <a:solidFill>
                          <a:schemeClr val="bg2">
                            <a:lumMod val="10000"/>
                          </a:schemeClr>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100" b="0" i="0" u="none" strike="noStrike" noProof="0" dirty="0">
                          <a:solidFill>
                            <a:schemeClr val="bg2">
                              <a:lumMod val="10000"/>
                            </a:schemeClr>
                          </a:solidFill>
                          <a:latin typeface="Arial" panose="020B0604020202020204" pitchFamily="34" charset="0"/>
                          <a:cs typeface="Arial" panose="020B0604020202020204" pitchFamily="34" charset="0"/>
                        </a:rPr>
                        <a:t>Join GAMBICA and become part of a community of likeminded businesses, share sector knowledge and increase your industry influence. Membership comes with many benefits from regular data and trend reports to free legal and HR services plus access to meeting spaces at our London office. GAMBICA also offers excellent opportunities to network and expand your international customer base by joining us at a variety of overseas events”.  </a:t>
                      </a:r>
                      <a:r>
                        <a:rPr lang="en-GB" sz="950" b="1" spc="-20" dirty="0">
                          <a:solidFill>
                            <a:schemeClr val="accent5"/>
                          </a:solidFill>
                          <a:latin typeface="Arial" panose="020B0604020202020204" pitchFamily="34" charset="0"/>
                          <a:cs typeface="Arial" panose="020B0604020202020204" pitchFamily="34" charset="0"/>
                        </a:rPr>
                        <a:t>Click the logo to find out more…</a:t>
                      </a:r>
                      <a:endParaRPr lang="en-US" sz="950" dirty="0">
                        <a:solidFill>
                          <a:schemeClr val="bg2">
                            <a:lumMod val="10000"/>
                          </a:schemeClr>
                        </a:solidFill>
                        <a:latin typeface="Arial" panose="020B0604020202020204" pitchFamily="34" charset="0"/>
                        <a:cs typeface="Arial" panose="020B0604020202020204" pitchFamily="34" charset="0"/>
                      </a:endParaRPr>
                    </a:p>
                  </a:txBody>
                  <a:tcPr marL="108000" marR="108000" marT="108000" marB="108000" anchor="ctr">
                    <a:lnL w="12700" cmpd="sng">
                      <a:noFill/>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14" name="Table 8">
            <a:extLst>
              <a:ext uri="{FF2B5EF4-FFF2-40B4-BE49-F238E27FC236}">
                <a16:creationId xmlns:a16="http://schemas.microsoft.com/office/drawing/2014/main" id="{D44232A9-4368-05C3-71D8-A9D16A286725}"/>
              </a:ext>
            </a:extLst>
          </p:cNvPr>
          <p:cNvGraphicFramePr>
            <a:graphicFrameLocks noGrp="1"/>
          </p:cNvGraphicFramePr>
          <p:nvPr>
            <p:extLst>
              <p:ext uri="{D42A27DB-BD31-4B8C-83A1-F6EECF244321}">
                <p14:modId xmlns:p14="http://schemas.microsoft.com/office/powerpoint/2010/main" val="763963558"/>
              </p:ext>
            </p:extLst>
          </p:nvPr>
        </p:nvGraphicFramePr>
        <p:xfrm>
          <a:off x="503996" y="3880628"/>
          <a:ext cx="11184003" cy="105420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8">
                  <a:extLst>
                    <a:ext uri="{9D8B030D-6E8A-4147-A177-3AD203B41FA5}">
                      <a16:colId xmlns:a16="http://schemas.microsoft.com/office/drawing/2014/main" val="258951290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latin typeface="Arial" panose="020B0604020202020204" pitchFamily="34" charset="0"/>
                          <a:ea typeface="+mn-ea"/>
                          <a:cs typeface="Arial" panose="020B0604020202020204" pitchFamily="34" charset="0"/>
                        </a:rPr>
                        <a:t>Medilink</a:t>
                      </a:r>
                    </a:p>
                  </a:txBody>
                  <a:tcPr marL="108000" marR="108000" marT="108000" marB="108000" anchor="ctr">
                    <a:lnR w="12700" cmpd="sng">
                      <a:noFill/>
                    </a:lnR>
                    <a:solidFill>
                      <a:schemeClr val="tx1"/>
                    </a:solidFill>
                  </a:tcPr>
                </a:tc>
                <a:tc>
                  <a:txBody>
                    <a:bodyPr/>
                    <a:lstStyle/>
                    <a:p>
                      <a:pPr lvl="0" algn="l">
                        <a:spcBef>
                          <a:spcPts val="50"/>
                        </a:spcBef>
                        <a:spcAft>
                          <a:spcPts val="600"/>
                        </a:spcAft>
                        <a:buNone/>
                      </a:pPr>
                      <a:r>
                        <a:rPr lang="en-GB" sz="1100" b="0" i="0" u="none" strike="noStrike" kern="1200" noProof="0" dirty="0">
                          <a:solidFill>
                            <a:srgbClr val="3C3C3C"/>
                          </a:solidFill>
                          <a:latin typeface="Arial" panose="020B0604020202020204" pitchFamily="34" charset="0"/>
                          <a:ea typeface="+mn-ea"/>
                          <a:cs typeface="Arial" panose="020B0604020202020204" pitchFamily="34" charset="0"/>
                        </a:rPr>
                        <a:t>“Medilink UK is a professional association and specialist service provider for the Life Science Industry. Our mission is </a:t>
                      </a:r>
                      <a:br>
                        <a:rPr lang="en-GB" sz="1100" b="0" i="0" u="none" strike="noStrike" kern="1200" noProof="0" dirty="0">
                          <a:solidFill>
                            <a:srgbClr val="3C3C3C"/>
                          </a:solidFill>
                          <a:latin typeface="Arial" panose="020B0604020202020204" pitchFamily="34" charset="0"/>
                          <a:ea typeface="+mn-ea"/>
                          <a:cs typeface="Arial" panose="020B0604020202020204" pitchFamily="34" charset="0"/>
                        </a:rPr>
                      </a:br>
                      <a:r>
                        <a:rPr lang="en-GB" sz="1100" b="0" i="0" u="none" strike="noStrike" kern="1200" noProof="0" dirty="0">
                          <a:solidFill>
                            <a:srgbClr val="3C3C3C"/>
                          </a:solidFill>
                          <a:latin typeface="Arial" panose="020B0604020202020204" pitchFamily="34" charset="0"/>
                          <a:ea typeface="+mn-ea"/>
                          <a:cs typeface="Arial" panose="020B0604020202020204" pitchFamily="34" charset="0"/>
                        </a:rPr>
                        <a:t>to enhance the competitiveness and profitability of life science businesses, academic and clinical communities by harnessing the collective strengths of our regional partners and by offering a range of specialist services, spanning ‘innovation, commercialisation &amp; regulatory’, ‘marketing, communications &amp; design’ and ‘international market access’. Medilink UK provides a gateway to secure global international trade &amp; partnerships”.             </a:t>
                      </a:r>
                      <a:r>
                        <a:rPr lang="en-GB" sz="950" b="1" spc="-20" dirty="0">
                          <a:solidFill>
                            <a:schemeClr val="accent5"/>
                          </a:solidFill>
                          <a:latin typeface="Arial" panose="020B0604020202020204" pitchFamily="34" charset="0"/>
                          <a:cs typeface="Arial" panose="020B0604020202020204" pitchFamily="34" charset="0"/>
                        </a:rPr>
                        <a:t>Click the logo to find out more…</a:t>
                      </a:r>
                      <a:endParaRPr lang="en-GB" sz="950" b="0" i="0" u="none" strike="noStrike" kern="1200" noProof="0" dirty="0">
                        <a:solidFill>
                          <a:srgbClr val="3C3C3C"/>
                        </a:solidFill>
                        <a:latin typeface="Arial" panose="020B0604020202020204" pitchFamily="34" charset="0"/>
                        <a:ea typeface="+mn-ea"/>
                        <a:cs typeface="Arial" panose="020B0604020202020204" pitchFamily="34" charset="0"/>
                      </a:endParaRPr>
                    </a:p>
                  </a:txBody>
                  <a:tcPr marL="108000" marR="108000" marT="108000" marB="108000" anchor="ctr">
                    <a:lnL w="12700" cmpd="sng">
                      <a:noFill/>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graphicFrame>
        <p:nvGraphicFramePr>
          <p:cNvPr id="15" name="Table 8">
            <a:extLst>
              <a:ext uri="{FF2B5EF4-FFF2-40B4-BE49-F238E27FC236}">
                <a16:creationId xmlns:a16="http://schemas.microsoft.com/office/drawing/2014/main" id="{D49B85D0-920A-4AA3-F608-86EB65BFFF6B}"/>
              </a:ext>
            </a:extLst>
          </p:cNvPr>
          <p:cNvGraphicFramePr>
            <a:graphicFrameLocks noGrp="1"/>
          </p:cNvGraphicFramePr>
          <p:nvPr>
            <p:extLst>
              <p:ext uri="{D42A27DB-BD31-4B8C-83A1-F6EECF244321}">
                <p14:modId xmlns:p14="http://schemas.microsoft.com/office/powerpoint/2010/main" val="1300326983"/>
              </p:ext>
            </p:extLst>
          </p:nvPr>
        </p:nvGraphicFramePr>
        <p:xfrm>
          <a:off x="503996" y="4971410"/>
          <a:ext cx="11184003" cy="55128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8">
                  <a:extLst>
                    <a:ext uri="{9D8B030D-6E8A-4147-A177-3AD203B41FA5}">
                      <a16:colId xmlns:a16="http://schemas.microsoft.com/office/drawing/2014/main" val="2589512904"/>
                    </a:ext>
                  </a:extLst>
                </a:gridCol>
              </a:tblGrid>
              <a:tr h="370840">
                <a:tc>
                  <a:txBody>
                    <a:bodyPr/>
                    <a:lstStyle/>
                    <a:p>
                      <a:r>
                        <a:rPr lang="en-US" b="1" i="0" dirty="0">
                          <a:latin typeface="Arial" panose="020B0604020202020204" pitchFamily="34" charset="0"/>
                          <a:cs typeface="Arial" panose="020B0604020202020204" pitchFamily="34" charset="0"/>
                        </a:rPr>
                        <a:t>AXREM</a:t>
                      </a:r>
                    </a:p>
                  </a:txBody>
                  <a:tcPr marL="108000" marR="108000" marT="108000" marB="108000" anchor="ctr">
                    <a:lnR w="12700" cmpd="sng">
                      <a:noFill/>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“AXREM is the trade association representing the suppliers of </a:t>
                      </a:r>
                      <a:r>
                        <a:rPr lang="en-US" sz="1100" b="1" i="0" u="none" strike="noStrike" noProof="0" dirty="0">
                          <a:solidFill>
                            <a:schemeClr val="bg2">
                              <a:lumMod val="10000"/>
                            </a:schemeClr>
                          </a:solidFill>
                          <a:latin typeface="Arial" panose="020B0604020202020204" pitchFamily="34" charset="0"/>
                          <a:cs typeface="Arial" panose="020B0604020202020204" pitchFamily="34" charset="0"/>
                        </a:rPr>
                        <a:t>diagnostic medical imaging, radiotherapy, </a:t>
                      </a:r>
                      <a:br>
                        <a:rPr lang="en-US" sz="1100" b="1" i="0" u="none" strike="noStrike" noProof="0" dirty="0">
                          <a:solidFill>
                            <a:schemeClr val="bg2">
                              <a:lumMod val="10000"/>
                            </a:schemeClr>
                          </a:solidFill>
                          <a:latin typeface="Arial" panose="020B0604020202020204" pitchFamily="34" charset="0"/>
                          <a:cs typeface="Arial" panose="020B0604020202020204" pitchFamily="34" charset="0"/>
                        </a:rPr>
                      </a:br>
                      <a:r>
                        <a:rPr lang="en-US" sz="1100" b="1" i="0" u="none" strike="noStrike" noProof="0" dirty="0">
                          <a:solidFill>
                            <a:schemeClr val="bg2">
                              <a:lumMod val="10000"/>
                            </a:schemeClr>
                          </a:solidFill>
                          <a:latin typeface="Arial" panose="020B0604020202020204" pitchFamily="34" charset="0"/>
                          <a:cs typeface="Arial" panose="020B0604020202020204" pitchFamily="34" charset="0"/>
                        </a:rPr>
                        <a:t>healthcare IT and care equipment </a:t>
                      </a: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in the UK”.                                                                        </a:t>
                      </a:r>
                      <a:r>
                        <a:rPr lang="en-GB" sz="1100" b="1" spc="-20" dirty="0">
                          <a:solidFill>
                            <a:schemeClr val="accent5"/>
                          </a:solidFill>
                          <a:latin typeface="Arial" panose="020B0604020202020204" pitchFamily="34" charset="0"/>
                          <a:cs typeface="Arial" panose="020B0604020202020204" pitchFamily="34" charset="0"/>
                        </a:rPr>
                        <a:t> </a:t>
                      </a:r>
                      <a:r>
                        <a:rPr lang="en-GB" sz="950" b="1" spc="-20" dirty="0">
                          <a:solidFill>
                            <a:schemeClr val="accent5"/>
                          </a:solidFill>
                          <a:latin typeface="Arial" panose="020B0604020202020204" pitchFamily="34" charset="0"/>
                          <a:cs typeface="Arial" panose="020B0604020202020204" pitchFamily="34" charset="0"/>
                        </a:rPr>
                        <a:t>Click the logo to find out more…</a:t>
                      </a:r>
                      <a:endParaRPr lang="en-US" sz="950" dirty="0">
                        <a:solidFill>
                          <a:schemeClr val="bg2">
                            <a:lumMod val="10000"/>
                          </a:schemeClr>
                        </a:solidFill>
                        <a:latin typeface="Arial" panose="020B0604020202020204" pitchFamily="34" charset="0"/>
                        <a:cs typeface="Arial" panose="020B0604020202020204" pitchFamily="34" charset="0"/>
                      </a:endParaRPr>
                    </a:p>
                  </a:txBody>
                  <a:tcPr marL="108000" marR="108000" marT="108000" marB="108000" anchor="ctr">
                    <a:lnL w="12700" cmpd="sng">
                      <a:noFill/>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pic>
        <p:nvPicPr>
          <p:cNvPr id="31" name="Picture 30" descr="A picture containing text, clipart&#10;&#10;Description automatically generated">
            <a:hlinkClick r:id="rId2"/>
            <a:extLst>
              <a:ext uri="{FF2B5EF4-FFF2-40B4-BE49-F238E27FC236}">
                <a16:creationId xmlns:a16="http://schemas.microsoft.com/office/drawing/2014/main" id="{5C2EA317-BAF6-E84F-C6DA-E86B9BF454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45472" y="2014992"/>
            <a:ext cx="1440000" cy="600000"/>
          </a:xfrm>
          <a:prstGeom prst="rect">
            <a:avLst/>
          </a:prstGeom>
        </p:spPr>
      </p:pic>
      <p:pic>
        <p:nvPicPr>
          <p:cNvPr id="34" name="Picture 33" descr="Icon&#10;&#10;Description automatically generated">
            <a:hlinkClick r:id="rId4"/>
            <a:extLst>
              <a:ext uri="{FF2B5EF4-FFF2-40B4-BE49-F238E27FC236}">
                <a16:creationId xmlns:a16="http://schemas.microsoft.com/office/drawing/2014/main" id="{7D678218-153A-27AA-E884-2817CCB10FD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51714" y="5045452"/>
            <a:ext cx="1227516" cy="386838"/>
          </a:xfrm>
          <a:prstGeom prst="rect">
            <a:avLst/>
          </a:prstGeom>
        </p:spPr>
      </p:pic>
      <p:pic>
        <p:nvPicPr>
          <p:cNvPr id="36" name="Picture 35" descr="Logo&#10;&#10;Description automatically generated">
            <a:hlinkClick r:id="rId6"/>
            <a:extLst>
              <a:ext uri="{FF2B5EF4-FFF2-40B4-BE49-F238E27FC236}">
                <a16:creationId xmlns:a16="http://schemas.microsoft.com/office/drawing/2014/main" id="{755A6FBF-54B9-EDF5-A688-942A548B93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09797" y="1284850"/>
            <a:ext cx="1093063" cy="404837"/>
          </a:xfrm>
          <a:prstGeom prst="rect">
            <a:avLst/>
          </a:prstGeom>
        </p:spPr>
      </p:pic>
      <p:pic>
        <p:nvPicPr>
          <p:cNvPr id="38" name="Picture 37" descr="Logo, company name&#10;&#10;Description automatically generated">
            <a:hlinkClick r:id="rId8"/>
            <a:extLst>
              <a:ext uri="{FF2B5EF4-FFF2-40B4-BE49-F238E27FC236}">
                <a16:creationId xmlns:a16="http://schemas.microsoft.com/office/drawing/2014/main" id="{D9187718-B311-FF78-EA69-17390EFA7C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076678" y="3989690"/>
            <a:ext cx="1177589" cy="826466"/>
          </a:xfrm>
          <a:prstGeom prst="rect">
            <a:avLst/>
          </a:prstGeom>
        </p:spPr>
      </p:pic>
      <p:graphicFrame>
        <p:nvGraphicFramePr>
          <p:cNvPr id="20" name="Table 4">
            <a:extLst>
              <a:ext uri="{FF2B5EF4-FFF2-40B4-BE49-F238E27FC236}">
                <a16:creationId xmlns:a16="http://schemas.microsoft.com/office/drawing/2014/main" id="{6FA9C7BD-64C4-5575-D0E8-4F8407C87A9E}"/>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2" name="Action Button: Custom 21">
            <a:hlinkClick r:id="rId10" action="ppaction://hlinksldjump" highlightClick="1"/>
            <a:extLst>
              <a:ext uri="{FF2B5EF4-FFF2-40B4-BE49-F238E27FC236}">
                <a16:creationId xmlns:a16="http://schemas.microsoft.com/office/drawing/2014/main" id="{092BF0AA-FC01-6E88-656C-0B12B1661250}"/>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1" action="ppaction://hlinksldjump" highlightClick="1"/>
            <a:extLst>
              <a:ext uri="{FF2B5EF4-FFF2-40B4-BE49-F238E27FC236}">
                <a16:creationId xmlns:a16="http://schemas.microsoft.com/office/drawing/2014/main" id="{36F87751-F073-B613-4974-F0836012AE2B}"/>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12" action="ppaction://hlinksldjump" highlightClick="1"/>
            <a:extLst>
              <a:ext uri="{FF2B5EF4-FFF2-40B4-BE49-F238E27FC236}">
                <a16:creationId xmlns:a16="http://schemas.microsoft.com/office/drawing/2014/main" id="{7E5400DF-0062-2C7E-6FB5-51393E726AD7}"/>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13" action="ppaction://hlinksldjump" highlightClick="1"/>
            <a:extLst>
              <a:ext uri="{FF2B5EF4-FFF2-40B4-BE49-F238E27FC236}">
                <a16:creationId xmlns:a16="http://schemas.microsoft.com/office/drawing/2014/main" id="{2C89C985-828A-7C39-AA94-F403BC87B3F2}"/>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4" action="ppaction://hlinksldjump" highlightClick="1"/>
            <a:extLst>
              <a:ext uri="{FF2B5EF4-FFF2-40B4-BE49-F238E27FC236}">
                <a16:creationId xmlns:a16="http://schemas.microsoft.com/office/drawing/2014/main" id="{D4B3B0D0-D610-B5AC-C862-96510F5D36A9}"/>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5" action="ppaction://hlinksldjump" highlightClick="1"/>
            <a:extLst>
              <a:ext uri="{FF2B5EF4-FFF2-40B4-BE49-F238E27FC236}">
                <a16:creationId xmlns:a16="http://schemas.microsoft.com/office/drawing/2014/main" id="{4AE3FFE1-AFC2-3764-A305-11EA5AAD5019}"/>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ction Button: Custom 31">
            <a:hlinkClick r:id="rId16" action="ppaction://hlinksldjump" highlightClick="1"/>
            <a:extLst>
              <a:ext uri="{FF2B5EF4-FFF2-40B4-BE49-F238E27FC236}">
                <a16:creationId xmlns:a16="http://schemas.microsoft.com/office/drawing/2014/main" id="{3D1CEEC5-BFEB-D68C-1FB6-A24A913949E6}"/>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ction Button: Custom 32">
            <a:hlinkClick r:id="rId17" action="ppaction://hlinksldjump" highlightClick="1"/>
            <a:extLst>
              <a:ext uri="{FF2B5EF4-FFF2-40B4-BE49-F238E27FC236}">
                <a16:creationId xmlns:a16="http://schemas.microsoft.com/office/drawing/2014/main" id="{D1FFF950-943E-D419-1DDE-16A2A720762B}"/>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hlinkClick r:id="" action="ppaction://hlinkshowjump?jump=nextslide" highlightClick="1"/>
            <a:extLst>
              <a:ext uri="{FF2B5EF4-FFF2-40B4-BE49-F238E27FC236}">
                <a16:creationId xmlns:a16="http://schemas.microsoft.com/office/drawing/2014/main" id="{7254E036-DBB9-5232-31D6-077118FCD7E6}"/>
              </a:ext>
            </a:extLst>
          </p:cNvPr>
          <p:cNvSpPr/>
          <p:nvPr/>
        </p:nvSpPr>
        <p:spPr>
          <a:xfrm>
            <a:off x="11648796" y="88900"/>
            <a:ext cx="272260" cy="272260"/>
          </a:xfrm>
          <a:prstGeom prst="ellipse">
            <a:avLst/>
          </a:prstGeo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hlinkClick r:id="" action="ppaction://hlinkshowjump?jump=previousslide" highlightClick="1"/>
            <a:extLst>
              <a:ext uri="{FF2B5EF4-FFF2-40B4-BE49-F238E27FC236}">
                <a16:creationId xmlns:a16="http://schemas.microsoft.com/office/drawing/2014/main" id="{506D38B0-AE3A-861C-6E2B-2969C1E90062}"/>
              </a:ext>
            </a:extLst>
          </p:cNvPr>
          <p:cNvSpPr/>
          <p:nvPr/>
        </p:nvSpPr>
        <p:spPr>
          <a:xfrm>
            <a:off x="11293196" y="88900"/>
            <a:ext cx="272260" cy="272260"/>
          </a:xfrm>
          <a:prstGeom prst="ellipse">
            <a:avLst/>
          </a:prstGeo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8">
            <a:extLst>
              <a:ext uri="{FF2B5EF4-FFF2-40B4-BE49-F238E27FC236}">
                <a16:creationId xmlns:a16="http://schemas.microsoft.com/office/drawing/2014/main" id="{B78B12F5-10EF-B432-2F05-C4C17F1B1901}"/>
              </a:ext>
            </a:extLst>
          </p:cNvPr>
          <p:cNvGraphicFramePr>
            <a:graphicFrameLocks noGrp="1"/>
          </p:cNvGraphicFramePr>
          <p:nvPr>
            <p:extLst>
              <p:ext uri="{D42A27DB-BD31-4B8C-83A1-F6EECF244321}">
                <p14:modId xmlns:p14="http://schemas.microsoft.com/office/powerpoint/2010/main" val="24236780"/>
              </p:ext>
            </p:extLst>
          </p:nvPr>
        </p:nvGraphicFramePr>
        <p:xfrm>
          <a:off x="503996" y="5559270"/>
          <a:ext cx="11184003" cy="790920"/>
        </p:xfrm>
        <a:graphic>
          <a:graphicData uri="http://schemas.openxmlformats.org/drawingml/2006/table">
            <a:tbl>
              <a:tblPr firstRow="1" bandRow="1">
                <a:tableStyleId>{5C22544A-7EE6-4342-B048-85BDC9FD1C3A}</a:tableStyleId>
              </a:tblPr>
              <a:tblGrid>
                <a:gridCol w="1434530">
                  <a:extLst>
                    <a:ext uri="{9D8B030D-6E8A-4147-A177-3AD203B41FA5}">
                      <a16:colId xmlns:a16="http://schemas.microsoft.com/office/drawing/2014/main" val="1768595747"/>
                    </a:ext>
                  </a:extLst>
                </a:gridCol>
                <a:gridCol w="7688115">
                  <a:extLst>
                    <a:ext uri="{9D8B030D-6E8A-4147-A177-3AD203B41FA5}">
                      <a16:colId xmlns:a16="http://schemas.microsoft.com/office/drawing/2014/main" val="1166585680"/>
                    </a:ext>
                  </a:extLst>
                </a:gridCol>
                <a:gridCol w="2061358">
                  <a:extLst>
                    <a:ext uri="{9D8B030D-6E8A-4147-A177-3AD203B41FA5}">
                      <a16:colId xmlns:a16="http://schemas.microsoft.com/office/drawing/2014/main" val="2589512904"/>
                    </a:ext>
                  </a:extLst>
                </a:gridCol>
              </a:tblGrid>
              <a:tr h="723549">
                <a:tc>
                  <a:txBody>
                    <a:bodyPr/>
                    <a:lstStyle/>
                    <a:p>
                      <a:r>
                        <a:rPr lang="en-US" b="1" i="0" dirty="0">
                          <a:latin typeface="Arial" panose="020B0604020202020204" pitchFamily="34" charset="0"/>
                          <a:cs typeface="Arial" panose="020B0604020202020204" pitchFamily="34" charset="0"/>
                        </a:rPr>
                        <a:t>KTN</a:t>
                      </a:r>
                    </a:p>
                  </a:txBody>
                  <a:tcPr marL="108000" marR="108000" marT="108000" marB="108000" anchor="ctr">
                    <a:lnR w="12700" cmpd="sng">
                      <a:noFill/>
                    </a:lnR>
                    <a:solidFill>
                      <a:schemeClr val="tx1"/>
                    </a:solidFill>
                  </a:tcPr>
                </a:tc>
                <a:tc>
                  <a:txBody>
                    <a:bodyPr/>
                    <a:lstStyle/>
                    <a:p>
                      <a:pPr marL="0" marR="0" lvl="0" indent="0" algn="l" defTabSz="3600000" rtl="0" eaLnBrk="1" fontAlgn="auto" latinLnBrk="0" hangingPunct="1">
                        <a:lnSpc>
                          <a:spcPct val="100000"/>
                        </a:lnSpc>
                        <a:spcBef>
                          <a:spcPts val="0"/>
                        </a:spcBef>
                        <a:spcAft>
                          <a:spcPts val="0"/>
                        </a:spcAft>
                        <a:buClrTx/>
                        <a:buSzTx/>
                        <a:buFontTx/>
                        <a:buNone/>
                        <a:tabLst/>
                        <a:defRPr/>
                      </a:pPr>
                      <a:r>
                        <a:rPr lang="en-US" sz="1100" b="0" i="0" u="none" strike="noStrike" noProof="0" dirty="0">
                          <a:solidFill>
                            <a:schemeClr val="bg2">
                              <a:lumMod val="10000"/>
                            </a:schemeClr>
                          </a:solidFill>
                          <a:latin typeface="Arial" panose="020B0604020202020204" pitchFamily="34" charset="0"/>
                          <a:cs typeface="Arial" panose="020B0604020202020204" pitchFamily="34" charset="0"/>
                        </a:rPr>
                        <a:t>“</a:t>
                      </a:r>
                      <a:r>
                        <a:rPr lang="en-GB" sz="1100" b="0" i="0" u="none" strike="noStrike" noProof="0" dirty="0">
                          <a:solidFill>
                            <a:schemeClr val="bg2">
                              <a:lumMod val="10000"/>
                            </a:schemeClr>
                          </a:solidFill>
                          <a:latin typeface="Arial" panose="020B0604020202020204" pitchFamily="34" charset="0"/>
                          <a:cs typeface="Arial" panose="020B0604020202020204" pitchFamily="34" charset="0"/>
                        </a:rPr>
                        <a:t>KTN exists to connect innovators with new partners and new opportunities beyond their existing thinking – accelerating ambitious ideas into real-world solutions. Our diverse connections and deep expertise enable us to be a trusted guide through a global landscape of research, development and innovation”.                                    </a:t>
                      </a:r>
                      <a:r>
                        <a:rPr lang="en-GB" sz="950" b="1" spc="-20" dirty="0">
                          <a:solidFill>
                            <a:schemeClr val="accent5"/>
                          </a:solidFill>
                          <a:latin typeface="Arial" panose="020B0604020202020204" pitchFamily="34" charset="0"/>
                          <a:cs typeface="Arial" panose="020B0604020202020204" pitchFamily="34" charset="0"/>
                        </a:rPr>
                        <a:t>Click the logo to find out more…</a:t>
                      </a:r>
                    </a:p>
                  </a:txBody>
                  <a:tcPr marL="108000" marR="108000" marT="108000" marB="180000" anchor="ctr">
                    <a:lnL w="12700" cmpd="sng">
                      <a:noFill/>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i="0" dirty="0">
                        <a:solidFill>
                          <a:schemeClr val="accent5"/>
                        </a:solidFill>
                        <a:latin typeface="Arial" panose="020B0604020202020204" pitchFamily="34" charset="0"/>
                        <a:cs typeface="Arial" panose="020B0604020202020204" pitchFamily="34" charset="0"/>
                      </a:endParaRPr>
                    </a:p>
                  </a:txBody>
                  <a:tcPr marL="108000" marR="108000" marT="108000" marB="36000" anchor="b">
                    <a:solidFill>
                      <a:schemeClr val="bg2">
                        <a:alpha val="25000"/>
                      </a:schemeClr>
                    </a:solidFill>
                  </a:tcPr>
                </a:tc>
                <a:extLst>
                  <a:ext uri="{0D108BD9-81ED-4DB2-BD59-A6C34878D82A}">
                    <a16:rowId xmlns:a16="http://schemas.microsoft.com/office/drawing/2014/main" val="1191721145"/>
                  </a:ext>
                </a:extLst>
              </a:tr>
            </a:tbl>
          </a:graphicData>
        </a:graphic>
      </p:graphicFrame>
      <p:pic>
        <p:nvPicPr>
          <p:cNvPr id="8" name="Picture 7" descr="A picture containing logo&#10;&#10;Description automatically generated">
            <a:hlinkClick r:id="rId22"/>
            <a:extLst>
              <a:ext uri="{FF2B5EF4-FFF2-40B4-BE49-F238E27FC236}">
                <a16:creationId xmlns:a16="http://schemas.microsoft.com/office/drawing/2014/main" id="{2DDB75FE-4E0E-1DAC-9AF4-0D9392C34418}"/>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0288736" y="5607923"/>
            <a:ext cx="753473" cy="692293"/>
          </a:xfrm>
          <a:prstGeom prst="rect">
            <a:avLst/>
          </a:prstGeom>
        </p:spPr>
      </p:pic>
      <p:pic>
        <p:nvPicPr>
          <p:cNvPr id="11" name="Picture 10" descr="A picture containing text, clock&#10;&#10;Description automatically generated">
            <a:hlinkClick r:id="rId24"/>
            <a:extLst>
              <a:ext uri="{FF2B5EF4-FFF2-40B4-BE49-F238E27FC236}">
                <a16:creationId xmlns:a16="http://schemas.microsoft.com/office/drawing/2014/main" id="{5154D80A-664A-AC9E-907E-5EC17A7C8E6B}"/>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9855053" y="3130750"/>
            <a:ext cx="1620838" cy="369666"/>
          </a:xfrm>
          <a:prstGeom prst="rect">
            <a:avLst/>
          </a:prstGeom>
        </p:spPr>
      </p:pic>
    </p:spTree>
    <p:extLst>
      <p:ext uri="{BB962C8B-B14F-4D97-AF65-F5344CB8AC3E}">
        <p14:creationId xmlns:p14="http://schemas.microsoft.com/office/powerpoint/2010/main" val="13713520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A picture containing person&#10;&#10;Description automatically generated">
            <a:extLst>
              <a:ext uri="{FF2B5EF4-FFF2-40B4-BE49-F238E27FC236}">
                <a16:creationId xmlns:a16="http://schemas.microsoft.com/office/drawing/2014/main" id="{EE07D3C4-D9F8-41EF-B1C9-62761DA5C553}"/>
              </a:ext>
            </a:extLst>
          </p:cNvPr>
          <p:cNvPicPr>
            <a:picLocks noChangeAspect="1"/>
          </p:cNvPicPr>
          <p:nvPr/>
        </p:nvPicPr>
        <p:blipFill rotWithShape="1">
          <a:blip r:embed="rId2" cstate="print">
            <a:alphaModFix amt="20000"/>
            <a:extLst>
              <a:ext uri="{28A0092B-C50C-407E-A947-70E740481C1C}">
                <a14:useLocalDpi xmlns:a14="http://schemas.microsoft.com/office/drawing/2010/main"/>
              </a:ext>
            </a:extLst>
          </a:blip>
          <a:srcRect/>
          <a:stretch/>
        </p:blipFill>
        <p:spPr>
          <a:xfrm>
            <a:off x="0" y="0"/>
            <a:ext cx="12192000" cy="6499225"/>
          </a:xfrm>
          <a:prstGeom prst="rect">
            <a:avLst/>
          </a:prstGeom>
        </p:spPr>
      </p:pic>
      <p:sp>
        <p:nvSpPr>
          <p:cNvPr id="20" name="Rectangle 19">
            <a:extLst>
              <a:ext uri="{FF2B5EF4-FFF2-40B4-BE49-F238E27FC236}">
                <a16:creationId xmlns:a16="http://schemas.microsoft.com/office/drawing/2014/main" id="{6BA85CF0-150C-B8D4-BF53-C51320E30C26}"/>
              </a:ext>
            </a:extLst>
          </p:cNvPr>
          <p:cNvSpPr/>
          <p:nvPr/>
        </p:nvSpPr>
        <p:spPr>
          <a:xfrm>
            <a:off x="0" y="0"/>
            <a:ext cx="4477871" cy="6498000"/>
          </a:xfrm>
          <a:prstGeom prst="rect">
            <a:avLst/>
          </a:prstGeom>
          <a:gradFill>
            <a:gsLst>
              <a:gs pos="42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6ED23D-CB75-C9A7-8543-D5601955D541}"/>
              </a:ext>
            </a:extLst>
          </p:cNvPr>
          <p:cNvSpPr>
            <a:spLocks noGrp="1"/>
          </p:cNvSpPr>
          <p:nvPr>
            <p:ph type="title"/>
          </p:nvPr>
        </p:nvSpPr>
        <p:spPr>
          <a:xfrm>
            <a:off x="503999" y="752400"/>
            <a:ext cx="11188800" cy="553998"/>
          </a:xfrm>
        </p:spPr>
        <p:txBody>
          <a:bodyPr/>
          <a:lstStyle/>
          <a:p>
            <a:r>
              <a:rPr lang="en-US" dirty="0"/>
              <a:t>Contents</a:t>
            </a:r>
          </a:p>
        </p:txBody>
      </p:sp>
      <p:sp>
        <p:nvSpPr>
          <p:cNvPr id="14" name="Content Placeholder 1">
            <a:extLst>
              <a:ext uri="{FF2B5EF4-FFF2-40B4-BE49-F238E27FC236}">
                <a16:creationId xmlns:a16="http://schemas.microsoft.com/office/drawing/2014/main" id="{18B2AB49-CF1E-41B8-8E5C-1E932E8264E3}"/>
              </a:ext>
            </a:extLst>
          </p:cNvPr>
          <p:cNvSpPr>
            <a:spLocks noGrp="1"/>
          </p:cNvSpPr>
          <p:nvPr>
            <p:ph type="subTitle" idx="4294967295"/>
          </p:nvPr>
        </p:nvSpPr>
        <p:spPr>
          <a:xfrm>
            <a:off x="503999" y="1999182"/>
            <a:ext cx="9359900" cy="3647152"/>
          </a:xfrm>
          <a:prstGeom prst="rect">
            <a:avLst/>
          </a:prstGeom>
          <a:noFill/>
        </p:spPr>
        <p:txBody>
          <a:bodyPr vert="horz" lIns="0" tIns="0" rIns="0" bIns="0" rtlCol="0" anchor="t">
            <a:spAutoFit/>
          </a:bodyPr>
          <a:lstStyle/>
          <a:p>
            <a:pPr marL="180000" indent="-180000">
              <a:lnSpc>
                <a:spcPct val="100000"/>
              </a:lnSpc>
              <a:spcBef>
                <a:spcPts val="0"/>
              </a:spcBef>
              <a:spcAft>
                <a:spcPts val="900"/>
              </a:spcAft>
              <a:buClr>
                <a:schemeClr val="tx2"/>
              </a:buClr>
              <a:buSzPct val="120000"/>
              <a:buFont typeface="Wingdings" pitchFamily="2" charset="2"/>
              <a:buChar char="§"/>
            </a:pPr>
            <a:r>
              <a:rPr lang="en-GB" sz="1600" kern="0" dirty="0">
                <a:solidFill>
                  <a:schemeClr val="bg1"/>
                </a:solidFill>
                <a:ea typeface="MS PGothic"/>
                <a:cs typeface="Arial" panose="020B0604020202020204" pitchFamily="34" charset="0"/>
              </a:rPr>
              <a:t>UK as the MedTech Launchpad</a:t>
            </a:r>
          </a:p>
          <a:p>
            <a:pPr marL="180000" indent="-180000">
              <a:lnSpc>
                <a:spcPct val="100000"/>
              </a:lnSpc>
              <a:spcBef>
                <a:spcPts val="0"/>
              </a:spcBef>
              <a:spcAft>
                <a:spcPts val="900"/>
              </a:spcAft>
              <a:buClr>
                <a:schemeClr val="tx2"/>
              </a:buClr>
              <a:buSzPct val="120000"/>
              <a:buFont typeface="Wingdings" pitchFamily="2" charset="2"/>
              <a:buChar char="§"/>
            </a:pPr>
            <a:r>
              <a:rPr lang="en-GB" sz="1600" dirty="0">
                <a:solidFill>
                  <a:schemeClr val="bg1"/>
                </a:solidFill>
                <a:ea typeface="MS PGothic"/>
                <a:cs typeface="Arial" panose="020B0604020202020204" pitchFamily="34" charset="0"/>
              </a:rPr>
              <a:t>Opportunities for the UK MedTech Sector </a:t>
            </a:r>
            <a:endParaRPr lang="en-US" altLang="en-US" sz="1600" dirty="0">
              <a:solidFill>
                <a:schemeClr val="bg1"/>
              </a:solidFill>
              <a:ea typeface="MS PGothic"/>
              <a:cs typeface="Arial" panose="020B0604020202020204" pitchFamily="34" charset="0"/>
            </a:endParaRPr>
          </a:p>
          <a:p>
            <a:pPr marL="180000" indent="-180000">
              <a:lnSpc>
                <a:spcPct val="100000"/>
              </a:lnSpc>
              <a:spcBef>
                <a:spcPts val="0"/>
              </a:spcBef>
              <a:spcAft>
                <a:spcPts val="1200"/>
              </a:spcAft>
              <a:buClr>
                <a:schemeClr val="tx2"/>
              </a:buClr>
              <a:buSzPct val="120000"/>
              <a:buFont typeface="Wingdings" pitchFamily="2" charset="2"/>
              <a:buChar char="§"/>
            </a:pPr>
            <a:r>
              <a:rPr lang="en-US" altLang="en-US" sz="1600" dirty="0">
                <a:solidFill>
                  <a:schemeClr val="bg1"/>
                </a:solidFill>
                <a:ea typeface="MS PGothic"/>
                <a:cs typeface="Arial" panose="020B0604020202020204" pitchFamily="34" charset="0"/>
              </a:rPr>
              <a:t>How to Use This Material</a:t>
            </a:r>
          </a:p>
          <a:p>
            <a:pPr marL="0" indent="0">
              <a:lnSpc>
                <a:spcPct val="100000"/>
              </a:lnSpc>
              <a:spcBef>
                <a:spcPts val="600"/>
              </a:spcBef>
              <a:spcAft>
                <a:spcPts val="900"/>
              </a:spcAft>
              <a:buNone/>
            </a:pPr>
            <a:r>
              <a:rPr lang="en-US" altLang="en-US" sz="1800" b="1" dirty="0">
                <a:solidFill>
                  <a:schemeClr val="bg1"/>
                </a:solidFill>
                <a:ea typeface="MS PGothic"/>
                <a:cs typeface="Arial" panose="020B0604020202020204" pitchFamily="34" charset="0"/>
              </a:rPr>
              <a:t>The core UK offer areas:</a:t>
            </a:r>
            <a:endParaRPr lang="en-US" altLang="en-US" sz="1800" dirty="0">
              <a:solidFill>
                <a:schemeClr val="bg1"/>
              </a:solidFill>
              <a:ea typeface="MS PGothic"/>
              <a:cs typeface="Arial" panose="020B0604020202020204" pitchFamily="34" charset="0"/>
            </a:endParaRPr>
          </a:p>
          <a:p>
            <a:pPr marL="162000" indent="0" defTabSz="972000">
              <a:lnSpc>
                <a:spcPct val="100000"/>
              </a:lnSpc>
              <a:spcBef>
                <a:spcPts val="0"/>
              </a:spcBef>
              <a:spcAft>
                <a:spcPts val="900"/>
              </a:spcAft>
              <a:buClr>
                <a:schemeClr val="tx2"/>
              </a:buClr>
              <a:buSzPct val="120000"/>
              <a:buNone/>
            </a:pPr>
            <a:r>
              <a:rPr lang="en-US" altLang="en-US" sz="1600" b="1" dirty="0">
                <a:solidFill>
                  <a:schemeClr val="bg1"/>
                </a:solidFill>
                <a:ea typeface="MS PGothic"/>
                <a:cs typeface="Arial" panose="020B0604020202020204" pitchFamily="34" charset="0"/>
              </a:rPr>
              <a:t>Offer 1</a:t>
            </a:r>
            <a:r>
              <a:rPr lang="en-US" altLang="en-US" sz="1600" dirty="0">
                <a:solidFill>
                  <a:schemeClr val="bg1"/>
                </a:solidFill>
                <a:ea typeface="MS PGothic"/>
                <a:cs typeface="Arial" panose="020B0604020202020204" pitchFamily="34" charset="0"/>
              </a:rPr>
              <a:t>:	Innovative Medical Devices</a:t>
            </a:r>
          </a:p>
          <a:p>
            <a:pPr marL="162000" indent="0" defTabSz="972000">
              <a:lnSpc>
                <a:spcPct val="100000"/>
              </a:lnSpc>
              <a:spcBef>
                <a:spcPts val="0"/>
              </a:spcBef>
              <a:spcAft>
                <a:spcPts val="900"/>
              </a:spcAft>
              <a:buClr>
                <a:schemeClr val="tx2"/>
              </a:buClr>
              <a:buSzPct val="120000"/>
              <a:buNone/>
            </a:pPr>
            <a:r>
              <a:rPr lang="en-US" altLang="en-US" sz="1600" b="1" dirty="0">
                <a:solidFill>
                  <a:schemeClr val="bg1"/>
                </a:solidFill>
                <a:ea typeface="MS PGothic"/>
                <a:cs typeface="Arial" panose="020B0604020202020204" pitchFamily="34" charset="0"/>
              </a:rPr>
              <a:t>Offer 2</a:t>
            </a:r>
            <a:r>
              <a:rPr lang="en-US" altLang="en-US" sz="1600" dirty="0">
                <a:solidFill>
                  <a:schemeClr val="bg1"/>
                </a:solidFill>
                <a:ea typeface="MS PGothic"/>
                <a:cs typeface="Arial" panose="020B0604020202020204" pitchFamily="34" charset="0"/>
              </a:rPr>
              <a:t>:	UK Diagnostics Expertise</a:t>
            </a:r>
          </a:p>
          <a:p>
            <a:pPr marL="162000" indent="0" defTabSz="972000">
              <a:lnSpc>
                <a:spcPct val="100000"/>
              </a:lnSpc>
              <a:spcBef>
                <a:spcPts val="0"/>
              </a:spcBef>
              <a:spcAft>
                <a:spcPts val="900"/>
              </a:spcAft>
              <a:buClr>
                <a:schemeClr val="tx2"/>
              </a:buClr>
              <a:buSzPct val="120000"/>
              <a:buNone/>
            </a:pPr>
            <a:r>
              <a:rPr lang="en-US" sz="1600" b="1" dirty="0">
                <a:solidFill>
                  <a:schemeClr val="bg1"/>
                </a:solidFill>
                <a:ea typeface="MS PGothic"/>
                <a:cs typeface="Arial" panose="020B0604020202020204" pitchFamily="34" charset="0"/>
              </a:rPr>
              <a:t>Offer 3</a:t>
            </a:r>
            <a:r>
              <a:rPr lang="en-US" sz="1600" dirty="0">
                <a:solidFill>
                  <a:schemeClr val="bg1"/>
                </a:solidFill>
                <a:ea typeface="MS PGothic"/>
                <a:cs typeface="Arial" panose="020B0604020202020204" pitchFamily="34" charset="0"/>
              </a:rPr>
              <a:t>:	</a:t>
            </a:r>
            <a:r>
              <a:rPr lang="en-US" altLang="en-US" sz="1600" dirty="0">
                <a:solidFill>
                  <a:schemeClr val="bg1"/>
                </a:solidFill>
                <a:ea typeface="MS PGothic"/>
                <a:cs typeface="Arial" panose="020B0604020202020204" pitchFamily="34" charset="0"/>
              </a:rPr>
              <a:t>Patient Facing Solutions</a:t>
            </a:r>
          </a:p>
          <a:p>
            <a:pPr marL="162000" indent="0" defTabSz="972000">
              <a:lnSpc>
                <a:spcPct val="100000"/>
              </a:lnSpc>
              <a:spcBef>
                <a:spcPts val="0"/>
              </a:spcBef>
              <a:spcAft>
                <a:spcPts val="900"/>
              </a:spcAft>
              <a:buClr>
                <a:schemeClr val="tx2"/>
              </a:buClr>
              <a:buSzPct val="120000"/>
              <a:buNone/>
            </a:pPr>
            <a:r>
              <a:rPr lang="en-US" altLang="en-US" sz="1600" b="1" dirty="0">
                <a:solidFill>
                  <a:schemeClr val="bg1"/>
                </a:solidFill>
                <a:ea typeface="MS PGothic"/>
                <a:cs typeface="Arial" panose="020B0604020202020204" pitchFamily="34" charset="0"/>
              </a:rPr>
              <a:t>Offer 4</a:t>
            </a:r>
            <a:r>
              <a:rPr lang="en-US" altLang="en-US" sz="1600" dirty="0">
                <a:solidFill>
                  <a:schemeClr val="bg1"/>
                </a:solidFill>
                <a:ea typeface="MS PGothic"/>
                <a:cs typeface="Arial" panose="020B0604020202020204" pitchFamily="34" charset="0"/>
              </a:rPr>
              <a:t>:	Clinical Trials, Assessments and Regulations</a:t>
            </a:r>
            <a:endParaRPr lang="en-US" altLang="en-US" sz="1600" dirty="0">
              <a:solidFill>
                <a:schemeClr val="bg1"/>
              </a:solidFill>
              <a:cs typeface="Arial" panose="020B0604020202020204" pitchFamily="34" charset="0"/>
            </a:endParaRPr>
          </a:p>
          <a:p>
            <a:pPr marL="162000" indent="0" defTabSz="972000">
              <a:lnSpc>
                <a:spcPct val="100000"/>
              </a:lnSpc>
              <a:spcBef>
                <a:spcPts val="0"/>
              </a:spcBef>
              <a:spcAft>
                <a:spcPts val="900"/>
              </a:spcAft>
              <a:buClr>
                <a:schemeClr val="tx2"/>
              </a:buClr>
              <a:buSzPct val="120000"/>
              <a:buNone/>
            </a:pPr>
            <a:r>
              <a:rPr lang="en-US" sz="1600" b="1" dirty="0">
                <a:solidFill>
                  <a:schemeClr val="bg1"/>
                </a:solidFill>
                <a:ea typeface="MS PGothic"/>
                <a:cs typeface="Arial" panose="020B0604020202020204" pitchFamily="34" charset="0"/>
              </a:rPr>
              <a:t>Offer 5</a:t>
            </a:r>
            <a:r>
              <a:rPr lang="en-US" sz="1600" dirty="0">
                <a:solidFill>
                  <a:schemeClr val="bg1"/>
                </a:solidFill>
                <a:ea typeface="MS PGothic"/>
                <a:cs typeface="Arial" panose="020B0604020202020204" pitchFamily="34" charset="0"/>
              </a:rPr>
              <a:t>:	Design, </a:t>
            </a:r>
            <a:r>
              <a:rPr lang="en-GB" sz="1600" dirty="0">
                <a:solidFill>
                  <a:schemeClr val="bg1"/>
                </a:solidFill>
                <a:ea typeface="MS PGothic"/>
                <a:cs typeface="Arial" panose="020B0604020202020204" pitchFamily="34" charset="0"/>
              </a:rPr>
              <a:t>Consultancy, Advisory and Services</a:t>
            </a:r>
            <a:endParaRPr lang="en-US" sz="1600" dirty="0">
              <a:solidFill>
                <a:schemeClr val="bg1"/>
              </a:solidFill>
              <a:ea typeface="MS PGothic"/>
              <a:cs typeface="Arial" panose="020B0604020202020204" pitchFamily="34" charset="0"/>
            </a:endParaRPr>
          </a:p>
          <a:p>
            <a:pPr marL="162000" indent="0" defTabSz="972000">
              <a:lnSpc>
                <a:spcPct val="100000"/>
              </a:lnSpc>
              <a:spcBef>
                <a:spcPts val="0"/>
              </a:spcBef>
              <a:spcAft>
                <a:spcPts val="600"/>
              </a:spcAft>
              <a:buClr>
                <a:schemeClr val="tx2"/>
              </a:buClr>
              <a:buSzPct val="120000"/>
              <a:buNone/>
            </a:pPr>
            <a:r>
              <a:rPr lang="en-US" sz="1600" b="1" dirty="0">
                <a:solidFill>
                  <a:schemeClr val="bg1"/>
                </a:solidFill>
                <a:ea typeface="MS PGothic"/>
                <a:cs typeface="Arial" panose="020B0604020202020204" pitchFamily="34" charset="0"/>
              </a:rPr>
              <a:t>Offer 6</a:t>
            </a:r>
            <a:r>
              <a:rPr lang="en-US" sz="1600" dirty="0">
                <a:solidFill>
                  <a:schemeClr val="bg1"/>
                </a:solidFill>
                <a:ea typeface="MS PGothic"/>
                <a:cs typeface="Arial" panose="020B0604020202020204" pitchFamily="34" charset="0"/>
              </a:rPr>
              <a:t>:	Research and Innovation</a:t>
            </a:r>
          </a:p>
        </p:txBody>
      </p:sp>
      <p:sp>
        <p:nvSpPr>
          <p:cNvPr id="12" name="Footer Placeholder 11">
            <a:extLst>
              <a:ext uri="{FF2B5EF4-FFF2-40B4-BE49-F238E27FC236}">
                <a16:creationId xmlns:a16="http://schemas.microsoft.com/office/drawing/2014/main" id="{74A5191B-DEEC-2F09-42CE-73488D4B8009}"/>
              </a:ext>
            </a:extLst>
          </p:cNvPr>
          <p:cNvSpPr>
            <a:spLocks noGrp="1"/>
          </p:cNvSpPr>
          <p:nvPr>
            <p:ph type="ftr" sz="quarter" idx="3"/>
          </p:nvPr>
        </p:nvSpPr>
        <p:spPr/>
        <p:txBody>
          <a:bodyPr/>
          <a:lstStyle/>
          <a:p>
            <a:r>
              <a:rPr lang="en-US" b="1" dirty="0"/>
              <a:t>UK MedTech: </a:t>
            </a:r>
            <a:r>
              <a:rPr lang="en-US" dirty="0"/>
              <a:t>Your Partner in Healthcare</a:t>
            </a:r>
          </a:p>
        </p:txBody>
      </p:sp>
      <p:sp>
        <p:nvSpPr>
          <p:cNvPr id="13" name="Slide Number Placeholder 12">
            <a:extLst>
              <a:ext uri="{FF2B5EF4-FFF2-40B4-BE49-F238E27FC236}">
                <a16:creationId xmlns:a16="http://schemas.microsoft.com/office/drawing/2014/main" id="{11223445-07CD-394F-F2D0-25832EEEDA08}"/>
              </a:ext>
            </a:extLst>
          </p:cNvPr>
          <p:cNvSpPr>
            <a:spLocks noGrp="1"/>
          </p:cNvSpPr>
          <p:nvPr>
            <p:ph type="sldNum" sz="quarter" idx="4"/>
          </p:nvPr>
        </p:nvSpPr>
        <p:spPr/>
        <p:txBody>
          <a:bodyPr/>
          <a:lstStyle/>
          <a:p>
            <a:fld id="{48477F85-CF69-7543-BDC4-99C30B4D2507}" type="slidenum">
              <a:rPr lang="en-US" smtClean="0"/>
              <a:pPr/>
              <a:t>2</a:t>
            </a:fld>
            <a:endParaRPr lang="en-US" dirty="0"/>
          </a:p>
        </p:txBody>
      </p:sp>
      <p:cxnSp>
        <p:nvCxnSpPr>
          <p:cNvPr id="17" name="Straight Connector 16">
            <a:extLst>
              <a:ext uri="{FF2B5EF4-FFF2-40B4-BE49-F238E27FC236}">
                <a16:creationId xmlns:a16="http://schemas.microsoft.com/office/drawing/2014/main" id="{213E9BE3-65F1-6950-C4E3-F1FE363A02A8}"/>
              </a:ext>
              <a:ext uri="{C183D7F6-B498-43B3-948B-1728B52AA6E4}">
                <adec:decorative xmlns:adec="http://schemas.microsoft.com/office/drawing/2017/decorative" val="1"/>
              </a:ext>
            </a:extLst>
          </p:cNvPr>
          <p:cNvCxnSpPr>
            <a:cxnSpLocks/>
          </p:cNvCxnSpPr>
          <p:nvPr/>
        </p:nvCxnSpPr>
        <p:spPr>
          <a:xfrm>
            <a:off x="542099" y="1482500"/>
            <a:ext cx="1080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Oval 2">
            <a:hlinkClick r:id="" action="ppaction://hlinkshowjump?jump=nextslide" highlightClick="1"/>
            <a:extLst>
              <a:ext uri="{FF2B5EF4-FFF2-40B4-BE49-F238E27FC236}">
                <a16:creationId xmlns:a16="http://schemas.microsoft.com/office/drawing/2014/main" id="{D3234338-1A3C-DCC1-C68C-64682855C968}"/>
              </a:ext>
            </a:extLst>
          </p:cNvPr>
          <p:cNvSpPr/>
          <p:nvPr/>
        </p:nvSpPr>
        <p:spPr>
          <a:xfrm>
            <a:off x="11648796" y="88900"/>
            <a:ext cx="272260" cy="272260"/>
          </a:xfrm>
          <a:prstGeom prst="ellipse">
            <a:avLst/>
          </a:pr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hlinkClick r:id="" action="ppaction://hlinkshowjump?jump=previousslide" highlightClick="1"/>
            <a:extLst>
              <a:ext uri="{FF2B5EF4-FFF2-40B4-BE49-F238E27FC236}">
                <a16:creationId xmlns:a16="http://schemas.microsoft.com/office/drawing/2014/main" id="{1724F48A-AB3D-E518-DF62-63D811EE553A}"/>
              </a:ext>
            </a:extLst>
          </p:cNvPr>
          <p:cNvSpPr/>
          <p:nvPr/>
        </p:nvSpPr>
        <p:spPr>
          <a:xfrm>
            <a:off x="11293196" y="88900"/>
            <a:ext cx="272260" cy="272260"/>
          </a:xfrm>
          <a:prstGeom prst="ellipse">
            <a:avLst/>
          </a:pr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44616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7A41E-501D-E25E-5530-A01FBC8C6B43}"/>
              </a:ext>
            </a:extLst>
          </p:cNvPr>
          <p:cNvSpPr>
            <a:spLocks noGrp="1"/>
          </p:cNvSpPr>
          <p:nvPr>
            <p:ph type="sldNum" sz="quarter" idx="4"/>
          </p:nvPr>
        </p:nvSpPr>
        <p:spPr/>
        <p:txBody>
          <a:bodyPr/>
          <a:lstStyle/>
          <a:p>
            <a:fld id="{48477F85-CF69-7543-BDC4-99C30B4D2507}" type="slidenum">
              <a:rPr lang="en-US" smtClean="0"/>
              <a:pPr/>
              <a:t>20</a:t>
            </a:fld>
            <a:endParaRPr lang="en-US" dirty="0"/>
          </a:p>
        </p:txBody>
      </p:sp>
      <p:sp>
        <p:nvSpPr>
          <p:cNvPr id="9" name="Footer Placeholder 2">
            <a:extLst>
              <a:ext uri="{FF2B5EF4-FFF2-40B4-BE49-F238E27FC236}">
                <a16:creationId xmlns:a16="http://schemas.microsoft.com/office/drawing/2014/main" id="{F6A2454B-04F8-C03E-95CB-CE93C21920E5}"/>
              </a:ext>
            </a:extLst>
          </p:cNvPr>
          <p:cNvSpPr>
            <a:spLocks noGrp="1"/>
          </p:cNvSpPr>
          <p:nvPr>
            <p:ph type="ftr" sz="quarter" idx="3"/>
          </p:nvPr>
        </p:nvSpPr>
        <p:spPr>
          <a:xfrm>
            <a:off x="6336000" y="6624139"/>
            <a:ext cx="5040000" cy="107722"/>
          </a:xfrm>
        </p:spPr>
        <p:txBody>
          <a:bodyPr/>
          <a:lstStyle/>
          <a:p>
            <a:r>
              <a:rPr lang="en-US" b="1" dirty="0"/>
              <a:t>UK MedTech: </a:t>
            </a:r>
            <a:r>
              <a:rPr lang="en-US" dirty="0"/>
              <a:t>Your Partner in Healthcare</a:t>
            </a:r>
          </a:p>
        </p:txBody>
      </p:sp>
      <p:pic>
        <p:nvPicPr>
          <p:cNvPr id="13" name="Picture 12" descr="A person holding a book&#10;&#10;Description automatically generated with low confidence">
            <a:extLst>
              <a:ext uri="{FF2B5EF4-FFF2-40B4-BE49-F238E27FC236}">
                <a16:creationId xmlns:a16="http://schemas.microsoft.com/office/drawing/2014/main" id="{0F1451D0-E564-0DCB-350E-E0E5BFBCCAA9}"/>
              </a:ext>
            </a:extLst>
          </p:cNvPr>
          <p:cNvPicPr>
            <a:picLocks noChangeAspect="1"/>
          </p:cNvPicPr>
          <p:nvPr/>
        </p:nvPicPr>
        <p:blipFill rotWithShape="1">
          <a:blip r:embed="rId2" cstate="print">
            <a:alphaModFix amt="75000"/>
            <a:extLst>
              <a:ext uri="{28A0092B-C50C-407E-A947-70E740481C1C}">
                <a14:useLocalDpi xmlns:a14="http://schemas.microsoft.com/office/drawing/2010/main"/>
              </a:ext>
            </a:extLst>
          </a:blip>
          <a:srcRect/>
          <a:stretch/>
        </p:blipFill>
        <p:spPr>
          <a:xfrm>
            <a:off x="2638334" y="-13447"/>
            <a:ext cx="9553666" cy="6501572"/>
          </a:xfrm>
          <a:prstGeom prst="rect">
            <a:avLst/>
          </a:prstGeom>
          <a:ln>
            <a:noFill/>
          </a:ln>
        </p:spPr>
      </p:pic>
      <p:sp>
        <p:nvSpPr>
          <p:cNvPr id="15" name="Rectangle 14">
            <a:extLst>
              <a:ext uri="{FF2B5EF4-FFF2-40B4-BE49-F238E27FC236}">
                <a16:creationId xmlns:a16="http://schemas.microsoft.com/office/drawing/2014/main" id="{C34ABA4D-FA0A-15E9-20B5-807629322596}"/>
              </a:ext>
            </a:extLst>
          </p:cNvPr>
          <p:cNvSpPr/>
          <p:nvPr/>
        </p:nvSpPr>
        <p:spPr>
          <a:xfrm>
            <a:off x="0" y="-13447"/>
            <a:ext cx="12192000" cy="6501572"/>
          </a:xfrm>
          <a:prstGeom prst="rect">
            <a:avLst/>
          </a:prstGeom>
          <a:gradFill>
            <a:gsLst>
              <a:gs pos="45000">
                <a:schemeClr val="tx1"/>
              </a:gs>
              <a:gs pos="8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E13F68-67D9-A3F6-AE4C-A66121323603}"/>
              </a:ext>
            </a:extLst>
          </p:cNvPr>
          <p:cNvSpPr>
            <a:spLocks noGrp="1"/>
          </p:cNvSpPr>
          <p:nvPr>
            <p:ph type="title"/>
          </p:nvPr>
        </p:nvSpPr>
        <p:spPr>
          <a:xfrm>
            <a:off x="503999" y="897250"/>
            <a:ext cx="11188800" cy="415498"/>
          </a:xfrm>
          <a:ln>
            <a:noFill/>
          </a:ln>
        </p:spPr>
        <p:txBody>
          <a:bodyPr/>
          <a:lstStyle/>
          <a:p>
            <a:r>
              <a:rPr lang="en-US" sz="3000" dirty="0"/>
              <a:t>What Department for International Trade offer</a:t>
            </a:r>
          </a:p>
        </p:txBody>
      </p:sp>
      <p:sp>
        <p:nvSpPr>
          <p:cNvPr id="8" name="Text Placeholder 4">
            <a:extLst>
              <a:ext uri="{FF2B5EF4-FFF2-40B4-BE49-F238E27FC236}">
                <a16:creationId xmlns:a16="http://schemas.microsoft.com/office/drawing/2014/main" id="{7FD02786-55C3-EBA6-3BCB-EB1229FA8AD7}"/>
              </a:ext>
            </a:extLst>
          </p:cNvPr>
          <p:cNvSpPr txBox="1">
            <a:spLocks/>
          </p:cNvSpPr>
          <p:nvPr/>
        </p:nvSpPr>
        <p:spPr>
          <a:xfrm>
            <a:off x="503999" y="1584000"/>
            <a:ext cx="6501919" cy="4385816"/>
          </a:xfrm>
          <a:prstGeom prst="rect">
            <a:avLst/>
          </a:prstGeom>
          <a:ln>
            <a:noFill/>
          </a:ln>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GB" sz="1400" dirty="0">
                <a:solidFill>
                  <a:schemeClr val="bg1"/>
                </a:solidFill>
                <a:cs typeface="Arial" panose="020B0604020202020204" pitchFamily="34" charset="0"/>
              </a:rPr>
              <a:t>The UK has a rich and diverse ecosystem with many private sector suppliers and public sector capabilities, across MedTech invention, development and adoption.</a:t>
            </a:r>
          </a:p>
          <a:p>
            <a:pPr marL="0" indent="0">
              <a:lnSpc>
                <a:spcPct val="100000"/>
              </a:lnSpc>
              <a:spcBef>
                <a:spcPts val="0"/>
              </a:spcBef>
              <a:spcAft>
                <a:spcPts val="1500"/>
              </a:spcAft>
              <a:buNone/>
            </a:pPr>
            <a:r>
              <a:rPr lang="en-GB" sz="1400" dirty="0">
                <a:solidFill>
                  <a:schemeClr val="bg1"/>
                </a:solidFill>
                <a:cs typeface="Arial" panose="020B0604020202020204" pitchFamily="34" charset="0"/>
              </a:rPr>
              <a:t>Department for International Trade (DIT) offer access to advice on Product</a:t>
            </a:r>
            <a:br>
              <a:rPr lang="en-GB" sz="1400" dirty="0">
                <a:solidFill>
                  <a:schemeClr val="bg1"/>
                </a:solidFill>
                <a:cs typeface="Arial" panose="020B0604020202020204" pitchFamily="34" charset="0"/>
              </a:rPr>
            </a:br>
            <a:r>
              <a:rPr lang="en-GB" sz="1400" dirty="0">
                <a:solidFill>
                  <a:schemeClr val="bg1"/>
                </a:solidFill>
                <a:cs typeface="Arial" panose="020B0604020202020204" pitchFamily="34" charset="0"/>
              </a:rPr>
              <a:t>and Service Development, Including Innovation, IP (Intellectual Property) </a:t>
            </a:r>
            <a:br>
              <a:rPr lang="en-GB" sz="1400" dirty="0">
                <a:solidFill>
                  <a:schemeClr val="bg1"/>
                </a:solidFill>
                <a:cs typeface="Arial" panose="020B0604020202020204" pitchFamily="34" charset="0"/>
              </a:rPr>
            </a:br>
            <a:r>
              <a:rPr lang="en-GB" sz="1400" dirty="0">
                <a:solidFill>
                  <a:schemeClr val="bg1"/>
                </a:solidFill>
                <a:cs typeface="Arial" panose="020B0604020202020204" pitchFamily="34" charset="0"/>
              </a:rPr>
              <a:t>and standards.</a:t>
            </a:r>
          </a:p>
          <a:p>
            <a:pPr marL="0" indent="0">
              <a:lnSpc>
                <a:spcPct val="100000"/>
              </a:lnSpc>
              <a:spcBef>
                <a:spcPts val="0"/>
              </a:spcBef>
              <a:spcAft>
                <a:spcPts val="1500"/>
              </a:spcAft>
              <a:buNone/>
            </a:pPr>
            <a:r>
              <a:rPr lang="en-GB" sz="1400" dirty="0">
                <a:solidFill>
                  <a:schemeClr val="bg1"/>
                </a:solidFill>
                <a:cs typeface="Arial" panose="020B0604020202020204" pitchFamily="34" charset="0"/>
              </a:rPr>
              <a:t>DIT link international businesses with the right UK partners and suppliers through meet-the-buyer events, networking receptions, and product launches.</a:t>
            </a:r>
          </a:p>
          <a:p>
            <a:pPr marL="0" indent="0">
              <a:lnSpc>
                <a:spcPct val="100000"/>
              </a:lnSpc>
              <a:spcBef>
                <a:spcPts val="0"/>
              </a:spcBef>
              <a:spcAft>
                <a:spcPts val="3000"/>
              </a:spcAft>
              <a:buNone/>
            </a:pPr>
            <a:r>
              <a:rPr lang="en-GB" sz="1400" b="1" dirty="0">
                <a:solidFill>
                  <a:schemeClr val="bg1"/>
                </a:solidFill>
                <a:cs typeface="Arial" panose="020B0604020202020204" pitchFamily="34" charset="0"/>
              </a:rPr>
              <a:t>Find out more here: </a:t>
            </a:r>
            <a:r>
              <a:rPr lang="en-GB" sz="1400" dirty="0">
                <a:solidFill>
                  <a:srgbClr val="00B0F0"/>
                </a:solidFill>
                <a:cs typeface="Arial" panose="020B0604020202020204" pitchFamily="34" charset="0"/>
                <a:hlinkClick r:id="rId3">
                  <a:extLst>
                    <a:ext uri="{A12FA001-AC4F-418D-AE19-62706E023703}">
                      <ahyp:hlinkClr xmlns:ahyp="http://schemas.microsoft.com/office/drawing/2018/hyperlinkcolor" val="tx"/>
                    </a:ext>
                  </a:extLst>
                </a:hlinkClick>
              </a:rPr>
              <a:t>https://www.events.great.gov.uk/ehome/index.php?eventid=200183029&amp;</a:t>
            </a:r>
            <a:r>
              <a:rPr lang="en-GB" sz="1400" dirty="0">
                <a:solidFill>
                  <a:srgbClr val="00B0F0"/>
                </a:solidFill>
                <a:highlight>
                  <a:srgbClr val="FFFF00"/>
                </a:highlight>
                <a:cs typeface="Arial" panose="020B0604020202020204" pitchFamily="34" charset="0"/>
              </a:rPr>
              <a:t> </a:t>
            </a:r>
          </a:p>
          <a:p>
            <a:pPr marL="0" indent="0">
              <a:lnSpc>
                <a:spcPct val="100000"/>
              </a:lnSpc>
              <a:spcBef>
                <a:spcPts val="0"/>
              </a:spcBef>
              <a:spcAft>
                <a:spcPts val="1500"/>
              </a:spcAft>
              <a:buNone/>
            </a:pPr>
            <a:r>
              <a:rPr lang="en-GB" sz="1400" dirty="0">
                <a:solidFill>
                  <a:schemeClr val="bg1"/>
                </a:solidFill>
                <a:cs typeface="Arial" panose="020B0604020202020204" pitchFamily="34" charset="0"/>
              </a:rPr>
              <a:t>DIT also offers a comprehensive support for inward investors. You can also check out information about the market and a sample of investment opportunities on the Investment Atlas: </a:t>
            </a:r>
            <a:r>
              <a:rPr lang="en-GB" sz="1400" dirty="0">
                <a:solidFill>
                  <a:srgbClr val="00B0F0"/>
                </a:solidFill>
                <a:cs typeface="Arial" panose="020B0604020202020204" pitchFamily="34" charset="0"/>
                <a:hlinkClick r:id="rId4">
                  <a:extLst>
                    <a:ext uri="{A12FA001-AC4F-418D-AE19-62706E023703}">
                      <ahyp:hlinkClr xmlns:ahyp="http://schemas.microsoft.com/office/drawing/2018/hyperlinkcolor" val="tx"/>
                    </a:ext>
                  </a:extLst>
                </a:hlinkClick>
              </a:rPr>
              <a:t>https://www.great.gov.uk/international/investment/</a:t>
            </a:r>
            <a:endParaRPr lang="en-GB" sz="1400" dirty="0">
              <a:solidFill>
                <a:srgbClr val="00B0F0"/>
              </a:solidFill>
              <a:cs typeface="Arial" panose="020B0604020202020204" pitchFamily="34" charset="0"/>
            </a:endParaRPr>
          </a:p>
          <a:p>
            <a:pPr marL="0" indent="0">
              <a:lnSpc>
                <a:spcPct val="100000"/>
              </a:lnSpc>
              <a:spcBef>
                <a:spcPts val="0"/>
              </a:spcBef>
              <a:spcAft>
                <a:spcPts val="1600"/>
              </a:spcAft>
              <a:buNone/>
            </a:pPr>
            <a:r>
              <a:rPr lang="en-GB" sz="1400" dirty="0">
                <a:solidFill>
                  <a:schemeClr val="bg1"/>
                </a:solidFill>
                <a:cs typeface="Arial" panose="020B0604020202020204" pitchFamily="34" charset="0"/>
              </a:rPr>
              <a:t>This offer is meant to shine a spotlight on MedTech in the UK, but we are keen to connect on your specific requirements and how we can connect you to the UK opportunity that best matches your </a:t>
            </a:r>
            <a:r>
              <a:rPr lang="en-GB" sz="1400" dirty="0">
                <a:cs typeface="Arial" panose="020B0604020202020204" pitchFamily="34" charset="0"/>
              </a:rPr>
              <a:t>needs.</a:t>
            </a:r>
          </a:p>
        </p:txBody>
      </p:sp>
      <p:sp>
        <p:nvSpPr>
          <p:cNvPr id="10" name="Oval 9">
            <a:hlinkClick r:id="" action="ppaction://hlinkshowjump?jump=nextslide" highlightClick="1"/>
            <a:extLst>
              <a:ext uri="{FF2B5EF4-FFF2-40B4-BE49-F238E27FC236}">
                <a16:creationId xmlns:a16="http://schemas.microsoft.com/office/drawing/2014/main" id="{813B4E49-CA74-EC38-1234-D1C105C49DDE}"/>
              </a:ext>
            </a:extLst>
          </p:cNvPr>
          <p:cNvSpPr/>
          <p:nvPr/>
        </p:nvSpPr>
        <p:spPr>
          <a:xfrm>
            <a:off x="11648796" y="88900"/>
            <a:ext cx="272260" cy="272260"/>
          </a:xfrm>
          <a:prstGeom prst="ellipse">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hlinkClick r:id="" action="ppaction://hlinkshowjump?jump=previousslide" highlightClick="1"/>
            <a:extLst>
              <a:ext uri="{FF2B5EF4-FFF2-40B4-BE49-F238E27FC236}">
                <a16:creationId xmlns:a16="http://schemas.microsoft.com/office/drawing/2014/main" id="{CAC36D3F-B842-1121-F605-D4D53E6AB312}"/>
              </a:ext>
            </a:extLst>
          </p:cNvPr>
          <p:cNvSpPr/>
          <p:nvPr/>
        </p:nvSpPr>
        <p:spPr>
          <a:xfrm>
            <a:off x="11293196" y="88900"/>
            <a:ext cx="272260" cy="272260"/>
          </a:xfrm>
          <a:prstGeom prst="ellipse">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90017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EF10-7B14-40DC-9B84-405DFDF28298}"/>
              </a:ext>
            </a:extLst>
          </p:cNvPr>
          <p:cNvSpPr>
            <a:spLocks noGrp="1"/>
          </p:cNvSpPr>
          <p:nvPr>
            <p:ph type="title"/>
          </p:nvPr>
        </p:nvSpPr>
        <p:spPr>
          <a:xfrm>
            <a:off x="503999" y="828000"/>
            <a:ext cx="11188800" cy="553998"/>
          </a:xfrm>
        </p:spPr>
        <p:txBody>
          <a:bodyPr tIns="0" bIns="0" anchor="t">
            <a:normAutofit/>
          </a:bodyPr>
          <a:lstStyle/>
          <a:p>
            <a:r>
              <a:rPr lang="en-GB" sz="3000" b="1" dirty="0">
                <a:solidFill>
                  <a:schemeClr val="bg1"/>
                </a:solidFill>
                <a:ea typeface="MS PGothic"/>
              </a:rPr>
              <a:t>How DIT can help you?</a:t>
            </a:r>
            <a:endParaRPr lang="en-GB" sz="3000" b="1" dirty="0">
              <a:solidFill>
                <a:schemeClr val="bg1"/>
              </a:solidFill>
            </a:endParaRPr>
          </a:p>
        </p:txBody>
      </p:sp>
      <p:sp>
        <p:nvSpPr>
          <p:cNvPr id="29" name="TextBox 28">
            <a:extLst>
              <a:ext uri="{FF2B5EF4-FFF2-40B4-BE49-F238E27FC236}">
                <a16:creationId xmlns:a16="http://schemas.microsoft.com/office/drawing/2014/main" id="{D7344030-813B-4414-9280-245D8F4A827E}"/>
              </a:ext>
            </a:extLst>
          </p:cNvPr>
          <p:cNvSpPr txBox="1"/>
          <p:nvPr/>
        </p:nvSpPr>
        <p:spPr>
          <a:xfrm>
            <a:off x="503998" y="1440000"/>
            <a:ext cx="8363316"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bg1"/>
                </a:solidFill>
                <a:latin typeface="Arial" panose="020B0604020202020204" pitchFamily="34" charset="0"/>
                <a:ea typeface="MS PGothic"/>
                <a:cs typeface="Arial" panose="020B0604020202020204" pitchFamily="34" charset="0"/>
              </a:rPr>
              <a:t>The Department for International Trade (DIT) helps businesses export and grow into global markets. We provide practical support to UK businesses at home and to buyers overseas. </a:t>
            </a:r>
          </a:p>
        </p:txBody>
      </p:sp>
      <p:sp>
        <p:nvSpPr>
          <p:cNvPr id="30" name="TextBox 29">
            <a:extLst>
              <a:ext uri="{FF2B5EF4-FFF2-40B4-BE49-F238E27FC236}">
                <a16:creationId xmlns:a16="http://schemas.microsoft.com/office/drawing/2014/main" id="{559480EC-FA96-4F75-BFA2-B593543AFC07}"/>
              </a:ext>
            </a:extLst>
          </p:cNvPr>
          <p:cNvSpPr txBox="1"/>
          <p:nvPr/>
        </p:nvSpPr>
        <p:spPr>
          <a:xfrm>
            <a:off x="503998" y="2160000"/>
            <a:ext cx="5220000" cy="36779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200"/>
              </a:spcAft>
            </a:pPr>
            <a:r>
              <a:rPr lang="en-GB" sz="1600" b="1" dirty="0">
                <a:solidFill>
                  <a:schemeClr val="bg1"/>
                </a:solidFill>
                <a:latin typeface="Arial" panose="020B0604020202020204" pitchFamily="34" charset="0"/>
                <a:ea typeface="MS PGothic"/>
                <a:cs typeface="Arial" panose="020B0604020202020204" pitchFamily="34" charset="0"/>
              </a:rPr>
              <a:t>Support for UK exporters</a:t>
            </a:r>
            <a:endParaRPr lang="en-US" sz="1600" b="1" dirty="0">
              <a:solidFill>
                <a:schemeClr val="bg1"/>
              </a:solidFill>
              <a:latin typeface="Arial" panose="020B0604020202020204" pitchFamily="34" charset="0"/>
              <a:ea typeface="MS PGothic"/>
              <a:cs typeface="Arial" panose="020B0604020202020204" pitchFamily="34" charset="0"/>
            </a:endParaRPr>
          </a:p>
          <a:p>
            <a:pPr>
              <a:spcAft>
                <a:spcPts val="1200"/>
              </a:spcAft>
            </a:pPr>
            <a:r>
              <a:rPr lang="en-US" sz="1300" dirty="0">
                <a:solidFill>
                  <a:schemeClr val="bg1"/>
                </a:solidFill>
                <a:latin typeface="Arial" panose="020B0604020202020204" pitchFamily="34" charset="0"/>
                <a:ea typeface="MS PGothic"/>
                <a:cs typeface="Arial" panose="020B0604020202020204" pitchFamily="34" charset="0"/>
              </a:rPr>
              <a:t>We can provide support on:</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Export strategy and planning</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Identifying new market opportunities</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Introductions to new supply chains, sales and marketing, including market knowledge and identifying possible business partners</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Access to trade events, missions and webinars</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Product and service development, including innovation, </a:t>
            </a:r>
            <a:br>
              <a:rPr lang="en-US" sz="1300" dirty="0">
                <a:solidFill>
                  <a:schemeClr val="bg1"/>
                </a:solidFill>
                <a:latin typeface="Arial" panose="020B0604020202020204" pitchFamily="34" charset="0"/>
                <a:ea typeface="MS PGothic"/>
                <a:cs typeface="Arial" panose="020B0604020202020204" pitchFamily="34" charset="0"/>
              </a:rPr>
            </a:br>
            <a:r>
              <a:rPr lang="en-US" sz="1300" dirty="0">
                <a:solidFill>
                  <a:schemeClr val="bg1"/>
                </a:solidFill>
                <a:latin typeface="Arial" panose="020B0604020202020204" pitchFamily="34" charset="0"/>
                <a:ea typeface="MS PGothic"/>
                <a:cs typeface="Arial" panose="020B0604020202020204" pitchFamily="34" charset="0"/>
              </a:rPr>
              <a:t>IP (intellectual property) and standards</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Export operations, including legal and regulatory issues, export controls, documentation, logistics and distribution</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Getting paid and export finance</a:t>
            </a:r>
          </a:p>
        </p:txBody>
      </p:sp>
      <p:sp>
        <p:nvSpPr>
          <p:cNvPr id="31" name="TextBox 30">
            <a:extLst>
              <a:ext uri="{FF2B5EF4-FFF2-40B4-BE49-F238E27FC236}">
                <a16:creationId xmlns:a16="http://schemas.microsoft.com/office/drawing/2014/main" id="{14E35CB4-281A-4DA6-92DB-A14F095B6ECE}"/>
              </a:ext>
            </a:extLst>
          </p:cNvPr>
          <p:cNvSpPr txBox="1"/>
          <p:nvPr/>
        </p:nvSpPr>
        <p:spPr>
          <a:xfrm>
            <a:off x="6096000" y="2160000"/>
            <a:ext cx="5220000" cy="30623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200"/>
              </a:spcAft>
            </a:pPr>
            <a:r>
              <a:rPr lang="en-GB" sz="1600" b="1" dirty="0">
                <a:solidFill>
                  <a:schemeClr val="bg1"/>
                </a:solidFill>
                <a:latin typeface="Arial" panose="020B0604020202020204" pitchFamily="34" charset="0"/>
                <a:ea typeface="MS PGothic"/>
                <a:cs typeface="Arial" panose="020B0604020202020204" pitchFamily="34" charset="0"/>
              </a:rPr>
              <a:t>Support for international buyers</a:t>
            </a:r>
            <a:endParaRPr lang="en-US" sz="1600" b="1" dirty="0">
              <a:solidFill>
                <a:schemeClr val="bg1"/>
              </a:solidFill>
              <a:latin typeface="Arial" panose="020B0604020202020204" pitchFamily="34" charset="0"/>
              <a:ea typeface="MS PGothic"/>
              <a:cs typeface="Arial" panose="020B0604020202020204" pitchFamily="34" charset="0"/>
            </a:endParaRPr>
          </a:p>
          <a:p>
            <a:pPr>
              <a:spcAft>
                <a:spcPts val="1200"/>
              </a:spcAft>
            </a:pPr>
            <a:r>
              <a:rPr lang="en-US" sz="1300" dirty="0">
                <a:solidFill>
                  <a:schemeClr val="bg1"/>
                </a:solidFill>
                <a:latin typeface="Arial" panose="020B0604020202020204" pitchFamily="34" charset="0"/>
                <a:ea typeface="MS PGothic"/>
                <a:cs typeface="Arial" panose="020B0604020202020204" pitchFamily="34" charset="0"/>
              </a:rPr>
              <a:t>We can provide support on:</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Our </a:t>
            </a:r>
            <a:r>
              <a:rPr lang="en-US" sz="1300" dirty="0">
                <a:solidFill>
                  <a:schemeClr val="bg1"/>
                </a:solidFill>
                <a:latin typeface="Arial" panose="020B0604020202020204" pitchFamily="34" charset="0"/>
                <a:ea typeface="MS PGothic"/>
                <a:cs typeface="Arial" panose="020B0604020202020204" pitchFamily="34" charset="0"/>
                <a:hlinkClick r:id="rId3">
                  <a:extLst>
                    <a:ext uri="{A12FA001-AC4F-418D-AE19-62706E023703}">
                      <ahyp:hlinkClr xmlns:ahyp="http://schemas.microsoft.com/office/drawing/2018/hyperlinkcolor" val="tx"/>
                    </a:ext>
                  </a:extLst>
                </a:hlinkClick>
              </a:rPr>
              <a:t>find a supplier</a:t>
            </a:r>
            <a:r>
              <a:rPr lang="en-US" sz="1300" dirty="0">
                <a:solidFill>
                  <a:schemeClr val="bg1"/>
                </a:solidFill>
                <a:latin typeface="Arial" panose="020B0604020202020204" pitchFamily="34" charset="0"/>
                <a:ea typeface="MS PGothic"/>
                <a:cs typeface="Arial" panose="020B0604020202020204" pitchFamily="34" charset="0"/>
              </a:rPr>
              <a:t> service allows international buyers to connect with UK businesses. </a:t>
            </a:r>
            <a:endParaRPr lang="en-US" sz="1300" dirty="0">
              <a:solidFill>
                <a:schemeClr val="bg1"/>
              </a:solidFill>
              <a:latin typeface="Arial" panose="020B0604020202020204" pitchFamily="34" charset="0"/>
              <a:cs typeface="Arial" panose="020B0604020202020204" pitchFamily="34" charset="0"/>
            </a:endParaRP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We link international businesses with the right UK partners and suppliers through </a:t>
            </a:r>
            <a:r>
              <a:rPr lang="en-US" sz="1300" dirty="0">
                <a:solidFill>
                  <a:schemeClr val="bg1"/>
                </a:solidFill>
                <a:latin typeface="Arial" panose="020B0604020202020204" pitchFamily="34" charset="0"/>
                <a:ea typeface="MS PGothic"/>
                <a:cs typeface="Arial" panose="020B0604020202020204" pitchFamily="34" charset="0"/>
                <a:hlinkClick r:id="rId4">
                  <a:extLst>
                    <a:ext uri="{A12FA001-AC4F-418D-AE19-62706E023703}">
                      <ahyp:hlinkClr xmlns:ahyp="http://schemas.microsoft.com/office/drawing/2018/hyperlinkcolor" val="tx"/>
                    </a:ext>
                  </a:extLst>
                </a:hlinkClick>
              </a:rPr>
              <a:t>meet-the-buyer events, networking receptions, and product launches</a:t>
            </a:r>
            <a:r>
              <a:rPr lang="en-US" sz="1300" dirty="0">
                <a:solidFill>
                  <a:schemeClr val="bg1"/>
                </a:solidFill>
                <a:latin typeface="Arial" panose="020B0604020202020204" pitchFamily="34" charset="0"/>
                <a:ea typeface="MS PGothic"/>
                <a:cs typeface="Arial" panose="020B0604020202020204" pitchFamily="34" charset="0"/>
              </a:rPr>
              <a:t>.</a:t>
            </a:r>
          </a:p>
          <a:p>
            <a:pPr marL="180000" indent="-180000">
              <a:spcAft>
                <a:spcPts val="1200"/>
              </a:spcAft>
              <a:buClr>
                <a:schemeClr val="tx2"/>
              </a:buClr>
              <a:buSzPct val="130000"/>
              <a:buFont typeface="Wingdings"/>
              <a:buChar char="§"/>
            </a:pPr>
            <a:r>
              <a:rPr lang="en-US" sz="1300" dirty="0">
                <a:solidFill>
                  <a:schemeClr val="bg1"/>
                </a:solidFill>
                <a:latin typeface="Arial" panose="020B0604020202020204" pitchFamily="34" charset="0"/>
                <a:ea typeface="MS PGothic"/>
                <a:cs typeface="Arial" panose="020B0604020202020204" pitchFamily="34" charset="0"/>
              </a:rPr>
              <a:t>Through UK Export Finance, we can provide loans to overseas buyers of goods and services from the UK. UKEF also can offer financial guarantees to banks, giving real reassurance to all sides </a:t>
            </a:r>
            <a:br>
              <a:rPr lang="en-US" sz="1300" dirty="0">
                <a:solidFill>
                  <a:schemeClr val="bg1"/>
                </a:solidFill>
                <a:latin typeface="Arial" panose="020B0604020202020204" pitchFamily="34" charset="0"/>
                <a:ea typeface="MS PGothic"/>
                <a:cs typeface="Arial" panose="020B0604020202020204" pitchFamily="34" charset="0"/>
              </a:rPr>
            </a:br>
            <a:r>
              <a:rPr lang="en-US" sz="1300" dirty="0">
                <a:solidFill>
                  <a:schemeClr val="bg1"/>
                </a:solidFill>
                <a:latin typeface="Arial" panose="020B0604020202020204" pitchFamily="34" charset="0"/>
                <a:ea typeface="MS PGothic"/>
                <a:cs typeface="Arial" panose="020B0604020202020204" pitchFamily="34" charset="0"/>
              </a:rPr>
              <a:t>of international trade deals, and allowing overseas buyers to benefit from the UK’s credit rating.</a:t>
            </a:r>
            <a:endParaRPr lang="en-US" sz="1125" dirty="0">
              <a:solidFill>
                <a:srgbClr val="08255A"/>
              </a:solidFill>
              <a:latin typeface="Arial" panose="020B0604020202020204" pitchFamily="34" charset="0"/>
              <a:ea typeface="MS PGothic"/>
              <a:cs typeface="Arial" panose="020B0604020202020204" pitchFamily="34" charset="0"/>
            </a:endParaRPr>
          </a:p>
        </p:txBody>
      </p:sp>
      <p:sp>
        <p:nvSpPr>
          <p:cNvPr id="37" name="Rectangle 36">
            <a:extLst>
              <a:ext uri="{FF2B5EF4-FFF2-40B4-BE49-F238E27FC236}">
                <a16:creationId xmlns:a16="http://schemas.microsoft.com/office/drawing/2014/main" id="{018B463F-7B6B-4AB4-9F99-460C65B28FC9}"/>
              </a:ext>
            </a:extLst>
          </p:cNvPr>
          <p:cNvSpPr/>
          <p:nvPr/>
        </p:nvSpPr>
        <p:spPr>
          <a:xfrm rot="10800000" flipV="1">
            <a:off x="6275157" y="5404354"/>
            <a:ext cx="3980133" cy="38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u="none" strike="noStrike" baseline="0" dirty="0">
                <a:solidFill>
                  <a:schemeClr val="bg1"/>
                </a:solidFill>
                <a:latin typeface="Arial" panose="020B0604020202020204" pitchFamily="34" charset="0"/>
                <a:cs typeface="Arial" panose="020B0604020202020204" pitchFamily="34" charset="0"/>
              </a:rPr>
              <a:t>Contact us today: Lifescience@trade.gov.uk</a:t>
            </a:r>
            <a:endParaRPr kumimoji="0" lang="en-US" sz="14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Oval 5">
            <a:hlinkClick r:id="" action="ppaction://hlinkshowjump?jump=nextslide" highlightClick="1"/>
            <a:extLst>
              <a:ext uri="{FF2B5EF4-FFF2-40B4-BE49-F238E27FC236}">
                <a16:creationId xmlns:a16="http://schemas.microsoft.com/office/drawing/2014/main" id="{8F867DE5-A749-B2DB-8E38-DD9A9DE9A6DF}"/>
              </a:ext>
            </a:extLst>
          </p:cNvPr>
          <p:cNvSpPr/>
          <p:nvPr/>
        </p:nvSpPr>
        <p:spPr>
          <a:xfrm>
            <a:off x="11648796" y="88900"/>
            <a:ext cx="272260" cy="272260"/>
          </a:xfrm>
          <a:prstGeom prst="ellipse">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hlinkClick r:id="" action="ppaction://hlinkshowjump?jump=previousslide" highlightClick="1"/>
            <a:extLst>
              <a:ext uri="{FF2B5EF4-FFF2-40B4-BE49-F238E27FC236}">
                <a16:creationId xmlns:a16="http://schemas.microsoft.com/office/drawing/2014/main" id="{A88CF10A-F7D5-B7E4-40FF-D2E4DD31F201}"/>
              </a:ext>
            </a:extLst>
          </p:cNvPr>
          <p:cNvSpPr/>
          <p:nvPr/>
        </p:nvSpPr>
        <p:spPr>
          <a:xfrm>
            <a:off x="11293196" y="88900"/>
            <a:ext cx="272260" cy="272260"/>
          </a:xfrm>
          <a:prstGeom prst="ellipse">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83A1EBD0-B8FA-321C-E07E-7ECCB35978AE}"/>
              </a:ext>
            </a:extLst>
          </p:cNvPr>
          <p:cNvSpPr>
            <a:spLocks noGrp="1"/>
          </p:cNvSpPr>
          <p:nvPr>
            <p:ph type="ftr" sz="quarter" idx="3"/>
          </p:nvPr>
        </p:nvSpPr>
        <p:spPr/>
        <p:txBody>
          <a:bodyPr/>
          <a:lstStyle/>
          <a:p>
            <a:r>
              <a:rPr lang="en-US" b="1" dirty="0"/>
              <a:t>UK MedTech: </a:t>
            </a:r>
            <a:r>
              <a:rPr lang="en-US" dirty="0"/>
              <a:t>Your Partner in Healthcare</a:t>
            </a:r>
          </a:p>
        </p:txBody>
      </p:sp>
      <p:sp>
        <p:nvSpPr>
          <p:cNvPr id="9" name="Slide Number Placeholder 8">
            <a:extLst>
              <a:ext uri="{FF2B5EF4-FFF2-40B4-BE49-F238E27FC236}">
                <a16:creationId xmlns:a16="http://schemas.microsoft.com/office/drawing/2014/main" id="{C7FA94DE-B30A-7EA5-D99F-0BEFA3DD3672}"/>
              </a:ext>
            </a:extLst>
          </p:cNvPr>
          <p:cNvSpPr>
            <a:spLocks noGrp="1"/>
          </p:cNvSpPr>
          <p:nvPr>
            <p:ph type="sldNum" sz="quarter" idx="4"/>
          </p:nvPr>
        </p:nvSpPr>
        <p:spPr/>
        <p:txBody>
          <a:bodyPr/>
          <a:lstStyle/>
          <a:p>
            <a:fld id="{48477F85-CF69-7543-BDC4-99C30B4D2507}" type="slidenum">
              <a:rPr lang="en-US" smtClean="0"/>
              <a:pPr/>
              <a:t>21</a:t>
            </a:fld>
            <a:endParaRPr lang="en-US" dirty="0"/>
          </a:p>
        </p:txBody>
      </p:sp>
    </p:spTree>
    <p:extLst>
      <p:ext uri="{BB962C8B-B14F-4D97-AF65-F5344CB8AC3E}">
        <p14:creationId xmlns:p14="http://schemas.microsoft.com/office/powerpoint/2010/main" val="37157129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C696F-4170-A164-D49C-2EE6FF356639}"/>
              </a:ext>
            </a:extLst>
          </p:cNvPr>
          <p:cNvSpPr>
            <a:spLocks noGrp="1"/>
          </p:cNvSpPr>
          <p:nvPr>
            <p:ph type="body" sz="quarter" idx="11"/>
          </p:nvPr>
        </p:nvSpPr>
        <p:spPr/>
        <p:txBody>
          <a:bodyPr/>
          <a:lstStyle/>
          <a:p>
            <a:r>
              <a:rPr lang="en-GB" dirty="0"/>
              <a:t>November 2022</a:t>
            </a:r>
          </a:p>
          <a:p>
            <a:endParaRPr lang="en-GB" dirty="0"/>
          </a:p>
        </p:txBody>
      </p:sp>
      <p:pic>
        <p:nvPicPr>
          <p:cNvPr id="3" name="Graphic 2">
            <a:extLst>
              <a:ext uri="{FF2B5EF4-FFF2-40B4-BE49-F238E27FC236}">
                <a16:creationId xmlns:a16="http://schemas.microsoft.com/office/drawing/2014/main" id="{8DA7A280-3F3A-6F7A-F77B-098CDB65C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730" y="6142932"/>
            <a:ext cx="1405435" cy="487837"/>
          </a:xfrm>
          <a:prstGeom prst="rect">
            <a:avLst/>
          </a:prstGeom>
        </p:spPr>
      </p:pic>
    </p:spTree>
    <p:extLst>
      <p:ext uri="{BB962C8B-B14F-4D97-AF65-F5344CB8AC3E}">
        <p14:creationId xmlns:p14="http://schemas.microsoft.com/office/powerpoint/2010/main" val="34789608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world&#10;&#10;Description automatically generated with medium confidence">
            <a:extLst>
              <a:ext uri="{FF2B5EF4-FFF2-40B4-BE49-F238E27FC236}">
                <a16:creationId xmlns:a16="http://schemas.microsoft.com/office/drawing/2014/main" id="{9EF9B298-2021-2705-4447-5489646887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58603" y="1045588"/>
            <a:ext cx="6632453" cy="4741201"/>
          </a:xfrm>
          <a:prstGeom prst="rect">
            <a:avLst/>
          </a:prstGeom>
        </p:spPr>
      </p:pic>
      <p:sp>
        <p:nvSpPr>
          <p:cNvPr id="2" name="Title 1">
            <a:extLst>
              <a:ext uri="{FF2B5EF4-FFF2-40B4-BE49-F238E27FC236}">
                <a16:creationId xmlns:a16="http://schemas.microsoft.com/office/drawing/2014/main" id="{299332CF-117D-1684-D859-CF977B403B37}"/>
              </a:ext>
            </a:extLst>
          </p:cNvPr>
          <p:cNvSpPr txBox="1">
            <a:spLocks/>
          </p:cNvSpPr>
          <p:nvPr/>
        </p:nvSpPr>
        <p:spPr bwMode="auto">
          <a:xfrm>
            <a:off x="2232000" y="1692000"/>
            <a:ext cx="4451188"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ts val="1200"/>
              </a:spcAft>
              <a:defRPr sz="2200" b="0">
                <a:solidFill>
                  <a:schemeClr val="bg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marL="162000" indent="-162000" defTabSz="162000">
              <a:spcAft>
                <a:spcPts val="700"/>
              </a:spcAft>
            </a:pPr>
            <a:r>
              <a:rPr lang="en-GB" sz="1050" kern="0" dirty="0">
                <a:solidFill>
                  <a:schemeClr val="bg2">
                    <a:lumMod val="10000"/>
                  </a:schemeClr>
                </a:solidFill>
                <a:latin typeface="Arial" panose="020B0604020202020204" pitchFamily="34" charset="0"/>
                <a:cs typeface="Arial" panose="020B0604020202020204" pitchFamily="34" charset="0"/>
              </a:rPr>
              <a:t>1.	The UK is ranked </a:t>
            </a:r>
            <a:r>
              <a:rPr lang="en-GB" sz="1050" b="1" kern="0" dirty="0">
                <a:solidFill>
                  <a:schemeClr val="bg2">
                    <a:lumMod val="10000"/>
                  </a:schemeClr>
                </a:solidFill>
                <a:latin typeface="Arial" panose="020B0604020202020204" pitchFamily="34" charset="0"/>
                <a:cs typeface="Arial" panose="020B0604020202020204" pitchFamily="34" charset="0"/>
              </a:rPr>
              <a:t>4th in the world</a:t>
            </a:r>
            <a:r>
              <a:rPr lang="en-GB" sz="1050" kern="0" dirty="0">
                <a:solidFill>
                  <a:schemeClr val="bg2">
                    <a:lumMod val="10000"/>
                  </a:schemeClr>
                </a:solidFill>
                <a:latin typeface="Arial" panose="020B0604020202020204" pitchFamily="34" charset="0"/>
                <a:cs typeface="Arial" panose="020B0604020202020204" pitchFamily="34" charset="0"/>
              </a:rPr>
              <a:t> for MedTech employment and </a:t>
            </a:r>
            <a:br>
              <a:rPr lang="en-GB" sz="1050" kern="0" dirty="0">
                <a:solidFill>
                  <a:schemeClr val="bg2">
                    <a:lumMod val="10000"/>
                  </a:schemeClr>
                </a:solidFill>
                <a:latin typeface="Arial" panose="020B0604020202020204" pitchFamily="34" charset="0"/>
                <a:cs typeface="Arial" panose="020B0604020202020204" pitchFamily="34" charset="0"/>
              </a:rPr>
            </a:br>
            <a:r>
              <a:rPr lang="en-GB" sz="1050" kern="0" dirty="0">
                <a:solidFill>
                  <a:schemeClr val="bg2">
                    <a:lumMod val="10000"/>
                  </a:schemeClr>
                </a:solidFill>
                <a:latin typeface="Arial" panose="020B0604020202020204" pitchFamily="34" charset="0"/>
                <a:cs typeface="Arial" panose="020B0604020202020204" pitchFamily="34" charset="0"/>
              </a:rPr>
              <a:t>is the</a:t>
            </a:r>
            <a:r>
              <a:rPr lang="en-GB" sz="1050" b="1" kern="0" dirty="0">
                <a:solidFill>
                  <a:schemeClr val="bg2">
                    <a:lumMod val="10000"/>
                  </a:schemeClr>
                </a:solidFill>
                <a:latin typeface="Arial" panose="020B0604020202020204" pitchFamily="34" charset="0"/>
                <a:cs typeface="Arial" panose="020B0604020202020204" pitchFamily="34" charset="0"/>
              </a:rPr>
              <a:t> 6th largest trader </a:t>
            </a:r>
            <a:r>
              <a:rPr lang="en-GB" sz="1050" kern="0" dirty="0">
                <a:solidFill>
                  <a:schemeClr val="bg2">
                    <a:lumMod val="10000"/>
                  </a:schemeClr>
                </a:solidFill>
                <a:latin typeface="Arial" panose="020B0604020202020204" pitchFamily="34" charset="0"/>
                <a:cs typeface="Arial" panose="020B0604020202020204" pitchFamily="34" charset="0"/>
              </a:rPr>
              <a:t>in the world and is the most globally </a:t>
            </a:r>
            <a:br>
              <a:rPr lang="en-GB" sz="1050" kern="0" dirty="0">
                <a:solidFill>
                  <a:schemeClr val="bg2">
                    <a:lumMod val="10000"/>
                  </a:schemeClr>
                </a:solidFill>
                <a:latin typeface="Arial" panose="020B0604020202020204" pitchFamily="34" charset="0"/>
                <a:cs typeface="Arial" panose="020B0604020202020204" pitchFamily="34" charset="0"/>
              </a:rPr>
            </a:br>
            <a:r>
              <a:rPr lang="en-GB" sz="1050" kern="0" dirty="0">
                <a:solidFill>
                  <a:schemeClr val="bg2">
                    <a:lumMod val="10000"/>
                  </a:schemeClr>
                </a:solidFill>
                <a:latin typeface="Arial" panose="020B0604020202020204" pitchFamily="34" charset="0"/>
                <a:cs typeface="Arial" panose="020B0604020202020204" pitchFamily="34" charset="0"/>
              </a:rPr>
              <a:t>connected economy. Life sciences is one of the UK’s top exporting sectors (£30bn/yr) with </a:t>
            </a:r>
            <a:r>
              <a:rPr lang="en-GB" sz="1050" b="1" kern="0" dirty="0">
                <a:solidFill>
                  <a:schemeClr val="bg2">
                    <a:lumMod val="10000"/>
                  </a:schemeClr>
                </a:solidFill>
                <a:latin typeface="Arial" panose="020B0604020202020204" pitchFamily="34" charset="0"/>
                <a:cs typeface="Arial" panose="020B0604020202020204" pitchFamily="34" charset="0"/>
              </a:rPr>
              <a:t>Medical Technologies</a:t>
            </a:r>
            <a:r>
              <a:rPr lang="en-GB" sz="1050" kern="0" dirty="0">
                <a:solidFill>
                  <a:schemeClr val="bg2">
                    <a:lumMod val="10000"/>
                  </a:schemeClr>
                </a:solidFill>
                <a:latin typeface="Arial" panose="020B0604020202020204" pitchFamily="34" charset="0"/>
                <a:cs typeface="Arial" panose="020B0604020202020204" pitchFamily="34" charset="0"/>
              </a:rPr>
              <a:t> exports </a:t>
            </a:r>
            <a:br>
              <a:rPr lang="en-GB" sz="1050" kern="0" dirty="0">
                <a:solidFill>
                  <a:schemeClr val="bg2">
                    <a:lumMod val="10000"/>
                  </a:schemeClr>
                </a:solidFill>
                <a:latin typeface="Arial" panose="020B0604020202020204" pitchFamily="34" charset="0"/>
                <a:cs typeface="Arial" panose="020B0604020202020204" pitchFamily="34" charset="0"/>
              </a:rPr>
            </a:br>
            <a:r>
              <a:rPr lang="en-GB" sz="1050" kern="0" dirty="0">
                <a:solidFill>
                  <a:schemeClr val="bg2">
                    <a:lumMod val="10000"/>
                  </a:schemeClr>
                </a:solidFill>
                <a:latin typeface="Arial" panose="020B0604020202020204" pitchFamily="34" charset="0"/>
                <a:cs typeface="Arial" panose="020B0604020202020204" pitchFamily="34" charset="0"/>
              </a:rPr>
              <a:t>valued at </a:t>
            </a:r>
            <a:r>
              <a:rPr lang="en-GB" sz="1050" b="1" kern="0" dirty="0">
                <a:solidFill>
                  <a:schemeClr val="bg2">
                    <a:lumMod val="10000"/>
                  </a:schemeClr>
                </a:solidFill>
                <a:latin typeface="Arial" panose="020B0604020202020204" pitchFamily="34" charset="0"/>
                <a:cs typeface="Arial" panose="020B0604020202020204" pitchFamily="34" charset="0"/>
              </a:rPr>
              <a:t>£3.9bn</a:t>
            </a:r>
            <a:r>
              <a:rPr lang="en-GB" sz="1050" kern="0" dirty="0">
                <a:solidFill>
                  <a:schemeClr val="bg2">
                    <a:lumMod val="10000"/>
                  </a:schemeClr>
                </a:solidFill>
                <a:latin typeface="Arial" panose="020B0604020202020204" pitchFamily="34" charset="0"/>
                <a:cs typeface="Arial" panose="020B0604020202020204" pitchFamily="34" charset="0"/>
              </a:rPr>
              <a:t>. </a:t>
            </a:r>
            <a:endParaRPr lang="en-GB" sz="1050" kern="0" dirty="0">
              <a:solidFill>
                <a:schemeClr val="bg2">
                  <a:lumMod val="10000"/>
                </a:schemeClr>
              </a:solidFill>
              <a:latin typeface="Arial" panose="020B0604020202020204" pitchFamily="34" charset="0"/>
              <a:ea typeface="MS PGothic"/>
              <a:cs typeface="Arial" panose="020B0604020202020204" pitchFamily="34" charset="0"/>
            </a:endParaRPr>
          </a:p>
          <a:p>
            <a:pPr marL="162000" indent="-162000" defTabSz="162000">
              <a:spcAft>
                <a:spcPts val="700"/>
              </a:spcAft>
            </a:pPr>
            <a:r>
              <a:rPr lang="en-GB" sz="1050" kern="0" dirty="0">
                <a:solidFill>
                  <a:schemeClr val="bg2">
                    <a:lumMod val="10000"/>
                  </a:schemeClr>
                </a:solidFill>
                <a:latin typeface="Arial" panose="020B0604020202020204" pitchFamily="34" charset="0"/>
                <a:ea typeface="MS PGothic"/>
                <a:cs typeface="Arial" panose="020B0604020202020204" pitchFamily="34" charset="0"/>
              </a:rPr>
              <a:t>2.	Scientific and Clinical Talent – our research and </a:t>
            </a:r>
            <a:br>
              <a:rPr lang="en-GB" sz="1050" kern="0" dirty="0">
                <a:solidFill>
                  <a:schemeClr val="bg2">
                    <a:lumMod val="10000"/>
                  </a:schemeClr>
                </a:solidFill>
                <a:latin typeface="Arial" panose="020B0604020202020204" pitchFamily="34" charset="0"/>
                <a:ea typeface="MS PGothic"/>
                <a:cs typeface="Arial" panose="020B0604020202020204" pitchFamily="34" charset="0"/>
              </a:rPr>
            </a:br>
            <a:r>
              <a:rPr lang="en-GB" sz="1050" kern="0" dirty="0">
                <a:solidFill>
                  <a:schemeClr val="bg2">
                    <a:lumMod val="10000"/>
                  </a:schemeClr>
                </a:solidFill>
                <a:latin typeface="Arial" panose="020B0604020202020204" pitchFamily="34" charset="0"/>
                <a:ea typeface="MS PGothic"/>
                <a:cs typeface="Arial" panose="020B0604020202020204" pitchFamily="34" charset="0"/>
              </a:rPr>
              <a:t>innovation data and infrastructure. </a:t>
            </a:r>
            <a:r>
              <a:rPr lang="en-GB" sz="1050" b="1" kern="0" dirty="0">
                <a:solidFill>
                  <a:schemeClr val="bg2">
                    <a:lumMod val="10000"/>
                  </a:schemeClr>
                </a:solidFill>
                <a:latin typeface="Arial" panose="020B0604020202020204" pitchFamily="34" charset="0"/>
                <a:ea typeface="MS PGothic"/>
                <a:cs typeface="Arial" panose="020B0604020202020204" pitchFamily="34" charset="0"/>
              </a:rPr>
              <a:t>Dedicated infrastructure</a:t>
            </a:r>
            <a:r>
              <a:rPr lang="en-GB" sz="1050" kern="0" dirty="0">
                <a:solidFill>
                  <a:schemeClr val="bg2">
                    <a:lumMod val="10000"/>
                  </a:schemeClr>
                </a:solidFill>
                <a:latin typeface="Arial" panose="020B0604020202020204" pitchFamily="34" charset="0"/>
                <a:ea typeface="MS PGothic"/>
                <a:cs typeface="Arial" panose="020B0604020202020204" pitchFamily="34" charset="0"/>
              </a:rPr>
              <a:t> </a:t>
            </a:r>
            <a:br>
              <a:rPr lang="en-GB" sz="1050" kern="0" dirty="0">
                <a:solidFill>
                  <a:schemeClr val="bg2">
                    <a:lumMod val="10000"/>
                  </a:schemeClr>
                </a:solidFill>
                <a:latin typeface="Arial" panose="020B0604020202020204" pitchFamily="34" charset="0"/>
                <a:ea typeface="MS PGothic"/>
                <a:cs typeface="Arial" panose="020B0604020202020204" pitchFamily="34" charset="0"/>
              </a:rPr>
            </a:br>
            <a:r>
              <a:rPr lang="en-GB" sz="1050" kern="0" dirty="0">
                <a:solidFill>
                  <a:schemeClr val="bg2">
                    <a:lumMod val="10000"/>
                  </a:schemeClr>
                </a:solidFill>
                <a:latin typeface="Arial" panose="020B0604020202020204" pitchFamily="34" charset="0"/>
                <a:ea typeface="MS PGothic"/>
                <a:cs typeface="Arial" panose="020B0604020202020204" pitchFamily="34" charset="0"/>
              </a:rPr>
              <a:t>for MedTech across the entire product innovation pathway </a:t>
            </a:r>
            <a:br>
              <a:rPr lang="en-GB" sz="1050" kern="0" dirty="0">
                <a:solidFill>
                  <a:schemeClr val="bg2">
                    <a:lumMod val="10000"/>
                  </a:schemeClr>
                </a:solidFill>
                <a:latin typeface="Arial" panose="020B0604020202020204" pitchFamily="34" charset="0"/>
                <a:ea typeface="MS PGothic"/>
                <a:cs typeface="Arial" panose="020B0604020202020204" pitchFamily="34" charset="0"/>
              </a:rPr>
            </a:br>
            <a:r>
              <a:rPr lang="en-GB" sz="1050" kern="0" dirty="0">
                <a:solidFill>
                  <a:schemeClr val="bg2">
                    <a:lumMod val="10000"/>
                  </a:schemeClr>
                </a:solidFill>
                <a:latin typeface="Arial" panose="020B0604020202020204" pitchFamily="34" charset="0"/>
                <a:ea typeface="MS PGothic"/>
                <a:cs typeface="Arial" panose="020B0604020202020204" pitchFamily="34" charset="0"/>
              </a:rPr>
              <a:t>supports UK and global evidence development.</a:t>
            </a:r>
          </a:p>
          <a:p>
            <a:pPr marL="162000" indent="-162000" defTabSz="162000">
              <a:spcAft>
                <a:spcPts val="700"/>
              </a:spcAft>
            </a:pPr>
            <a:r>
              <a:rPr lang="en-GB" sz="1050" kern="0" dirty="0">
                <a:solidFill>
                  <a:schemeClr val="bg2">
                    <a:lumMod val="10000"/>
                  </a:schemeClr>
                </a:solidFill>
                <a:latin typeface="Arial" panose="020B0604020202020204" pitchFamily="34" charset="0"/>
                <a:cs typeface="Arial" panose="020B0604020202020204" pitchFamily="34" charset="0"/>
              </a:rPr>
              <a:t>3.	</a:t>
            </a:r>
            <a:r>
              <a:rPr lang="en-GB" sz="1050" b="1" kern="0" dirty="0">
                <a:solidFill>
                  <a:schemeClr val="bg2">
                    <a:lumMod val="10000"/>
                  </a:schemeClr>
                </a:solidFill>
                <a:latin typeface="Arial" panose="020B0604020202020204" pitchFamily="34" charset="0"/>
                <a:cs typeface="Arial" panose="020B0604020202020204" pitchFamily="34" charset="0"/>
              </a:rPr>
              <a:t>Strong Industry</a:t>
            </a:r>
            <a:r>
              <a:rPr lang="en-GB" sz="1050" kern="0" dirty="0">
                <a:solidFill>
                  <a:schemeClr val="bg2">
                    <a:lumMod val="10000"/>
                  </a:schemeClr>
                </a:solidFill>
                <a:latin typeface="Arial" panose="020B0604020202020204" pitchFamily="34" charset="0"/>
                <a:cs typeface="Arial" panose="020B0604020202020204" pitchFamily="34" charset="0"/>
              </a:rPr>
              <a:t> – </a:t>
            </a:r>
            <a:r>
              <a:rPr lang="en-GB" sz="1050" dirty="0">
                <a:solidFill>
                  <a:schemeClr val="bg2">
                    <a:lumMod val="10000"/>
                  </a:schemeClr>
                </a:solidFill>
                <a:effectLst/>
                <a:latin typeface="Helvetica" pitchFamily="2" charset="0"/>
              </a:rPr>
              <a:t>with underpinning excellence in innovative Medical Devices, Diagnostics and Digital Health, the UK has developed high quality approaches to Research and Innovation, Design, Service </a:t>
            </a:r>
            <a:br>
              <a:rPr lang="en-GB" sz="1050" dirty="0">
                <a:solidFill>
                  <a:schemeClr val="bg2">
                    <a:lumMod val="10000"/>
                  </a:schemeClr>
                </a:solidFill>
                <a:effectLst/>
                <a:latin typeface="Helvetica" pitchFamily="2" charset="0"/>
              </a:rPr>
            </a:br>
            <a:r>
              <a:rPr lang="en-GB" sz="1050" dirty="0">
                <a:solidFill>
                  <a:schemeClr val="bg2">
                    <a:lumMod val="10000"/>
                  </a:schemeClr>
                </a:solidFill>
                <a:effectLst/>
                <a:latin typeface="Helvetica" pitchFamily="2" charset="0"/>
              </a:rPr>
              <a:t>and Maintenance, the wider Supply Chain and  Standards, Guidance and Regulation.</a:t>
            </a:r>
            <a:endParaRPr lang="en-GB" sz="1050" kern="0" dirty="0">
              <a:solidFill>
                <a:schemeClr val="bg2">
                  <a:lumMod val="10000"/>
                </a:schemeClr>
              </a:solidFill>
              <a:latin typeface="Arial" panose="020B0604020202020204" pitchFamily="34" charset="0"/>
              <a:cs typeface="Arial" panose="020B0604020202020204" pitchFamily="34" charset="0"/>
            </a:endParaRPr>
          </a:p>
          <a:p>
            <a:pPr marL="162000" indent="-162000" defTabSz="162000">
              <a:spcAft>
                <a:spcPts val="700"/>
              </a:spcAft>
            </a:pPr>
            <a:r>
              <a:rPr lang="en-GB" sz="1050" kern="0" dirty="0">
                <a:solidFill>
                  <a:schemeClr val="bg2">
                    <a:lumMod val="10000"/>
                  </a:schemeClr>
                </a:solidFill>
                <a:latin typeface="Arial" panose="020B0604020202020204" pitchFamily="34" charset="0"/>
                <a:cs typeface="Arial" panose="020B0604020202020204" pitchFamily="34" charset="0"/>
              </a:rPr>
              <a:t>4.</a:t>
            </a:r>
            <a:r>
              <a:rPr lang="en-GB" sz="1050" b="1" kern="0" dirty="0">
                <a:solidFill>
                  <a:schemeClr val="bg2">
                    <a:lumMod val="10000"/>
                  </a:schemeClr>
                </a:solidFill>
                <a:latin typeface="Arial" panose="020B0604020202020204" pitchFamily="34" charset="0"/>
                <a:cs typeface="Arial" panose="020B0604020202020204" pitchFamily="34" charset="0"/>
              </a:rPr>
              <a:t>	NHS as an innovation partner </a:t>
            </a:r>
            <a:r>
              <a:rPr lang="en-GB" sz="1050" kern="0" dirty="0">
                <a:solidFill>
                  <a:schemeClr val="bg2">
                    <a:lumMod val="10000"/>
                  </a:schemeClr>
                </a:solidFill>
                <a:latin typeface="Arial" panose="020B0604020202020204" pitchFamily="34" charset="0"/>
                <a:cs typeface="Arial" panose="020B0604020202020204" pitchFamily="34" charset="0"/>
              </a:rPr>
              <a:t>– </a:t>
            </a:r>
            <a:r>
              <a:rPr lang="en-GB" sz="1050" dirty="0">
                <a:solidFill>
                  <a:schemeClr val="bg2">
                    <a:lumMod val="10000"/>
                  </a:schemeClr>
                </a:solidFill>
                <a:effectLst/>
                <a:latin typeface="Helvetica" pitchFamily="2" charset="0"/>
              </a:rPr>
              <a:t>the UK is a prime location to identify MedTech innovation and to research, develop and evaluate products and services in the NHS, one of the world's best healthcare systems.</a:t>
            </a:r>
            <a:r>
              <a:rPr lang="en-GB" sz="1050" kern="0" dirty="0">
                <a:solidFill>
                  <a:schemeClr val="bg2">
                    <a:lumMod val="10000"/>
                  </a:schemeClr>
                </a:solidFill>
                <a:latin typeface="Arial" panose="020B0604020202020204" pitchFamily="34" charset="0"/>
                <a:cs typeface="Arial" panose="020B0604020202020204" pitchFamily="34" charset="0"/>
              </a:rPr>
              <a:t> </a:t>
            </a:r>
          </a:p>
          <a:p>
            <a:pPr marL="162000" indent="-162000" defTabSz="162000">
              <a:spcAft>
                <a:spcPts val="900"/>
              </a:spcAft>
            </a:pPr>
            <a:r>
              <a:rPr lang="en-GB" sz="1050" kern="0" dirty="0">
                <a:solidFill>
                  <a:schemeClr val="bg2">
                    <a:lumMod val="10000"/>
                  </a:schemeClr>
                </a:solidFill>
                <a:latin typeface="Arial" panose="020B0604020202020204" pitchFamily="34" charset="0"/>
                <a:cs typeface="Arial" panose="020B0604020202020204" pitchFamily="34" charset="0"/>
              </a:rPr>
              <a:t>5.	</a:t>
            </a:r>
            <a:r>
              <a:rPr lang="en-GB" sz="1050" dirty="0">
                <a:solidFill>
                  <a:schemeClr val="bg2">
                    <a:lumMod val="10000"/>
                  </a:schemeClr>
                </a:solidFill>
                <a:effectLst/>
                <a:latin typeface="Helvetica" pitchFamily="2" charset="0"/>
              </a:rPr>
              <a:t>The UK serves as a test bed for global market development, with well-established, pragmatic regulatory and guidance agencies working together to improve the national innovation pipeline and adoption process to streamline market entry aided by partnership working between Government and our Trade Associations.</a:t>
            </a:r>
          </a:p>
        </p:txBody>
      </p:sp>
      <p:sp>
        <p:nvSpPr>
          <p:cNvPr id="5" name="Title 1">
            <a:extLst>
              <a:ext uri="{FF2B5EF4-FFF2-40B4-BE49-F238E27FC236}">
                <a16:creationId xmlns:a16="http://schemas.microsoft.com/office/drawing/2014/main" id="{41FD14AF-B346-8599-9ADB-3A9EE05A11C6}"/>
              </a:ext>
            </a:extLst>
          </p:cNvPr>
          <p:cNvSpPr txBox="1">
            <a:spLocks/>
          </p:cNvSpPr>
          <p:nvPr/>
        </p:nvSpPr>
        <p:spPr bwMode="auto">
          <a:xfrm>
            <a:off x="2232000" y="5670000"/>
            <a:ext cx="92284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ts val="1200"/>
              </a:spcAft>
              <a:defRPr sz="2200" b="0">
                <a:solidFill>
                  <a:schemeClr val="bg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US" sz="1050" kern="0" dirty="0">
                <a:solidFill>
                  <a:schemeClr val="bg2">
                    <a:lumMod val="10000"/>
                  </a:schemeClr>
                </a:solidFill>
                <a:latin typeface="Arial" panose="020B0604020202020204" pitchFamily="34" charset="0"/>
                <a:ea typeface="MS PGothic"/>
                <a:cs typeface="Arial" panose="020B0604020202020204" pitchFamily="34" charset="0"/>
              </a:rPr>
              <a:t>Underpinning excellence in innovative Medical Devices, Diagnostics and Digital Health, the UK has developed high quality approaches to the supporting areas of Research and Innovation, Design, Service and Maintenance and Standards, Guidance and Regulation.</a:t>
            </a:r>
          </a:p>
        </p:txBody>
      </p:sp>
      <p:sp>
        <p:nvSpPr>
          <p:cNvPr id="8" name="TextBox 7">
            <a:extLst>
              <a:ext uri="{FF2B5EF4-FFF2-40B4-BE49-F238E27FC236}">
                <a16:creationId xmlns:a16="http://schemas.microsoft.com/office/drawing/2014/main" id="{2095BE1F-3E78-687F-E530-59F38617A365}"/>
              </a:ext>
            </a:extLst>
          </p:cNvPr>
          <p:cNvSpPr txBox="1"/>
          <p:nvPr/>
        </p:nvSpPr>
        <p:spPr>
          <a:xfrm>
            <a:off x="2222475" y="6250682"/>
            <a:ext cx="9503999" cy="115416"/>
          </a:xfrm>
          <a:prstGeom prst="rect">
            <a:avLst/>
          </a:prstGeom>
          <a:noFill/>
        </p:spPr>
        <p:txBody>
          <a:bodyPr wrap="square" lIns="0" tIns="0" rIns="0" bIns="0" rtlCol="0">
            <a:spAutoFit/>
          </a:bodyPr>
          <a:lstStyle/>
          <a:p>
            <a:r>
              <a:rPr lang="en-US" sz="750" i="1" dirty="0">
                <a:solidFill>
                  <a:schemeClr val="bg2">
                    <a:lumMod val="10000"/>
                  </a:schemeClr>
                </a:solidFill>
                <a:latin typeface="Arial"/>
                <a:ea typeface="MS PGothic"/>
                <a:cs typeface="Arial"/>
              </a:rPr>
              <a:t>*The company profiles and cases showcased in this offer are just a small selection of UK technologies. DIT has a database of suppliers that can fit your specific need</a:t>
            </a:r>
            <a:r>
              <a:rPr lang="en-US" sz="750" i="1" dirty="0">
                <a:solidFill>
                  <a:schemeClr val="bg2">
                    <a:lumMod val="10000"/>
                  </a:schemeClr>
                </a:solidFill>
                <a:latin typeface="Arial"/>
                <a:ea typeface="MS PGothic"/>
                <a:cs typeface="Arial"/>
                <a:hlinkClick r:id="rId4"/>
              </a:rPr>
              <a:t>, </a:t>
            </a:r>
            <a:r>
              <a:rPr lang="en-US" sz="750" b="1" i="1" dirty="0">
                <a:solidFill>
                  <a:schemeClr val="bg2">
                    <a:lumMod val="10000"/>
                  </a:schemeClr>
                </a:solidFill>
                <a:latin typeface="Arial"/>
                <a:ea typeface="MS PGothic"/>
                <a:cs typeface="Arial"/>
                <a:hlinkClick r:id="rId4"/>
              </a:rPr>
              <a:t>please get in touch to receive more information.</a:t>
            </a:r>
            <a:endParaRPr lang="en-US" sz="750" b="1" i="1" dirty="0">
              <a:solidFill>
                <a:schemeClr val="bg2">
                  <a:lumMod val="10000"/>
                </a:schemeClr>
              </a:solidFill>
              <a:latin typeface="Arial"/>
              <a:ea typeface="MS PGothic"/>
              <a:cs typeface="Arial"/>
            </a:endParaRPr>
          </a:p>
        </p:txBody>
      </p:sp>
      <p:sp>
        <p:nvSpPr>
          <p:cNvPr id="9" name="Rectangle 8">
            <a:extLst>
              <a:ext uri="{FF2B5EF4-FFF2-40B4-BE49-F238E27FC236}">
                <a16:creationId xmlns:a16="http://schemas.microsoft.com/office/drawing/2014/main" id="{628E63AD-CDC5-28B4-DFC3-60C8836550CA}"/>
              </a:ext>
            </a:extLst>
          </p:cNvPr>
          <p:cNvSpPr/>
          <p:nvPr/>
        </p:nvSpPr>
        <p:spPr>
          <a:xfrm>
            <a:off x="7946137" y="4970326"/>
            <a:ext cx="2901695" cy="426234"/>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4607" lvl="0" indent="0" algn="ctr" defTabSz="829178" rtl="0" eaLnBrk="0" fontAlgn="base" latinLnBrk="0" hangingPunct="0">
              <a:lnSpc>
                <a:spcPct val="100000"/>
              </a:lnSpc>
              <a:spcBef>
                <a:spcPts val="91"/>
              </a:spcBef>
              <a:spcAft>
                <a:spcPct val="0"/>
              </a:spcAft>
              <a:buClrTx/>
              <a:buSzTx/>
              <a:buFontTx/>
              <a:buNone/>
              <a:tabLst/>
              <a:defRPr/>
            </a:pPr>
            <a:r>
              <a:rPr lang="en-US" sz="1000" dirty="0">
                <a:solidFill>
                  <a:schemeClr val="tx1"/>
                </a:solidFill>
                <a:latin typeface="Arial" panose="020B0604020202020204" pitchFamily="34" charset="0"/>
                <a:ea typeface="MS PGothic"/>
                <a:cs typeface="Arial" panose="020B0604020202020204" pitchFamily="34" charset="0"/>
              </a:rPr>
              <a:t>Let us work with you to support your life science and healthcare needs in MedTech*</a:t>
            </a:r>
            <a:endParaRPr kumimoji="0" lang="en-US" sz="1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64FD388D-B217-1510-0FEF-3CAECE968A4F}"/>
              </a:ext>
            </a:extLst>
          </p:cNvPr>
          <p:cNvSpPr>
            <a:spLocks noGrp="1"/>
          </p:cNvSpPr>
          <p:nvPr>
            <p:ph type="body" sz="quarter" idx="16"/>
          </p:nvPr>
        </p:nvSpPr>
        <p:spPr>
          <a:xfrm>
            <a:off x="246257" y="828000"/>
            <a:ext cx="1296000" cy="738664"/>
          </a:xfrm>
        </p:spPr>
        <p:txBody>
          <a:bodyPr/>
          <a:lstStyle/>
          <a:p>
            <a:r>
              <a:rPr lang="en-GB" sz="1600" b="1" dirty="0"/>
              <a:t>Why</a:t>
            </a:r>
            <a:br>
              <a:rPr lang="en-GB" sz="1600" b="1" dirty="0"/>
            </a:br>
            <a:r>
              <a:rPr lang="en-GB" sz="1600" b="1" dirty="0"/>
              <a:t>Choose</a:t>
            </a:r>
            <a:br>
              <a:rPr lang="en-GB" sz="1600" b="1" dirty="0"/>
            </a:br>
            <a:r>
              <a:rPr lang="en-GB" sz="1600" b="1" dirty="0"/>
              <a:t>the UK</a:t>
            </a:r>
          </a:p>
        </p:txBody>
      </p:sp>
      <p:sp>
        <p:nvSpPr>
          <p:cNvPr id="19" name="Text Placeholder 18">
            <a:extLst>
              <a:ext uri="{FF2B5EF4-FFF2-40B4-BE49-F238E27FC236}">
                <a16:creationId xmlns:a16="http://schemas.microsoft.com/office/drawing/2014/main" id="{E168D9F0-EF78-BD7E-FC29-245AD3F369EC}"/>
              </a:ext>
            </a:extLst>
          </p:cNvPr>
          <p:cNvSpPr>
            <a:spLocks noGrp="1"/>
          </p:cNvSpPr>
          <p:nvPr>
            <p:ph type="body" sz="quarter" idx="19"/>
          </p:nvPr>
        </p:nvSpPr>
        <p:spPr>
          <a:xfrm>
            <a:off x="2232000" y="1368000"/>
            <a:ext cx="9503999" cy="161583"/>
          </a:xfrm>
        </p:spPr>
        <p:txBody>
          <a:bodyPr/>
          <a:lstStyle/>
          <a:p>
            <a:r>
              <a:rPr lang="en-GB" sz="1050" kern="0" dirty="0">
                <a:solidFill>
                  <a:schemeClr val="bg2">
                    <a:lumMod val="10000"/>
                  </a:schemeClr>
                </a:solidFill>
                <a:latin typeface="Arial" panose="020B0604020202020204" pitchFamily="34" charset="0"/>
                <a:ea typeface="MS PGothic"/>
                <a:cs typeface="Arial" panose="020B0604020202020204" pitchFamily="34" charset="0"/>
              </a:rPr>
              <a:t>The UK is a leading global hub for MedTech, acting as a launchpad to the rest of the world for medical devices, diagnostics and digital health.</a:t>
            </a:r>
            <a:endParaRPr lang="en-US" sz="1050" b="1" kern="0" dirty="0">
              <a:solidFill>
                <a:schemeClr val="bg2">
                  <a:lumMod val="10000"/>
                </a:schemeClr>
              </a:solidFill>
              <a:latin typeface="Arial" panose="020B0604020202020204" pitchFamily="34" charset="0"/>
              <a:ea typeface="MS PGothic"/>
              <a:cs typeface="Arial" panose="020B0604020202020204" pitchFamily="34" charset="0"/>
            </a:endParaRPr>
          </a:p>
        </p:txBody>
      </p:sp>
      <p:sp>
        <p:nvSpPr>
          <p:cNvPr id="16" name="Title 15">
            <a:extLst>
              <a:ext uri="{FF2B5EF4-FFF2-40B4-BE49-F238E27FC236}">
                <a16:creationId xmlns:a16="http://schemas.microsoft.com/office/drawing/2014/main" id="{022E749C-BD55-5DC9-133C-34ED62887F86}"/>
              </a:ext>
            </a:extLst>
          </p:cNvPr>
          <p:cNvSpPr>
            <a:spLocks noGrp="1"/>
          </p:cNvSpPr>
          <p:nvPr>
            <p:ph type="title"/>
          </p:nvPr>
        </p:nvSpPr>
        <p:spPr>
          <a:xfrm>
            <a:off x="2232000" y="828000"/>
            <a:ext cx="9504000" cy="415498"/>
          </a:xfrm>
        </p:spPr>
        <p:txBody>
          <a:bodyPr/>
          <a:lstStyle/>
          <a:p>
            <a:r>
              <a:rPr lang="en-GB" sz="3000" b="1" kern="0" dirty="0">
                <a:solidFill>
                  <a:schemeClr val="tx1"/>
                </a:solidFill>
                <a:latin typeface="Arial" panose="020B0604020202020204" pitchFamily="34" charset="0"/>
                <a:ea typeface="MS PGothic"/>
                <a:cs typeface="Arial" panose="020B0604020202020204" pitchFamily="34" charset="0"/>
              </a:rPr>
              <a:t>UK as the MedTech Launchpad</a:t>
            </a:r>
            <a:endParaRPr lang="en-US" sz="3000" dirty="0"/>
          </a:p>
        </p:txBody>
      </p:sp>
      <p:sp>
        <p:nvSpPr>
          <p:cNvPr id="22" name="Footer Placeholder 21">
            <a:extLst>
              <a:ext uri="{FF2B5EF4-FFF2-40B4-BE49-F238E27FC236}">
                <a16:creationId xmlns:a16="http://schemas.microsoft.com/office/drawing/2014/main" id="{2AF66F2B-793E-295B-D917-7A5F621E2D06}"/>
              </a:ext>
            </a:extLst>
          </p:cNvPr>
          <p:cNvSpPr>
            <a:spLocks noGrp="1"/>
          </p:cNvSpPr>
          <p:nvPr>
            <p:ph type="ftr" sz="quarter" idx="3"/>
          </p:nvPr>
        </p:nvSpPr>
        <p:spPr/>
        <p:txBody>
          <a:bodyPr/>
          <a:lstStyle/>
          <a:p>
            <a:r>
              <a:rPr lang="en-US" b="1" dirty="0"/>
              <a:t>UK MedTech: </a:t>
            </a:r>
            <a:r>
              <a:rPr lang="en-US" dirty="0"/>
              <a:t>Your Partner in Healthcare</a:t>
            </a:r>
          </a:p>
        </p:txBody>
      </p:sp>
      <p:sp>
        <p:nvSpPr>
          <p:cNvPr id="23" name="Slide Number Placeholder 22">
            <a:extLst>
              <a:ext uri="{FF2B5EF4-FFF2-40B4-BE49-F238E27FC236}">
                <a16:creationId xmlns:a16="http://schemas.microsoft.com/office/drawing/2014/main" id="{5C8E9DA2-7E10-194B-D70D-52E9515E76F6}"/>
              </a:ext>
            </a:extLst>
          </p:cNvPr>
          <p:cNvSpPr>
            <a:spLocks noGrp="1"/>
          </p:cNvSpPr>
          <p:nvPr>
            <p:ph type="sldNum" sz="quarter" idx="4"/>
          </p:nvPr>
        </p:nvSpPr>
        <p:spPr/>
        <p:txBody>
          <a:bodyPr/>
          <a:lstStyle/>
          <a:p>
            <a:fld id="{48477F85-CF69-7543-BDC4-99C30B4D2507}" type="slidenum">
              <a:rPr lang="en-US" smtClean="0"/>
              <a:pPr/>
              <a:t>3</a:t>
            </a:fld>
            <a:endParaRPr lang="en-US" dirty="0"/>
          </a:p>
        </p:txBody>
      </p:sp>
      <p:graphicFrame>
        <p:nvGraphicFramePr>
          <p:cNvPr id="12" name="Table 4">
            <a:extLst>
              <a:ext uri="{FF2B5EF4-FFF2-40B4-BE49-F238E27FC236}">
                <a16:creationId xmlns:a16="http://schemas.microsoft.com/office/drawing/2014/main" id="{28B8EC86-7A0C-063B-88D3-5B9844AD8004}"/>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13" name="Action Button: Custom 12">
            <a:hlinkClick r:id="rId5" action="ppaction://hlinksldjump" highlightClick="1"/>
            <a:extLst>
              <a:ext uri="{FF2B5EF4-FFF2-40B4-BE49-F238E27FC236}">
                <a16:creationId xmlns:a16="http://schemas.microsoft.com/office/drawing/2014/main" id="{59DF29E1-65F0-6483-630A-F1291ED92726}"/>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ction Button: Custom 13">
            <a:hlinkClick r:id="rId6" action="ppaction://hlinksldjump" highlightClick="1"/>
            <a:extLst>
              <a:ext uri="{FF2B5EF4-FFF2-40B4-BE49-F238E27FC236}">
                <a16:creationId xmlns:a16="http://schemas.microsoft.com/office/drawing/2014/main" id="{21A54431-AE66-26FB-0C94-F62918231C5A}"/>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Custom 14">
            <a:hlinkClick r:id="rId7" action="ppaction://hlinksldjump" highlightClick="1"/>
            <a:extLst>
              <a:ext uri="{FF2B5EF4-FFF2-40B4-BE49-F238E27FC236}">
                <a16:creationId xmlns:a16="http://schemas.microsoft.com/office/drawing/2014/main" id="{0A921793-84DC-D425-24B4-67A9316389B0}"/>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Custom 17">
            <a:hlinkClick r:id="rId8" action="ppaction://hlinksldjump" highlightClick="1"/>
            <a:extLst>
              <a:ext uri="{FF2B5EF4-FFF2-40B4-BE49-F238E27FC236}">
                <a16:creationId xmlns:a16="http://schemas.microsoft.com/office/drawing/2014/main" id="{CDDA1829-4CC5-38E2-35B8-4ED02BC9C426}"/>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ction Button: Custom 19">
            <a:hlinkClick r:id="rId9" action="ppaction://hlinksldjump" highlightClick="1"/>
            <a:extLst>
              <a:ext uri="{FF2B5EF4-FFF2-40B4-BE49-F238E27FC236}">
                <a16:creationId xmlns:a16="http://schemas.microsoft.com/office/drawing/2014/main" id="{C8905875-8C31-0D90-845D-50E8989B4826}"/>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Custom 20">
            <a:hlinkClick r:id="rId10" action="ppaction://hlinksldjump" highlightClick="1"/>
            <a:extLst>
              <a:ext uri="{FF2B5EF4-FFF2-40B4-BE49-F238E27FC236}">
                <a16:creationId xmlns:a16="http://schemas.microsoft.com/office/drawing/2014/main" id="{35F447AC-759A-2C5F-0E64-3961463F08C5}"/>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11" action="ppaction://hlinksldjump" highlightClick="1"/>
            <a:extLst>
              <a:ext uri="{FF2B5EF4-FFF2-40B4-BE49-F238E27FC236}">
                <a16:creationId xmlns:a16="http://schemas.microsoft.com/office/drawing/2014/main" id="{B08D4881-1FCB-9133-C8C7-B5D97A1B8AD6}"/>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12" action="ppaction://hlinksldjump" highlightClick="1"/>
            <a:extLst>
              <a:ext uri="{FF2B5EF4-FFF2-40B4-BE49-F238E27FC236}">
                <a16:creationId xmlns:a16="http://schemas.microsoft.com/office/drawing/2014/main" id="{76EEDCBD-7864-BDDB-12B6-C5CD31635394}"/>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hlinkClick r:id="" action="ppaction://hlinkshowjump?jump=nextslide" highlightClick="1"/>
            <a:extLst>
              <a:ext uri="{FF2B5EF4-FFF2-40B4-BE49-F238E27FC236}">
                <a16:creationId xmlns:a16="http://schemas.microsoft.com/office/drawing/2014/main" id="{9BAD654C-7042-CF85-8F4C-F1ADDFFAAA84}"/>
              </a:ext>
            </a:extLst>
          </p:cNvPr>
          <p:cNvSpPr/>
          <p:nvPr/>
        </p:nvSpPr>
        <p:spPr>
          <a:xfrm>
            <a:off x="116487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hlinkClick r:id="" action="ppaction://hlinkshowjump?jump=previousslide" highlightClick="1"/>
            <a:extLst>
              <a:ext uri="{FF2B5EF4-FFF2-40B4-BE49-F238E27FC236}">
                <a16:creationId xmlns:a16="http://schemas.microsoft.com/office/drawing/2014/main" id="{0827FB9F-35AD-45B7-7E57-83E3150C91D4}"/>
              </a:ext>
            </a:extLst>
          </p:cNvPr>
          <p:cNvSpPr/>
          <p:nvPr/>
        </p:nvSpPr>
        <p:spPr>
          <a:xfrm>
            <a:off x="11293196" y="88900"/>
            <a:ext cx="272260" cy="272260"/>
          </a:xfrm>
          <a:prstGeom prst="ellipse">
            <a:avLst/>
          </a:prstGeom>
          <a: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914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picture containing night sky&#10;&#10;Description automatically generated">
            <a:extLst>
              <a:ext uri="{FF2B5EF4-FFF2-40B4-BE49-F238E27FC236}">
                <a16:creationId xmlns:a16="http://schemas.microsoft.com/office/drawing/2014/main" id="{9AC72BA9-C3FB-01D0-5186-F9477C74D10B}"/>
              </a:ext>
            </a:extLst>
          </p:cNvPr>
          <p:cNvPicPr>
            <a:picLocks noChangeAspect="1"/>
          </p:cNvPicPr>
          <p:nvPr/>
        </p:nvPicPr>
        <p:blipFill rotWithShape="1">
          <a:blip r:embed="rId2" cstate="print">
            <a:alphaModFix amt="40000"/>
            <a:extLst>
              <a:ext uri="{28A0092B-C50C-407E-A947-70E740481C1C}">
                <a14:useLocalDpi xmlns:a14="http://schemas.microsoft.com/office/drawing/2010/main"/>
              </a:ext>
            </a:extLst>
          </a:blip>
          <a:srcRect/>
          <a:stretch/>
        </p:blipFill>
        <p:spPr>
          <a:xfrm>
            <a:off x="1516309" y="61561"/>
            <a:ext cx="10664579" cy="6428645"/>
          </a:xfrm>
          <a:prstGeom prst="rect">
            <a:avLst/>
          </a:prstGeom>
        </p:spPr>
      </p:pic>
      <p:sp>
        <p:nvSpPr>
          <p:cNvPr id="2" name="Slide Number Placeholder 1">
            <a:extLst>
              <a:ext uri="{FF2B5EF4-FFF2-40B4-BE49-F238E27FC236}">
                <a16:creationId xmlns:a16="http://schemas.microsoft.com/office/drawing/2014/main" id="{F015A2A0-6B2A-7EDA-681B-CEBDB9A1D6D3}"/>
              </a:ext>
            </a:extLst>
          </p:cNvPr>
          <p:cNvSpPr>
            <a:spLocks noGrp="1"/>
          </p:cNvSpPr>
          <p:nvPr>
            <p:ph type="sldNum" sz="quarter" idx="4"/>
          </p:nvPr>
        </p:nvSpPr>
        <p:spPr/>
        <p:txBody>
          <a:bodyPr/>
          <a:lstStyle/>
          <a:p>
            <a:fld id="{48477F85-CF69-7543-BDC4-99C30B4D2507}" type="slidenum">
              <a:rPr lang="en-US" smtClean="0"/>
              <a:pPr/>
              <a:t>4</a:t>
            </a:fld>
            <a:endParaRPr lang="en-US" dirty="0"/>
          </a:p>
        </p:txBody>
      </p:sp>
      <p:sp>
        <p:nvSpPr>
          <p:cNvPr id="3" name="Footer Placeholder 2">
            <a:extLst>
              <a:ext uri="{FF2B5EF4-FFF2-40B4-BE49-F238E27FC236}">
                <a16:creationId xmlns:a16="http://schemas.microsoft.com/office/drawing/2014/main" id="{23B8F7EB-2372-BAA7-D02C-3E0007507CDA}"/>
              </a:ext>
            </a:extLst>
          </p:cNvPr>
          <p:cNvSpPr>
            <a:spLocks noGrp="1"/>
          </p:cNvSpPr>
          <p:nvPr>
            <p:ph type="ftr" sz="quarter" idx="3"/>
          </p:nvPr>
        </p:nvSpPr>
        <p:spPr/>
        <p:txBody>
          <a:bodyPr/>
          <a:lstStyle/>
          <a:p>
            <a:r>
              <a:rPr lang="en-US" b="1" dirty="0"/>
              <a:t>UK MedTech: </a:t>
            </a:r>
            <a:r>
              <a:rPr lang="en-US" dirty="0"/>
              <a:t>Your Partner in Healthcare</a:t>
            </a:r>
          </a:p>
        </p:txBody>
      </p:sp>
      <p:sp>
        <p:nvSpPr>
          <p:cNvPr id="17" name="Title 1">
            <a:extLst>
              <a:ext uri="{FF2B5EF4-FFF2-40B4-BE49-F238E27FC236}">
                <a16:creationId xmlns:a16="http://schemas.microsoft.com/office/drawing/2014/main" id="{D3509C01-7AA9-9DB1-283A-E3EBFBE004A6}"/>
              </a:ext>
            </a:extLst>
          </p:cNvPr>
          <p:cNvSpPr>
            <a:spLocks noGrp="1"/>
          </p:cNvSpPr>
          <p:nvPr>
            <p:ph type="title"/>
          </p:nvPr>
        </p:nvSpPr>
        <p:spPr>
          <a:xfrm>
            <a:off x="503238" y="828000"/>
            <a:ext cx="11190287" cy="997196"/>
          </a:xfrm>
        </p:spPr>
        <p:txBody>
          <a:bodyPr>
            <a:spAutoFit/>
          </a:bodyPr>
          <a:lstStyle/>
          <a:p>
            <a:r>
              <a:rPr lang="en-GB" sz="2400" b="1" dirty="0"/>
              <a:t>The UK offer: </a:t>
            </a:r>
            <a:r>
              <a:rPr lang="en-GB" sz="2400" b="0" dirty="0"/>
              <a:t>A rich, diverse, and </a:t>
            </a:r>
            <a:r>
              <a:rPr lang="en-GB" sz="2400" b="1" dirty="0"/>
              <a:t>internationally competitive ecosystem </a:t>
            </a:r>
            <a:r>
              <a:rPr lang="en-GB" sz="2400" b="0" dirty="0"/>
              <a:t>for life sciences innovation supported by </a:t>
            </a:r>
            <a:r>
              <a:rPr lang="en-GB" sz="2400" b="1" dirty="0"/>
              <a:t>active </a:t>
            </a:r>
            <a:r>
              <a:rPr lang="en-GB" sz="2400" b="0" dirty="0"/>
              <a:t>partnership between industry, the NHS, academia, charities and government</a:t>
            </a:r>
          </a:p>
        </p:txBody>
      </p:sp>
      <p:sp>
        <p:nvSpPr>
          <p:cNvPr id="21" name="Pie 8">
            <a:extLst>
              <a:ext uri="{FF2B5EF4-FFF2-40B4-BE49-F238E27FC236}">
                <a16:creationId xmlns:a16="http://schemas.microsoft.com/office/drawing/2014/main" id="{D6F24C1A-132E-CAF4-0B20-E9E6AA0AFF9D}"/>
              </a:ext>
            </a:extLst>
          </p:cNvPr>
          <p:cNvSpPr/>
          <p:nvPr/>
        </p:nvSpPr>
        <p:spPr>
          <a:xfrm>
            <a:off x="3839007" y="1691344"/>
            <a:ext cx="4546349" cy="4677574"/>
          </a:xfrm>
          <a:prstGeom prst="pie">
            <a:avLst>
              <a:gd name="adj1" fmla="val 12147609"/>
              <a:gd name="adj2" fmla="val 14589011"/>
            </a:avLst>
          </a:prstGeom>
          <a:solidFill>
            <a:srgbClr val="6651A1">
              <a:alpha val="78000"/>
            </a:srgb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sp>
        <p:nvSpPr>
          <p:cNvPr id="22" name="Oval 21">
            <a:extLst>
              <a:ext uri="{FF2B5EF4-FFF2-40B4-BE49-F238E27FC236}">
                <a16:creationId xmlns:a16="http://schemas.microsoft.com/office/drawing/2014/main" id="{63E8B75B-4A37-8055-E435-3A643D0B33F8}"/>
              </a:ext>
            </a:extLst>
          </p:cNvPr>
          <p:cNvSpPr/>
          <p:nvPr/>
        </p:nvSpPr>
        <p:spPr>
          <a:xfrm>
            <a:off x="4376747" y="2244606"/>
            <a:ext cx="3470869" cy="3571052"/>
          </a:xfrm>
          <a:prstGeom prst="ellipse">
            <a:avLst/>
          </a:prstGeom>
          <a:solidFill>
            <a:sysClr val="window" lastClr="FFFFFF">
              <a:lumMod val="50000"/>
              <a:alpha val="50000"/>
            </a:sys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sp>
        <p:nvSpPr>
          <p:cNvPr id="23" name="Pie 9">
            <a:extLst>
              <a:ext uri="{FF2B5EF4-FFF2-40B4-BE49-F238E27FC236}">
                <a16:creationId xmlns:a16="http://schemas.microsoft.com/office/drawing/2014/main" id="{848047C2-FBFE-E0FB-9F37-57B71C26FBFD}"/>
              </a:ext>
            </a:extLst>
          </p:cNvPr>
          <p:cNvSpPr/>
          <p:nvPr/>
        </p:nvSpPr>
        <p:spPr>
          <a:xfrm>
            <a:off x="3839007" y="1691344"/>
            <a:ext cx="4546349" cy="4677574"/>
          </a:xfrm>
          <a:prstGeom prst="pie">
            <a:avLst>
              <a:gd name="adj1" fmla="val 6399123"/>
              <a:gd name="adj2" fmla="val 8898868"/>
            </a:avLst>
          </a:prstGeom>
          <a:solidFill>
            <a:srgbClr val="4276AA">
              <a:alpha val="78000"/>
            </a:srgb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sp>
        <p:nvSpPr>
          <p:cNvPr id="24" name="Pie 10">
            <a:extLst>
              <a:ext uri="{FF2B5EF4-FFF2-40B4-BE49-F238E27FC236}">
                <a16:creationId xmlns:a16="http://schemas.microsoft.com/office/drawing/2014/main" id="{CD97939F-146C-2CC1-1E81-3BEE8D660BA6}"/>
              </a:ext>
            </a:extLst>
          </p:cNvPr>
          <p:cNvSpPr/>
          <p:nvPr/>
        </p:nvSpPr>
        <p:spPr>
          <a:xfrm>
            <a:off x="3495385" y="1364417"/>
            <a:ext cx="5181860" cy="5331428"/>
          </a:xfrm>
          <a:prstGeom prst="pie">
            <a:avLst>
              <a:gd name="adj1" fmla="val 491028"/>
              <a:gd name="adj2" fmla="val 3101067"/>
            </a:avLst>
          </a:prstGeom>
          <a:solidFill>
            <a:srgbClr val="1891AB">
              <a:alpha val="78000"/>
            </a:srgb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sp>
        <p:nvSpPr>
          <p:cNvPr id="25" name="Pie 11">
            <a:extLst>
              <a:ext uri="{FF2B5EF4-FFF2-40B4-BE49-F238E27FC236}">
                <a16:creationId xmlns:a16="http://schemas.microsoft.com/office/drawing/2014/main" id="{7625CFDC-A76B-71D2-50D2-02B27C2C2388}"/>
              </a:ext>
            </a:extLst>
          </p:cNvPr>
          <p:cNvSpPr/>
          <p:nvPr/>
        </p:nvSpPr>
        <p:spPr>
          <a:xfrm>
            <a:off x="3839007" y="1691344"/>
            <a:ext cx="4546349" cy="4677574"/>
          </a:xfrm>
          <a:prstGeom prst="pie">
            <a:avLst>
              <a:gd name="adj1" fmla="val 18124482"/>
              <a:gd name="adj2" fmla="val 20873709"/>
            </a:avLst>
          </a:prstGeom>
          <a:solidFill>
            <a:srgbClr val="00A09D">
              <a:alpha val="78000"/>
            </a:srgb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sp>
        <p:nvSpPr>
          <p:cNvPr id="26" name="Pie 38">
            <a:extLst>
              <a:ext uri="{FF2B5EF4-FFF2-40B4-BE49-F238E27FC236}">
                <a16:creationId xmlns:a16="http://schemas.microsoft.com/office/drawing/2014/main" id="{409968D7-3C6E-94EE-131A-0B0C2BEBE83A}"/>
              </a:ext>
            </a:extLst>
          </p:cNvPr>
          <p:cNvSpPr/>
          <p:nvPr/>
        </p:nvSpPr>
        <p:spPr>
          <a:xfrm>
            <a:off x="3397614" y="1263824"/>
            <a:ext cx="5377403" cy="5532615"/>
          </a:xfrm>
          <a:prstGeom prst="pie">
            <a:avLst>
              <a:gd name="adj1" fmla="val 9630247"/>
              <a:gd name="adj2" fmla="val 11520264"/>
            </a:avLst>
          </a:prstGeom>
          <a:solidFill>
            <a:srgbClr val="5268A5">
              <a:alpha val="78000"/>
            </a:srgbClr>
          </a:solidFill>
          <a:ln w="9525" cap="flat" cmpd="sng" algn="ctr">
            <a:noFill/>
            <a:prstDash val="solid"/>
          </a:ln>
          <a:effectLst/>
        </p:spPr>
        <p:txBody>
          <a:bodyPr rtlCol="0" anchor="ctr"/>
          <a:lstStyle/>
          <a:p>
            <a:pPr algn="ctr" defTabSz="1219140">
              <a:defRPr/>
            </a:pPr>
            <a:endParaRPr lang="en-US" sz="1400" kern="0" dirty="0">
              <a:solidFill>
                <a:srgbClr val="57565A"/>
              </a:solidFill>
              <a:latin typeface="Open Sans Light"/>
            </a:endParaRPr>
          </a:p>
        </p:txBody>
      </p:sp>
      <p:grpSp>
        <p:nvGrpSpPr>
          <p:cNvPr id="27" name="Group 26">
            <a:extLst>
              <a:ext uri="{FF2B5EF4-FFF2-40B4-BE49-F238E27FC236}">
                <a16:creationId xmlns:a16="http://schemas.microsoft.com/office/drawing/2014/main" id="{EBFE752F-66F6-06A1-A615-21910FF79BDE}"/>
              </a:ext>
            </a:extLst>
          </p:cNvPr>
          <p:cNvGrpSpPr/>
          <p:nvPr/>
        </p:nvGrpSpPr>
        <p:grpSpPr>
          <a:xfrm>
            <a:off x="4386445" y="2244607"/>
            <a:ext cx="3470869" cy="3599401"/>
            <a:chOff x="3378898" y="1551650"/>
            <a:chExt cx="2180915" cy="2198228"/>
          </a:xfrm>
        </p:grpSpPr>
        <p:grpSp>
          <p:nvGrpSpPr>
            <p:cNvPr id="35" name="Group 34">
              <a:extLst>
                <a:ext uri="{FF2B5EF4-FFF2-40B4-BE49-F238E27FC236}">
                  <a16:creationId xmlns:a16="http://schemas.microsoft.com/office/drawing/2014/main" id="{6EECF096-A4E1-222D-D415-A30945FB0F1F}"/>
                </a:ext>
              </a:extLst>
            </p:cNvPr>
            <p:cNvGrpSpPr/>
            <p:nvPr/>
          </p:nvGrpSpPr>
          <p:grpSpPr>
            <a:xfrm>
              <a:off x="3378898" y="1551650"/>
              <a:ext cx="2180915" cy="2180915"/>
              <a:chOff x="3378898" y="1551650"/>
              <a:chExt cx="2180915" cy="2180915"/>
            </a:xfrm>
          </p:grpSpPr>
          <p:cxnSp>
            <p:nvCxnSpPr>
              <p:cNvPr id="39" name="Straight Connector 38">
                <a:extLst>
                  <a:ext uri="{FF2B5EF4-FFF2-40B4-BE49-F238E27FC236}">
                    <a16:creationId xmlns:a16="http://schemas.microsoft.com/office/drawing/2014/main" id="{1D69452C-25F4-63F4-7CF2-83C7AC8EBEF2}"/>
                  </a:ext>
                </a:extLst>
              </p:cNvPr>
              <p:cNvCxnSpPr>
                <a:cxnSpLocks/>
                <a:stCxn id="22" idx="0"/>
                <a:endCxn id="22" idx="4"/>
              </p:cNvCxnSpPr>
              <p:nvPr/>
            </p:nvCxnSpPr>
            <p:spPr>
              <a:xfrm>
                <a:off x="4469356" y="1551650"/>
                <a:ext cx="0" cy="2180915"/>
              </a:xfrm>
              <a:prstGeom prst="line">
                <a:avLst/>
              </a:prstGeom>
              <a:noFill/>
              <a:ln w="6350" cap="flat" cmpd="sng" algn="ctr">
                <a:solidFill>
                  <a:sysClr val="window" lastClr="FFFFFF">
                    <a:lumMod val="50000"/>
                    <a:alpha val="50000"/>
                  </a:sysClr>
                </a:solidFill>
                <a:prstDash val="solid"/>
              </a:ln>
              <a:effectLst/>
            </p:spPr>
          </p:cxnSp>
          <p:cxnSp>
            <p:nvCxnSpPr>
              <p:cNvPr id="40" name="Straight Connector 39">
                <a:extLst>
                  <a:ext uri="{FF2B5EF4-FFF2-40B4-BE49-F238E27FC236}">
                    <a16:creationId xmlns:a16="http://schemas.microsoft.com/office/drawing/2014/main" id="{A4BDE9B8-2F8A-7A1D-4652-88B40DF661BB}"/>
                  </a:ext>
                </a:extLst>
              </p:cNvPr>
              <p:cNvCxnSpPr>
                <a:cxnSpLocks/>
                <a:stCxn id="22" idx="6"/>
                <a:endCxn id="22" idx="2"/>
              </p:cNvCxnSpPr>
              <p:nvPr/>
            </p:nvCxnSpPr>
            <p:spPr>
              <a:xfrm flipH="1">
                <a:off x="3378898" y="2642107"/>
                <a:ext cx="2180915" cy="0"/>
              </a:xfrm>
              <a:prstGeom prst="line">
                <a:avLst/>
              </a:prstGeom>
              <a:noFill/>
              <a:ln w="6350" cap="flat" cmpd="sng" algn="ctr">
                <a:solidFill>
                  <a:sysClr val="window" lastClr="FFFFFF">
                    <a:lumMod val="50000"/>
                    <a:alpha val="50000"/>
                  </a:sysClr>
                </a:solidFill>
                <a:prstDash val="solid"/>
              </a:ln>
              <a:effectLst/>
            </p:spPr>
          </p:cxnSp>
        </p:grpSp>
        <p:cxnSp>
          <p:nvCxnSpPr>
            <p:cNvPr id="37" name="Straight Connector 36">
              <a:extLst>
                <a:ext uri="{FF2B5EF4-FFF2-40B4-BE49-F238E27FC236}">
                  <a16:creationId xmlns:a16="http://schemas.microsoft.com/office/drawing/2014/main" id="{5CF1C992-918A-BDD7-4A03-4B92B96066F9}"/>
                </a:ext>
              </a:extLst>
            </p:cNvPr>
            <p:cNvCxnSpPr>
              <a:cxnSpLocks/>
            </p:cNvCxnSpPr>
            <p:nvPr/>
          </p:nvCxnSpPr>
          <p:spPr>
            <a:xfrm flipH="1">
              <a:off x="3824191" y="1690743"/>
              <a:ext cx="1702601" cy="2059135"/>
            </a:xfrm>
            <a:prstGeom prst="line">
              <a:avLst/>
            </a:prstGeom>
            <a:noFill/>
            <a:ln w="6350" cap="flat" cmpd="sng" algn="ctr">
              <a:solidFill>
                <a:sysClr val="window" lastClr="FFFFFF">
                  <a:lumMod val="50000"/>
                  <a:alpha val="50000"/>
                </a:sysClr>
              </a:solidFill>
              <a:prstDash val="solid"/>
            </a:ln>
            <a:effectLst/>
          </p:spPr>
        </p:cxnSp>
      </p:grpSp>
      <p:sp useBgFill="1">
        <p:nvSpPr>
          <p:cNvPr id="28" name="Oval 27">
            <a:extLst>
              <a:ext uri="{FF2B5EF4-FFF2-40B4-BE49-F238E27FC236}">
                <a16:creationId xmlns:a16="http://schemas.microsoft.com/office/drawing/2014/main" id="{467BBBB7-DA68-EB1C-DB2C-07119F18C7E2}"/>
              </a:ext>
            </a:extLst>
          </p:cNvPr>
          <p:cNvSpPr/>
          <p:nvPr/>
        </p:nvSpPr>
        <p:spPr>
          <a:xfrm>
            <a:off x="5185866" y="3077079"/>
            <a:ext cx="1852630" cy="1906104"/>
          </a:xfrm>
          <a:prstGeom prst="ellipse">
            <a:avLst/>
          </a:prstGeom>
          <a:gradFill rotWithShape="1">
            <a:gsLst>
              <a:gs pos="0">
                <a:srgbClr val="00A09D">
                  <a:shade val="51000"/>
                  <a:satMod val="130000"/>
                </a:srgbClr>
              </a:gs>
              <a:gs pos="80000">
                <a:srgbClr val="00A09D">
                  <a:shade val="93000"/>
                  <a:satMod val="130000"/>
                </a:srgbClr>
              </a:gs>
              <a:gs pos="100000">
                <a:srgbClr val="00A09D">
                  <a:shade val="94000"/>
                  <a:satMod val="135000"/>
                </a:srgbClr>
              </a:gs>
            </a:gsLst>
            <a:lin ang="16200000" scaled="0"/>
          </a:gradFill>
          <a:ln w="9525" cap="flat" cmpd="sng" algn="ctr">
            <a:noFill/>
            <a:prstDash val="solid"/>
          </a:ln>
          <a:effectLst/>
        </p:spPr>
        <p:txBody>
          <a:bodyPr lIns="0" tIns="36000" rIns="0" bIns="0" rtlCol="0" anchor="ctr"/>
          <a:lstStyle/>
          <a:p>
            <a:pPr algn="ctr" defTabSz="1219140">
              <a:defRPr/>
            </a:pPr>
            <a:r>
              <a:rPr lang="en-US" sz="1600" b="1" kern="0" cap="all" dirty="0">
                <a:solidFill>
                  <a:prstClr val="white"/>
                </a:solidFill>
                <a:latin typeface="Arial" panose="020B0604020202020204" pitchFamily="34" charset="0"/>
                <a:cs typeface="Arial" panose="020B0604020202020204" pitchFamily="34" charset="0"/>
              </a:rPr>
              <a:t>Companies Benefit From</a:t>
            </a:r>
          </a:p>
        </p:txBody>
      </p:sp>
      <p:sp>
        <p:nvSpPr>
          <p:cNvPr id="30" name="Rectangle 29">
            <a:extLst>
              <a:ext uri="{FF2B5EF4-FFF2-40B4-BE49-F238E27FC236}">
                <a16:creationId xmlns:a16="http://schemas.microsoft.com/office/drawing/2014/main" id="{47A159B7-7F05-AB6C-5BA4-79D5481E4E43}"/>
              </a:ext>
            </a:extLst>
          </p:cNvPr>
          <p:cNvSpPr/>
          <p:nvPr/>
        </p:nvSpPr>
        <p:spPr>
          <a:xfrm>
            <a:off x="530997" y="5450932"/>
            <a:ext cx="2571975" cy="707886"/>
          </a:xfrm>
          <a:prstGeom prst="rect">
            <a:avLst/>
          </a:prstGeom>
        </p:spPr>
        <p:txBody>
          <a:bodyPr wrap="square" lIns="0" tIns="0" rIns="0" bIns="0">
            <a:spAutoFit/>
          </a:bodyPr>
          <a:lstStyle/>
          <a:p>
            <a:pPr algn="ctr"/>
            <a:r>
              <a:rPr lang="en-GB" sz="1150" b="1" dirty="0">
                <a:solidFill>
                  <a:schemeClr val="accent4"/>
                </a:solidFill>
                <a:latin typeface="Arial" panose="020B0604020202020204" pitchFamily="34" charset="0"/>
                <a:cs typeface="Arial" panose="020B0604020202020204" pitchFamily="34" charset="0"/>
              </a:rPr>
              <a:t>Business environment</a:t>
            </a:r>
            <a:r>
              <a:rPr lang="en-GB" sz="1150" dirty="0">
                <a:solidFill>
                  <a:schemeClr val="accent4"/>
                </a:solidFill>
                <a:latin typeface="Arial" panose="020B0604020202020204" pitchFamily="34" charset="0"/>
                <a:cs typeface="Arial" panose="020B0604020202020204" pitchFamily="34" charset="0"/>
              </a:rPr>
              <a:t>: </a:t>
            </a:r>
            <a:r>
              <a:rPr lang="en-GB" sz="1150" dirty="0">
                <a:solidFill>
                  <a:schemeClr val="bg1"/>
                </a:solidFill>
                <a:latin typeface="Arial" panose="020B0604020202020204" pitchFamily="34" charset="0"/>
                <a:cs typeface="Arial" panose="020B0604020202020204" pitchFamily="34" charset="0"/>
              </a:rPr>
              <a:t>A globally competitive business and regulatory environment offers simplicity and value and enables access to new markets​</a:t>
            </a:r>
          </a:p>
        </p:txBody>
      </p:sp>
      <p:sp>
        <p:nvSpPr>
          <p:cNvPr id="31" name="Rectangle 30">
            <a:extLst>
              <a:ext uri="{FF2B5EF4-FFF2-40B4-BE49-F238E27FC236}">
                <a16:creationId xmlns:a16="http://schemas.microsoft.com/office/drawing/2014/main" id="{DE46E3E3-E1E9-57B4-DB69-0F9034FDA75C}"/>
              </a:ext>
            </a:extLst>
          </p:cNvPr>
          <p:cNvSpPr/>
          <p:nvPr/>
        </p:nvSpPr>
        <p:spPr>
          <a:xfrm>
            <a:off x="453385" y="2196348"/>
            <a:ext cx="2727199" cy="884858"/>
          </a:xfrm>
          <a:prstGeom prst="rect">
            <a:avLst/>
          </a:prstGeom>
        </p:spPr>
        <p:txBody>
          <a:bodyPr wrap="square" lIns="0" tIns="0" rIns="0" bIns="0">
            <a:spAutoFit/>
          </a:bodyPr>
          <a:lstStyle/>
          <a:p>
            <a:pPr algn="ctr" defTabSz="914377">
              <a:defRPr/>
            </a:pPr>
            <a:r>
              <a:rPr lang="en-GB" sz="1150" b="1" dirty="0">
                <a:solidFill>
                  <a:schemeClr val="accent4"/>
                </a:solidFill>
                <a:latin typeface="Arial" panose="020B0604020202020204" pitchFamily="34" charset="0"/>
                <a:cs typeface="Arial" panose="020B0604020202020204" pitchFamily="34" charset="0"/>
              </a:rPr>
              <a:t>Global hub for life sciences</a:t>
            </a:r>
            <a:r>
              <a:rPr lang="en-GB" sz="1150" dirty="0">
                <a:solidFill>
                  <a:schemeClr val="accent4"/>
                </a:solidFill>
                <a:latin typeface="Arial" panose="020B0604020202020204" pitchFamily="34" charset="0"/>
                <a:cs typeface="Arial" panose="020B0604020202020204" pitchFamily="34" charset="0"/>
              </a:rPr>
              <a:t>:</a:t>
            </a:r>
            <a:br>
              <a:rPr lang="en-GB" sz="1150" dirty="0">
                <a:solidFill>
                  <a:schemeClr val="bg2"/>
                </a:solidFill>
                <a:latin typeface="Arial" panose="020B0604020202020204" pitchFamily="34" charset="0"/>
                <a:cs typeface="Arial" panose="020B0604020202020204" pitchFamily="34" charset="0"/>
              </a:rPr>
            </a:br>
            <a:r>
              <a:rPr lang="en-GB" sz="1150" dirty="0">
                <a:solidFill>
                  <a:schemeClr val="bg1"/>
                </a:solidFill>
                <a:latin typeface="Arial" panose="020B0604020202020204" pitchFamily="34" charset="0"/>
                <a:cs typeface="Arial" panose="020B0604020202020204" pitchFamily="34" charset="0"/>
              </a:rPr>
              <a:t>A vibrant and growing life sciences hub, where inward investors can easily connect with researchers, supply chains, innovation networks and customers​</a:t>
            </a:r>
          </a:p>
        </p:txBody>
      </p:sp>
      <p:pic>
        <p:nvPicPr>
          <p:cNvPr id="20" name="Graphic 34" descr="Upward trend">
            <a:extLst>
              <a:ext uri="{FF2B5EF4-FFF2-40B4-BE49-F238E27FC236}">
                <a16:creationId xmlns:a16="http://schemas.microsoft.com/office/drawing/2014/main" id="{B03EF69E-5BD5-475A-7D74-BF1130A08C8E}"/>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3756" y="2408506"/>
            <a:ext cx="794218" cy="817142"/>
          </a:xfrm>
          <a:prstGeom prst="rect">
            <a:avLst/>
          </a:prstGeom>
        </p:spPr>
      </p:pic>
      <p:pic>
        <p:nvPicPr>
          <p:cNvPr id="41" name="Graphic 61" descr="Needle">
            <a:extLst>
              <a:ext uri="{FF2B5EF4-FFF2-40B4-BE49-F238E27FC236}">
                <a16:creationId xmlns:a16="http://schemas.microsoft.com/office/drawing/2014/main" id="{74A3BDAF-59B3-C7ED-3DB2-CF40E8237674}"/>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53849" y="3835412"/>
            <a:ext cx="787279" cy="810003"/>
          </a:xfrm>
          <a:prstGeom prst="rect">
            <a:avLst/>
          </a:prstGeom>
        </p:spPr>
      </p:pic>
      <p:sp>
        <p:nvSpPr>
          <p:cNvPr id="42" name="Rectangle 41">
            <a:extLst>
              <a:ext uri="{FF2B5EF4-FFF2-40B4-BE49-F238E27FC236}">
                <a16:creationId xmlns:a16="http://schemas.microsoft.com/office/drawing/2014/main" id="{5AAD526B-9C1C-E0FA-EB72-E2773A4834A6}"/>
              </a:ext>
            </a:extLst>
          </p:cNvPr>
          <p:cNvSpPr/>
          <p:nvPr/>
        </p:nvSpPr>
        <p:spPr>
          <a:xfrm>
            <a:off x="9007872" y="2409237"/>
            <a:ext cx="2699234" cy="707886"/>
          </a:xfrm>
          <a:prstGeom prst="rect">
            <a:avLst/>
          </a:prstGeom>
        </p:spPr>
        <p:txBody>
          <a:bodyPr wrap="square" lIns="0" tIns="0" rIns="0" bIns="0">
            <a:spAutoFit/>
          </a:bodyPr>
          <a:lstStyle/>
          <a:p>
            <a:pPr algn="ctr" defTabSz="914377">
              <a:defRPr/>
            </a:pPr>
            <a:r>
              <a:rPr lang="en-GB" sz="1150" b="1" dirty="0">
                <a:solidFill>
                  <a:schemeClr val="accent4"/>
                </a:solidFill>
                <a:latin typeface="Arial" panose="020B0604020202020204" pitchFamily="34" charset="0"/>
                <a:cs typeface="Arial" panose="020B0604020202020204" pitchFamily="34" charset="0"/>
              </a:rPr>
              <a:t>The NHS: </a:t>
            </a:r>
            <a:r>
              <a:rPr lang="en-GB" sz="1150" dirty="0">
                <a:solidFill>
                  <a:schemeClr val="bg1"/>
                </a:solidFill>
                <a:latin typeface="Arial" panose="020B0604020202020204" pitchFamily="34" charset="0"/>
                <a:cs typeface="Arial" panose="020B0604020202020204" pitchFamily="34" charset="0"/>
              </a:rPr>
              <a:t>An expert clinical, translational and research partner operating at scale in the National Health Service (NHS) to support global evidence development</a:t>
            </a:r>
            <a:endParaRPr lang="en-US" sz="1150"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98806C54-FF66-3C92-0ADE-2D9EC6ED7752}"/>
              </a:ext>
            </a:extLst>
          </p:cNvPr>
          <p:cNvSpPr/>
          <p:nvPr/>
        </p:nvSpPr>
        <p:spPr>
          <a:xfrm>
            <a:off x="668141" y="3912126"/>
            <a:ext cx="2297686" cy="707886"/>
          </a:xfrm>
          <a:prstGeom prst="rect">
            <a:avLst/>
          </a:prstGeom>
        </p:spPr>
        <p:txBody>
          <a:bodyPr wrap="square" lIns="0" tIns="0" rIns="0" bIns="0">
            <a:spAutoFit/>
          </a:bodyPr>
          <a:lstStyle/>
          <a:p>
            <a:pPr algn="ctr" defTabSz="914377">
              <a:defRPr/>
            </a:pPr>
            <a:r>
              <a:rPr lang="en-GB" sz="1150" b="1" dirty="0">
                <a:solidFill>
                  <a:schemeClr val="accent4"/>
                </a:solidFill>
                <a:latin typeface="Arial" panose="020B0604020202020204" pitchFamily="34" charset="0"/>
                <a:cs typeface="Arial" panose="020B0604020202020204" pitchFamily="34" charset="0"/>
              </a:rPr>
              <a:t>Science base</a:t>
            </a:r>
            <a:r>
              <a:rPr lang="en-GB" sz="1150" dirty="0">
                <a:solidFill>
                  <a:schemeClr val="accent4"/>
                </a:solidFill>
                <a:latin typeface="Arial" panose="020B0604020202020204" pitchFamily="34" charset="0"/>
                <a:cs typeface="Arial" panose="020B0604020202020204" pitchFamily="34" charset="0"/>
              </a:rPr>
              <a:t>: </a:t>
            </a:r>
            <a:r>
              <a:rPr lang="en-GB" sz="1150" dirty="0">
                <a:solidFill>
                  <a:schemeClr val="bg1"/>
                </a:solidFill>
                <a:latin typeface="Arial" panose="020B0604020202020204" pitchFamily="34" charset="0"/>
                <a:cs typeface="Arial" panose="020B0604020202020204" pitchFamily="34" charset="0"/>
              </a:rPr>
              <a:t>A leading science base, which offers industry access to world class talent, unique data and innovation infrastructure​</a:t>
            </a:r>
          </a:p>
        </p:txBody>
      </p:sp>
      <p:sp>
        <p:nvSpPr>
          <p:cNvPr id="44" name="Rectangle 43">
            <a:extLst>
              <a:ext uri="{FF2B5EF4-FFF2-40B4-BE49-F238E27FC236}">
                <a16:creationId xmlns:a16="http://schemas.microsoft.com/office/drawing/2014/main" id="{C04E5C38-CA6B-EA50-18B0-92751A5FC873}"/>
              </a:ext>
            </a:extLst>
          </p:cNvPr>
          <p:cNvSpPr/>
          <p:nvPr/>
        </p:nvSpPr>
        <p:spPr>
          <a:xfrm>
            <a:off x="8945022" y="4865251"/>
            <a:ext cx="2824935" cy="884858"/>
          </a:xfrm>
          <a:prstGeom prst="rect">
            <a:avLst/>
          </a:prstGeom>
        </p:spPr>
        <p:txBody>
          <a:bodyPr wrap="square" lIns="0" tIns="0" rIns="0" bIns="0">
            <a:spAutoFit/>
          </a:bodyPr>
          <a:lstStyle/>
          <a:p>
            <a:pPr algn="ctr"/>
            <a:r>
              <a:rPr lang="en-GB" sz="1150" b="1" dirty="0">
                <a:solidFill>
                  <a:schemeClr val="accent4"/>
                </a:solidFill>
                <a:latin typeface="Arial" panose="020B0604020202020204" pitchFamily="34" charset="0"/>
                <a:cs typeface="Arial" panose="020B0604020202020204" pitchFamily="34" charset="0"/>
              </a:rPr>
              <a:t>Partnership working: </a:t>
            </a:r>
            <a:r>
              <a:rPr lang="en-GB" sz="1150" dirty="0">
                <a:solidFill>
                  <a:schemeClr val="bg1"/>
                </a:solidFill>
                <a:latin typeface="Arial" panose="020B0604020202020204" pitchFamily="34" charset="0"/>
                <a:cs typeface="Arial" panose="020B0604020202020204" pitchFamily="34" charset="0"/>
              </a:rPr>
              <a:t>A comprehensive innovation ecosystem underpinned by a long-term Life Sciences Vision agreed between government and industry to achieve a vision for the future</a:t>
            </a:r>
          </a:p>
        </p:txBody>
      </p:sp>
      <p:pic>
        <p:nvPicPr>
          <p:cNvPr id="45" name="Graphic 65" descr="Gears">
            <a:extLst>
              <a:ext uri="{FF2B5EF4-FFF2-40B4-BE49-F238E27FC236}">
                <a16:creationId xmlns:a16="http://schemas.microsoft.com/office/drawing/2014/main" id="{CB3E05C7-B5C1-3DF3-1A5A-E2DC23D3A987}"/>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57071" y="4988800"/>
            <a:ext cx="865721" cy="890710"/>
          </a:xfrm>
          <a:prstGeom prst="rect">
            <a:avLst/>
          </a:prstGeom>
        </p:spPr>
      </p:pic>
      <p:pic>
        <p:nvPicPr>
          <p:cNvPr id="46" name="Graphic 66" descr="Group brainstorm">
            <a:extLst>
              <a:ext uri="{FF2B5EF4-FFF2-40B4-BE49-F238E27FC236}">
                <a16:creationId xmlns:a16="http://schemas.microsoft.com/office/drawing/2014/main" id="{82D3B9E0-B754-B692-341C-C3454B7D34AB}"/>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86017" y="2546963"/>
            <a:ext cx="857291" cy="882037"/>
          </a:xfrm>
          <a:prstGeom prst="rect">
            <a:avLst/>
          </a:prstGeom>
        </p:spPr>
      </p:pic>
      <p:pic>
        <p:nvPicPr>
          <p:cNvPr id="47" name="Graphic 68" descr="Handshake">
            <a:extLst>
              <a:ext uri="{FF2B5EF4-FFF2-40B4-BE49-F238E27FC236}">
                <a16:creationId xmlns:a16="http://schemas.microsoft.com/office/drawing/2014/main" id="{4FEFE1FD-3D2E-3578-0F25-AE2DA4EA8DCE}"/>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27500" y="4625388"/>
            <a:ext cx="931164" cy="958042"/>
          </a:xfrm>
          <a:prstGeom prst="rect">
            <a:avLst/>
          </a:prstGeom>
        </p:spPr>
      </p:pic>
      <p:cxnSp>
        <p:nvCxnSpPr>
          <p:cNvPr id="53" name="Straight Connector 52">
            <a:extLst>
              <a:ext uri="{FF2B5EF4-FFF2-40B4-BE49-F238E27FC236}">
                <a16:creationId xmlns:a16="http://schemas.microsoft.com/office/drawing/2014/main" id="{243DE18C-601A-C1E7-657D-13707B310FD9}"/>
              </a:ext>
            </a:extLst>
          </p:cNvPr>
          <p:cNvCxnSpPr>
            <a:cxnSpLocks/>
          </p:cNvCxnSpPr>
          <p:nvPr/>
        </p:nvCxnSpPr>
        <p:spPr>
          <a:xfrm>
            <a:off x="3204336" y="5815658"/>
            <a:ext cx="145673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1383297-2F2D-75E7-B376-8A455AC9C131}"/>
              </a:ext>
            </a:extLst>
          </p:cNvPr>
          <p:cNvCxnSpPr>
            <a:cxnSpLocks/>
          </p:cNvCxnSpPr>
          <p:nvPr/>
        </p:nvCxnSpPr>
        <p:spPr>
          <a:xfrm>
            <a:off x="3204336" y="2644946"/>
            <a:ext cx="1076719"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21D1A6-33FC-FA09-6B77-278FDE09A3BB}"/>
              </a:ext>
            </a:extLst>
          </p:cNvPr>
          <p:cNvCxnSpPr>
            <a:cxnSpLocks/>
          </p:cNvCxnSpPr>
          <p:nvPr/>
        </p:nvCxnSpPr>
        <p:spPr>
          <a:xfrm>
            <a:off x="3033415" y="4266069"/>
            <a:ext cx="364199"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8F62681-A57C-61A8-A9FF-3977F2C74F99}"/>
              </a:ext>
            </a:extLst>
          </p:cNvPr>
          <p:cNvCxnSpPr>
            <a:cxnSpLocks/>
          </p:cNvCxnSpPr>
          <p:nvPr/>
        </p:nvCxnSpPr>
        <p:spPr>
          <a:xfrm flipH="1">
            <a:off x="8025753" y="2763180"/>
            <a:ext cx="919269"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FF2F38-EE20-DF31-43C6-E13DB65211BE}"/>
              </a:ext>
            </a:extLst>
          </p:cNvPr>
          <p:cNvCxnSpPr>
            <a:cxnSpLocks/>
          </p:cNvCxnSpPr>
          <p:nvPr/>
        </p:nvCxnSpPr>
        <p:spPr>
          <a:xfrm flipH="1">
            <a:off x="8354604" y="5305212"/>
            <a:ext cx="501396"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18" name="Table 4">
            <a:extLst>
              <a:ext uri="{FF2B5EF4-FFF2-40B4-BE49-F238E27FC236}">
                <a16:creationId xmlns:a16="http://schemas.microsoft.com/office/drawing/2014/main" id="{4BC82CA9-892F-CBA3-B34E-84A3979FF782}"/>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19" name="Action Button: Custom 18">
            <a:hlinkClick r:id="rId13" action="ppaction://hlinksldjump" highlightClick="1"/>
            <a:extLst>
              <a:ext uri="{FF2B5EF4-FFF2-40B4-BE49-F238E27FC236}">
                <a16:creationId xmlns:a16="http://schemas.microsoft.com/office/drawing/2014/main" id="{72E7D4EA-D8A0-0CDB-D67E-573A59E6FB60}"/>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4" action="ppaction://hlinksldjump" highlightClick="1"/>
            <a:extLst>
              <a:ext uri="{FF2B5EF4-FFF2-40B4-BE49-F238E27FC236}">
                <a16:creationId xmlns:a16="http://schemas.microsoft.com/office/drawing/2014/main" id="{42E5448E-7BA0-DC54-247F-1073FF06605B}"/>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ction Button: Custom 31">
            <a:hlinkClick r:id="rId15" action="ppaction://hlinksldjump" highlightClick="1"/>
            <a:extLst>
              <a:ext uri="{FF2B5EF4-FFF2-40B4-BE49-F238E27FC236}">
                <a16:creationId xmlns:a16="http://schemas.microsoft.com/office/drawing/2014/main" id="{089C0D6F-7188-B6B4-2C14-AEC900A537F8}"/>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ction Button: Custom 32">
            <a:hlinkClick r:id="rId16" action="ppaction://hlinksldjump" highlightClick="1"/>
            <a:extLst>
              <a:ext uri="{FF2B5EF4-FFF2-40B4-BE49-F238E27FC236}">
                <a16:creationId xmlns:a16="http://schemas.microsoft.com/office/drawing/2014/main" id="{A2FD5A50-8B95-4722-2970-D83B7C7B3330}"/>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ction Button: Custom 33">
            <a:hlinkClick r:id="rId17" action="ppaction://hlinksldjump" highlightClick="1"/>
            <a:extLst>
              <a:ext uri="{FF2B5EF4-FFF2-40B4-BE49-F238E27FC236}">
                <a16:creationId xmlns:a16="http://schemas.microsoft.com/office/drawing/2014/main" id="{E99677B9-6F39-1447-25B7-C534FD1D047E}"/>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ction Button: Custom 35">
            <a:hlinkClick r:id="rId18" action="ppaction://hlinksldjump" highlightClick="1"/>
            <a:extLst>
              <a:ext uri="{FF2B5EF4-FFF2-40B4-BE49-F238E27FC236}">
                <a16:creationId xmlns:a16="http://schemas.microsoft.com/office/drawing/2014/main" id="{D002A612-F6B6-2FA4-EF74-8697B94D0447}"/>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ction Button: Custom 37">
            <a:hlinkClick r:id="rId19" action="ppaction://hlinksldjump" highlightClick="1"/>
            <a:extLst>
              <a:ext uri="{FF2B5EF4-FFF2-40B4-BE49-F238E27FC236}">
                <a16:creationId xmlns:a16="http://schemas.microsoft.com/office/drawing/2014/main" id="{6DA37665-41B0-1AEB-3E6D-CAF0209FDE8D}"/>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ction Button: Custom 47">
            <a:hlinkClick r:id="rId20" action="ppaction://hlinksldjump" highlightClick="1"/>
            <a:extLst>
              <a:ext uri="{FF2B5EF4-FFF2-40B4-BE49-F238E27FC236}">
                <a16:creationId xmlns:a16="http://schemas.microsoft.com/office/drawing/2014/main" id="{6A2DC695-C08E-1E47-B85C-DA6689F3F865}"/>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hlinkClick r:id="" action="ppaction://hlinkshowjump?jump=nextslide" highlightClick="1"/>
            <a:extLst>
              <a:ext uri="{FF2B5EF4-FFF2-40B4-BE49-F238E27FC236}">
                <a16:creationId xmlns:a16="http://schemas.microsoft.com/office/drawing/2014/main" id="{1010921F-BC3D-85BD-65EA-CFFA94FB2064}"/>
              </a:ext>
            </a:extLst>
          </p:cNvPr>
          <p:cNvSpPr/>
          <p:nvPr/>
        </p:nvSpPr>
        <p:spPr>
          <a:xfrm>
            <a:off x="11648796" y="88900"/>
            <a:ext cx="272260" cy="272260"/>
          </a:xfrm>
          <a:prstGeom prst="ellipse">
            <a:avLst/>
          </a:prstGeom>
          <a: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hlinkClick r:id="" action="ppaction://hlinkshowjump?jump=previousslide" highlightClick="1"/>
            <a:extLst>
              <a:ext uri="{FF2B5EF4-FFF2-40B4-BE49-F238E27FC236}">
                <a16:creationId xmlns:a16="http://schemas.microsoft.com/office/drawing/2014/main" id="{CD210E57-03A4-7506-2F6D-97C688E0F878}"/>
              </a:ext>
            </a:extLst>
          </p:cNvPr>
          <p:cNvSpPr/>
          <p:nvPr/>
        </p:nvSpPr>
        <p:spPr>
          <a:xfrm>
            <a:off x="11293196" y="88900"/>
            <a:ext cx="272260" cy="272260"/>
          </a:xfrm>
          <a:prstGeom prst="ellipse">
            <a:avLst/>
          </a:prstGeom>
          <a: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2318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5</a:t>
            </a:fld>
            <a:endParaRPr lang="en-US" dirty="0"/>
          </a:p>
        </p:txBody>
      </p:sp>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9504000" cy="415498"/>
          </a:xfrm>
        </p:spPr>
        <p:txBody>
          <a:bodyPr/>
          <a:lstStyle/>
          <a:p>
            <a:r>
              <a:rPr lang="en-GB" sz="3000" b="1" dirty="0">
                <a:ea typeface="MS PGothic"/>
              </a:rPr>
              <a:t>The UK MedTech Sector - Opportunities</a:t>
            </a:r>
            <a:endParaRPr lang="en-US" sz="3000" dirty="0"/>
          </a:p>
        </p:txBody>
      </p:sp>
      <p:pic>
        <p:nvPicPr>
          <p:cNvPr id="8" name="Picture 4" descr="Map&#10;&#10;Description automatically generated">
            <a:extLst>
              <a:ext uri="{FF2B5EF4-FFF2-40B4-BE49-F238E27FC236}">
                <a16:creationId xmlns:a16="http://schemas.microsoft.com/office/drawing/2014/main" id="{E93EF73E-18FE-2043-CB40-0AB55E12B5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531" r="6417" b="3976"/>
          <a:stretch/>
        </p:blipFill>
        <p:spPr>
          <a:xfrm>
            <a:off x="8179897" y="1206991"/>
            <a:ext cx="3624185" cy="5285927"/>
          </a:xfrm>
          <a:prstGeom prst="rect">
            <a:avLst/>
          </a:prstGeom>
        </p:spPr>
      </p:pic>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512000"/>
            <a:ext cx="5623889" cy="2811026"/>
          </a:xfrm>
        </p:spPr>
        <p:txBody>
          <a:bodyPr/>
          <a:lstStyle/>
          <a:p>
            <a:pPr>
              <a:spcBef>
                <a:spcPts val="0"/>
              </a:spcBef>
              <a:spcAft>
                <a:spcPts val="1600"/>
              </a:spcAft>
            </a:pPr>
            <a:r>
              <a:rPr lang="en-GB" sz="1300" dirty="0">
                <a:solidFill>
                  <a:srgbClr val="3C3C3C"/>
                </a:solidFill>
                <a:latin typeface="Arial" panose="020B0604020202020204" pitchFamily="34" charset="0"/>
                <a:cs typeface="Arial" panose="020B0604020202020204" pitchFamily="34" charset="0"/>
              </a:rPr>
              <a:t>G</a:t>
            </a:r>
            <a:r>
              <a:rPr lang="en-GB" sz="1300" b="0" dirty="0">
                <a:solidFill>
                  <a:srgbClr val="3C3C3C"/>
                </a:solidFill>
                <a:latin typeface="Arial" panose="020B0604020202020204" pitchFamily="34" charset="0"/>
                <a:cs typeface="Arial" panose="020B0604020202020204" pitchFamily="34" charset="0"/>
              </a:rPr>
              <a:t>lobal trends of ageing populations, prevalence of chronic conditions and rising concerns over pandemics are </a:t>
            </a:r>
            <a:r>
              <a:rPr lang="en-GB" sz="1300" dirty="0">
                <a:solidFill>
                  <a:srgbClr val="3C3C3C"/>
                </a:solidFill>
                <a:latin typeface="Arial" panose="020B0604020202020204" pitchFamily="34" charset="0"/>
                <a:cs typeface="Arial" panose="020B0604020202020204" pitchFamily="34" charset="0"/>
              </a:rPr>
              <a:t>leading enablers towards growth in the MedTech industry. </a:t>
            </a:r>
            <a:endParaRPr lang="en-GB" sz="1300" b="0" dirty="0">
              <a:solidFill>
                <a:srgbClr val="3C3C3C"/>
              </a:solidFill>
              <a:latin typeface="Arial" panose="020B0604020202020204" pitchFamily="34" charset="0"/>
              <a:cs typeface="Arial" panose="020B0604020202020204" pitchFamily="34" charset="0"/>
            </a:endParaRPr>
          </a:p>
          <a:p>
            <a:pPr>
              <a:spcBef>
                <a:spcPts val="0"/>
              </a:spcBef>
              <a:spcAft>
                <a:spcPts val="1600"/>
              </a:spcAft>
            </a:pPr>
            <a:r>
              <a:rPr lang="en-GB" sz="1300" dirty="0">
                <a:solidFill>
                  <a:srgbClr val="3C3C3C"/>
                </a:solidFill>
                <a:latin typeface="Arial" panose="020B0604020202020204" pitchFamily="34" charset="0"/>
                <a:cs typeface="Arial" panose="020B0604020202020204" pitchFamily="34" charset="0"/>
              </a:rPr>
              <a:t>Medical</a:t>
            </a:r>
            <a:r>
              <a:rPr lang="en-GB" sz="1300" b="0" dirty="0">
                <a:solidFill>
                  <a:srgbClr val="3C3C3C"/>
                </a:solidFill>
                <a:latin typeface="Arial" panose="020B0604020202020204" pitchFamily="34" charset="0"/>
                <a:cs typeface="Arial" panose="020B0604020202020204" pitchFamily="34" charset="0"/>
              </a:rPr>
              <a:t> technologies are converging</a:t>
            </a:r>
            <a:r>
              <a:rPr lang="en-GB" sz="1300" dirty="0">
                <a:solidFill>
                  <a:srgbClr val="3C3C3C"/>
                </a:solidFill>
                <a:latin typeface="Arial" panose="020B0604020202020204" pitchFamily="34" charset="0"/>
                <a:cs typeface="Arial" panose="020B0604020202020204" pitchFamily="34" charset="0"/>
              </a:rPr>
              <a:t> </a:t>
            </a:r>
            <a:r>
              <a:rPr lang="en-GB" sz="1300" b="0" dirty="0">
                <a:solidFill>
                  <a:srgbClr val="3C3C3C"/>
                </a:solidFill>
                <a:latin typeface="Arial" panose="020B0604020202020204" pitchFamily="34" charset="0"/>
                <a:cs typeface="Arial" panose="020B0604020202020204" pitchFamily="34" charset="0"/>
              </a:rPr>
              <a:t>together with the patient, software and clinician to optimise patient therapies to supporting </a:t>
            </a:r>
            <a:r>
              <a:rPr lang="en-GB" sz="1300" dirty="0">
                <a:solidFill>
                  <a:srgbClr val="3C3C3C"/>
                </a:solidFill>
                <a:latin typeface="Arial" panose="020B0604020202020204" pitchFamily="34" charset="0"/>
                <a:cs typeface="Arial" panose="020B0604020202020204" pitchFamily="34" charset="0"/>
              </a:rPr>
              <a:t>better, longer, healthier lives. The UK is a global hotspot, with a strong domestic industry of MedTech innovators, expert services, supply chain and SME support.</a:t>
            </a:r>
          </a:p>
          <a:p>
            <a:pPr>
              <a:spcBef>
                <a:spcPts val="0"/>
              </a:spcBef>
              <a:spcAft>
                <a:spcPts val="1600"/>
              </a:spcAft>
            </a:pPr>
            <a:r>
              <a:rPr lang="en-US" sz="1300" dirty="0">
                <a:solidFill>
                  <a:srgbClr val="3C3C3C"/>
                </a:solidFill>
                <a:latin typeface="Arial" panose="020B0604020202020204" pitchFamily="34" charset="0"/>
                <a:cs typeface="Arial" panose="020B0604020202020204" pitchFamily="34" charset="0"/>
              </a:rPr>
              <a:t>Growth in precision medicine and companion diagnostics, along with </a:t>
            </a:r>
            <a:br>
              <a:rPr lang="en-US" sz="1300" dirty="0">
                <a:solidFill>
                  <a:srgbClr val="3C3C3C"/>
                </a:solidFill>
                <a:latin typeface="Arial" panose="020B0604020202020204" pitchFamily="34" charset="0"/>
                <a:cs typeface="Arial" panose="020B0604020202020204" pitchFamily="34" charset="0"/>
              </a:rPr>
            </a:br>
            <a:r>
              <a:rPr lang="en-US" sz="1300" dirty="0">
                <a:solidFill>
                  <a:srgbClr val="3C3C3C"/>
                </a:solidFill>
                <a:latin typeface="Arial" panose="020B0604020202020204" pitchFamily="34" charset="0"/>
                <a:cs typeface="Arial" panose="020B0604020202020204" pitchFamily="34" charset="0"/>
              </a:rPr>
              <a:t>a health system and consumer-led focus on preventative medicine and </a:t>
            </a:r>
            <a:br>
              <a:rPr lang="en-US" sz="1300" dirty="0">
                <a:solidFill>
                  <a:srgbClr val="3C3C3C"/>
                </a:solidFill>
                <a:latin typeface="Arial" panose="020B0604020202020204" pitchFamily="34" charset="0"/>
                <a:cs typeface="Arial" panose="020B0604020202020204" pitchFamily="34" charset="0"/>
              </a:rPr>
            </a:br>
            <a:r>
              <a:rPr lang="en-US" sz="1300" dirty="0">
                <a:solidFill>
                  <a:srgbClr val="3C3C3C"/>
                </a:solidFill>
                <a:latin typeface="Arial" panose="020B0604020202020204" pitchFamily="34" charset="0"/>
                <a:cs typeface="Arial" panose="020B0604020202020204" pitchFamily="34" charset="0"/>
              </a:rPr>
              <a:t>early detection of disease, has promoted extensive innovation, alongside advances in digital enabling of diagnostics, monitoring and treatment technologies.</a:t>
            </a:r>
            <a:endParaRPr lang="en-GB" sz="1300" b="0" dirty="0">
              <a:solidFill>
                <a:srgbClr val="3C3C3C"/>
              </a:solidFill>
            </a:endParaRPr>
          </a:p>
        </p:txBody>
      </p:sp>
      <p:sp>
        <p:nvSpPr>
          <p:cNvPr id="9" name="Text Placeholder 7">
            <a:extLst>
              <a:ext uri="{FF2B5EF4-FFF2-40B4-BE49-F238E27FC236}">
                <a16:creationId xmlns:a16="http://schemas.microsoft.com/office/drawing/2014/main" id="{B67936C7-9A6F-AF01-9E4E-DEF619B1A2A8}"/>
              </a:ext>
            </a:extLst>
          </p:cNvPr>
          <p:cNvSpPr txBox="1">
            <a:spLocks/>
          </p:cNvSpPr>
          <p:nvPr/>
        </p:nvSpPr>
        <p:spPr bwMode="auto">
          <a:xfrm>
            <a:off x="10168774" y="1237234"/>
            <a:ext cx="1635308" cy="498599"/>
          </a:xfrm>
          <a:prstGeom prst="rect">
            <a:avLst/>
          </a:prstGeom>
          <a:solidFill>
            <a:srgbClr val="0000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0" rIns="0" bIns="108000" numCol="1" anchor="ctr" anchorCtr="0" compatLnSpc="1">
            <a:prstTxWarp prst="textNoShape">
              <a:avLst/>
            </a:prstTxWarp>
          </a:bodyPr>
          <a:lstStyle>
            <a:lvl1pPr algn="l" rtl="0" eaLnBrk="1" fontAlgn="base" hangingPunct="1">
              <a:spcBef>
                <a:spcPts val="0"/>
              </a:spcBef>
              <a:spcAft>
                <a:spcPts val="300"/>
              </a:spcAft>
              <a:defRPr sz="1800" b="0">
                <a:solidFill>
                  <a:schemeClr val="tx1"/>
                </a:solidFill>
                <a:latin typeface="+mn-lt"/>
                <a:ea typeface="+mn-ea"/>
                <a:cs typeface="+mn-cs"/>
              </a:defRPr>
            </a:lvl1pPr>
            <a:lvl2pPr marL="1953" indent="0" algn="l" rtl="0" eaLnBrk="1" fontAlgn="base" hangingPunct="1">
              <a:spcBef>
                <a:spcPts val="0"/>
              </a:spcBef>
              <a:spcAft>
                <a:spcPts val="600"/>
              </a:spcAft>
              <a:buClr>
                <a:schemeClr val="accent1"/>
              </a:buClr>
              <a:buNone/>
              <a:defRPr sz="1200">
                <a:solidFill>
                  <a:schemeClr val="tx1"/>
                </a:solidFill>
                <a:latin typeface="+mn-lt"/>
                <a:cs typeface="+mn-cs"/>
              </a:defRPr>
            </a:lvl2pPr>
            <a:lvl3pPr marL="0" indent="0" algn="l" rtl="0" eaLnBrk="1" fontAlgn="base" hangingPunct="1">
              <a:spcBef>
                <a:spcPts val="0"/>
              </a:spcBef>
              <a:spcAft>
                <a:spcPts val="600"/>
              </a:spcAft>
              <a:buFont typeface="Arial" panose="020B0604020202020204" pitchFamily="34" charset="0"/>
              <a:buNone/>
              <a:defRPr sz="1100">
                <a:solidFill>
                  <a:schemeClr val="tx1"/>
                </a:solidFill>
                <a:latin typeface="+mn-lt"/>
                <a:cs typeface="+mn-cs"/>
              </a:defRPr>
            </a:lvl3pPr>
            <a:lvl4pPr marL="0" indent="0" algn="l" rtl="0" eaLnBrk="1" fontAlgn="base" hangingPunct="1">
              <a:spcBef>
                <a:spcPts val="0"/>
              </a:spcBef>
              <a:spcAft>
                <a:spcPts val="600"/>
              </a:spcAft>
              <a:buNone/>
              <a:defRPr sz="1050">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algn="ctr">
              <a:lnSpc>
                <a:spcPct val="95000"/>
              </a:lnSpc>
            </a:pPr>
            <a:r>
              <a:rPr lang="en-GB" sz="1400" b="1" kern="0" dirty="0">
                <a:solidFill>
                  <a:schemeClr val="bg1"/>
                </a:solidFill>
                <a:latin typeface="Arial" panose="020B0604020202020204" pitchFamily="34" charset="0"/>
                <a:cs typeface="Arial" panose="020B0604020202020204" pitchFamily="34" charset="0"/>
              </a:rPr>
              <a:t>MedTech is a UK wide endeavour</a:t>
            </a:r>
          </a:p>
        </p:txBody>
      </p:sp>
      <p:pic>
        <p:nvPicPr>
          <p:cNvPr id="12" name="Picture 11" descr="Table&#10;&#10;Description automatically generated with medium confidence">
            <a:extLst>
              <a:ext uri="{FF2B5EF4-FFF2-40B4-BE49-F238E27FC236}">
                <a16:creationId xmlns:a16="http://schemas.microsoft.com/office/drawing/2014/main" id="{DAA0EF66-9ED9-C02F-03CF-A80E045D5B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08725" y="1926002"/>
            <a:ext cx="739083" cy="1207515"/>
          </a:xfrm>
          <a:prstGeom prst="rect">
            <a:avLst/>
          </a:prstGeom>
        </p:spPr>
      </p:pic>
      <p:sp>
        <p:nvSpPr>
          <p:cNvPr id="11" name="Text Placeholder 10">
            <a:extLst>
              <a:ext uri="{FF2B5EF4-FFF2-40B4-BE49-F238E27FC236}">
                <a16:creationId xmlns:a16="http://schemas.microsoft.com/office/drawing/2014/main" id="{F6A1091C-934A-A53C-D80F-4C10BE94ED7F}"/>
              </a:ext>
            </a:extLst>
          </p:cNvPr>
          <p:cNvSpPr>
            <a:spLocks noGrp="1"/>
          </p:cNvSpPr>
          <p:nvPr>
            <p:ph type="body" sz="quarter" idx="16"/>
          </p:nvPr>
        </p:nvSpPr>
        <p:spPr>
          <a:xfrm>
            <a:off x="127283" y="828000"/>
            <a:ext cx="1558394" cy="738664"/>
          </a:xfrm>
        </p:spPr>
        <p:txBody>
          <a:bodyPr/>
          <a:lstStyle/>
          <a:p>
            <a:r>
              <a:rPr lang="en-GB" b="1" dirty="0"/>
              <a:t>UK</a:t>
            </a:r>
            <a:br>
              <a:rPr lang="en-GB" b="1" dirty="0"/>
            </a:br>
            <a:r>
              <a:rPr lang="en-GB" b="1" dirty="0"/>
              <a:t>MedTech Opportunities</a:t>
            </a:r>
          </a:p>
        </p:txBody>
      </p:sp>
      <p:sp>
        <p:nvSpPr>
          <p:cNvPr id="36" name="Freeform 35">
            <a:extLst>
              <a:ext uri="{FF2B5EF4-FFF2-40B4-BE49-F238E27FC236}">
                <a16:creationId xmlns:a16="http://schemas.microsoft.com/office/drawing/2014/main" id="{11E7C718-E88F-5AC1-24FB-EAEE1CDCCCE8}"/>
              </a:ext>
            </a:extLst>
          </p:cNvPr>
          <p:cNvSpPr/>
          <p:nvPr/>
        </p:nvSpPr>
        <p:spPr>
          <a:xfrm>
            <a:off x="2232000" y="4754445"/>
            <a:ext cx="1427098" cy="799163"/>
          </a:xfrm>
          <a:custGeom>
            <a:avLst/>
            <a:gdLst>
              <a:gd name="connsiteX0" fmla="*/ 0 w 1427098"/>
              <a:gd name="connsiteY0" fmla="*/ 0 h 799163"/>
              <a:gd name="connsiteX1" fmla="*/ 1173332 w 1427098"/>
              <a:gd name="connsiteY1" fmla="*/ 0 h 799163"/>
              <a:gd name="connsiteX2" fmla="*/ 1427098 w 1427098"/>
              <a:gd name="connsiteY2" fmla="*/ 399582 h 799163"/>
              <a:gd name="connsiteX3" fmla="*/ 1173332 w 1427098"/>
              <a:gd name="connsiteY3" fmla="*/ 799163 h 799163"/>
              <a:gd name="connsiteX4" fmla="*/ 0 w 1427098"/>
              <a:gd name="connsiteY4" fmla="*/ 799163 h 79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098" h="799163">
                <a:moveTo>
                  <a:pt x="0" y="0"/>
                </a:moveTo>
                <a:lnTo>
                  <a:pt x="1173332" y="0"/>
                </a:lnTo>
                <a:lnTo>
                  <a:pt x="1427098" y="399582"/>
                </a:lnTo>
                <a:lnTo>
                  <a:pt x="1173332" y="799163"/>
                </a:lnTo>
                <a:lnTo>
                  <a:pt x="0" y="799163"/>
                </a:lnTo>
                <a:close/>
              </a:path>
            </a:pathLst>
          </a:custGeom>
          <a:solidFill>
            <a:schemeClr val="tx1"/>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25999" tIns="72000" rIns="0" bIns="64800" rtlCol="0" anchor="ctr">
            <a:noAutofit/>
          </a:bodyPr>
          <a:lstStyle/>
          <a:p>
            <a:pPr>
              <a:lnSpc>
                <a:spcPct val="95000"/>
              </a:lnSpc>
            </a:pPr>
            <a:r>
              <a:rPr lang="en-US" sz="1200" b="1" dirty="0">
                <a:solidFill>
                  <a:schemeClr val="bg1"/>
                </a:solidFill>
                <a:latin typeface="Arial" panose="020B0604020202020204" pitchFamily="34" charset="0"/>
                <a:cs typeface="Arial" panose="020B0604020202020204" pitchFamily="34" charset="0"/>
              </a:rPr>
              <a:t>The UK Core</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MedTech sector</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contains…</a:t>
            </a:r>
            <a:endParaRPr lang="en-GB" sz="1200" b="1" dirty="0">
              <a:solidFill>
                <a:schemeClr val="bg1"/>
              </a:solidFill>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1DCFFB61-5E8F-6B8D-CD73-ADB8AE1D0084}"/>
              </a:ext>
            </a:extLst>
          </p:cNvPr>
          <p:cNvSpPr/>
          <p:nvPr/>
        </p:nvSpPr>
        <p:spPr>
          <a:xfrm>
            <a:off x="3477444" y="4754445"/>
            <a:ext cx="1414656" cy="799163"/>
          </a:xfrm>
          <a:custGeom>
            <a:avLst/>
            <a:gdLst>
              <a:gd name="connsiteX0" fmla="*/ 0 w 1414656"/>
              <a:gd name="connsiteY0" fmla="*/ 0 h 799163"/>
              <a:gd name="connsiteX1" fmla="*/ 445319 w 1414656"/>
              <a:gd name="connsiteY1" fmla="*/ 0 h 799163"/>
              <a:gd name="connsiteX2" fmla="*/ 1160890 w 1414656"/>
              <a:gd name="connsiteY2" fmla="*/ 0 h 799163"/>
              <a:gd name="connsiteX3" fmla="*/ 1414656 w 1414656"/>
              <a:gd name="connsiteY3" fmla="*/ 399582 h 799163"/>
              <a:gd name="connsiteX4" fmla="*/ 1160890 w 1414656"/>
              <a:gd name="connsiteY4" fmla="*/ 799163 h 799163"/>
              <a:gd name="connsiteX5" fmla="*/ 445319 w 1414656"/>
              <a:gd name="connsiteY5" fmla="*/ 799163 h 799163"/>
              <a:gd name="connsiteX6" fmla="*/ 0 w 1414656"/>
              <a:gd name="connsiteY6" fmla="*/ 799163 h 799163"/>
              <a:gd name="connsiteX7" fmla="*/ 253766 w 1414656"/>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656" h="799163">
                <a:moveTo>
                  <a:pt x="0" y="0"/>
                </a:moveTo>
                <a:lnTo>
                  <a:pt x="445319" y="0"/>
                </a:lnTo>
                <a:lnTo>
                  <a:pt x="1160890" y="0"/>
                </a:lnTo>
                <a:lnTo>
                  <a:pt x="1414656" y="399582"/>
                </a:lnTo>
                <a:lnTo>
                  <a:pt x="1160890" y="799163"/>
                </a:lnTo>
                <a:lnTo>
                  <a:pt x="445319" y="799163"/>
                </a:lnTo>
                <a:lnTo>
                  <a:pt x="0" y="799163"/>
                </a:lnTo>
                <a:lnTo>
                  <a:pt x="253766" y="399582"/>
                </a:lnTo>
                <a:close/>
              </a:path>
            </a:pathLst>
          </a:custGeom>
          <a:solidFill>
            <a:schemeClr val="accent2"/>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88000" rIns="180000" rtlCol="0" anchor="ctr">
            <a:noAutofit/>
          </a:bodyPr>
          <a:lstStyle/>
          <a:p>
            <a:pPr algn="ctr">
              <a:lnSpc>
                <a:spcPct val="95000"/>
              </a:lnSpc>
            </a:pPr>
            <a:r>
              <a:rPr lang="en-US" sz="2400" b="1" spc="-40" dirty="0">
                <a:solidFill>
                  <a:schemeClr val="bg2">
                    <a:lumMod val="10000"/>
                  </a:schemeClr>
                </a:solidFill>
                <a:latin typeface="Arial Black" panose="020B0604020202020204" pitchFamily="34" charset="0"/>
                <a:cs typeface="Arial Black" panose="020B0604020202020204" pitchFamily="34" charset="0"/>
              </a:rPr>
              <a:t>4,14</a:t>
            </a:r>
            <a:r>
              <a:rPr lang="en-US" sz="2400" b="1" spc="-10" dirty="0">
                <a:solidFill>
                  <a:schemeClr val="bg2">
                    <a:lumMod val="10000"/>
                  </a:schemeClr>
                </a:solidFill>
                <a:latin typeface="Arial Black" panose="020B0604020202020204" pitchFamily="34" charset="0"/>
                <a:cs typeface="Arial Black" panose="020B0604020202020204" pitchFamily="34" charset="0"/>
              </a:rPr>
              <a:t>0</a:t>
            </a:r>
            <a:br>
              <a:rPr lang="en-US" sz="1050" b="1" spc="-10" dirty="0">
                <a:solidFill>
                  <a:schemeClr val="bg2">
                    <a:lumMod val="10000"/>
                  </a:schemeClr>
                </a:solidFill>
                <a:latin typeface="Arial" panose="020B0604020202020204" pitchFamily="34" charset="0"/>
                <a:cs typeface="Arial" panose="020B0604020202020204" pitchFamily="34" charset="0"/>
              </a:rPr>
            </a:br>
            <a:r>
              <a:rPr lang="en-US" sz="1050" b="1" spc="-10" dirty="0">
                <a:solidFill>
                  <a:schemeClr val="bg2">
                    <a:lumMod val="10000"/>
                  </a:schemeClr>
                </a:solidFill>
                <a:latin typeface="Arial" panose="020B0604020202020204" pitchFamily="34" charset="0"/>
                <a:cs typeface="Arial" panose="020B0604020202020204" pitchFamily="34" charset="0"/>
              </a:rPr>
              <a:t>businesses…</a:t>
            </a:r>
            <a:endParaRPr lang="en-GB" sz="1050" b="1" spc="-10" dirty="0">
              <a:solidFill>
                <a:schemeClr val="bg2">
                  <a:lumMod val="10000"/>
                </a:schemeClr>
              </a:solidFill>
              <a:latin typeface="Arial" panose="020B060402020202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AFF62397-6B15-0C26-B6B0-162B5A142B97}"/>
              </a:ext>
            </a:extLst>
          </p:cNvPr>
          <p:cNvSpPr/>
          <p:nvPr/>
        </p:nvSpPr>
        <p:spPr>
          <a:xfrm>
            <a:off x="4706134" y="4754445"/>
            <a:ext cx="1559393" cy="799163"/>
          </a:xfrm>
          <a:custGeom>
            <a:avLst/>
            <a:gdLst>
              <a:gd name="connsiteX0" fmla="*/ 0 w 1559393"/>
              <a:gd name="connsiteY0" fmla="*/ 0 h 799163"/>
              <a:gd name="connsiteX1" fmla="*/ 445319 w 1559393"/>
              <a:gd name="connsiteY1" fmla="*/ 0 h 799163"/>
              <a:gd name="connsiteX2" fmla="*/ 1305626 w 1559393"/>
              <a:gd name="connsiteY2" fmla="*/ 0 h 799163"/>
              <a:gd name="connsiteX3" fmla="*/ 1559393 w 1559393"/>
              <a:gd name="connsiteY3" fmla="*/ 399583 h 799163"/>
              <a:gd name="connsiteX4" fmla="*/ 1305627 w 1559393"/>
              <a:gd name="connsiteY4" fmla="*/ 799163 h 799163"/>
              <a:gd name="connsiteX5" fmla="*/ 445319 w 1559393"/>
              <a:gd name="connsiteY5" fmla="*/ 799163 h 799163"/>
              <a:gd name="connsiteX6" fmla="*/ 0 w 1559393"/>
              <a:gd name="connsiteY6" fmla="*/ 799163 h 799163"/>
              <a:gd name="connsiteX7" fmla="*/ 253766 w 1559393"/>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393" h="799163">
                <a:moveTo>
                  <a:pt x="0" y="0"/>
                </a:moveTo>
                <a:lnTo>
                  <a:pt x="445319" y="0"/>
                </a:lnTo>
                <a:lnTo>
                  <a:pt x="1305626" y="0"/>
                </a:lnTo>
                <a:lnTo>
                  <a:pt x="1559393" y="399583"/>
                </a:lnTo>
                <a:lnTo>
                  <a:pt x="1305627" y="799163"/>
                </a:lnTo>
                <a:lnTo>
                  <a:pt x="445319" y="799163"/>
                </a:lnTo>
                <a:lnTo>
                  <a:pt x="0" y="799163"/>
                </a:lnTo>
                <a:lnTo>
                  <a:pt x="253766" y="399582"/>
                </a:lnTo>
                <a:close/>
              </a:path>
            </a:pathLst>
          </a:custGeom>
          <a:solidFill>
            <a:schemeClr val="accent4"/>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88000" rIns="144000" rtlCol="0" anchor="ctr">
            <a:noAutofit/>
          </a:bodyPr>
          <a:lstStyle/>
          <a:p>
            <a:pPr algn="ctr">
              <a:lnSpc>
                <a:spcPct val="95000"/>
              </a:lnSpc>
              <a:spcAft>
                <a:spcPts val="300"/>
              </a:spcAft>
            </a:pPr>
            <a:r>
              <a:rPr lang="en-US" sz="1000" b="1" spc="-10" dirty="0">
                <a:solidFill>
                  <a:schemeClr val="bg2">
                    <a:lumMod val="10000"/>
                  </a:schemeClr>
                </a:solidFill>
                <a:latin typeface="Arial" panose="020B0604020202020204" pitchFamily="34" charset="0"/>
                <a:cs typeface="Arial" panose="020B0604020202020204" pitchFamily="34" charset="0"/>
              </a:rPr>
              <a:t>…employing</a:t>
            </a:r>
          </a:p>
          <a:p>
            <a:pPr algn="ctr">
              <a:lnSpc>
                <a:spcPct val="95000"/>
              </a:lnSpc>
            </a:pPr>
            <a:r>
              <a:rPr lang="en-US" sz="2000" b="1" spc="-70" dirty="0">
                <a:solidFill>
                  <a:schemeClr val="bg2">
                    <a:lumMod val="10000"/>
                  </a:schemeClr>
                </a:solidFill>
                <a:latin typeface="Arial Black" panose="020B0604020202020204" pitchFamily="34" charset="0"/>
                <a:cs typeface="Arial Black" panose="020B0604020202020204" pitchFamily="34" charset="0"/>
              </a:rPr>
              <a:t>13</a:t>
            </a:r>
            <a:r>
              <a:rPr lang="en-US" sz="2000" b="1" spc="-10" dirty="0">
                <a:solidFill>
                  <a:schemeClr val="bg2">
                    <a:lumMod val="10000"/>
                  </a:schemeClr>
                </a:solidFill>
                <a:latin typeface="Arial Black" panose="020B0604020202020204" pitchFamily="34" charset="0"/>
                <a:cs typeface="Arial Black" panose="020B0604020202020204" pitchFamily="34" charset="0"/>
              </a:rPr>
              <a:t>8,000</a:t>
            </a:r>
          </a:p>
          <a:p>
            <a:pPr algn="ctr">
              <a:lnSpc>
                <a:spcPct val="95000"/>
              </a:lnSpc>
            </a:pPr>
            <a:r>
              <a:rPr lang="en-US" sz="1000" b="1" spc="-10" dirty="0">
                <a:solidFill>
                  <a:schemeClr val="bg2">
                    <a:lumMod val="10000"/>
                  </a:schemeClr>
                </a:solidFill>
                <a:latin typeface="Arial" panose="020B0604020202020204" pitchFamily="34" charset="0"/>
                <a:cs typeface="Arial" panose="020B0604020202020204" pitchFamily="34" charset="0"/>
              </a:rPr>
              <a:t>people…</a:t>
            </a:r>
            <a:endParaRPr lang="en-GB" sz="1000" b="1" spc="-10" dirty="0">
              <a:solidFill>
                <a:schemeClr val="bg2">
                  <a:lumMod val="10000"/>
                </a:schemeClr>
              </a:solidFill>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178BFCA1-BB90-6EF4-B09D-C9804068D3D1}"/>
              </a:ext>
            </a:extLst>
          </p:cNvPr>
          <p:cNvSpPr/>
          <p:nvPr/>
        </p:nvSpPr>
        <p:spPr>
          <a:xfrm>
            <a:off x="6081709" y="4754445"/>
            <a:ext cx="1559393" cy="799163"/>
          </a:xfrm>
          <a:custGeom>
            <a:avLst/>
            <a:gdLst>
              <a:gd name="connsiteX0" fmla="*/ 0 w 1559393"/>
              <a:gd name="connsiteY0" fmla="*/ 0 h 799163"/>
              <a:gd name="connsiteX1" fmla="*/ 445319 w 1559393"/>
              <a:gd name="connsiteY1" fmla="*/ 0 h 799163"/>
              <a:gd name="connsiteX2" fmla="*/ 1305626 w 1559393"/>
              <a:gd name="connsiteY2" fmla="*/ 0 h 799163"/>
              <a:gd name="connsiteX3" fmla="*/ 1559393 w 1559393"/>
              <a:gd name="connsiteY3" fmla="*/ 399583 h 799163"/>
              <a:gd name="connsiteX4" fmla="*/ 1305627 w 1559393"/>
              <a:gd name="connsiteY4" fmla="*/ 799163 h 799163"/>
              <a:gd name="connsiteX5" fmla="*/ 445319 w 1559393"/>
              <a:gd name="connsiteY5" fmla="*/ 799163 h 799163"/>
              <a:gd name="connsiteX6" fmla="*/ 0 w 1559393"/>
              <a:gd name="connsiteY6" fmla="*/ 799163 h 799163"/>
              <a:gd name="connsiteX7" fmla="*/ 253766 w 1559393"/>
              <a:gd name="connsiteY7"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393" h="799163">
                <a:moveTo>
                  <a:pt x="0" y="0"/>
                </a:moveTo>
                <a:lnTo>
                  <a:pt x="445319" y="0"/>
                </a:lnTo>
                <a:lnTo>
                  <a:pt x="1305626" y="0"/>
                </a:lnTo>
                <a:lnTo>
                  <a:pt x="1559393" y="399583"/>
                </a:lnTo>
                <a:lnTo>
                  <a:pt x="1305627" y="799163"/>
                </a:lnTo>
                <a:lnTo>
                  <a:pt x="445319" y="799163"/>
                </a:lnTo>
                <a:lnTo>
                  <a:pt x="0" y="799163"/>
                </a:lnTo>
                <a:lnTo>
                  <a:pt x="253766" y="399582"/>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16000" rIns="144000" rtlCol="0" anchor="ctr">
            <a:noAutofit/>
          </a:bodyPr>
          <a:lstStyle/>
          <a:p>
            <a:pPr>
              <a:lnSpc>
                <a:spcPct val="90000"/>
              </a:lnSpc>
              <a:spcAft>
                <a:spcPts val="100"/>
              </a:spcAft>
            </a:pPr>
            <a:r>
              <a:rPr lang="en-US" sz="1000" b="1" spc="-10" dirty="0">
                <a:solidFill>
                  <a:schemeClr val="bg1"/>
                </a:solidFill>
                <a:latin typeface="Arial" panose="020B0604020202020204" pitchFamily="34" charset="0"/>
                <a:cs typeface="Arial" panose="020B0604020202020204" pitchFamily="34" charset="0"/>
              </a:rPr>
              <a:t>…with a turnover</a:t>
            </a:r>
          </a:p>
          <a:p>
            <a:pPr algn="ctr">
              <a:lnSpc>
                <a:spcPct val="90000"/>
              </a:lnSpc>
              <a:spcAft>
                <a:spcPts val="100"/>
              </a:spcAft>
            </a:pPr>
            <a:r>
              <a:rPr lang="en-US" sz="1000" b="1" spc="-10" dirty="0">
                <a:solidFill>
                  <a:schemeClr val="bg1"/>
                </a:solidFill>
                <a:latin typeface="Arial" panose="020B0604020202020204" pitchFamily="34" charset="0"/>
                <a:cs typeface="Arial" panose="020B0604020202020204" pitchFamily="34" charset="0"/>
              </a:rPr>
              <a:t>of</a:t>
            </a:r>
          </a:p>
          <a:p>
            <a:pPr algn="ctr">
              <a:lnSpc>
                <a:spcPct val="80000"/>
              </a:lnSpc>
            </a:pPr>
            <a:r>
              <a:rPr lang="en-US" sz="1200" b="1" spc="-30" dirty="0">
                <a:solidFill>
                  <a:schemeClr val="bg1"/>
                </a:solidFill>
                <a:latin typeface="Arial Black" panose="020B0604020202020204" pitchFamily="34" charset="0"/>
                <a:cs typeface="Arial Black" panose="020B0604020202020204" pitchFamily="34" charset="0"/>
              </a:rPr>
              <a:t> </a:t>
            </a:r>
            <a:r>
              <a:rPr lang="en-US" sz="2100" b="1" spc="-30" dirty="0">
                <a:solidFill>
                  <a:schemeClr val="bg1"/>
                </a:solidFill>
                <a:latin typeface="Arial Black" panose="020B0604020202020204" pitchFamily="34" charset="0"/>
                <a:cs typeface="Arial Black" panose="020B0604020202020204" pitchFamily="34" charset="0"/>
              </a:rPr>
              <a:t>£2</a:t>
            </a:r>
            <a:r>
              <a:rPr lang="en-US" sz="2100" b="1" spc="-70" dirty="0">
                <a:solidFill>
                  <a:schemeClr val="bg1"/>
                </a:solidFill>
                <a:latin typeface="Arial Black" panose="020B0604020202020204" pitchFamily="34" charset="0"/>
                <a:cs typeface="Arial Black" panose="020B0604020202020204" pitchFamily="34" charset="0"/>
              </a:rPr>
              <a:t>7.6bn</a:t>
            </a:r>
            <a:endParaRPr lang="en-US" sz="2100" b="1" spc="-10" dirty="0">
              <a:solidFill>
                <a:schemeClr val="bg1"/>
              </a:solidFill>
              <a:latin typeface="Arial Black" panose="020B0604020202020204" pitchFamily="34" charset="0"/>
              <a:cs typeface="Arial Black" panose="020B0604020202020204" pitchFamily="34" charset="0"/>
            </a:endParaRPr>
          </a:p>
          <a:p>
            <a:pPr algn="ctr">
              <a:lnSpc>
                <a:spcPct val="80000"/>
              </a:lnSpc>
            </a:pPr>
            <a:r>
              <a:rPr lang="en-US" sz="1000" b="1" spc="-10" dirty="0">
                <a:solidFill>
                  <a:schemeClr val="bg1"/>
                </a:solidFill>
                <a:latin typeface="Arial" panose="020B0604020202020204" pitchFamily="34" charset="0"/>
                <a:cs typeface="Arial" panose="020B0604020202020204" pitchFamily="34" charset="0"/>
              </a:rPr>
              <a:t>(2020)</a:t>
            </a:r>
            <a:endParaRPr lang="en-GB" sz="1000" b="1" spc="-10" dirty="0">
              <a:solidFill>
                <a:schemeClr val="bg1"/>
              </a:solidFill>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E17A3BC3-7C34-E765-177B-B55ACDB07437}"/>
              </a:ext>
            </a:extLst>
          </p:cNvPr>
          <p:cNvSpPr/>
          <p:nvPr/>
        </p:nvSpPr>
        <p:spPr>
          <a:xfrm>
            <a:off x="7453309" y="4754445"/>
            <a:ext cx="1471245" cy="799163"/>
          </a:xfrm>
          <a:custGeom>
            <a:avLst/>
            <a:gdLst>
              <a:gd name="connsiteX0" fmla="*/ 0 w 1471245"/>
              <a:gd name="connsiteY0" fmla="*/ 0 h 799163"/>
              <a:gd name="connsiteX1" fmla="*/ 445319 w 1471245"/>
              <a:gd name="connsiteY1" fmla="*/ 0 h 799163"/>
              <a:gd name="connsiteX2" fmla="*/ 692429 w 1471245"/>
              <a:gd name="connsiteY2" fmla="*/ 0 h 799163"/>
              <a:gd name="connsiteX3" fmla="*/ 1137748 w 1471245"/>
              <a:gd name="connsiteY3" fmla="*/ 0 h 799163"/>
              <a:gd name="connsiteX4" fmla="*/ 1305626 w 1471245"/>
              <a:gd name="connsiteY4" fmla="*/ 0 h 799163"/>
              <a:gd name="connsiteX5" fmla="*/ 1471245 w 1471245"/>
              <a:gd name="connsiteY5" fmla="*/ 0 h 799163"/>
              <a:gd name="connsiteX6" fmla="*/ 1471245 w 1471245"/>
              <a:gd name="connsiteY6" fmla="*/ 799163 h 799163"/>
              <a:gd name="connsiteX7" fmla="*/ 1305627 w 1471245"/>
              <a:gd name="connsiteY7" fmla="*/ 799163 h 799163"/>
              <a:gd name="connsiteX8" fmla="*/ 1137748 w 1471245"/>
              <a:gd name="connsiteY8" fmla="*/ 799163 h 799163"/>
              <a:gd name="connsiteX9" fmla="*/ 692429 w 1471245"/>
              <a:gd name="connsiteY9" fmla="*/ 799163 h 799163"/>
              <a:gd name="connsiteX10" fmla="*/ 445319 w 1471245"/>
              <a:gd name="connsiteY10" fmla="*/ 799163 h 799163"/>
              <a:gd name="connsiteX11" fmla="*/ 0 w 1471245"/>
              <a:gd name="connsiteY11" fmla="*/ 799163 h 799163"/>
              <a:gd name="connsiteX12" fmla="*/ 253766 w 1471245"/>
              <a:gd name="connsiteY12" fmla="*/ 399582 h 7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1245" h="799163">
                <a:moveTo>
                  <a:pt x="0" y="0"/>
                </a:moveTo>
                <a:lnTo>
                  <a:pt x="445319" y="0"/>
                </a:lnTo>
                <a:lnTo>
                  <a:pt x="692429" y="0"/>
                </a:lnTo>
                <a:lnTo>
                  <a:pt x="1137748" y="0"/>
                </a:lnTo>
                <a:lnTo>
                  <a:pt x="1305626" y="0"/>
                </a:lnTo>
                <a:lnTo>
                  <a:pt x="1471245" y="0"/>
                </a:lnTo>
                <a:lnTo>
                  <a:pt x="1471245" y="799163"/>
                </a:lnTo>
                <a:lnTo>
                  <a:pt x="1305627" y="799163"/>
                </a:lnTo>
                <a:lnTo>
                  <a:pt x="1137748" y="799163"/>
                </a:lnTo>
                <a:lnTo>
                  <a:pt x="692429" y="799163"/>
                </a:lnTo>
                <a:lnTo>
                  <a:pt x="445319" y="799163"/>
                </a:lnTo>
                <a:lnTo>
                  <a:pt x="0" y="799163"/>
                </a:lnTo>
                <a:lnTo>
                  <a:pt x="253766" y="399582"/>
                </a:lnTo>
                <a:close/>
              </a:path>
            </a:pathLst>
          </a:custGeom>
          <a:solidFill>
            <a:schemeClr val="accent5"/>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16000" rIns="36000" rtlCol="0" anchor="ctr">
            <a:noAutofit/>
          </a:bodyPr>
          <a:lstStyle/>
          <a:p>
            <a:pPr algn="ctr">
              <a:lnSpc>
                <a:spcPct val="95000"/>
              </a:lnSpc>
            </a:pPr>
            <a:r>
              <a:rPr lang="en-US" sz="1050" b="1" spc="-40" dirty="0">
                <a:solidFill>
                  <a:schemeClr val="bg1"/>
                </a:solidFill>
                <a:latin typeface="Arial" panose="020B0604020202020204" pitchFamily="34" charset="0"/>
                <a:cs typeface="Arial" panose="020B0604020202020204" pitchFamily="34" charset="0"/>
              </a:rPr>
              <a:t>…with the largest segment by turnover being in vitro diagnostics.</a:t>
            </a:r>
            <a:endParaRPr lang="en-GB" sz="1050" b="1" spc="-40" dirty="0">
              <a:solidFill>
                <a:schemeClr val="bg1"/>
              </a:solidFill>
              <a:latin typeface="Arial" panose="020B0604020202020204" pitchFamily="34" charset="0"/>
              <a:cs typeface="Arial" panose="020B0604020202020204" pitchFamily="34" charset="0"/>
            </a:endParaRPr>
          </a:p>
        </p:txBody>
      </p:sp>
      <p:graphicFrame>
        <p:nvGraphicFramePr>
          <p:cNvPr id="43" name="Table 4">
            <a:extLst>
              <a:ext uri="{FF2B5EF4-FFF2-40B4-BE49-F238E27FC236}">
                <a16:creationId xmlns:a16="http://schemas.microsoft.com/office/drawing/2014/main" id="{DAF78082-2A92-E586-3249-08482FB5B8CD}"/>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44" name="Action Button: Custom 43">
            <a:hlinkClick r:id="rId5" action="ppaction://hlinksldjump" highlightClick="1"/>
            <a:extLst>
              <a:ext uri="{FF2B5EF4-FFF2-40B4-BE49-F238E27FC236}">
                <a16:creationId xmlns:a16="http://schemas.microsoft.com/office/drawing/2014/main" id="{88B9AA52-592F-260D-E12F-76B91329D8DF}"/>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ction Button: Custom 44">
            <a:hlinkClick r:id="rId6" action="ppaction://hlinksldjump" highlightClick="1"/>
            <a:extLst>
              <a:ext uri="{FF2B5EF4-FFF2-40B4-BE49-F238E27FC236}">
                <a16:creationId xmlns:a16="http://schemas.microsoft.com/office/drawing/2014/main" id="{98F94F87-8CAC-211E-11DA-397EBC882D8E}"/>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ction Button: Custom 45">
            <a:hlinkClick r:id="rId7" action="ppaction://hlinksldjump" highlightClick="1"/>
            <a:extLst>
              <a:ext uri="{FF2B5EF4-FFF2-40B4-BE49-F238E27FC236}">
                <a16:creationId xmlns:a16="http://schemas.microsoft.com/office/drawing/2014/main" id="{B68FD8B9-796E-3A3C-C44C-19E3DB47B3EB}"/>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ction Button: Custom 46">
            <a:hlinkClick r:id="rId8" action="ppaction://hlinksldjump" highlightClick="1"/>
            <a:extLst>
              <a:ext uri="{FF2B5EF4-FFF2-40B4-BE49-F238E27FC236}">
                <a16:creationId xmlns:a16="http://schemas.microsoft.com/office/drawing/2014/main" id="{5865BE9E-7808-443D-3924-1617F00706DC}"/>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ction Button: Custom 47">
            <a:hlinkClick r:id="rId9" action="ppaction://hlinksldjump" highlightClick="1"/>
            <a:extLst>
              <a:ext uri="{FF2B5EF4-FFF2-40B4-BE49-F238E27FC236}">
                <a16:creationId xmlns:a16="http://schemas.microsoft.com/office/drawing/2014/main" id="{E88F9049-4294-9752-C8EC-13A036FD8952}"/>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ction Button: Custom 48">
            <a:hlinkClick r:id="rId10" action="ppaction://hlinksldjump" highlightClick="1"/>
            <a:extLst>
              <a:ext uri="{FF2B5EF4-FFF2-40B4-BE49-F238E27FC236}">
                <a16:creationId xmlns:a16="http://schemas.microsoft.com/office/drawing/2014/main" id="{215462FA-062B-12F9-510D-6C99AF5143E4}"/>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ction Button: Custom 49">
            <a:hlinkClick r:id="rId11" action="ppaction://hlinksldjump" highlightClick="1"/>
            <a:extLst>
              <a:ext uri="{FF2B5EF4-FFF2-40B4-BE49-F238E27FC236}">
                <a16:creationId xmlns:a16="http://schemas.microsoft.com/office/drawing/2014/main" id="{A2FF423C-6BF0-7D89-8C56-0FC2AA0428E4}"/>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Action Button: Custom 50">
            <a:hlinkClick r:id="rId12" action="ppaction://hlinksldjump" highlightClick="1"/>
            <a:extLst>
              <a:ext uri="{FF2B5EF4-FFF2-40B4-BE49-F238E27FC236}">
                <a16:creationId xmlns:a16="http://schemas.microsoft.com/office/drawing/2014/main" id="{69A7B8EE-DBEB-C9F2-C7C0-00630D65D81E}"/>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hlinkClick r:id="" action="ppaction://hlinkshowjump?jump=nextslide" highlightClick="1"/>
            <a:extLst>
              <a:ext uri="{FF2B5EF4-FFF2-40B4-BE49-F238E27FC236}">
                <a16:creationId xmlns:a16="http://schemas.microsoft.com/office/drawing/2014/main" id="{B6E14A7D-05FE-CCEB-4E8C-01D63BE32905}"/>
              </a:ext>
            </a:extLst>
          </p:cNvPr>
          <p:cNvSpPr/>
          <p:nvPr/>
        </p:nvSpPr>
        <p:spPr>
          <a:xfrm>
            <a:off x="116487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 action="ppaction://hlinkshowjump?jump=previousslide" highlightClick="1"/>
            <a:extLst>
              <a:ext uri="{FF2B5EF4-FFF2-40B4-BE49-F238E27FC236}">
                <a16:creationId xmlns:a16="http://schemas.microsoft.com/office/drawing/2014/main" id="{E5FD682A-7C4A-062B-FB7C-C1E5B7C58FA9}"/>
              </a:ext>
            </a:extLst>
          </p:cNvPr>
          <p:cNvSpPr/>
          <p:nvPr/>
        </p:nvSpPr>
        <p:spPr>
          <a:xfrm>
            <a:off x="11293196" y="88900"/>
            <a:ext cx="272260" cy="272260"/>
          </a:xfrm>
          <a:prstGeom prst="ellipse">
            <a:avLst/>
          </a:prstGeom>
          <a: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89782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6</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p:txBody>
          <a:bodyPr/>
          <a:lstStyle/>
          <a:p>
            <a:r>
              <a:rPr lang="en-US" altLang="en-US" b="1" dirty="0"/>
              <a:t>Innovative Medical Devices</a:t>
            </a:r>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512000"/>
            <a:ext cx="9061195" cy="154914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bg2">
                    <a:lumMod val="10000"/>
                  </a:schemeClr>
                </a:solidFill>
                <a:cs typeface="Arial" panose="020B0604020202020204" pitchFamily="34" charset="0"/>
              </a:rPr>
              <a:t>The UK has a strong history of Medical Device Innovation which is a growing area in the life sciences sector, </a:t>
            </a:r>
            <a:br>
              <a:rPr lang="en-US" sz="1400" dirty="0">
                <a:solidFill>
                  <a:schemeClr val="bg2">
                    <a:lumMod val="10000"/>
                  </a:schemeClr>
                </a:solidFill>
                <a:cs typeface="Arial" panose="020B0604020202020204" pitchFamily="34" charset="0"/>
              </a:rPr>
            </a:br>
            <a:r>
              <a:rPr lang="en-US" sz="1400" dirty="0">
                <a:solidFill>
                  <a:schemeClr val="bg2">
                    <a:lumMod val="10000"/>
                  </a:schemeClr>
                </a:solidFill>
                <a:cs typeface="Arial" panose="020B0604020202020204" pitchFamily="34" charset="0"/>
              </a:rPr>
              <a:t>as it seeks to better address patients' needs as part of routine care.</a:t>
            </a:r>
          </a:p>
          <a:p>
            <a:pPr lvl="0" eaLnBrk="0" hangingPunct="0">
              <a:spcAft>
                <a:spcPct val="0"/>
              </a:spcAft>
              <a:defRPr/>
            </a:pPr>
            <a:r>
              <a:rPr lang="en-GB" sz="1400" dirty="0">
                <a:solidFill>
                  <a:schemeClr val="bg2">
                    <a:lumMod val="10000"/>
                  </a:schemeClr>
                </a:solidFill>
                <a:cs typeface="Arial" panose="020B0604020202020204" pitchFamily="34" charset="0"/>
              </a:rPr>
              <a:t>The UK leads the world in its research capabilities with world-class universities that consistently attract global talent, building on an existing rich history of ground-breaking medical innovations.</a:t>
            </a:r>
          </a:p>
          <a:p>
            <a:pPr eaLnBrk="0" hangingPunct="0">
              <a:spcAft>
                <a:spcPct val="0"/>
              </a:spcAft>
              <a:defRPr/>
            </a:pPr>
            <a:r>
              <a:rPr lang="en-GB" sz="1400" dirty="0">
                <a:solidFill>
                  <a:schemeClr val="bg2">
                    <a:lumMod val="10000"/>
                  </a:schemeClr>
                </a:solidFill>
                <a:cs typeface="Arial" panose="020B0604020202020204" pitchFamily="34" charset="0"/>
              </a:rPr>
              <a:t>Innovators can take advantage of a unique and collaborative biomedical system with the NHS at its core, also offering a clear route to sell directly to it through the NHS Supply Chain.</a:t>
            </a:r>
            <a:endParaRPr lang="en-GB" sz="1600" b="0" dirty="0">
              <a:solidFill>
                <a:schemeClr val="bg2">
                  <a:lumMod val="10000"/>
                </a:schemeClr>
              </a:solidFill>
            </a:endParaRP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1</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9504000" cy="415498"/>
          </a:xfrm>
        </p:spPr>
        <p:txBody>
          <a:bodyPr/>
          <a:lstStyle/>
          <a:p>
            <a:r>
              <a:rPr lang="en-US" altLang="en-US" sz="3000" dirty="0">
                <a:ea typeface="MS PGothic"/>
              </a:rPr>
              <a:t>Innovative Medical Devices</a:t>
            </a:r>
            <a:endParaRPr lang="en-US" sz="3000" dirty="0">
              <a:ea typeface="MS PGothic"/>
            </a:endParaRPr>
          </a:p>
        </p:txBody>
      </p:sp>
      <p:graphicFrame>
        <p:nvGraphicFramePr>
          <p:cNvPr id="23" name="Table 4">
            <a:extLst>
              <a:ext uri="{FF2B5EF4-FFF2-40B4-BE49-F238E27FC236}">
                <a16:creationId xmlns:a16="http://schemas.microsoft.com/office/drawing/2014/main" id="{DCA6B0CF-973E-8960-7751-5850CE2D5481}"/>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4" name="Action Button: Custom 23">
            <a:hlinkClick r:id="rId3" action="ppaction://hlinksldjump" highlightClick="1"/>
            <a:extLst>
              <a:ext uri="{FF2B5EF4-FFF2-40B4-BE49-F238E27FC236}">
                <a16:creationId xmlns:a16="http://schemas.microsoft.com/office/drawing/2014/main" id="{4BD74EAE-7A5B-950B-F713-DF5BFF5973B3}"/>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4" action="ppaction://hlinksldjump" highlightClick="1"/>
            <a:extLst>
              <a:ext uri="{FF2B5EF4-FFF2-40B4-BE49-F238E27FC236}">
                <a16:creationId xmlns:a16="http://schemas.microsoft.com/office/drawing/2014/main" id="{A8173020-5B93-098A-3AA9-64613301D7BF}"/>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5" action="ppaction://hlinksldjump" highlightClick="1"/>
            <a:extLst>
              <a:ext uri="{FF2B5EF4-FFF2-40B4-BE49-F238E27FC236}">
                <a16:creationId xmlns:a16="http://schemas.microsoft.com/office/drawing/2014/main" id="{641C330D-AD05-345E-BADA-AD1EA4B6D6DF}"/>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6" action="ppaction://hlinksldjump" highlightClick="1"/>
            <a:extLst>
              <a:ext uri="{FF2B5EF4-FFF2-40B4-BE49-F238E27FC236}">
                <a16:creationId xmlns:a16="http://schemas.microsoft.com/office/drawing/2014/main" id="{2A0D6CC6-058B-479F-A6E4-16E1D27C8AAC}"/>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7" action="ppaction://hlinksldjump" highlightClick="1"/>
            <a:extLst>
              <a:ext uri="{FF2B5EF4-FFF2-40B4-BE49-F238E27FC236}">
                <a16:creationId xmlns:a16="http://schemas.microsoft.com/office/drawing/2014/main" id="{A69EC53D-B8B8-9855-6DA0-E353550ACD1D}"/>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8" action="ppaction://hlinksldjump" highlightClick="1"/>
            <a:extLst>
              <a:ext uri="{FF2B5EF4-FFF2-40B4-BE49-F238E27FC236}">
                <a16:creationId xmlns:a16="http://schemas.microsoft.com/office/drawing/2014/main" id="{99FFF72B-BED4-212D-74C6-4833E57F9D7E}"/>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9" action="ppaction://hlinksldjump" highlightClick="1"/>
            <a:extLst>
              <a:ext uri="{FF2B5EF4-FFF2-40B4-BE49-F238E27FC236}">
                <a16:creationId xmlns:a16="http://schemas.microsoft.com/office/drawing/2014/main" id="{E709EFCF-E34A-8CE2-A86B-A42A44091022}"/>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tion Button: Custom 30">
            <a:hlinkClick r:id="rId10" action="ppaction://hlinksldjump" highlightClick="1"/>
            <a:extLst>
              <a:ext uri="{FF2B5EF4-FFF2-40B4-BE49-F238E27FC236}">
                <a16:creationId xmlns:a16="http://schemas.microsoft.com/office/drawing/2014/main" id="{2E05C950-8611-FBAB-0CCC-5DAA76C51DFB}"/>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hlinkClick r:id="" action="ppaction://hlinkshowjump?jump=nextslide" highlightClick="1"/>
            <a:extLst>
              <a:ext uri="{FF2B5EF4-FFF2-40B4-BE49-F238E27FC236}">
                <a16:creationId xmlns:a16="http://schemas.microsoft.com/office/drawing/2014/main" id="{8A0A47C9-61CA-BC40-C345-2C49251CD4EB}"/>
              </a:ext>
            </a:extLst>
          </p:cNvPr>
          <p:cNvSpPr/>
          <p:nvPr/>
        </p:nvSpPr>
        <p:spPr>
          <a:xfrm>
            <a:off x="11648796" y="88900"/>
            <a:ext cx="272260" cy="272260"/>
          </a:xfrm>
          <a:prstGeom prst="ellipse">
            <a:avLst/>
          </a:prstGeom>
          <a: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hlinkClick r:id="" action="ppaction://hlinkshowjump?jump=previousslide" highlightClick="1"/>
            <a:extLst>
              <a:ext uri="{FF2B5EF4-FFF2-40B4-BE49-F238E27FC236}">
                <a16:creationId xmlns:a16="http://schemas.microsoft.com/office/drawing/2014/main" id="{C1DF6129-6690-DACA-0C96-DCF94C9D4017}"/>
              </a:ext>
            </a:extLst>
          </p:cNvPr>
          <p:cNvSpPr/>
          <p:nvPr/>
        </p:nvSpPr>
        <p:spPr>
          <a:xfrm>
            <a:off x="112931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86809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78A00-F69B-14DE-B0FB-537E395D4D6E}"/>
              </a:ext>
            </a:extLst>
          </p:cNvPr>
          <p:cNvSpPr>
            <a:spLocks noGrp="1"/>
          </p:cNvSpPr>
          <p:nvPr>
            <p:ph type="sldNum" sz="quarter" idx="4"/>
          </p:nvPr>
        </p:nvSpPr>
        <p:spPr/>
        <p:txBody>
          <a:bodyPr/>
          <a:lstStyle/>
          <a:p>
            <a:fld id="{48477F85-CF69-7543-BDC4-99C30B4D2507}" type="slidenum">
              <a:rPr lang="en-US" smtClean="0"/>
              <a:pPr/>
              <a:t>7</a:t>
            </a:fld>
            <a:endParaRPr lang="en-US" dirty="0"/>
          </a:p>
        </p:txBody>
      </p:sp>
      <p:sp>
        <p:nvSpPr>
          <p:cNvPr id="3" name="Footer Placeholder 2">
            <a:extLst>
              <a:ext uri="{FF2B5EF4-FFF2-40B4-BE49-F238E27FC236}">
                <a16:creationId xmlns:a16="http://schemas.microsoft.com/office/drawing/2014/main" id="{A1407A2A-CECD-DCED-52D1-4940FD83F7F3}"/>
              </a:ext>
            </a:extLst>
          </p:cNvPr>
          <p:cNvSpPr>
            <a:spLocks noGrp="1"/>
          </p:cNvSpPr>
          <p:nvPr>
            <p:ph type="ftr" sz="quarter" idx="3"/>
          </p:nvPr>
        </p:nvSpPr>
        <p:spPr/>
        <p:txBody>
          <a:bodyPr/>
          <a:lstStyle/>
          <a:p>
            <a:r>
              <a:rPr lang="en-US" b="1" dirty="0"/>
              <a:t>UK MedTech: </a:t>
            </a:r>
            <a:r>
              <a:rPr lang="en-US" dirty="0"/>
              <a:t>Your Partner in Healthcare</a:t>
            </a:r>
          </a:p>
        </p:txBody>
      </p:sp>
      <p:sp>
        <p:nvSpPr>
          <p:cNvPr id="4" name="Title 3">
            <a:extLst>
              <a:ext uri="{FF2B5EF4-FFF2-40B4-BE49-F238E27FC236}">
                <a16:creationId xmlns:a16="http://schemas.microsoft.com/office/drawing/2014/main" id="{DD12009D-939D-0B08-E10B-099BAE090D1B}"/>
              </a:ext>
            </a:extLst>
          </p:cNvPr>
          <p:cNvSpPr>
            <a:spLocks noGrp="1"/>
          </p:cNvSpPr>
          <p:nvPr>
            <p:ph type="title"/>
          </p:nvPr>
        </p:nvSpPr>
        <p:spPr>
          <a:xfrm>
            <a:off x="503999" y="828000"/>
            <a:ext cx="11188800" cy="415498"/>
          </a:xfrm>
        </p:spPr>
        <p:txBody>
          <a:bodyPr/>
          <a:lstStyle/>
          <a:p>
            <a:r>
              <a:rPr lang="en-US" sz="3000" dirty="0"/>
              <a:t>Innovative Medical Devices </a:t>
            </a:r>
            <a:r>
              <a:rPr lang="en-US" sz="3000" b="0" dirty="0"/>
              <a:t>– supplier examples</a:t>
            </a:r>
          </a:p>
        </p:txBody>
      </p:sp>
      <p:sp>
        <p:nvSpPr>
          <p:cNvPr id="5" name="TextBox 4">
            <a:extLst>
              <a:ext uri="{FF2B5EF4-FFF2-40B4-BE49-F238E27FC236}">
                <a16:creationId xmlns:a16="http://schemas.microsoft.com/office/drawing/2014/main" id="{3F3D5154-ECDA-E5F7-2CA5-781C6010E0BD}"/>
              </a:ext>
            </a:extLst>
          </p:cNvPr>
          <p:cNvSpPr txBox="1"/>
          <p:nvPr/>
        </p:nvSpPr>
        <p:spPr>
          <a:xfrm>
            <a:off x="516599" y="2423747"/>
            <a:ext cx="3456000" cy="3366000"/>
          </a:xfrm>
          <a:prstGeom prst="rect">
            <a:avLst/>
          </a:prstGeom>
          <a:solidFill>
            <a:schemeClr val="bg2"/>
          </a:solidFill>
        </p:spPr>
        <p:txBody>
          <a:bodyPr wrap="square" lIns="144000" tIns="108000" rIns="144000" bIns="0" anchor="t">
            <a:noAutofit/>
          </a:bodyPr>
          <a:lstStyle/>
          <a:p>
            <a:pPr fontAlgn="base">
              <a:spcAft>
                <a:spcPts val="1200"/>
              </a:spcAft>
            </a:pP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“CMR Surgical is a fast-growing global medical device company headquartered in Cambridge, UK that has developed a</a:t>
            </a:r>
            <a:b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br>
            <a:r>
              <a:rPr lang="en-GB" sz="1300" b="1" i="0" u="none" strike="noStrike" dirty="0">
                <a:solidFill>
                  <a:schemeClr val="bg2">
                    <a:lumMod val="10000"/>
                  </a:schemeClr>
                </a:solidFill>
                <a:effectLst/>
                <a:latin typeface="Arial" panose="020B0604020202020204" pitchFamily="34" charset="0"/>
                <a:cs typeface="Arial" panose="020B0604020202020204" pitchFamily="34" charset="0"/>
              </a:rPr>
              <a:t>next-generation surgical robot</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 Versius</a:t>
            </a:r>
            <a:r>
              <a:rPr lang="en-GB" sz="1300" b="0" i="0" u="none" strike="noStrike" baseline="30000" dirty="0">
                <a:solidFill>
                  <a:schemeClr val="bg2">
                    <a:lumMod val="10000"/>
                  </a:schemeClr>
                </a:solidFill>
                <a:effectLst/>
                <a:latin typeface="Arial" panose="020B0604020202020204" pitchFamily="34" charset="0"/>
                <a:cs typeface="Arial" panose="020B0604020202020204" pitchFamily="34" charset="0"/>
              </a:rPr>
              <a:t>®</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a:t>
            </a:r>
          </a:p>
          <a:p>
            <a:pPr fontAlgn="base">
              <a:spcAft>
                <a:spcPts val="1200"/>
              </a:spcAft>
            </a:pP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In 2019 it brought a versatile robotic system to the market. With </a:t>
            </a:r>
            <a:r>
              <a:rPr lang="en-GB" sz="1300" b="0" i="0" u="none" strike="noStrike" dirty="0" err="1">
                <a:solidFill>
                  <a:schemeClr val="bg2">
                    <a:lumMod val="10000"/>
                  </a:schemeClr>
                </a:solidFill>
                <a:effectLst/>
                <a:latin typeface="Arial" panose="020B0604020202020204" pitchFamily="34" charset="0"/>
                <a:cs typeface="Arial" panose="020B0604020202020204" pitchFamily="34" charset="0"/>
              </a:rPr>
              <a:t>Versius</a:t>
            </a:r>
            <a:r>
              <a:rPr lang="en-GB" sz="1300" b="0" i="0" u="none" strike="noStrike" baseline="30000" dirty="0">
                <a:solidFill>
                  <a:schemeClr val="bg2">
                    <a:lumMod val="10000"/>
                  </a:schemeClr>
                </a:solidFill>
                <a:effectLst/>
                <a:latin typeface="Arial" panose="020B0604020202020204" pitchFamily="34" charset="0"/>
                <a:cs typeface="Arial" panose="020B0604020202020204" pitchFamily="34" charset="0"/>
              </a:rPr>
              <a:t>®</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 CMR aimed to disrupt the status quo and provide a new hospital-centric </a:t>
            </a:r>
            <a:r>
              <a:rPr lang="en-GB" sz="1300" b="1" i="0" u="none" strike="noStrike" dirty="0">
                <a:solidFill>
                  <a:schemeClr val="bg2">
                    <a:lumMod val="10000"/>
                  </a:schemeClr>
                </a:solidFill>
                <a:effectLst/>
                <a:latin typeface="Arial" panose="020B0604020202020204" pitchFamily="34" charset="0"/>
                <a:cs typeface="Arial" panose="020B0604020202020204" pitchFamily="34" charset="0"/>
              </a:rPr>
              <a:t>robotic solution</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 to surgeons and hospitals, designed for high utilisation across </a:t>
            </a:r>
            <a:b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b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multiple specialties.”</a:t>
            </a:r>
          </a:p>
        </p:txBody>
      </p:sp>
      <p:sp>
        <p:nvSpPr>
          <p:cNvPr id="6" name="TextBox 5">
            <a:extLst>
              <a:ext uri="{FF2B5EF4-FFF2-40B4-BE49-F238E27FC236}">
                <a16:creationId xmlns:a16="http://schemas.microsoft.com/office/drawing/2014/main" id="{B822DEF4-4704-D873-88EC-2EDD72E6EB2B}"/>
              </a:ext>
            </a:extLst>
          </p:cNvPr>
          <p:cNvSpPr txBox="1"/>
          <p:nvPr/>
        </p:nvSpPr>
        <p:spPr>
          <a:xfrm>
            <a:off x="4355400" y="2423747"/>
            <a:ext cx="3481200" cy="3366000"/>
          </a:xfrm>
          <a:prstGeom prst="rect">
            <a:avLst/>
          </a:prstGeom>
          <a:solidFill>
            <a:schemeClr val="bg2"/>
          </a:solidFill>
        </p:spPr>
        <p:txBody>
          <a:bodyPr wrap="square" lIns="144000" tIns="108000" rIns="144000" bIns="0" anchor="t">
            <a:noAutofit/>
          </a:bodyPr>
          <a:lstStyle/>
          <a:p>
            <a:pPr>
              <a:spcAft>
                <a:spcPts val="1200"/>
              </a:spcAft>
            </a:pP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Blue Earth Diagnostics, an indirect subsidiary of Bracco Imaging S.p.A., is an international </a:t>
            </a:r>
            <a:r>
              <a:rPr lang="en-GB" sz="1300" b="1" i="0" u="none" strike="noStrike" dirty="0">
                <a:solidFill>
                  <a:schemeClr val="bg2">
                    <a:lumMod val="10000"/>
                  </a:schemeClr>
                </a:solidFill>
                <a:effectLst/>
                <a:latin typeface="Arial" panose="020B0604020202020204" pitchFamily="34" charset="0"/>
                <a:cs typeface="Arial" panose="020B0604020202020204" pitchFamily="34" charset="0"/>
              </a:rPr>
              <a:t>molecular imaging </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company developing and commercialising innovative diagnostic solutions that inform patient care and drive future therapies in cancer. Our expanding pipeline encompasses a variety of disease states, including prostate cancer and neuro-oncology. Blue Earth Diagnostics is committed to the timely development and commercialisation of </a:t>
            </a:r>
            <a:r>
              <a:rPr lang="en-GB" sz="1300" b="1" i="0" u="none" strike="noStrike" dirty="0">
                <a:solidFill>
                  <a:schemeClr val="bg2">
                    <a:lumMod val="10000"/>
                  </a:schemeClr>
                </a:solidFill>
                <a:effectLst/>
                <a:latin typeface="Arial" panose="020B0604020202020204" pitchFamily="34" charset="0"/>
                <a:cs typeface="Arial" panose="020B0604020202020204" pitchFamily="34" charset="0"/>
              </a:rPr>
              <a:t>precision radiopharmaceuticals</a:t>
            </a:r>
            <a:r>
              <a:rPr lang="en-GB" sz="1300" b="0" i="0" u="none" strike="noStrike" dirty="0">
                <a:solidFill>
                  <a:schemeClr val="bg2">
                    <a:lumMod val="10000"/>
                  </a:schemeClr>
                </a:solidFill>
                <a:effectLst/>
                <a:latin typeface="Arial" panose="020B0604020202020204" pitchFamily="34" charset="0"/>
                <a:cs typeface="Arial" panose="020B0604020202020204" pitchFamily="34" charset="0"/>
              </a:rPr>
              <a:t> for potential use in diagnostic imaging and therapy.</a:t>
            </a:r>
          </a:p>
        </p:txBody>
      </p:sp>
      <p:pic>
        <p:nvPicPr>
          <p:cNvPr id="7" name="Picture 6" descr="A picture containing text, clipart&#10;&#10;Description automatically generated">
            <a:hlinkClick r:id="rId2"/>
            <a:extLst>
              <a:ext uri="{FF2B5EF4-FFF2-40B4-BE49-F238E27FC236}">
                <a16:creationId xmlns:a16="http://schemas.microsoft.com/office/drawing/2014/main" id="{57F1852F-FA81-6FA8-24C5-194C3146F5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9041" y="1486091"/>
            <a:ext cx="3013919" cy="818905"/>
          </a:xfrm>
          <a:prstGeom prst="rect">
            <a:avLst/>
          </a:prstGeom>
        </p:spPr>
      </p:pic>
      <p:sp>
        <p:nvSpPr>
          <p:cNvPr id="8" name="TextBox 7">
            <a:extLst>
              <a:ext uri="{FF2B5EF4-FFF2-40B4-BE49-F238E27FC236}">
                <a16:creationId xmlns:a16="http://schemas.microsoft.com/office/drawing/2014/main" id="{25D5BADD-A738-FD77-CAAD-254F09774798}"/>
              </a:ext>
            </a:extLst>
          </p:cNvPr>
          <p:cNvSpPr txBox="1"/>
          <p:nvPr/>
        </p:nvSpPr>
        <p:spPr>
          <a:xfrm>
            <a:off x="8229600" y="2423746"/>
            <a:ext cx="3456000" cy="3366000"/>
          </a:xfrm>
          <a:prstGeom prst="rect">
            <a:avLst/>
          </a:prstGeom>
          <a:solidFill>
            <a:schemeClr val="bg2"/>
          </a:solidFill>
        </p:spPr>
        <p:txBody>
          <a:bodyPr wrap="square" lIns="144000" tIns="108000" rIns="144000" bIns="0" anchor="t">
            <a:noAutofit/>
          </a:bodyPr>
          <a:lstStyle/>
          <a:p>
            <a:pPr fontAlgn="base">
              <a:spcAft>
                <a:spcPts val="1200"/>
              </a:spcAft>
            </a:pPr>
            <a:r>
              <a:rPr lang="en-GB" sz="1300" b="0" i="0" dirty="0">
                <a:solidFill>
                  <a:schemeClr val="bg2">
                    <a:lumMod val="10000"/>
                  </a:schemeClr>
                </a:solidFill>
                <a:effectLst/>
                <a:latin typeface="Arial" panose="020B0604020202020204" pitchFamily="34" charset="0"/>
                <a:cs typeface="Arial" panose="020B0604020202020204" pitchFamily="34" charset="0"/>
              </a:rPr>
              <a:t>The </a:t>
            </a:r>
            <a:r>
              <a:rPr lang="en-GB" sz="1300" b="0" i="0" dirty="0" err="1">
                <a:solidFill>
                  <a:schemeClr val="bg2">
                    <a:lumMod val="10000"/>
                  </a:schemeClr>
                </a:solidFill>
                <a:effectLst/>
                <a:latin typeface="Arial" panose="020B0604020202020204" pitchFamily="34" charset="0"/>
                <a:cs typeface="Arial" panose="020B0604020202020204" pitchFamily="34" charset="0"/>
              </a:rPr>
              <a:t>Sentimag</a:t>
            </a:r>
            <a:r>
              <a:rPr lang="en-GB" sz="1300" b="0" i="0" u="none" strike="noStrike" baseline="30000" dirty="0">
                <a:solidFill>
                  <a:schemeClr val="bg2">
                    <a:lumMod val="10000"/>
                  </a:schemeClr>
                </a:solidFill>
                <a:effectLst/>
                <a:latin typeface="Arial" panose="020B0604020202020204" pitchFamily="34" charset="0"/>
                <a:cs typeface="Arial" panose="020B0604020202020204" pitchFamily="34" charset="0"/>
              </a:rPr>
              <a:t>®</a:t>
            </a:r>
            <a:r>
              <a:rPr lang="en-GB" sz="1300" b="0" i="0" dirty="0">
                <a:solidFill>
                  <a:schemeClr val="bg2">
                    <a:lumMod val="10000"/>
                  </a:schemeClr>
                </a:solidFill>
                <a:effectLst/>
                <a:latin typeface="Arial" panose="020B0604020202020204" pitchFamily="34" charset="0"/>
                <a:cs typeface="Arial" panose="020B0604020202020204" pitchFamily="34" charset="0"/>
              </a:rPr>
              <a:t> localisation system, </a:t>
            </a:r>
            <a:r>
              <a:rPr lang="en-GB" sz="1300" b="0" i="0" dirty="0" err="1">
                <a:solidFill>
                  <a:schemeClr val="bg2">
                    <a:lumMod val="10000"/>
                  </a:schemeClr>
                </a:solidFill>
                <a:effectLst/>
                <a:latin typeface="Arial" panose="020B0604020202020204" pitchFamily="34" charset="0"/>
                <a:cs typeface="Arial" panose="020B0604020202020204" pitchFamily="34" charset="0"/>
              </a:rPr>
              <a:t>Magseed</a:t>
            </a:r>
            <a:r>
              <a:rPr lang="en-GB" sz="1300" b="0" i="0" u="none" strike="noStrike" baseline="30000" dirty="0">
                <a:solidFill>
                  <a:schemeClr val="bg2">
                    <a:lumMod val="10000"/>
                  </a:schemeClr>
                </a:solidFill>
                <a:effectLst/>
                <a:latin typeface="Arial" panose="020B0604020202020204" pitchFamily="34" charset="0"/>
                <a:cs typeface="Arial" panose="020B0604020202020204" pitchFamily="34" charset="0"/>
              </a:rPr>
              <a:t>®</a:t>
            </a:r>
            <a:r>
              <a:rPr lang="en-GB" sz="1300" b="0" i="0" dirty="0">
                <a:solidFill>
                  <a:schemeClr val="bg2">
                    <a:lumMod val="10000"/>
                  </a:schemeClr>
                </a:solidFill>
                <a:effectLst/>
                <a:latin typeface="Arial" panose="020B0604020202020204" pitchFamily="34" charset="0"/>
                <a:cs typeface="Arial" panose="020B0604020202020204" pitchFamily="34" charset="0"/>
              </a:rPr>
              <a:t> marker and </a:t>
            </a:r>
            <a:r>
              <a:rPr lang="en-GB" sz="1300" b="0" i="0" dirty="0" err="1">
                <a:solidFill>
                  <a:schemeClr val="bg2">
                    <a:lumMod val="10000"/>
                  </a:schemeClr>
                </a:solidFill>
                <a:effectLst/>
                <a:latin typeface="Arial" panose="020B0604020202020204" pitchFamily="34" charset="0"/>
                <a:cs typeface="Arial" panose="020B0604020202020204" pitchFamily="34" charset="0"/>
              </a:rPr>
              <a:t>Magtrace</a:t>
            </a:r>
            <a:r>
              <a:rPr lang="en-GB" sz="1300" b="0" i="0" u="none" strike="noStrike" baseline="30000" dirty="0">
                <a:solidFill>
                  <a:schemeClr val="bg2">
                    <a:lumMod val="10000"/>
                  </a:schemeClr>
                </a:solidFill>
                <a:effectLst/>
                <a:latin typeface="Arial" panose="020B0604020202020204" pitchFamily="34" charset="0"/>
                <a:cs typeface="Arial" panose="020B0604020202020204" pitchFamily="34" charset="0"/>
              </a:rPr>
              <a:t>®</a:t>
            </a:r>
            <a:r>
              <a:rPr lang="en-GB" sz="1300" i="0" dirty="0">
                <a:solidFill>
                  <a:schemeClr val="bg2">
                    <a:lumMod val="10000"/>
                  </a:schemeClr>
                </a:solidFill>
                <a:effectLst/>
                <a:latin typeface="Arial" panose="020B0604020202020204" pitchFamily="34" charset="0"/>
                <a:cs typeface="Arial" panose="020B0604020202020204" pitchFamily="34" charset="0"/>
              </a:rPr>
              <a:t> lymphatic tracer</a:t>
            </a:r>
            <a:r>
              <a:rPr lang="en-GB" sz="1300" b="0" i="0" dirty="0">
                <a:solidFill>
                  <a:schemeClr val="bg2">
                    <a:lumMod val="10000"/>
                  </a:schemeClr>
                </a:solidFill>
                <a:effectLst/>
                <a:latin typeface="Arial" panose="020B0604020202020204" pitchFamily="34" charset="0"/>
                <a:cs typeface="Arial" panose="020B0604020202020204" pitchFamily="34" charset="0"/>
              </a:rPr>
              <a:t> enable physicians to carry out</a:t>
            </a:r>
            <a:r>
              <a:rPr lang="en-GB" sz="1300" i="0" dirty="0">
                <a:solidFill>
                  <a:schemeClr val="bg2">
                    <a:lumMod val="10000"/>
                  </a:schemeClr>
                </a:solidFill>
                <a:effectLst/>
                <a:latin typeface="Arial" panose="020B0604020202020204" pitchFamily="34" charset="0"/>
                <a:cs typeface="Arial" panose="020B0604020202020204" pitchFamily="34" charset="0"/>
              </a:rPr>
              <a:t> </a:t>
            </a:r>
            <a:r>
              <a:rPr lang="en-GB" sz="1300" b="1" i="0" dirty="0">
                <a:solidFill>
                  <a:schemeClr val="bg2">
                    <a:lumMod val="10000"/>
                  </a:schemeClr>
                </a:solidFill>
                <a:effectLst/>
                <a:latin typeface="Arial" panose="020B0604020202020204" pitchFamily="34" charset="0"/>
                <a:cs typeface="Arial" panose="020B0604020202020204" pitchFamily="34" charset="0"/>
              </a:rPr>
              <a:t>localisation of tumours</a:t>
            </a:r>
            <a:r>
              <a:rPr lang="en-GB" sz="1300" b="0" i="0" dirty="0">
                <a:solidFill>
                  <a:schemeClr val="bg2">
                    <a:lumMod val="10000"/>
                  </a:schemeClr>
                </a:solidFill>
                <a:effectLst/>
                <a:latin typeface="Arial" panose="020B0604020202020204" pitchFamily="34" charset="0"/>
                <a:cs typeface="Arial" panose="020B0604020202020204" pitchFamily="34" charset="0"/>
              </a:rPr>
              <a:t> and support breast cancer staging, using just </a:t>
            </a:r>
            <a:r>
              <a:rPr lang="en-GB" sz="1300" b="1" i="0" dirty="0">
                <a:solidFill>
                  <a:schemeClr val="bg2">
                    <a:lumMod val="10000"/>
                  </a:schemeClr>
                </a:solidFill>
                <a:effectLst/>
                <a:latin typeface="Arial" panose="020B0604020202020204" pitchFamily="34" charset="0"/>
                <a:cs typeface="Arial" panose="020B0604020202020204" pitchFamily="34" charset="0"/>
              </a:rPr>
              <a:t>one platform</a:t>
            </a:r>
            <a:r>
              <a:rPr lang="en-GB" sz="1300" b="0" i="0" dirty="0">
                <a:solidFill>
                  <a:schemeClr val="bg2">
                    <a:lumMod val="10000"/>
                  </a:schemeClr>
                </a:solidFill>
                <a:effectLst/>
                <a:latin typeface="Arial" panose="020B0604020202020204" pitchFamily="34" charset="0"/>
                <a:cs typeface="Arial" panose="020B0604020202020204" pitchFamily="34" charset="0"/>
              </a:rPr>
              <a:t>.</a:t>
            </a:r>
            <a:r>
              <a:rPr lang="en-GB" sz="1300" dirty="0">
                <a:solidFill>
                  <a:schemeClr val="bg2">
                    <a:lumMod val="10000"/>
                  </a:schemeClr>
                </a:solidFill>
                <a:latin typeface="Arial" panose="020B0604020202020204" pitchFamily="34" charset="0"/>
                <a:cs typeface="Arial" panose="020B0604020202020204" pitchFamily="34" charset="0"/>
              </a:rPr>
              <a:t> </a:t>
            </a:r>
            <a:r>
              <a:rPr lang="en-GB" sz="1300" b="0" i="0" dirty="0">
                <a:solidFill>
                  <a:schemeClr val="bg2">
                    <a:lumMod val="10000"/>
                  </a:schemeClr>
                </a:solidFill>
                <a:effectLst/>
                <a:latin typeface="Arial" panose="020B0604020202020204" pitchFamily="34" charset="0"/>
                <a:cs typeface="Arial" panose="020B0604020202020204" pitchFamily="34" charset="0"/>
              </a:rPr>
              <a:t>By adding greater flexibility and precision, and removing the need for both wires and radioactivity, the Sentimag is </a:t>
            </a:r>
            <a:r>
              <a:rPr lang="en-GB" sz="1300" b="1" i="0" dirty="0">
                <a:solidFill>
                  <a:schemeClr val="bg2">
                    <a:lumMod val="10000"/>
                  </a:schemeClr>
                </a:solidFill>
                <a:effectLst/>
                <a:latin typeface="Arial" panose="020B0604020202020204" pitchFamily="34" charset="0"/>
                <a:cs typeface="Arial" panose="020B0604020202020204" pitchFamily="34" charset="0"/>
              </a:rPr>
              <a:t>revolutionising breast cancer care</a:t>
            </a:r>
            <a:r>
              <a:rPr lang="en-GB" sz="1300" b="0" i="0" dirty="0">
                <a:solidFill>
                  <a:schemeClr val="bg2">
                    <a:lumMod val="10000"/>
                  </a:schemeClr>
                </a:solidFill>
                <a:effectLst/>
                <a:latin typeface="Arial" panose="020B0604020202020204" pitchFamily="34" charset="0"/>
                <a:cs typeface="Arial" panose="020B0604020202020204" pitchFamily="34" charset="0"/>
              </a:rPr>
              <a:t> worldwide.</a:t>
            </a:r>
          </a:p>
        </p:txBody>
      </p:sp>
      <p:pic>
        <p:nvPicPr>
          <p:cNvPr id="9" name="Picture 8">
            <a:hlinkClick r:id="rId4"/>
            <a:extLst>
              <a:ext uri="{FF2B5EF4-FFF2-40B4-BE49-F238E27FC236}">
                <a16:creationId xmlns:a16="http://schemas.microsoft.com/office/drawing/2014/main" id="{EE6BB217-2175-0CD2-48DB-78772D1814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64266" y="1467237"/>
            <a:ext cx="3186669" cy="820297"/>
          </a:xfrm>
          <a:prstGeom prst="rect">
            <a:avLst/>
          </a:prstGeom>
        </p:spPr>
      </p:pic>
      <p:pic>
        <p:nvPicPr>
          <p:cNvPr id="10" name="Picture 3" descr="Logo&#10;&#10;Description automatically generated">
            <a:hlinkClick r:id="rId6"/>
            <a:extLst>
              <a:ext uri="{FF2B5EF4-FFF2-40B4-BE49-F238E27FC236}">
                <a16:creationId xmlns:a16="http://schemas.microsoft.com/office/drawing/2014/main" id="{5C5C9DAC-6404-13B6-F6BF-B5CA145AEA7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2599" y="1486091"/>
            <a:ext cx="2304000" cy="926075"/>
          </a:xfrm>
          <a:prstGeom prst="rect">
            <a:avLst/>
          </a:prstGeom>
        </p:spPr>
      </p:pic>
      <p:sp>
        <p:nvSpPr>
          <p:cNvPr id="12" name="Content Placeholder 9">
            <a:hlinkClick r:id="rId8"/>
            <a:extLst>
              <a:ext uri="{FF2B5EF4-FFF2-40B4-BE49-F238E27FC236}">
                <a16:creationId xmlns:a16="http://schemas.microsoft.com/office/drawing/2014/main" id="{8C55083B-51D0-A744-FBBC-C060324BF101}"/>
              </a:ext>
            </a:extLst>
          </p:cNvPr>
          <p:cNvSpPr txBox="1">
            <a:spLocks/>
          </p:cNvSpPr>
          <p:nvPr/>
        </p:nvSpPr>
        <p:spPr>
          <a:xfrm>
            <a:off x="7278567" y="6092005"/>
            <a:ext cx="4407033" cy="152349"/>
          </a:xfrm>
          <a:prstGeom prst="rect">
            <a:avLst/>
          </a:prstGeom>
        </p:spPr>
        <p:txBody>
          <a:bodyPr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eaLnBrk="0" hangingPunct="0">
              <a:spcBef>
                <a:spcPct val="0"/>
              </a:spcBef>
              <a:spcAft>
                <a:spcPct val="0"/>
              </a:spcAft>
              <a:buFont typeface="Arial" panose="020B0604020202020204" pitchFamily="34" charset="0"/>
              <a:buNone/>
              <a:defRPr/>
            </a:pPr>
            <a:r>
              <a:rPr lang="en-GB" sz="1100" b="1" dirty="0">
                <a:solidFill>
                  <a:schemeClr val="accent5"/>
                </a:solidFill>
                <a:cs typeface="Arial" panose="020B0604020202020204" pitchFamily="34" charset="0"/>
              </a:rPr>
              <a:t>Click here for more examples of suppliers in this space</a:t>
            </a:r>
          </a:p>
        </p:txBody>
      </p:sp>
      <p:graphicFrame>
        <p:nvGraphicFramePr>
          <p:cNvPr id="27" name="Table 4">
            <a:extLst>
              <a:ext uri="{FF2B5EF4-FFF2-40B4-BE49-F238E27FC236}">
                <a16:creationId xmlns:a16="http://schemas.microsoft.com/office/drawing/2014/main" id="{CCBC8024-D848-931B-BEF6-8B1088F884FC}"/>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8" name="Action Button: Custom 27">
            <a:hlinkClick r:id="rId9" action="ppaction://hlinksldjump" highlightClick="1"/>
            <a:extLst>
              <a:ext uri="{FF2B5EF4-FFF2-40B4-BE49-F238E27FC236}">
                <a16:creationId xmlns:a16="http://schemas.microsoft.com/office/drawing/2014/main" id="{B1105C16-3D9D-7C7B-1F24-CE243E9B79B7}"/>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0" action="ppaction://hlinksldjump" highlightClick="1"/>
            <a:extLst>
              <a:ext uri="{FF2B5EF4-FFF2-40B4-BE49-F238E27FC236}">
                <a16:creationId xmlns:a16="http://schemas.microsoft.com/office/drawing/2014/main" id="{D1EC2224-26E1-D380-7349-C1B299724155}"/>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ction Button: Custom 29">
            <a:hlinkClick r:id="rId11" action="ppaction://hlinksldjump" highlightClick="1"/>
            <a:extLst>
              <a:ext uri="{FF2B5EF4-FFF2-40B4-BE49-F238E27FC236}">
                <a16:creationId xmlns:a16="http://schemas.microsoft.com/office/drawing/2014/main" id="{7204465E-3945-FC79-0D47-EBD72C65CDEB}"/>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ction Button: Custom 30">
            <a:hlinkClick r:id="rId12" action="ppaction://hlinksldjump" highlightClick="1"/>
            <a:extLst>
              <a:ext uri="{FF2B5EF4-FFF2-40B4-BE49-F238E27FC236}">
                <a16:creationId xmlns:a16="http://schemas.microsoft.com/office/drawing/2014/main" id="{83B46AC1-D77C-CACC-2BBF-596948BBB93F}"/>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ction Button: Custom 31">
            <a:hlinkClick r:id="rId13" action="ppaction://hlinksldjump" highlightClick="1"/>
            <a:extLst>
              <a:ext uri="{FF2B5EF4-FFF2-40B4-BE49-F238E27FC236}">
                <a16:creationId xmlns:a16="http://schemas.microsoft.com/office/drawing/2014/main" id="{2A9591CE-CED1-3FA1-A8BA-350F07BFA74A}"/>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ction Button: Custom 32">
            <a:hlinkClick r:id="rId14" action="ppaction://hlinksldjump" highlightClick="1"/>
            <a:extLst>
              <a:ext uri="{FF2B5EF4-FFF2-40B4-BE49-F238E27FC236}">
                <a16:creationId xmlns:a16="http://schemas.microsoft.com/office/drawing/2014/main" id="{6CBB3E5F-CA09-9156-8DD2-3687C722A6CD}"/>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ction Button: Custom 33">
            <a:hlinkClick r:id="rId15" action="ppaction://hlinksldjump" highlightClick="1"/>
            <a:extLst>
              <a:ext uri="{FF2B5EF4-FFF2-40B4-BE49-F238E27FC236}">
                <a16:creationId xmlns:a16="http://schemas.microsoft.com/office/drawing/2014/main" id="{947FE07E-C9BD-6790-A5CD-767916E66D9A}"/>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ction Button: Custom 34">
            <a:hlinkClick r:id="rId16" action="ppaction://hlinksldjump" highlightClick="1"/>
            <a:extLst>
              <a:ext uri="{FF2B5EF4-FFF2-40B4-BE49-F238E27FC236}">
                <a16:creationId xmlns:a16="http://schemas.microsoft.com/office/drawing/2014/main" id="{E3EA2618-1382-91C7-AC29-BD395322C780}"/>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hlinkClick r:id="" action="ppaction://hlinkshowjump?jump=nextslide" highlightClick="1"/>
            <a:extLst>
              <a:ext uri="{FF2B5EF4-FFF2-40B4-BE49-F238E27FC236}">
                <a16:creationId xmlns:a16="http://schemas.microsoft.com/office/drawing/2014/main" id="{776227B9-25BB-7C6B-1966-8CE4F846C207}"/>
              </a:ext>
            </a:extLst>
          </p:cNvPr>
          <p:cNvSpPr/>
          <p:nvPr/>
        </p:nvSpPr>
        <p:spPr>
          <a:xfrm>
            <a:off x="11648796" y="88900"/>
            <a:ext cx="272260" cy="272260"/>
          </a:xfrm>
          <a:prstGeom prst="ellipse">
            <a:avLst/>
          </a:prstGeom>
          <a: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hlinkClick r:id="" action="ppaction://hlinkshowjump?jump=previousslide" highlightClick="1"/>
            <a:extLst>
              <a:ext uri="{FF2B5EF4-FFF2-40B4-BE49-F238E27FC236}">
                <a16:creationId xmlns:a16="http://schemas.microsoft.com/office/drawing/2014/main" id="{ABA43E54-121E-F5BB-53F3-BE90E43A518E}"/>
              </a:ext>
            </a:extLst>
          </p:cNvPr>
          <p:cNvSpPr/>
          <p:nvPr/>
        </p:nvSpPr>
        <p:spPr>
          <a:xfrm>
            <a:off x="11293196" y="88900"/>
            <a:ext cx="272260" cy="272260"/>
          </a:xfrm>
          <a:prstGeom prst="ellipse">
            <a:avLst/>
          </a:prstGeom>
          <a: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DED4485-D957-6F67-7B0A-31D71DE7349E}"/>
              </a:ext>
            </a:extLst>
          </p:cNvPr>
          <p:cNvSpPr txBox="1"/>
          <p:nvPr/>
        </p:nvSpPr>
        <p:spPr>
          <a:xfrm>
            <a:off x="516599" y="5578543"/>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
        <p:nvSpPr>
          <p:cNvPr id="39" name="TextBox 38">
            <a:extLst>
              <a:ext uri="{FF2B5EF4-FFF2-40B4-BE49-F238E27FC236}">
                <a16:creationId xmlns:a16="http://schemas.microsoft.com/office/drawing/2014/main" id="{DB30EA9C-4100-95D7-BBBE-DDB870E8FC49}"/>
              </a:ext>
            </a:extLst>
          </p:cNvPr>
          <p:cNvSpPr txBox="1"/>
          <p:nvPr/>
        </p:nvSpPr>
        <p:spPr>
          <a:xfrm>
            <a:off x="4365599" y="5578543"/>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
        <p:nvSpPr>
          <p:cNvPr id="40" name="TextBox 39">
            <a:extLst>
              <a:ext uri="{FF2B5EF4-FFF2-40B4-BE49-F238E27FC236}">
                <a16:creationId xmlns:a16="http://schemas.microsoft.com/office/drawing/2014/main" id="{9E3DF42E-A26B-35B4-11A9-AD9D4A446A6E}"/>
              </a:ext>
            </a:extLst>
          </p:cNvPr>
          <p:cNvSpPr txBox="1"/>
          <p:nvPr/>
        </p:nvSpPr>
        <p:spPr>
          <a:xfrm>
            <a:off x="8219401" y="5578543"/>
            <a:ext cx="2642616" cy="211203"/>
          </a:xfrm>
          <a:prstGeom prst="rect">
            <a:avLst/>
          </a:prstGeom>
          <a:noFill/>
        </p:spPr>
        <p:txBody>
          <a:bodyPr wrap="square" lIns="144000" tIns="0" rIns="72000" bIns="72000" rtlCol="0">
            <a:spAutoFit/>
          </a:bodyPr>
          <a:lstStyle/>
          <a:p>
            <a:r>
              <a:rPr lang="en-GB" sz="900" b="1" dirty="0">
                <a:solidFill>
                  <a:schemeClr val="accent5"/>
                </a:solidFill>
                <a:latin typeface="Arial" panose="020B0604020202020204" pitchFamily="34" charset="0"/>
                <a:cs typeface="Arial" panose="020B0604020202020204" pitchFamily="34" charset="0"/>
              </a:rPr>
              <a:t>Click the logo above to find out more</a:t>
            </a:r>
          </a:p>
        </p:txBody>
      </p:sp>
    </p:spTree>
    <p:extLst>
      <p:ext uri="{BB962C8B-B14F-4D97-AF65-F5344CB8AC3E}">
        <p14:creationId xmlns:p14="http://schemas.microsoft.com/office/powerpoint/2010/main" val="27725090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3970-5FC8-895A-4612-5556D7F79568}"/>
              </a:ext>
            </a:extLst>
          </p:cNvPr>
          <p:cNvSpPr>
            <a:spLocks noGrp="1"/>
          </p:cNvSpPr>
          <p:nvPr>
            <p:ph type="title"/>
          </p:nvPr>
        </p:nvSpPr>
        <p:spPr>
          <a:xfrm>
            <a:off x="503999" y="828000"/>
            <a:ext cx="11188800" cy="387798"/>
          </a:xfrm>
        </p:spPr>
        <p:txBody>
          <a:bodyPr/>
          <a:lstStyle/>
          <a:p>
            <a:r>
              <a:rPr lang="en-US" sz="2800" spc="-50" dirty="0"/>
              <a:t>The UK has a complete ecosystem offer for MedTech innovation</a:t>
            </a:r>
          </a:p>
        </p:txBody>
      </p:sp>
      <p:sp>
        <p:nvSpPr>
          <p:cNvPr id="3" name="Footer Placeholder 2">
            <a:extLst>
              <a:ext uri="{FF2B5EF4-FFF2-40B4-BE49-F238E27FC236}">
                <a16:creationId xmlns:a16="http://schemas.microsoft.com/office/drawing/2014/main" id="{A33AE455-1CD8-F459-F85B-86F3495EE8E4}"/>
              </a:ext>
            </a:extLst>
          </p:cNvPr>
          <p:cNvSpPr>
            <a:spLocks noGrp="1"/>
          </p:cNvSpPr>
          <p:nvPr>
            <p:ph type="ftr" sz="quarter" idx="3"/>
          </p:nvPr>
        </p:nvSpPr>
        <p:spPr/>
        <p:txBody>
          <a:bodyPr/>
          <a:lstStyle/>
          <a:p>
            <a:r>
              <a:rPr lang="en-US" b="1" dirty="0"/>
              <a:t>UK MedTech: </a:t>
            </a:r>
            <a:r>
              <a:rPr lang="en-US" dirty="0"/>
              <a:t>Your Partner in Healthcare</a:t>
            </a:r>
          </a:p>
        </p:txBody>
      </p:sp>
      <p:sp>
        <p:nvSpPr>
          <p:cNvPr id="4" name="Slide Number Placeholder 3">
            <a:extLst>
              <a:ext uri="{FF2B5EF4-FFF2-40B4-BE49-F238E27FC236}">
                <a16:creationId xmlns:a16="http://schemas.microsoft.com/office/drawing/2014/main" id="{7E45374F-1FBB-F7CD-BE35-91584F122641}"/>
              </a:ext>
            </a:extLst>
          </p:cNvPr>
          <p:cNvSpPr>
            <a:spLocks noGrp="1"/>
          </p:cNvSpPr>
          <p:nvPr>
            <p:ph type="sldNum" sz="quarter" idx="4"/>
          </p:nvPr>
        </p:nvSpPr>
        <p:spPr/>
        <p:txBody>
          <a:bodyPr/>
          <a:lstStyle/>
          <a:p>
            <a:fld id="{48477F85-CF69-7543-BDC4-99C30B4D2507}" type="slidenum">
              <a:rPr lang="en-US" smtClean="0"/>
              <a:pPr/>
              <a:t>8</a:t>
            </a:fld>
            <a:endParaRPr lang="en-US" dirty="0"/>
          </a:p>
        </p:txBody>
      </p:sp>
      <p:graphicFrame>
        <p:nvGraphicFramePr>
          <p:cNvPr id="29" name="Table 4">
            <a:extLst>
              <a:ext uri="{FF2B5EF4-FFF2-40B4-BE49-F238E27FC236}">
                <a16:creationId xmlns:a16="http://schemas.microsoft.com/office/drawing/2014/main" id="{179ED409-2603-2AF4-3E7B-CD9E833B5EEC}"/>
              </a:ext>
            </a:extLst>
          </p:cNvPr>
          <p:cNvGraphicFramePr>
            <a:graphicFrameLocks noGrp="1"/>
          </p:cNvGraphicFramePr>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32" name="Action Button: Custom 31">
            <a:hlinkClick r:id="rId3" action="ppaction://hlinksldjump" highlightClick="1"/>
            <a:extLst>
              <a:ext uri="{FF2B5EF4-FFF2-40B4-BE49-F238E27FC236}">
                <a16:creationId xmlns:a16="http://schemas.microsoft.com/office/drawing/2014/main" id="{17949382-54AD-1BEA-E500-0BE21CBB3E00}"/>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ction Button: Custom 35">
            <a:hlinkClick r:id="rId4" action="ppaction://hlinksldjump" highlightClick="1"/>
            <a:extLst>
              <a:ext uri="{FF2B5EF4-FFF2-40B4-BE49-F238E27FC236}">
                <a16:creationId xmlns:a16="http://schemas.microsoft.com/office/drawing/2014/main" id="{BF424D2E-4980-9159-FE17-74EA65C1C7B2}"/>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ction Button: Custom 36">
            <a:hlinkClick r:id="rId5" action="ppaction://hlinksldjump" highlightClick="1"/>
            <a:extLst>
              <a:ext uri="{FF2B5EF4-FFF2-40B4-BE49-F238E27FC236}">
                <a16:creationId xmlns:a16="http://schemas.microsoft.com/office/drawing/2014/main" id="{43A1201C-9C6A-048D-24E5-459B31DA7AF0}"/>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ction Button: Custom 38">
            <a:hlinkClick r:id="rId6" action="ppaction://hlinksldjump" highlightClick="1"/>
            <a:extLst>
              <a:ext uri="{FF2B5EF4-FFF2-40B4-BE49-F238E27FC236}">
                <a16:creationId xmlns:a16="http://schemas.microsoft.com/office/drawing/2014/main" id="{6156389F-98B3-46B0-B591-76DC875BBD76}"/>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ction Button: Custom 39">
            <a:hlinkClick r:id="rId7" action="ppaction://hlinksldjump" highlightClick="1"/>
            <a:extLst>
              <a:ext uri="{FF2B5EF4-FFF2-40B4-BE49-F238E27FC236}">
                <a16:creationId xmlns:a16="http://schemas.microsoft.com/office/drawing/2014/main" id="{D6DC6ED3-290D-7F7C-7EB4-A3100AB6ACAE}"/>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ction Button: Custom 40">
            <a:hlinkClick r:id="rId8" action="ppaction://hlinksldjump" highlightClick="1"/>
            <a:extLst>
              <a:ext uri="{FF2B5EF4-FFF2-40B4-BE49-F238E27FC236}">
                <a16:creationId xmlns:a16="http://schemas.microsoft.com/office/drawing/2014/main" id="{CCD1A303-DCD4-055D-6A1E-9C3CA2A91177}"/>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ction Button: Custom 41">
            <a:hlinkClick r:id="rId9" action="ppaction://hlinksldjump" highlightClick="1"/>
            <a:extLst>
              <a:ext uri="{FF2B5EF4-FFF2-40B4-BE49-F238E27FC236}">
                <a16:creationId xmlns:a16="http://schemas.microsoft.com/office/drawing/2014/main" id="{4FD625B6-AF9A-C348-7F03-F06ACA7F9E12}"/>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ction Button: Custom 43">
            <a:hlinkClick r:id="rId10" action="ppaction://hlinksldjump" highlightClick="1"/>
            <a:extLst>
              <a:ext uri="{FF2B5EF4-FFF2-40B4-BE49-F238E27FC236}">
                <a16:creationId xmlns:a16="http://schemas.microsoft.com/office/drawing/2014/main" id="{BE611820-A1F8-A748-616E-5A3FB6AAF251}"/>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hlinkClick r:id="" action="ppaction://hlinkshowjump?jump=nextslide" highlightClick="1"/>
            <a:extLst>
              <a:ext uri="{FF2B5EF4-FFF2-40B4-BE49-F238E27FC236}">
                <a16:creationId xmlns:a16="http://schemas.microsoft.com/office/drawing/2014/main" id="{4D62C534-0467-9C60-E1AE-AA07F57E96C8}"/>
              </a:ext>
            </a:extLst>
          </p:cNvPr>
          <p:cNvSpPr/>
          <p:nvPr/>
        </p:nvSpPr>
        <p:spPr>
          <a:xfrm>
            <a:off x="11648796" y="88900"/>
            <a:ext cx="272260" cy="272260"/>
          </a:xfrm>
          <a:prstGeom prst="ellipse">
            <a:avLst/>
          </a:prstGeom>
          <a: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hlinkClick r:id="" action="ppaction://hlinkshowjump?jump=previousslide" highlightClick="1"/>
            <a:extLst>
              <a:ext uri="{FF2B5EF4-FFF2-40B4-BE49-F238E27FC236}">
                <a16:creationId xmlns:a16="http://schemas.microsoft.com/office/drawing/2014/main" id="{02AF4149-2D44-E7DC-39E1-BEE0B244CA71}"/>
              </a:ext>
            </a:extLst>
          </p:cNvPr>
          <p:cNvSpPr/>
          <p:nvPr/>
        </p:nvSpPr>
        <p:spPr>
          <a:xfrm>
            <a:off x="112931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A8A5443A-9E53-5D44-F88F-78F2413AE2FF}"/>
              </a:ext>
            </a:extLst>
          </p:cNvPr>
          <p:cNvSpPr/>
          <p:nvPr/>
        </p:nvSpPr>
        <p:spPr>
          <a:xfrm rot="5400000">
            <a:off x="3010012" y="26389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98C40F24-0FDA-8C58-1249-B4730BB9C9EE}"/>
              </a:ext>
            </a:extLst>
          </p:cNvPr>
          <p:cNvSpPr/>
          <p:nvPr/>
        </p:nvSpPr>
        <p:spPr>
          <a:xfrm rot="5400000">
            <a:off x="5890533" y="26389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C27D5175-CCDC-DEC1-272F-252A2C58489F}"/>
              </a:ext>
            </a:extLst>
          </p:cNvPr>
          <p:cNvSpPr/>
          <p:nvPr/>
        </p:nvSpPr>
        <p:spPr>
          <a:xfrm rot="5400000">
            <a:off x="8771054" y="26389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4" name="Table 54">
            <a:extLst>
              <a:ext uri="{FF2B5EF4-FFF2-40B4-BE49-F238E27FC236}">
                <a16:creationId xmlns:a16="http://schemas.microsoft.com/office/drawing/2014/main" id="{9461BC66-EBE3-FD43-E1D7-ED398308F9B2}"/>
              </a:ext>
            </a:extLst>
          </p:cNvPr>
          <p:cNvGraphicFramePr>
            <a:graphicFrameLocks noGrp="1"/>
          </p:cNvGraphicFramePr>
          <p:nvPr>
            <p:extLst>
              <p:ext uri="{D42A27DB-BD31-4B8C-83A1-F6EECF244321}">
                <p14:modId xmlns:p14="http://schemas.microsoft.com/office/powerpoint/2010/main" val="3723577740"/>
              </p:ext>
            </p:extLst>
          </p:nvPr>
        </p:nvGraphicFramePr>
        <p:xfrm>
          <a:off x="511384" y="20167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Invention &amp; Creation</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tx1"/>
                    </a:solidFill>
                  </a:tcPr>
                </a:tc>
                <a:extLst>
                  <a:ext uri="{0D108BD9-81ED-4DB2-BD59-A6C34878D82A}">
                    <a16:rowId xmlns:a16="http://schemas.microsoft.com/office/drawing/2014/main" val="516817690"/>
                  </a:ext>
                </a:extLst>
              </a:tr>
              <a:tr h="1149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effectLst/>
                          <a:latin typeface="Arial" panose="020B0604020202020204" pitchFamily="34" charset="0"/>
                          <a:ea typeface="+mn-ea"/>
                          <a:cs typeface="Arial" panose="020B0604020202020204" pitchFamily="34" charset="0"/>
                        </a:rPr>
                        <a:t>Identification of market value of concept, impact on outcomes and market access barriers.</a:t>
                      </a:r>
                    </a:p>
                  </a:txBody>
                  <a:tcPr marT="90000">
                    <a:lnL w="12700" cmpd="sng">
                      <a:noFill/>
                    </a:lnL>
                    <a:lnR w="12700" cmpd="sng">
                      <a:noFill/>
                    </a:lnR>
                    <a:lnT w="38100" cmpd="sng">
                      <a:noFill/>
                    </a:lnT>
                    <a:lnB w="12700" cmpd="sng">
                      <a:noFill/>
                    </a:lnB>
                    <a:solidFill>
                      <a:schemeClr val="accent5">
                        <a:lumMod val="20000"/>
                        <a:lumOff val="80000"/>
                        <a:alpha val="50000"/>
                      </a:schemeClr>
                    </a:solidFill>
                  </a:tcPr>
                </a:tc>
                <a:extLst>
                  <a:ext uri="{0D108BD9-81ED-4DB2-BD59-A6C34878D82A}">
                    <a16:rowId xmlns:a16="http://schemas.microsoft.com/office/drawing/2014/main" val="1079314816"/>
                  </a:ext>
                </a:extLst>
              </a:tr>
            </a:tbl>
          </a:graphicData>
        </a:graphic>
      </p:graphicFrame>
      <p:graphicFrame>
        <p:nvGraphicFramePr>
          <p:cNvPr id="55" name="Table 54">
            <a:extLst>
              <a:ext uri="{FF2B5EF4-FFF2-40B4-BE49-F238E27FC236}">
                <a16:creationId xmlns:a16="http://schemas.microsoft.com/office/drawing/2014/main" id="{B0D6FF15-A46E-8687-3273-8528AA9527F4}"/>
              </a:ext>
            </a:extLst>
          </p:cNvPr>
          <p:cNvGraphicFramePr>
            <a:graphicFrameLocks noGrp="1"/>
          </p:cNvGraphicFramePr>
          <p:nvPr>
            <p:extLst>
              <p:ext uri="{D42A27DB-BD31-4B8C-83A1-F6EECF244321}">
                <p14:modId xmlns:p14="http://schemas.microsoft.com/office/powerpoint/2010/main" val="3081375156"/>
              </p:ext>
            </p:extLst>
          </p:nvPr>
        </p:nvGraphicFramePr>
        <p:xfrm>
          <a:off x="3391905" y="20167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Development (Prototype)</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2">
                        <a:lumMod val="50000"/>
                      </a:schemeClr>
                    </a:solidFill>
                  </a:tcPr>
                </a:tc>
                <a:extLst>
                  <a:ext uri="{0D108BD9-81ED-4DB2-BD59-A6C34878D82A}">
                    <a16:rowId xmlns:a16="http://schemas.microsoft.com/office/drawing/2014/main" val="516817690"/>
                  </a:ext>
                </a:extLst>
              </a:tr>
              <a:tr h="1149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10000"/>
                            </a:schemeClr>
                          </a:solidFill>
                          <a:effectLst/>
                          <a:latin typeface="Arial" panose="020B0604020202020204" pitchFamily="34" charset="0"/>
                          <a:cs typeface="Arial" panose="020B0604020202020204" pitchFamily="34" charset="0"/>
                        </a:rPr>
                        <a:t>Development and refinement of product ready for regulatory assessment and clinical evaluation.</a:t>
                      </a:r>
                      <a:endParaRPr lang="en-GB" sz="1200" kern="1200" dirty="0">
                        <a:solidFill>
                          <a:schemeClr val="bg2">
                            <a:lumMod val="10000"/>
                          </a:schemeClr>
                        </a:solidFill>
                        <a:effectLst/>
                        <a:latin typeface="Arial" panose="020B0604020202020204" pitchFamily="34" charset="0"/>
                        <a:ea typeface="+mn-ea"/>
                        <a:cs typeface="Arial" panose="020B0604020202020204" pitchFamily="34" charset="0"/>
                      </a:endParaRPr>
                    </a:p>
                  </a:txBody>
                  <a:tcPr marT="90000">
                    <a:lnL w="12700" cmpd="sng">
                      <a:noFill/>
                    </a:lnL>
                    <a:lnR w="12700" cmpd="sng">
                      <a:noFill/>
                    </a:lnR>
                    <a:lnT w="38100" cmpd="sng">
                      <a:noFill/>
                    </a:lnT>
                    <a:lnB w="12700" cmpd="sng">
                      <a:noFill/>
                    </a:lnB>
                    <a:solidFill>
                      <a:schemeClr val="accent2">
                        <a:lumMod val="40000"/>
                        <a:lumOff val="60000"/>
                      </a:schemeClr>
                    </a:solidFill>
                  </a:tcPr>
                </a:tc>
                <a:extLst>
                  <a:ext uri="{0D108BD9-81ED-4DB2-BD59-A6C34878D82A}">
                    <a16:rowId xmlns:a16="http://schemas.microsoft.com/office/drawing/2014/main" val="1079314816"/>
                  </a:ext>
                </a:extLst>
              </a:tr>
            </a:tbl>
          </a:graphicData>
        </a:graphic>
      </p:graphicFrame>
      <p:graphicFrame>
        <p:nvGraphicFramePr>
          <p:cNvPr id="56" name="Table 55">
            <a:extLst>
              <a:ext uri="{FF2B5EF4-FFF2-40B4-BE49-F238E27FC236}">
                <a16:creationId xmlns:a16="http://schemas.microsoft.com/office/drawing/2014/main" id="{D1EE88EC-D218-4FDA-7CA3-1FD1E12E4CE2}"/>
              </a:ext>
            </a:extLst>
          </p:cNvPr>
          <p:cNvGraphicFramePr>
            <a:graphicFrameLocks noGrp="1"/>
          </p:cNvGraphicFramePr>
          <p:nvPr>
            <p:extLst>
              <p:ext uri="{D42A27DB-BD31-4B8C-83A1-F6EECF244321}">
                <p14:modId xmlns:p14="http://schemas.microsoft.com/office/powerpoint/2010/main" val="2507767676"/>
              </p:ext>
            </p:extLst>
          </p:nvPr>
        </p:nvGraphicFramePr>
        <p:xfrm>
          <a:off x="6272426" y="20167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Development (Trials)</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4">
                        <a:lumMod val="50000"/>
                      </a:schemeClr>
                    </a:solidFill>
                  </a:tcPr>
                </a:tc>
                <a:extLst>
                  <a:ext uri="{0D108BD9-81ED-4DB2-BD59-A6C34878D82A}">
                    <a16:rowId xmlns:a16="http://schemas.microsoft.com/office/drawing/2014/main" val="516817690"/>
                  </a:ext>
                </a:extLst>
              </a:tr>
              <a:tr h="1149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10000"/>
                            </a:schemeClr>
                          </a:solidFill>
                          <a:effectLst/>
                          <a:latin typeface="Arial" panose="020B0604020202020204" pitchFamily="34" charset="0"/>
                          <a:cs typeface="Arial" panose="020B0604020202020204" pitchFamily="34" charset="0"/>
                        </a:rPr>
                        <a:t>Clinical evaluation of product to demonstrate that it is safe and performs as intended.</a:t>
                      </a:r>
                      <a:endParaRPr lang="en-GB" sz="1200" kern="1200" dirty="0">
                        <a:solidFill>
                          <a:schemeClr val="bg2">
                            <a:lumMod val="10000"/>
                          </a:schemeClr>
                        </a:solidFill>
                        <a:effectLst/>
                        <a:latin typeface="Arial" panose="020B0604020202020204" pitchFamily="34" charset="0"/>
                        <a:ea typeface="+mn-ea"/>
                        <a:cs typeface="Arial" panose="020B0604020202020204" pitchFamily="34" charset="0"/>
                      </a:endParaRPr>
                    </a:p>
                  </a:txBody>
                  <a:tcPr marT="90000">
                    <a:lnL w="12700" cmpd="sng">
                      <a:noFill/>
                    </a:lnL>
                    <a:lnR w="12700" cmpd="sng">
                      <a:noFill/>
                    </a:lnR>
                    <a:lnT w="38100" cmpd="sng">
                      <a:noFill/>
                    </a:lnT>
                    <a:lnB w="12700" cmpd="sng">
                      <a:noFill/>
                    </a:lnB>
                    <a:solidFill>
                      <a:schemeClr val="accent4">
                        <a:alpha val="70000"/>
                      </a:schemeClr>
                    </a:solidFill>
                  </a:tcPr>
                </a:tc>
                <a:extLst>
                  <a:ext uri="{0D108BD9-81ED-4DB2-BD59-A6C34878D82A}">
                    <a16:rowId xmlns:a16="http://schemas.microsoft.com/office/drawing/2014/main" val="1079314816"/>
                  </a:ext>
                </a:extLst>
              </a:tr>
            </a:tbl>
          </a:graphicData>
        </a:graphic>
      </p:graphicFrame>
      <p:graphicFrame>
        <p:nvGraphicFramePr>
          <p:cNvPr id="57" name="Table 56">
            <a:extLst>
              <a:ext uri="{FF2B5EF4-FFF2-40B4-BE49-F238E27FC236}">
                <a16:creationId xmlns:a16="http://schemas.microsoft.com/office/drawing/2014/main" id="{3AC407DD-F45C-B129-D7F5-8EA4D1A05C5B}"/>
              </a:ext>
            </a:extLst>
          </p:cNvPr>
          <p:cNvGraphicFramePr>
            <a:graphicFrameLocks noGrp="1"/>
          </p:cNvGraphicFramePr>
          <p:nvPr>
            <p:extLst>
              <p:ext uri="{D42A27DB-BD31-4B8C-83A1-F6EECF244321}">
                <p14:modId xmlns:p14="http://schemas.microsoft.com/office/powerpoint/2010/main" val="2269455439"/>
              </p:ext>
            </p:extLst>
          </p:nvPr>
        </p:nvGraphicFramePr>
        <p:xfrm>
          <a:off x="9152948" y="20167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Regulation</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6"/>
                    </a:solidFill>
                  </a:tcPr>
                </a:tc>
                <a:extLst>
                  <a:ext uri="{0D108BD9-81ED-4DB2-BD59-A6C34878D82A}">
                    <a16:rowId xmlns:a16="http://schemas.microsoft.com/office/drawing/2014/main" val="516817690"/>
                  </a:ext>
                </a:extLst>
              </a:tr>
              <a:tr h="1149026">
                <a:tc>
                  <a:txBody>
                    <a:bodyPr/>
                    <a:lstStyle/>
                    <a:p>
                      <a:pPr algn="ctr"/>
                      <a:r>
                        <a:rPr lang="en-GB" sz="1200" dirty="0">
                          <a:solidFill>
                            <a:schemeClr val="bg2">
                              <a:lumMod val="10000"/>
                            </a:schemeClr>
                          </a:solidFill>
                          <a:effectLst/>
                          <a:latin typeface="Arial" panose="020B0604020202020204" pitchFamily="34" charset="0"/>
                          <a:cs typeface="Arial" panose="020B0604020202020204" pitchFamily="34" charset="0"/>
                        </a:rPr>
                        <a:t>Assessment of product to ensure </a:t>
                      </a:r>
                      <a:br>
                        <a:rPr lang="en-GB" sz="1200" dirty="0">
                          <a:solidFill>
                            <a:schemeClr val="bg2">
                              <a:lumMod val="10000"/>
                            </a:schemeClr>
                          </a:solidFill>
                          <a:effectLst/>
                          <a:latin typeface="Arial" panose="020B0604020202020204" pitchFamily="34" charset="0"/>
                          <a:cs typeface="Arial" panose="020B0604020202020204" pitchFamily="34" charset="0"/>
                        </a:rPr>
                      </a:br>
                      <a:r>
                        <a:rPr lang="en-GB" sz="1200" dirty="0">
                          <a:solidFill>
                            <a:schemeClr val="bg2">
                              <a:lumMod val="10000"/>
                            </a:schemeClr>
                          </a:solidFill>
                          <a:effectLst/>
                          <a:latin typeface="Arial" panose="020B0604020202020204" pitchFamily="34" charset="0"/>
                          <a:cs typeface="Arial" panose="020B0604020202020204" pitchFamily="34" charset="0"/>
                        </a:rPr>
                        <a:t>it conforms to the requirements </a:t>
                      </a:r>
                      <a:br>
                        <a:rPr lang="en-GB" sz="1200" dirty="0">
                          <a:solidFill>
                            <a:schemeClr val="bg2">
                              <a:lumMod val="10000"/>
                            </a:schemeClr>
                          </a:solidFill>
                          <a:effectLst/>
                          <a:latin typeface="Arial" panose="020B0604020202020204" pitchFamily="34" charset="0"/>
                          <a:cs typeface="Arial" panose="020B0604020202020204" pitchFamily="34" charset="0"/>
                        </a:rPr>
                      </a:br>
                      <a:r>
                        <a:rPr lang="en-GB" sz="1200" dirty="0">
                          <a:solidFill>
                            <a:schemeClr val="bg2">
                              <a:lumMod val="10000"/>
                            </a:schemeClr>
                          </a:solidFill>
                          <a:effectLst/>
                          <a:latin typeface="Arial" panose="020B0604020202020204" pitchFamily="34" charset="0"/>
                          <a:cs typeface="Arial" panose="020B0604020202020204" pitchFamily="34" charset="0"/>
                        </a:rPr>
                        <a:t>for the relevant legislation in each jurisdiction in which the product </a:t>
                      </a:r>
                      <a:br>
                        <a:rPr lang="en-GB" sz="1200" dirty="0">
                          <a:solidFill>
                            <a:schemeClr val="bg2">
                              <a:lumMod val="10000"/>
                            </a:schemeClr>
                          </a:solidFill>
                          <a:effectLst/>
                          <a:latin typeface="Arial" panose="020B0604020202020204" pitchFamily="34" charset="0"/>
                          <a:cs typeface="Arial" panose="020B0604020202020204" pitchFamily="34" charset="0"/>
                        </a:rPr>
                      </a:br>
                      <a:r>
                        <a:rPr lang="en-GB" sz="1200" dirty="0">
                          <a:solidFill>
                            <a:schemeClr val="bg2">
                              <a:lumMod val="10000"/>
                            </a:schemeClr>
                          </a:solidFill>
                          <a:effectLst/>
                          <a:latin typeface="Arial" panose="020B0604020202020204" pitchFamily="34" charset="0"/>
                          <a:cs typeface="Arial" panose="020B0604020202020204" pitchFamily="34" charset="0"/>
                        </a:rPr>
                        <a:t>is to be marketed.</a:t>
                      </a:r>
                    </a:p>
                  </a:txBody>
                  <a:tcPr marT="90000">
                    <a:lnL w="12700" cmpd="sng">
                      <a:noFill/>
                    </a:lnL>
                    <a:lnR w="12700" cmpd="sng">
                      <a:noFill/>
                    </a:lnR>
                    <a:lnT w="38100" cmpd="sng">
                      <a:noFill/>
                    </a:lnT>
                    <a:lnB w="12700" cmpd="sng">
                      <a:noFill/>
                    </a:lnB>
                    <a:solidFill>
                      <a:schemeClr val="accent6">
                        <a:lumMod val="20000"/>
                        <a:lumOff val="80000"/>
                      </a:schemeClr>
                    </a:solidFill>
                  </a:tcPr>
                </a:tc>
                <a:extLst>
                  <a:ext uri="{0D108BD9-81ED-4DB2-BD59-A6C34878D82A}">
                    <a16:rowId xmlns:a16="http://schemas.microsoft.com/office/drawing/2014/main" val="1079314816"/>
                  </a:ext>
                </a:extLst>
              </a:tr>
            </a:tbl>
          </a:graphicData>
        </a:graphic>
      </p:graphicFrame>
      <p:sp>
        <p:nvSpPr>
          <p:cNvPr id="58" name="Triangle 57">
            <a:extLst>
              <a:ext uri="{FF2B5EF4-FFF2-40B4-BE49-F238E27FC236}">
                <a16:creationId xmlns:a16="http://schemas.microsoft.com/office/drawing/2014/main" id="{63624AFB-F7E6-0258-33BC-4C1A13E1C787}"/>
              </a:ext>
            </a:extLst>
          </p:cNvPr>
          <p:cNvSpPr/>
          <p:nvPr/>
        </p:nvSpPr>
        <p:spPr>
          <a:xfrm rot="16200000" flipH="1">
            <a:off x="4058126" y="45185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C02ACA67-69E1-C006-6650-B630EBF48044}"/>
              </a:ext>
            </a:extLst>
          </p:cNvPr>
          <p:cNvSpPr/>
          <p:nvPr/>
        </p:nvSpPr>
        <p:spPr>
          <a:xfrm rot="16200000" flipH="1">
            <a:off x="6935516" y="45185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0" name="Table 54">
            <a:extLst>
              <a:ext uri="{FF2B5EF4-FFF2-40B4-BE49-F238E27FC236}">
                <a16:creationId xmlns:a16="http://schemas.microsoft.com/office/drawing/2014/main" id="{0D65A049-1B38-D273-5CE0-AEA79293E7B4}"/>
              </a:ext>
            </a:extLst>
          </p:cNvPr>
          <p:cNvGraphicFramePr>
            <a:graphicFrameLocks noGrp="1"/>
          </p:cNvGraphicFramePr>
          <p:nvPr>
            <p:extLst>
              <p:ext uri="{D42A27DB-BD31-4B8C-83A1-F6EECF244321}">
                <p14:modId xmlns:p14="http://schemas.microsoft.com/office/powerpoint/2010/main" val="191918894"/>
              </p:ext>
            </p:extLst>
          </p:nvPr>
        </p:nvGraphicFramePr>
        <p:xfrm>
          <a:off x="1561063" y="38963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Monitoring</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3">
                        <a:lumMod val="90000"/>
                        <a:lumOff val="10000"/>
                      </a:schemeClr>
                    </a:solidFill>
                  </a:tcPr>
                </a:tc>
                <a:extLst>
                  <a:ext uri="{0D108BD9-81ED-4DB2-BD59-A6C34878D82A}">
                    <a16:rowId xmlns:a16="http://schemas.microsoft.com/office/drawing/2014/main" val="516817690"/>
                  </a:ext>
                </a:extLst>
              </a:tr>
              <a:tr h="1149026">
                <a:tc>
                  <a:txBody>
                    <a:bodyPr/>
                    <a:lstStyle/>
                    <a:p>
                      <a:pPr algn="ctr"/>
                      <a:r>
                        <a:rPr lang="en-GB" sz="1200" dirty="0">
                          <a:solidFill>
                            <a:schemeClr val="bg2">
                              <a:lumMod val="10000"/>
                            </a:schemeClr>
                          </a:solidFill>
                          <a:effectLst/>
                          <a:latin typeface="Arial" panose="020B0604020202020204" pitchFamily="34" charset="0"/>
                          <a:cs typeface="Arial" panose="020B0604020202020204" pitchFamily="34" charset="0"/>
                        </a:rPr>
                        <a:t>Technology is continually monitored whilst on the market to ensure continued safety and efficacy compliance.</a:t>
                      </a:r>
                      <a:endParaRPr lang="en-GB" sz="1200" dirty="0">
                        <a:solidFill>
                          <a:schemeClr val="bg2">
                            <a:lumMod val="10000"/>
                          </a:schemeClr>
                        </a:solidFill>
                        <a:latin typeface="Arial" panose="020B0604020202020204" pitchFamily="34" charset="0"/>
                        <a:cs typeface="Arial" panose="020B0604020202020204" pitchFamily="34" charset="0"/>
                      </a:endParaRPr>
                    </a:p>
                  </a:txBody>
                  <a:tcPr marT="90000">
                    <a:lnL w="12700" cmpd="sng">
                      <a:noFill/>
                    </a:lnL>
                    <a:lnR w="12700" cmpd="sng">
                      <a:noFill/>
                    </a:lnR>
                    <a:lnT w="38100" cmpd="sng">
                      <a:noFill/>
                    </a:lnT>
                    <a:lnB w="12700" cmpd="sng">
                      <a:noFill/>
                    </a:lnB>
                    <a:solidFill>
                      <a:schemeClr val="accent4">
                        <a:lumMod val="40000"/>
                        <a:lumOff val="60000"/>
                        <a:alpha val="50000"/>
                      </a:schemeClr>
                    </a:solidFill>
                  </a:tcPr>
                </a:tc>
                <a:extLst>
                  <a:ext uri="{0D108BD9-81ED-4DB2-BD59-A6C34878D82A}">
                    <a16:rowId xmlns:a16="http://schemas.microsoft.com/office/drawing/2014/main" val="1079314816"/>
                  </a:ext>
                </a:extLst>
              </a:tr>
            </a:tbl>
          </a:graphicData>
        </a:graphic>
      </p:graphicFrame>
      <p:graphicFrame>
        <p:nvGraphicFramePr>
          <p:cNvPr id="61" name="Table 60">
            <a:extLst>
              <a:ext uri="{FF2B5EF4-FFF2-40B4-BE49-F238E27FC236}">
                <a16:creationId xmlns:a16="http://schemas.microsoft.com/office/drawing/2014/main" id="{5BD11F4E-7801-82A7-93AE-06B2F6961A40}"/>
              </a:ext>
            </a:extLst>
          </p:cNvPr>
          <p:cNvGraphicFramePr>
            <a:graphicFrameLocks noGrp="1"/>
          </p:cNvGraphicFramePr>
          <p:nvPr>
            <p:extLst>
              <p:ext uri="{D42A27DB-BD31-4B8C-83A1-F6EECF244321}">
                <p14:modId xmlns:p14="http://schemas.microsoft.com/office/powerpoint/2010/main" val="2954444959"/>
              </p:ext>
            </p:extLst>
          </p:nvPr>
        </p:nvGraphicFramePr>
        <p:xfrm>
          <a:off x="4438454" y="38963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Commissioning &amp; Adoption</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1">
                        <a:lumMod val="50000"/>
                      </a:schemeClr>
                    </a:solidFill>
                  </a:tcPr>
                </a:tc>
                <a:extLst>
                  <a:ext uri="{0D108BD9-81ED-4DB2-BD59-A6C34878D82A}">
                    <a16:rowId xmlns:a16="http://schemas.microsoft.com/office/drawing/2014/main" val="516817690"/>
                  </a:ext>
                </a:extLst>
              </a:tr>
              <a:tr h="1149026">
                <a:tc>
                  <a:txBody>
                    <a:bodyPr/>
                    <a:lstStyle/>
                    <a:p>
                      <a:pPr algn="ctr"/>
                      <a:r>
                        <a:rPr lang="en-GB" sz="1200" dirty="0">
                          <a:solidFill>
                            <a:schemeClr val="bg2">
                              <a:lumMod val="10000"/>
                            </a:schemeClr>
                          </a:solidFill>
                          <a:latin typeface="Arial" panose="020B0604020202020204" pitchFamily="34" charset="0"/>
                          <a:cs typeface="Arial" panose="020B0604020202020204" pitchFamily="34" charset="0"/>
                        </a:rPr>
                        <a:t>Preparation for, and entry to market, development of business case &amp; patient, economic and system impact and benefits.</a:t>
                      </a:r>
                    </a:p>
                  </a:txBody>
                  <a:tcPr marT="90000">
                    <a:lnL w="12700" cmpd="sng">
                      <a:noFill/>
                    </a:lnL>
                    <a:lnR w="12700" cmpd="sng">
                      <a:noFill/>
                    </a:lnR>
                    <a:lnT w="38100" cmpd="sng">
                      <a:noFill/>
                    </a:lnT>
                    <a:lnB w="12700" cmpd="sng">
                      <a:noFill/>
                    </a:lnB>
                    <a:solidFill>
                      <a:schemeClr val="accent1"/>
                    </a:solidFill>
                  </a:tcPr>
                </a:tc>
                <a:extLst>
                  <a:ext uri="{0D108BD9-81ED-4DB2-BD59-A6C34878D82A}">
                    <a16:rowId xmlns:a16="http://schemas.microsoft.com/office/drawing/2014/main" val="1079314816"/>
                  </a:ext>
                </a:extLst>
              </a:tr>
            </a:tbl>
          </a:graphicData>
        </a:graphic>
      </p:graphicFrame>
      <p:graphicFrame>
        <p:nvGraphicFramePr>
          <p:cNvPr id="62" name="Table 61">
            <a:extLst>
              <a:ext uri="{FF2B5EF4-FFF2-40B4-BE49-F238E27FC236}">
                <a16:creationId xmlns:a16="http://schemas.microsoft.com/office/drawing/2014/main" id="{C70EE816-131E-3D6E-6A93-54729C4D842A}"/>
              </a:ext>
            </a:extLst>
          </p:cNvPr>
          <p:cNvGraphicFramePr>
            <a:graphicFrameLocks noGrp="1"/>
          </p:cNvGraphicFramePr>
          <p:nvPr>
            <p:extLst>
              <p:ext uri="{D42A27DB-BD31-4B8C-83A1-F6EECF244321}">
                <p14:modId xmlns:p14="http://schemas.microsoft.com/office/powerpoint/2010/main" val="2858328024"/>
              </p:ext>
            </p:extLst>
          </p:nvPr>
        </p:nvGraphicFramePr>
        <p:xfrm>
          <a:off x="7315843" y="3896349"/>
          <a:ext cx="2529017" cy="1503407"/>
        </p:xfrm>
        <a:graphic>
          <a:graphicData uri="http://schemas.openxmlformats.org/drawingml/2006/table">
            <a:tbl>
              <a:tblPr firstRow="1" bandRow="1">
                <a:tableStyleId>{5C22544A-7EE6-4342-B048-85BDC9FD1C3A}</a:tableStyleId>
              </a:tblPr>
              <a:tblGrid>
                <a:gridCol w="2529017">
                  <a:extLst>
                    <a:ext uri="{9D8B030D-6E8A-4147-A177-3AD203B41FA5}">
                      <a16:colId xmlns:a16="http://schemas.microsoft.com/office/drawing/2014/main" val="1093480890"/>
                    </a:ext>
                  </a:extLst>
                </a:gridCol>
              </a:tblGrid>
              <a:tr h="35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spc="-30" baseline="0" dirty="0">
                          <a:solidFill>
                            <a:schemeClr val="bg1"/>
                          </a:solidFill>
                          <a:latin typeface="Arial" panose="020B0604020202020204" pitchFamily="34" charset="0"/>
                          <a:ea typeface="+mn-ea"/>
                          <a:cs typeface="Arial" panose="020B0604020202020204" pitchFamily="34" charset="0"/>
                        </a:rPr>
                        <a:t>Evaluation / Reimbursement</a:t>
                      </a:r>
                      <a:endParaRPr lang="en-GB" sz="1400" b="1" kern="1200" spc="-30" baseline="0" dirty="0">
                        <a:solidFill>
                          <a:schemeClr val="bg1"/>
                        </a:solidFill>
                        <a:latin typeface="Arial" panose="020B0604020202020204" pitchFamily="34" charset="0"/>
                        <a:ea typeface="+mn-ea"/>
                        <a:cs typeface="Arial" panose="020B0604020202020204" pitchFamily="34" charset="0"/>
                      </a:endParaRPr>
                    </a:p>
                  </a:txBody>
                  <a:tcPr marT="36000" marB="36000" anchor="ctr">
                    <a:lnL w="12700" cmpd="sng">
                      <a:noFill/>
                    </a:lnL>
                    <a:lnR w="12700" cmpd="sng">
                      <a:noFill/>
                    </a:lnR>
                    <a:lnT w="12700" cmpd="sng">
                      <a:noFill/>
                    </a:lnT>
                    <a:lnB w="38100" cmpd="sng">
                      <a:noFill/>
                    </a:lnB>
                    <a:solidFill>
                      <a:schemeClr val="accent5"/>
                    </a:solidFill>
                  </a:tcPr>
                </a:tc>
                <a:extLst>
                  <a:ext uri="{0D108BD9-81ED-4DB2-BD59-A6C34878D82A}">
                    <a16:rowId xmlns:a16="http://schemas.microsoft.com/office/drawing/2014/main" val="516817690"/>
                  </a:ext>
                </a:extLst>
              </a:tr>
              <a:tr h="1149026">
                <a:tc>
                  <a:txBody>
                    <a:bodyPr/>
                    <a:lstStyle/>
                    <a:p>
                      <a:pPr algn="ctr"/>
                      <a:r>
                        <a:rPr lang="en-GB" sz="1200" dirty="0">
                          <a:solidFill>
                            <a:schemeClr val="bg2">
                              <a:lumMod val="10000"/>
                            </a:schemeClr>
                          </a:solidFill>
                          <a:effectLst/>
                          <a:latin typeface="Arial" panose="020B0604020202020204" pitchFamily="34" charset="0"/>
                          <a:cs typeface="Arial" panose="020B0604020202020204" pitchFamily="34" charset="0"/>
                        </a:rPr>
                        <a:t>Evaluation and endorsement of the health and economic case, clarification of reimbursement approach.</a:t>
                      </a:r>
                    </a:p>
                  </a:txBody>
                  <a:tcPr marT="90000">
                    <a:lnL w="12700" cmpd="sng">
                      <a:noFill/>
                    </a:lnL>
                    <a:lnR w="12700" cmpd="sng">
                      <a:noFill/>
                    </a:lnR>
                    <a:lnT w="38100" cmpd="sng">
                      <a:noFill/>
                    </a:lnT>
                    <a:lnB w="12700" cmpd="sng">
                      <a:noFill/>
                    </a:lnB>
                    <a:solidFill>
                      <a:schemeClr val="accent5">
                        <a:lumMod val="20000"/>
                        <a:lumOff val="80000"/>
                        <a:alpha val="70000"/>
                      </a:schemeClr>
                    </a:solidFill>
                  </a:tcPr>
                </a:tc>
                <a:extLst>
                  <a:ext uri="{0D108BD9-81ED-4DB2-BD59-A6C34878D82A}">
                    <a16:rowId xmlns:a16="http://schemas.microsoft.com/office/drawing/2014/main" val="1079314816"/>
                  </a:ext>
                </a:extLst>
              </a:tr>
            </a:tbl>
          </a:graphicData>
        </a:graphic>
      </p:graphicFrame>
      <p:sp>
        <p:nvSpPr>
          <p:cNvPr id="72" name="Triangle 71">
            <a:extLst>
              <a:ext uri="{FF2B5EF4-FFF2-40B4-BE49-F238E27FC236}">
                <a16:creationId xmlns:a16="http://schemas.microsoft.com/office/drawing/2014/main" id="{5BCAE1FE-AD13-3150-4870-EC102C8FC02B}"/>
              </a:ext>
            </a:extLst>
          </p:cNvPr>
          <p:cNvSpPr/>
          <p:nvPr/>
        </p:nvSpPr>
        <p:spPr>
          <a:xfrm rot="16200000" flipH="1">
            <a:off x="9800636" y="4518568"/>
            <a:ext cx="412282" cy="2444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Elbow Connector 73">
            <a:extLst>
              <a:ext uri="{FF2B5EF4-FFF2-40B4-BE49-F238E27FC236}">
                <a16:creationId xmlns:a16="http://schemas.microsoft.com/office/drawing/2014/main" id="{FF3749DF-68C1-BE3C-A62D-A35797EB0CFB}"/>
              </a:ext>
            </a:extLst>
          </p:cNvPr>
          <p:cNvCxnSpPr>
            <a:cxnSpLocks/>
            <a:stCxn id="72" idx="3"/>
            <a:endCxn id="57" idx="2"/>
          </p:cNvCxnSpPr>
          <p:nvPr/>
        </p:nvCxnSpPr>
        <p:spPr>
          <a:xfrm flipV="1">
            <a:off x="10129009" y="3520156"/>
            <a:ext cx="288447" cy="1120644"/>
          </a:xfrm>
          <a:prstGeom prst="bentConnector2">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059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7A78A9-285A-892D-A13A-1930BD71CBA0}"/>
              </a:ext>
            </a:extLst>
          </p:cNvPr>
          <p:cNvSpPr>
            <a:spLocks noGrp="1"/>
          </p:cNvSpPr>
          <p:nvPr>
            <p:ph type="ftr" sz="quarter" idx="3"/>
          </p:nvPr>
        </p:nvSpPr>
        <p:spPr/>
        <p:txBody>
          <a:bodyPr/>
          <a:lstStyle/>
          <a:p>
            <a:r>
              <a:rPr lang="en-US" b="1" dirty="0"/>
              <a:t>UK MedTech: </a:t>
            </a:r>
            <a:r>
              <a:rPr lang="en-US" dirty="0"/>
              <a:t>Your Partner in Healthcare</a:t>
            </a:r>
          </a:p>
        </p:txBody>
      </p:sp>
      <p:sp>
        <p:nvSpPr>
          <p:cNvPr id="2" name="Slide Number Placeholder 1">
            <a:extLst>
              <a:ext uri="{FF2B5EF4-FFF2-40B4-BE49-F238E27FC236}">
                <a16:creationId xmlns:a16="http://schemas.microsoft.com/office/drawing/2014/main" id="{54E18D72-804E-F512-47B8-8DA7FA384407}"/>
              </a:ext>
            </a:extLst>
          </p:cNvPr>
          <p:cNvSpPr>
            <a:spLocks noGrp="1"/>
          </p:cNvSpPr>
          <p:nvPr>
            <p:ph type="sldNum" sz="quarter" idx="4"/>
          </p:nvPr>
        </p:nvSpPr>
        <p:spPr/>
        <p:txBody>
          <a:bodyPr/>
          <a:lstStyle/>
          <a:p>
            <a:fld id="{48477F85-CF69-7543-BDC4-99C30B4D2507}" type="slidenum">
              <a:rPr lang="en-US" smtClean="0"/>
              <a:pPr/>
              <a:t>9</a:t>
            </a:fld>
            <a:endParaRPr lang="en-US" dirty="0"/>
          </a:p>
        </p:txBody>
      </p:sp>
      <p:sp>
        <p:nvSpPr>
          <p:cNvPr id="4" name="Text Placeholder 3">
            <a:extLst>
              <a:ext uri="{FF2B5EF4-FFF2-40B4-BE49-F238E27FC236}">
                <a16:creationId xmlns:a16="http://schemas.microsoft.com/office/drawing/2014/main" id="{46F97B35-E841-9E03-5E31-79EF9A3F8A4D}"/>
              </a:ext>
            </a:extLst>
          </p:cNvPr>
          <p:cNvSpPr>
            <a:spLocks noGrp="1"/>
          </p:cNvSpPr>
          <p:nvPr>
            <p:ph type="body" sz="quarter" idx="16"/>
          </p:nvPr>
        </p:nvSpPr>
        <p:spPr>
          <a:xfrm>
            <a:off x="246257" y="2160000"/>
            <a:ext cx="1296000" cy="738664"/>
          </a:xfrm>
        </p:spPr>
        <p:txBody>
          <a:bodyPr/>
          <a:lstStyle/>
          <a:p>
            <a:r>
              <a:rPr lang="en-GB" b="1" dirty="0"/>
              <a:t>UK Diagnostics Expertise</a:t>
            </a:r>
            <a:endParaRPr lang="en-US" altLang="en-US" b="1" dirty="0"/>
          </a:p>
        </p:txBody>
      </p:sp>
      <p:sp>
        <p:nvSpPr>
          <p:cNvPr id="5" name="Text Placeholder 4">
            <a:extLst>
              <a:ext uri="{FF2B5EF4-FFF2-40B4-BE49-F238E27FC236}">
                <a16:creationId xmlns:a16="http://schemas.microsoft.com/office/drawing/2014/main" id="{52E593A1-2AC8-20AF-F493-C29EF5153A9B}"/>
              </a:ext>
            </a:extLst>
          </p:cNvPr>
          <p:cNvSpPr>
            <a:spLocks noGrp="1"/>
          </p:cNvSpPr>
          <p:nvPr>
            <p:ph type="body" sz="quarter" idx="19"/>
          </p:nvPr>
        </p:nvSpPr>
        <p:spPr>
          <a:xfrm>
            <a:off x="2232000" y="1440000"/>
            <a:ext cx="8955113" cy="2410916"/>
          </a:xfrm>
        </p:spPr>
        <p:txBody>
          <a:bodyPr/>
          <a:lstStyle/>
          <a:p>
            <a:r>
              <a:rPr lang="en-US" sz="1400" dirty="0">
                <a:solidFill>
                  <a:schemeClr val="bg2">
                    <a:lumMod val="10000"/>
                  </a:schemeClr>
                </a:solidFill>
                <a:cs typeface="Arial" panose="020B0604020202020204" pitchFamily="34" charset="0"/>
              </a:rPr>
              <a:t>Diagnostics are a growing segment of the UK healthcare landscape where approximately 70% of clinical decisions are based on In Vitro Diagnostics (IVD) tests including the application of genomics where the UK is world-leading. ​The NHS is the first national healthcare system to offer whole genome sequencing as part of routine care.​ </a:t>
            </a:r>
          </a:p>
          <a:p>
            <a:r>
              <a:rPr lang="en-US" sz="1400" dirty="0">
                <a:solidFill>
                  <a:schemeClr val="bg2">
                    <a:lumMod val="10000"/>
                  </a:schemeClr>
                </a:solidFill>
                <a:cs typeface="Arial" panose="020B0604020202020204" pitchFamily="34" charset="0"/>
              </a:rPr>
              <a:t>This section of the offer is focused on diagnostic equipment covering the spectrum of devices, consumables, software and machines required to support patient diagnosis, for example, using imaging technology as well as diagnostics including imaging, genomics and diagnostics. </a:t>
            </a:r>
          </a:p>
          <a:p>
            <a:r>
              <a:rPr lang="en-US" sz="1400" dirty="0">
                <a:solidFill>
                  <a:schemeClr val="bg2">
                    <a:lumMod val="10000"/>
                  </a:schemeClr>
                </a:solidFill>
                <a:cs typeface="Arial" panose="020B0604020202020204" pitchFamily="34" charset="0"/>
              </a:rPr>
              <a:t>The NHS has announced 150 new NHS Community Diagnostics Hubs providing imaging, cardiorespiratory, pathology, endoscopy, and other services in recognition of the importance of the delivery of diagnostic modalities as close to the patient as possible.</a:t>
            </a:r>
          </a:p>
        </p:txBody>
      </p:sp>
      <p:sp>
        <p:nvSpPr>
          <p:cNvPr id="6" name="Text Placeholder 5">
            <a:extLst>
              <a:ext uri="{FF2B5EF4-FFF2-40B4-BE49-F238E27FC236}">
                <a16:creationId xmlns:a16="http://schemas.microsoft.com/office/drawing/2014/main" id="{BF0C7E00-2BCC-B902-A212-80B2911EDB10}"/>
              </a:ext>
            </a:extLst>
          </p:cNvPr>
          <p:cNvSpPr>
            <a:spLocks noGrp="1"/>
          </p:cNvSpPr>
          <p:nvPr>
            <p:ph type="body" sz="quarter" idx="17"/>
          </p:nvPr>
        </p:nvSpPr>
        <p:spPr>
          <a:xfrm>
            <a:off x="-5744" y="720000"/>
            <a:ext cx="1799999" cy="1038746"/>
          </a:xfrm>
        </p:spPr>
        <p:txBody>
          <a:bodyPr/>
          <a:lstStyle/>
          <a:p>
            <a:r>
              <a:rPr lang="en-US" sz="7500" dirty="0"/>
              <a:t>2</a:t>
            </a:r>
          </a:p>
        </p:txBody>
      </p:sp>
      <p:sp>
        <p:nvSpPr>
          <p:cNvPr id="7" name="Title 6">
            <a:extLst>
              <a:ext uri="{FF2B5EF4-FFF2-40B4-BE49-F238E27FC236}">
                <a16:creationId xmlns:a16="http://schemas.microsoft.com/office/drawing/2014/main" id="{3B77CA97-0495-EF28-0CC2-EE7835E78917}"/>
              </a:ext>
            </a:extLst>
          </p:cNvPr>
          <p:cNvSpPr>
            <a:spLocks noGrp="1"/>
          </p:cNvSpPr>
          <p:nvPr>
            <p:ph type="title"/>
          </p:nvPr>
        </p:nvSpPr>
        <p:spPr>
          <a:xfrm>
            <a:off x="2232000" y="828000"/>
            <a:ext cx="9504000" cy="415498"/>
          </a:xfrm>
        </p:spPr>
        <p:txBody>
          <a:bodyPr/>
          <a:lstStyle/>
          <a:p>
            <a:r>
              <a:rPr lang="en-GB" sz="3000" b="1" dirty="0"/>
              <a:t>UK Diagnostics Expertise</a:t>
            </a:r>
            <a:endParaRPr lang="en-US" sz="3000" b="0" dirty="0">
              <a:ea typeface="MS PGothic"/>
            </a:endParaRPr>
          </a:p>
        </p:txBody>
      </p:sp>
      <p:graphicFrame>
        <p:nvGraphicFramePr>
          <p:cNvPr id="21" name="Table 4">
            <a:extLst>
              <a:ext uri="{FF2B5EF4-FFF2-40B4-BE49-F238E27FC236}">
                <a16:creationId xmlns:a16="http://schemas.microsoft.com/office/drawing/2014/main" id="{95EF9024-203F-0086-BEC9-9F562815330B}"/>
              </a:ext>
            </a:extLst>
          </p:cNvPr>
          <p:cNvGraphicFramePr>
            <a:graphicFrameLocks noGrp="1"/>
          </p:cNvGraphicFramePr>
          <p:nvPr>
            <p:extLst>
              <p:ext uri="{D42A27DB-BD31-4B8C-83A1-F6EECF244321}">
                <p14:modId xmlns:p14="http://schemas.microsoft.com/office/powerpoint/2010/main" val="3809714435"/>
              </p:ext>
            </p:extLst>
          </p:nvPr>
        </p:nvGraphicFramePr>
        <p:xfrm>
          <a:off x="0" y="29967"/>
          <a:ext cx="12191997" cy="390126"/>
        </p:xfrm>
        <a:graphic>
          <a:graphicData uri="http://schemas.openxmlformats.org/drawingml/2006/table">
            <a:tbl>
              <a:tblPr firstRow="1" bandRow="1">
                <a:tableStyleId>{5C22544A-7EE6-4342-B048-85BDC9FD1C3A}</a:tableStyleId>
              </a:tblPr>
              <a:tblGrid>
                <a:gridCol w="163958">
                  <a:extLst>
                    <a:ext uri="{9D8B030D-6E8A-4147-A177-3AD203B41FA5}">
                      <a16:colId xmlns:a16="http://schemas.microsoft.com/office/drawing/2014/main" val="2444863029"/>
                    </a:ext>
                  </a:extLst>
                </a:gridCol>
                <a:gridCol w="1300305">
                  <a:extLst>
                    <a:ext uri="{9D8B030D-6E8A-4147-A177-3AD203B41FA5}">
                      <a16:colId xmlns:a16="http://schemas.microsoft.com/office/drawing/2014/main" val="2233096972"/>
                    </a:ext>
                  </a:extLst>
                </a:gridCol>
                <a:gridCol w="1300305">
                  <a:extLst>
                    <a:ext uri="{9D8B030D-6E8A-4147-A177-3AD203B41FA5}">
                      <a16:colId xmlns:a16="http://schemas.microsoft.com/office/drawing/2014/main" val="1733800628"/>
                    </a:ext>
                  </a:extLst>
                </a:gridCol>
                <a:gridCol w="1300305">
                  <a:extLst>
                    <a:ext uri="{9D8B030D-6E8A-4147-A177-3AD203B41FA5}">
                      <a16:colId xmlns:a16="http://schemas.microsoft.com/office/drawing/2014/main" val="1164050583"/>
                    </a:ext>
                  </a:extLst>
                </a:gridCol>
                <a:gridCol w="1300305">
                  <a:extLst>
                    <a:ext uri="{9D8B030D-6E8A-4147-A177-3AD203B41FA5}">
                      <a16:colId xmlns:a16="http://schemas.microsoft.com/office/drawing/2014/main" val="1044356172"/>
                    </a:ext>
                  </a:extLst>
                </a:gridCol>
                <a:gridCol w="1300305">
                  <a:extLst>
                    <a:ext uri="{9D8B030D-6E8A-4147-A177-3AD203B41FA5}">
                      <a16:colId xmlns:a16="http://schemas.microsoft.com/office/drawing/2014/main" val="3543137143"/>
                    </a:ext>
                  </a:extLst>
                </a:gridCol>
                <a:gridCol w="1300305">
                  <a:extLst>
                    <a:ext uri="{9D8B030D-6E8A-4147-A177-3AD203B41FA5}">
                      <a16:colId xmlns:a16="http://schemas.microsoft.com/office/drawing/2014/main" val="4001325321"/>
                    </a:ext>
                  </a:extLst>
                </a:gridCol>
                <a:gridCol w="1300305">
                  <a:extLst>
                    <a:ext uri="{9D8B030D-6E8A-4147-A177-3AD203B41FA5}">
                      <a16:colId xmlns:a16="http://schemas.microsoft.com/office/drawing/2014/main" val="3689729476"/>
                    </a:ext>
                  </a:extLst>
                </a:gridCol>
                <a:gridCol w="1300305">
                  <a:extLst>
                    <a:ext uri="{9D8B030D-6E8A-4147-A177-3AD203B41FA5}">
                      <a16:colId xmlns:a16="http://schemas.microsoft.com/office/drawing/2014/main" val="2595123130"/>
                    </a:ext>
                  </a:extLst>
                </a:gridCol>
                <a:gridCol w="1625599">
                  <a:extLst>
                    <a:ext uri="{9D8B030D-6E8A-4147-A177-3AD203B41FA5}">
                      <a16:colId xmlns:a16="http://schemas.microsoft.com/office/drawing/2014/main" val="1745775198"/>
                    </a:ext>
                  </a:extLst>
                </a:gridCol>
              </a:tblGrid>
              <a:tr h="0">
                <a:tc>
                  <a:txBody>
                    <a:bodyPr/>
                    <a:lstStyle/>
                    <a:p>
                      <a:pPr>
                        <a:lnSpc>
                          <a:spcPct val="95000"/>
                        </a:lnSpc>
                      </a:pPr>
                      <a:endParaRPr lang="en-US" sz="1000" b="1" i="0" dirty="0">
                        <a:latin typeface="Arial" panose="020B0604020202020204" pitchFamily="34" charset="0"/>
                        <a:cs typeface="Arial" panose="020B0604020202020204" pitchFamily="34" charset="0"/>
                      </a:endParaRPr>
                    </a:p>
                  </a:txBody>
                  <a:tcPr marL="0" marR="0" marT="14400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pPr>
                      <a:r>
                        <a:rPr lang="en-US" sz="850" b="1" i="0" dirty="0">
                          <a:latin typeface="Arial" panose="020B0604020202020204" pitchFamily="34" charset="0"/>
                          <a:cs typeface="Arial" panose="020B0604020202020204" pitchFamily="34" charset="0"/>
                        </a:rPr>
                        <a:t>Why choose </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the UK</a:t>
                      </a:r>
                    </a:p>
                  </a:txBody>
                  <a:tcPr marL="108000" marR="144000" marT="108000" marB="36000"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UK MedTech </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Sector</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Innovative Medical Devices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95000"/>
                        </a:lnSpc>
                        <a:defRPr/>
                      </a:pPr>
                      <a:r>
                        <a:rPr lang="en-GB" sz="850" b="1" dirty="0">
                          <a:solidFill>
                            <a:schemeClr val="lt1"/>
                          </a:solidFill>
                          <a:latin typeface="Arial" panose="020B0604020202020204" pitchFamily="34" charset="0"/>
                          <a:cs typeface="Arial" panose="020B0604020202020204" pitchFamily="34" charset="0"/>
                        </a:rPr>
                        <a:t>UK Diagnostics Expertise</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Patient Facing Solutions</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a:lnSpc>
                          <a:spcPct val="88000"/>
                        </a:lnSpc>
                        <a:defRPr/>
                      </a:pPr>
                      <a:r>
                        <a:rPr lang="en-GB" sz="850" b="1" dirty="0">
                          <a:solidFill>
                            <a:schemeClr val="lt1"/>
                          </a:solidFill>
                          <a:latin typeface="Arial" panose="020B0604020202020204" pitchFamily="34" charset="0"/>
                          <a:cs typeface="Arial" panose="020B0604020202020204" pitchFamily="34" charset="0"/>
                        </a:rPr>
                        <a:t>Clinical Trials, Assessment</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Regulations</a:t>
                      </a:r>
                    </a:p>
                  </a:txBody>
                  <a:tcPr marL="108000" marR="144000" marT="18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R="0" lvl="0" indent="0" fontAlgn="auto">
                        <a:lnSpc>
                          <a:spcPct val="95000"/>
                        </a:lnSpc>
                        <a:spcBef>
                          <a:spcPts val="0"/>
                        </a:spcBef>
                        <a:spcAft>
                          <a:spcPts val="0"/>
                        </a:spcAft>
                        <a:buClrTx/>
                        <a:buSzTx/>
                        <a:buFontTx/>
                        <a:buNone/>
                        <a:tabLst/>
                        <a:defRPr/>
                      </a:pPr>
                      <a:r>
                        <a:rPr lang="en-GB" sz="850" b="1" dirty="0">
                          <a:solidFill>
                            <a:schemeClr val="lt1"/>
                          </a:solidFill>
                          <a:latin typeface="Arial" panose="020B0604020202020204" pitchFamily="34" charset="0"/>
                          <a:cs typeface="Arial" panose="020B0604020202020204" pitchFamily="34" charset="0"/>
                        </a:rPr>
                        <a:t>Design, Consultancy</a:t>
                      </a:r>
                      <a:br>
                        <a:rPr lang="en-GB" sz="850" b="1" dirty="0">
                          <a:solidFill>
                            <a:schemeClr val="lt1"/>
                          </a:solidFill>
                          <a:latin typeface="Arial" panose="020B0604020202020204" pitchFamily="34" charset="0"/>
                          <a:cs typeface="Arial" panose="020B0604020202020204" pitchFamily="34" charset="0"/>
                        </a:rPr>
                      </a:br>
                      <a:r>
                        <a:rPr lang="en-GB" sz="850" b="1" dirty="0">
                          <a:solidFill>
                            <a:schemeClr val="lt1"/>
                          </a:solidFill>
                          <a:latin typeface="Arial" panose="020B0604020202020204" pitchFamily="34" charset="0"/>
                          <a:cs typeface="Arial" panose="020B0604020202020204" pitchFamily="34" charset="0"/>
                        </a:rPr>
                        <a:t>&amp; Services</a:t>
                      </a:r>
                    </a:p>
                  </a:txBody>
                  <a:tcPr marL="108000" marR="72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850" b="1" i="0" dirty="0">
                          <a:latin typeface="Arial" panose="020B0604020202020204" pitchFamily="34" charset="0"/>
                          <a:cs typeface="Arial" panose="020B0604020202020204" pitchFamily="34" charset="0"/>
                        </a:rPr>
                        <a:t>Research</a:t>
                      </a:r>
                      <a:br>
                        <a:rPr lang="en-US" sz="850" b="1" i="0" dirty="0">
                          <a:latin typeface="Arial" panose="020B0604020202020204" pitchFamily="34" charset="0"/>
                          <a:cs typeface="Arial" panose="020B0604020202020204" pitchFamily="34" charset="0"/>
                        </a:rPr>
                      </a:br>
                      <a:r>
                        <a:rPr lang="en-US" sz="850" b="1" i="0" dirty="0">
                          <a:latin typeface="Arial" panose="020B0604020202020204" pitchFamily="34" charset="0"/>
                          <a:cs typeface="Arial" panose="020B0604020202020204" pitchFamily="34" charset="0"/>
                        </a:rPr>
                        <a:t>&amp; Innovation</a:t>
                      </a:r>
                    </a:p>
                  </a:txBody>
                  <a:tcPr marL="108000" marR="144000" marT="108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tc>
                  <a:txBody>
                    <a:bodyPr/>
                    <a:lstStyle/>
                    <a:p>
                      <a:endParaRPr lang="en-US" sz="900" b="1" i="0" dirty="0">
                        <a:latin typeface="Arial" panose="020B0604020202020204" pitchFamily="34" charset="0"/>
                        <a:cs typeface="Arial" panose="020B0604020202020204" pitchFamily="34" charset="0"/>
                      </a:endParaRPr>
                    </a:p>
                  </a:txBody>
                  <a:tcPr marL="144000" marR="144000" marT="108000" marB="36000" anchor="ctr">
                    <a:lnL w="19050" cap="flat" cmpd="sng" algn="ctr">
                      <a:solidFill>
                        <a:schemeClr val="bg1"/>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357781835"/>
                  </a:ext>
                </a:extLst>
              </a:tr>
            </a:tbl>
          </a:graphicData>
        </a:graphic>
      </p:graphicFrame>
      <p:sp>
        <p:nvSpPr>
          <p:cNvPr id="22" name="Action Button: Custom 21">
            <a:hlinkClick r:id="rId3" action="ppaction://hlinksldjump" highlightClick="1"/>
            <a:extLst>
              <a:ext uri="{FF2B5EF4-FFF2-40B4-BE49-F238E27FC236}">
                <a16:creationId xmlns:a16="http://schemas.microsoft.com/office/drawing/2014/main" id="{892F4F8C-F8B7-A47A-E3E1-448B6C76EE53}"/>
              </a:ext>
            </a:extLst>
          </p:cNvPr>
          <p:cNvSpPr/>
          <p:nvPr/>
        </p:nvSpPr>
        <p:spPr>
          <a:xfrm>
            <a:off x="147319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ction Button: Custom 22">
            <a:hlinkClick r:id="rId4" action="ppaction://hlinksldjump" highlightClick="1"/>
            <a:extLst>
              <a:ext uri="{FF2B5EF4-FFF2-40B4-BE49-F238E27FC236}">
                <a16:creationId xmlns:a16="http://schemas.microsoft.com/office/drawing/2014/main" id="{C5A1FEDD-326C-12F2-CB1B-7EECA6A56316}"/>
              </a:ext>
            </a:extLst>
          </p:cNvPr>
          <p:cNvSpPr/>
          <p:nvPr/>
        </p:nvSpPr>
        <p:spPr>
          <a:xfrm>
            <a:off x="17105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ction Button: Custom 23">
            <a:hlinkClick r:id="rId5" action="ppaction://hlinksldjump" highlightClick="1"/>
            <a:extLst>
              <a:ext uri="{FF2B5EF4-FFF2-40B4-BE49-F238E27FC236}">
                <a16:creationId xmlns:a16="http://schemas.microsoft.com/office/drawing/2014/main" id="{4B1AA345-D4EC-3FAA-217A-6C98E282A2E3}"/>
              </a:ext>
            </a:extLst>
          </p:cNvPr>
          <p:cNvSpPr/>
          <p:nvPr/>
        </p:nvSpPr>
        <p:spPr>
          <a:xfrm>
            <a:off x="2774949"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ction Button: Custom 24">
            <a:hlinkClick r:id="rId6" action="ppaction://hlinksldjump" highlightClick="1"/>
            <a:extLst>
              <a:ext uri="{FF2B5EF4-FFF2-40B4-BE49-F238E27FC236}">
                <a16:creationId xmlns:a16="http://schemas.microsoft.com/office/drawing/2014/main" id="{58588187-226F-B99B-3E1C-C2D77F6591E4}"/>
              </a:ext>
            </a:extLst>
          </p:cNvPr>
          <p:cNvSpPr/>
          <p:nvPr/>
        </p:nvSpPr>
        <p:spPr>
          <a:xfrm>
            <a:off x="5375918"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ction Button: Custom 25">
            <a:hlinkClick r:id="rId7" action="ppaction://hlinksldjump" highlightClick="1"/>
            <a:extLst>
              <a:ext uri="{FF2B5EF4-FFF2-40B4-BE49-F238E27FC236}">
                <a16:creationId xmlns:a16="http://schemas.microsoft.com/office/drawing/2014/main" id="{B37E43B1-EB7C-3E15-CFEB-FC6F522FCC85}"/>
              </a:ext>
            </a:extLst>
          </p:cNvPr>
          <p:cNvSpPr/>
          <p:nvPr/>
        </p:nvSpPr>
        <p:spPr>
          <a:xfrm>
            <a:off x="4073772"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ction Button: Custom 26">
            <a:hlinkClick r:id="rId8" action="ppaction://hlinksldjump" highlightClick="1"/>
            <a:extLst>
              <a:ext uri="{FF2B5EF4-FFF2-40B4-BE49-F238E27FC236}">
                <a16:creationId xmlns:a16="http://schemas.microsoft.com/office/drawing/2014/main" id="{B6812825-9494-1693-2E9A-1951066E4B43}"/>
              </a:ext>
            </a:extLst>
          </p:cNvPr>
          <p:cNvSpPr/>
          <p:nvPr/>
        </p:nvSpPr>
        <p:spPr>
          <a:xfrm>
            <a:off x="66744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ction Button: Custom 27">
            <a:hlinkClick r:id="rId9" action="ppaction://hlinksldjump" highlightClick="1"/>
            <a:extLst>
              <a:ext uri="{FF2B5EF4-FFF2-40B4-BE49-F238E27FC236}">
                <a16:creationId xmlns:a16="http://schemas.microsoft.com/office/drawing/2014/main" id="{A9EDB9FC-341D-652E-AB64-37F513DD7D7F}"/>
              </a:ext>
            </a:extLst>
          </p:cNvPr>
          <p:cNvSpPr/>
          <p:nvPr/>
        </p:nvSpPr>
        <p:spPr>
          <a:xfrm>
            <a:off x="797624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Custom 28">
            <a:hlinkClick r:id="rId10" action="ppaction://hlinksldjump" highlightClick="1"/>
            <a:extLst>
              <a:ext uri="{FF2B5EF4-FFF2-40B4-BE49-F238E27FC236}">
                <a16:creationId xmlns:a16="http://schemas.microsoft.com/office/drawing/2014/main" id="{32CE87DB-6FF0-31ED-3DB6-7ABC6739B41A}"/>
              </a:ext>
            </a:extLst>
          </p:cNvPr>
          <p:cNvSpPr/>
          <p:nvPr/>
        </p:nvSpPr>
        <p:spPr>
          <a:xfrm>
            <a:off x="9277993" y="0"/>
            <a:ext cx="1282701" cy="45646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hlinkClick r:id="" action="ppaction://hlinkshowjump?jump=nextslide" highlightClick="1"/>
            <a:extLst>
              <a:ext uri="{FF2B5EF4-FFF2-40B4-BE49-F238E27FC236}">
                <a16:creationId xmlns:a16="http://schemas.microsoft.com/office/drawing/2014/main" id="{AC81B9F4-1DFC-0EF7-56DA-72655811F1B4}"/>
              </a:ext>
            </a:extLst>
          </p:cNvPr>
          <p:cNvSpPr/>
          <p:nvPr/>
        </p:nvSpPr>
        <p:spPr>
          <a:xfrm>
            <a:off x="11648796" y="88900"/>
            <a:ext cx="272260" cy="272260"/>
          </a:xfrm>
          <a:prstGeom prst="ellipse">
            <a:avLst/>
          </a:prstGeom>
          <a: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hlinkClick r:id="" action="ppaction://hlinkshowjump?jump=previousslide" highlightClick="1"/>
            <a:extLst>
              <a:ext uri="{FF2B5EF4-FFF2-40B4-BE49-F238E27FC236}">
                <a16:creationId xmlns:a16="http://schemas.microsoft.com/office/drawing/2014/main" id="{289C929B-8EE4-E773-9E74-B3FB4C9D0DE1}"/>
              </a:ext>
            </a:extLst>
          </p:cNvPr>
          <p:cNvSpPr/>
          <p:nvPr/>
        </p:nvSpPr>
        <p:spPr>
          <a:xfrm>
            <a:off x="11293196" y="88900"/>
            <a:ext cx="272260" cy="272260"/>
          </a:xfrm>
          <a:prstGeom prst="ellipse">
            <a:avLst/>
          </a:prstGeom>
          <a: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742926"/>
      </p:ext>
    </p:extLst>
  </p:cSld>
  <p:clrMapOvr>
    <a:masterClrMapping/>
  </p:clrMapOvr>
  <p:transition>
    <p:fade/>
  </p:transition>
</p:sld>
</file>

<file path=ppt/theme/theme1.xml><?xml version="1.0" encoding="utf-8"?>
<a:theme xmlns:a="http://schemas.openxmlformats.org/drawingml/2006/main" name="White 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GREAT_ClientProposal">
  <a:themeElements>
    <a:clrScheme name="GREAT 2021">
      <a:dk1>
        <a:srgbClr val="04043F"/>
      </a:dk1>
      <a:lt1>
        <a:srgbClr val="FFFFFF"/>
      </a:lt1>
      <a:dk2>
        <a:srgbClr val="B50000"/>
      </a:dk2>
      <a:lt2>
        <a:srgbClr val="DDE5ED"/>
      </a:lt2>
      <a:accent1>
        <a:srgbClr val="D6E0E5"/>
      </a:accent1>
      <a:accent2>
        <a:srgbClr val="8CE2D0"/>
      </a:accent2>
      <a:accent3>
        <a:srgbClr val="004F59"/>
      </a:accent3>
      <a:accent4>
        <a:srgbClr val="59CBE8"/>
      </a:accent4>
      <a:accent5>
        <a:srgbClr val="0545D6"/>
      </a:accent5>
      <a:accent6>
        <a:srgbClr val="FF6D6A"/>
      </a:accent6>
      <a:hlink>
        <a:srgbClr val="04043F"/>
      </a:hlink>
      <a:folHlink>
        <a:srgbClr val="DDE5ED"/>
      </a:folHlink>
    </a:clrScheme>
    <a:fontScheme name="Great">
      <a:majorFont>
        <a:latin typeface="Euclid Flex B"/>
        <a:ea typeface=""/>
        <a:cs typeface="ヒラギノ角ゴ ProN W6"/>
      </a:majorFont>
      <a:minorFont>
        <a:latin typeface="Euclid Flex B"/>
        <a:ea typeface=""/>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EAT_ClientProposal" id="{552E247E-0D55-4067-8CD8-6D9A77F756CA}" vid="{279F54B7-E356-49CE-A668-14359BFB4089}"/>
    </a:ext>
  </a:extLst>
</a:theme>
</file>

<file path=ppt/theme/theme3.xml><?xml version="1.0" encoding="utf-8"?>
<a:theme xmlns:a="http://schemas.openxmlformats.org/drawingml/2006/main" name="1_Office Theme">
  <a:themeElements>
    <a:clrScheme name="DIT GREAT Palette">
      <a:dk1>
        <a:srgbClr val="04043F"/>
      </a:dk1>
      <a:lt1>
        <a:srgbClr val="FFFFFF"/>
      </a:lt1>
      <a:dk2>
        <a:srgbClr val="B50000"/>
      </a:dk2>
      <a:lt2>
        <a:srgbClr val="DDE5ED"/>
      </a:lt2>
      <a:accent1>
        <a:srgbClr val="D6E0E5"/>
      </a:accent1>
      <a:accent2>
        <a:srgbClr val="8CE2D0"/>
      </a:accent2>
      <a:accent3>
        <a:srgbClr val="004F59"/>
      </a:accent3>
      <a:accent4>
        <a:srgbClr val="59CBE8"/>
      </a:accent4>
      <a:accent5>
        <a:srgbClr val="0545D6"/>
      </a:accent5>
      <a:accent6>
        <a:srgbClr val="FF6D6A"/>
      </a:accent6>
      <a:hlink>
        <a:srgbClr val="04043F"/>
      </a:hlink>
      <a:folHlink>
        <a:srgbClr val="DDE5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DIT</Government_x0020_Body>
    <Date_x0020_Opened xmlns="b413c3fd-5a3b-4239-b985-69032e371c04">2022-09-28T19:24:11+00:00</Date_x0020_Opened>
    <LegacyData xmlns="aaacb922-5235-4a66-b188-303b9b46fbd7" xsi:nil="true"/>
    <Descriptor xmlns="0063f72e-ace3-48fb-9c1f-5b513408b31f" xsi:nil="true"/>
    <Security_x0020_Classification xmlns="0063f72e-ace3-48fb-9c1f-5b513408b31f">OFFICIAL</Security_x0020_Classification>
    <lcf76f155ced4ddcb4097134ff3c332f xmlns="79604d43-0cb8-4fe2-8ff5-d30f7b31f5b7">
      <Terms xmlns="http://schemas.microsoft.com/office/infopath/2007/PartnerControls"/>
    </lcf76f155ced4ddcb4097134ff3c332f>
    <TaxCatchAll xmlns="46cc9d34-270b-4c13-9032-701fc7b1a953">
      <Value>1</Value>
    </TaxCatchAll>
    <Retention_x0020_Label xmlns="a8f60570-4bd3-4f2b-950b-a996de8ab151" xsi:nil="true"/>
    <Date_x0020_Closed xmlns="b413c3fd-5a3b-4239-b985-69032e371c04" xsi:nil="true"/>
    <m975189f4ba442ecbf67d4147307b177 xmlns="46cc9d34-270b-4c13-9032-701fc7b1a953">
      <Terms xmlns="http://schemas.microsoft.com/office/infopath/2007/PartnerControls">
        <TermInfo xmlns="http://schemas.microsoft.com/office/infopath/2007/PartnerControls">
          <TermName xmlns="http://schemas.microsoft.com/office/infopath/2007/PartnerControls">Unknown</TermName>
          <TermId xmlns="http://schemas.microsoft.com/office/infopath/2007/PartnerControls">217df236-3aaa-47f1-ab07-10a7369f728e</TermId>
        </TermInfo>
      </Terms>
    </m975189f4ba442ecbf67d4147307b177>
    <SharedWithUsers xmlns="46cc9d34-270b-4c13-9032-701fc7b1a953">
      <UserInfo>
        <DisplayName>Wareham2, Rebecca (TRADE)</DisplayName>
        <AccountId>2239</AccountId>
        <AccountType/>
      </UserInfo>
      <UserInfo>
        <DisplayName>Bushell, Andrew (Trade)</DisplayName>
        <AccountId>1256</AccountId>
        <AccountType/>
      </UserInfo>
      <UserInfo>
        <DisplayName>Ebenezer, Neil (TRADE)</DisplayName>
        <AccountId>50</AccountId>
        <AccountType/>
      </UserInfo>
      <UserInfo>
        <DisplayName>Turnbull, William (Trade)</DisplayName>
        <AccountId>29</AccountId>
        <AccountType/>
      </UserInfo>
      <UserInfo>
        <DisplayName>Junaid, Hiba (TRADE)</DisplayName>
        <AccountId>1891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F40483144C194EA36926560C5C85DC" ma:contentTypeVersion="13" ma:contentTypeDescription="Create a new document." ma:contentTypeScope="" ma:versionID="3bf973b36131d7ee77418863200db876">
  <xsd:schema xmlns:xsd="http://www.w3.org/2001/XMLSchema" xmlns:xs="http://www.w3.org/2001/XMLSchema" xmlns:p="http://schemas.microsoft.com/office/2006/metadata/properties" xmlns:ns2="0063f72e-ace3-48fb-9c1f-5b513408b31f" xmlns:ns3="46cc9d34-270b-4c13-9032-701fc7b1a953" xmlns:ns4="b413c3fd-5a3b-4239-b985-69032e371c04" xmlns:ns5="a8f60570-4bd3-4f2b-950b-a996de8ab151" xmlns:ns6="aaacb922-5235-4a66-b188-303b9b46fbd7" xmlns:ns7="79604d43-0cb8-4fe2-8ff5-d30f7b31f5b7" targetNamespace="http://schemas.microsoft.com/office/2006/metadata/properties" ma:root="true" ma:fieldsID="ddcc9bfb6d56020cce37f4f2d28bc37e" ns2:_="" ns3:_="" ns4:_="" ns5:_="" ns6:_="" ns7:_="">
    <xsd:import namespace="0063f72e-ace3-48fb-9c1f-5b513408b31f"/>
    <xsd:import namespace="46cc9d34-270b-4c13-9032-701fc7b1a953"/>
    <xsd:import namespace="b413c3fd-5a3b-4239-b985-69032e371c04"/>
    <xsd:import namespace="a8f60570-4bd3-4f2b-950b-a996de8ab151"/>
    <xsd:import namespace="aaacb922-5235-4a66-b188-303b9b46fbd7"/>
    <xsd:import namespace="79604d43-0cb8-4fe2-8ff5-d30f7b31f5b7"/>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LegacyData" minOccurs="0"/>
                <xsd:element ref="ns3:SharedWithUsers" minOccurs="0"/>
                <xsd:element ref="ns3:SharedWithDetails" minOccurs="0"/>
                <xsd:element ref="ns7:MediaServiceMetadata" minOccurs="0"/>
                <xsd:element ref="ns7:MediaServiceFastMetadata" minOccurs="0"/>
                <xsd:element ref="ns7:MediaServiceAutoKeyPoints" minOccurs="0"/>
                <xsd:element ref="ns7:MediaServiceKeyPoints" minOccurs="0"/>
                <xsd:element ref="ns7:MediaServiceDateTaken" minOccurs="0"/>
                <xsd:element ref="ns7:MediaLengthInSeconds" minOccurs="0"/>
                <xsd:element ref="ns7:lcf76f155ced4ddcb4097134ff3c332f" minOccurs="0"/>
                <xsd:element ref="ns7:MediaServiceGenerationTime" minOccurs="0"/>
                <xsd:element ref="ns7:MediaServiceEventHashCode" minOccurs="0"/>
                <xsd:element ref="ns7: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46cc9d34-270b-4c13-9032-701fc7b1a953"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Unknown|217df236-3aaa-47f1-ab07-10a7369f728e" ma:fieldId="{6975189f-4ba4-42ec-bf67-d4147307b177}" ma:sspId="07c4ed84-5fe0-43ce-92b1-d76889ed7488"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fa61328b-2acf-440c-8302-b6a8ee541911}" ma:internalName="TaxCatchAll" ma:showField="CatchAllData" ma:web="46cc9d34-270b-4c13-9032-701fc7b1a953">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a61328b-2acf-440c-8302-b6a8ee541911}" ma:internalName="TaxCatchAllLabel" ma:readOnly="true" ma:showField="CatchAllDataLabel" ma:web="46cc9d34-270b-4c13-9032-701fc7b1a95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DIT"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8"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604d43-0cb8-4fe2-8ff5-d30f7b31f5b7"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7c4ed84-5fe0-43ce-92b1-d76889ed7488"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5C84C-D52D-4477-83B9-5F4EA1BB5FAC}">
  <ds:schemaRefs>
    <ds:schemaRef ds:uri="http://schemas.microsoft.com/sharepoint/v3/contenttype/forms"/>
  </ds:schemaRefs>
</ds:datastoreItem>
</file>

<file path=customXml/itemProps2.xml><?xml version="1.0" encoding="utf-8"?>
<ds:datastoreItem xmlns:ds="http://schemas.openxmlformats.org/officeDocument/2006/customXml" ds:itemID="{D0D25540-F997-457F-A3C7-AF6E9F453E66}">
  <ds:schemaRefs>
    <ds:schemaRef ds:uri="http://schemas.microsoft.com/office/2006/metadata/properties"/>
    <ds:schemaRef ds:uri="79604d43-0cb8-4fe2-8ff5-d30f7b31f5b7"/>
    <ds:schemaRef ds:uri="http://schemas.microsoft.com/office/2006/documentManagement/types"/>
    <ds:schemaRef ds:uri="http://schemas.microsoft.com/office/infopath/2007/PartnerControls"/>
    <ds:schemaRef ds:uri="0063f72e-ace3-48fb-9c1f-5b513408b31f"/>
    <ds:schemaRef ds:uri="http://purl.org/dc/elements/1.1/"/>
    <ds:schemaRef ds:uri="http://schemas.openxmlformats.org/package/2006/metadata/core-properties"/>
    <ds:schemaRef ds:uri="http://purl.org/dc/dcmitype/"/>
    <ds:schemaRef ds:uri="aaacb922-5235-4a66-b188-303b9b46fbd7"/>
    <ds:schemaRef ds:uri="a8f60570-4bd3-4f2b-950b-a996de8ab151"/>
    <ds:schemaRef ds:uri="b413c3fd-5a3b-4239-b985-69032e371c04"/>
    <ds:schemaRef ds:uri="46cc9d34-270b-4c13-9032-701fc7b1a953"/>
    <ds:schemaRef ds:uri="http://www.w3.org/XML/1998/namespace"/>
    <ds:schemaRef ds:uri="http://purl.org/dc/terms/"/>
  </ds:schemaRefs>
</ds:datastoreItem>
</file>

<file path=customXml/itemProps3.xml><?xml version="1.0" encoding="utf-8"?>
<ds:datastoreItem xmlns:ds="http://schemas.openxmlformats.org/officeDocument/2006/customXml" ds:itemID="{71F0E84E-D131-4414-87FF-6FD9567C0C3B}">
  <ds:schemaRefs>
    <ds:schemaRef ds:uri="0063f72e-ace3-48fb-9c1f-5b513408b31f"/>
    <ds:schemaRef ds:uri="46cc9d34-270b-4c13-9032-701fc7b1a953"/>
    <ds:schemaRef ds:uri="79604d43-0cb8-4fe2-8ff5-d30f7b31f5b7"/>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8976</TotalTime>
  <Words>5321</Words>
  <Application>Microsoft Office PowerPoint</Application>
  <PresentationFormat>Widescreen</PresentationFormat>
  <Paragraphs>427</Paragraphs>
  <Slides>22</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Arial</vt:lpstr>
      <vt:lpstr>Arial Black</vt:lpstr>
      <vt:lpstr>Calibri</vt:lpstr>
      <vt:lpstr>Euclid Flex B</vt:lpstr>
      <vt:lpstr>Euclid Flex B Medium</vt:lpstr>
      <vt:lpstr>Georgia</vt:lpstr>
      <vt:lpstr>Helvetica</vt:lpstr>
      <vt:lpstr>Open Sans Light</vt:lpstr>
      <vt:lpstr>Segoe UI</vt:lpstr>
      <vt:lpstr>System Font Regular</vt:lpstr>
      <vt:lpstr>Times New Roman</vt:lpstr>
      <vt:lpstr>Wingdings</vt:lpstr>
      <vt:lpstr>White Header</vt:lpstr>
      <vt:lpstr>12_GREAT_ClientProposal</vt:lpstr>
      <vt:lpstr>1_Office Theme</vt:lpstr>
      <vt:lpstr>PowerPoint Presentation</vt:lpstr>
      <vt:lpstr>Contents</vt:lpstr>
      <vt:lpstr>UK as the MedTech Launchpad</vt:lpstr>
      <vt:lpstr>The UK offer: A rich, diverse, and internationally competitive ecosystem for life sciences innovation supported by active partnership between industry, the NHS, academia, charities and government</vt:lpstr>
      <vt:lpstr>The UK MedTech Sector - Opportunities</vt:lpstr>
      <vt:lpstr>Innovative Medical Devices</vt:lpstr>
      <vt:lpstr>Innovative Medical Devices – supplier examples</vt:lpstr>
      <vt:lpstr>The UK has a complete ecosystem offer for MedTech innovation</vt:lpstr>
      <vt:lpstr>UK Diagnostics Expertise</vt:lpstr>
      <vt:lpstr>Diagnostics – supplier examples*</vt:lpstr>
      <vt:lpstr>Patient Facing Solutions</vt:lpstr>
      <vt:lpstr>Patient Facing Solutions – supplier examples*</vt:lpstr>
      <vt:lpstr>Clinical Trials, Assessment &amp; Regulations</vt:lpstr>
      <vt:lpstr>Clinical Trials, Assessment &amp; Regulations </vt:lpstr>
      <vt:lpstr>Design, Consultancy and Services</vt:lpstr>
      <vt:lpstr>Design, Consultancy and Services – supplier examples*</vt:lpstr>
      <vt:lpstr>Research and Innovation</vt:lpstr>
      <vt:lpstr>NIHR Children and Young People MedTech Cooperative (NIHR CYP MedTech) – supplier examples</vt:lpstr>
      <vt:lpstr>UK Trade and Professional Associations</vt:lpstr>
      <vt:lpstr>What Department for International Trade offer</vt:lpstr>
      <vt:lpstr>How DIT can help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Junaid, Hiba (TRADE)</dc:creator>
  <cp:lastModifiedBy>Erin Hutton</cp:lastModifiedBy>
  <cp:revision>735</cp:revision>
  <dcterms:created xsi:type="dcterms:W3CDTF">2022-09-22T08:47:15Z</dcterms:created>
  <dcterms:modified xsi:type="dcterms:W3CDTF">2022-11-10T13:42:42Z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c05e37-788c-4c59-b50e-5c98323c0a70_Enabled">
    <vt:lpwstr>true</vt:lpwstr>
  </property>
  <property fmtid="{D5CDD505-2E9C-101B-9397-08002B2CF9AE}" pid="3" name="MSIP_Label_c1c05e37-788c-4c59-b50e-5c98323c0a70_SetDate">
    <vt:lpwstr>2022-09-22T08:47:15Z</vt:lpwstr>
  </property>
  <property fmtid="{D5CDD505-2E9C-101B-9397-08002B2CF9AE}" pid="4" name="MSIP_Label_c1c05e37-788c-4c59-b50e-5c98323c0a70_Method">
    <vt:lpwstr>Standard</vt:lpwstr>
  </property>
  <property fmtid="{D5CDD505-2E9C-101B-9397-08002B2CF9AE}" pid="5" name="MSIP_Label_c1c05e37-788c-4c59-b50e-5c98323c0a70_Name">
    <vt:lpwstr>OFFICIAL</vt:lpwstr>
  </property>
  <property fmtid="{D5CDD505-2E9C-101B-9397-08002B2CF9AE}" pid="6" name="MSIP_Label_c1c05e37-788c-4c59-b50e-5c98323c0a70_SiteId">
    <vt:lpwstr>8fa217ec-33aa-46fb-ad96-dfe68006bb86</vt:lpwstr>
  </property>
  <property fmtid="{D5CDD505-2E9C-101B-9397-08002B2CF9AE}" pid="7" name="MSIP_Label_c1c05e37-788c-4c59-b50e-5c98323c0a70_ActionId">
    <vt:lpwstr>936daf89-f3dc-4352-817f-01d11fae2a9b</vt:lpwstr>
  </property>
  <property fmtid="{D5CDD505-2E9C-101B-9397-08002B2CF9AE}" pid="8" name="MSIP_Label_c1c05e37-788c-4c59-b50e-5c98323c0a70_ContentBits">
    <vt:lpwstr>0</vt:lpwstr>
  </property>
  <property fmtid="{D5CDD505-2E9C-101B-9397-08002B2CF9AE}" pid="9" name="ContentTypeId">
    <vt:lpwstr>0x010100EFF40483144C194EA36926560C5C85DC</vt:lpwstr>
  </property>
  <property fmtid="{D5CDD505-2E9C-101B-9397-08002B2CF9AE}" pid="10" name="Business Unit">
    <vt:lpwstr>1;#Unknown|217df236-3aaa-47f1-ab07-10a7369f728e</vt:lpwstr>
  </property>
  <property fmtid="{D5CDD505-2E9C-101B-9397-08002B2CF9AE}" pid="11" name="MediaServiceImageTags">
    <vt:lpwstr/>
  </property>
</Properties>
</file>