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22"/>
  </p:notesMasterIdLst>
  <p:sldIdLst>
    <p:sldId id="258" r:id="rId7"/>
    <p:sldId id="257" r:id="rId8"/>
    <p:sldId id="259" r:id="rId9"/>
    <p:sldId id="261" r:id="rId10"/>
    <p:sldId id="275" r:id="rId11"/>
    <p:sldId id="262" r:id="rId12"/>
    <p:sldId id="268" r:id="rId13"/>
    <p:sldId id="263" r:id="rId14"/>
    <p:sldId id="264" r:id="rId15"/>
    <p:sldId id="269" r:id="rId16"/>
    <p:sldId id="270" r:id="rId17"/>
    <p:sldId id="266" r:id="rId18"/>
    <p:sldId id="272" r:id="rId19"/>
    <p:sldId id="27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44" autoAdjust="0"/>
  </p:normalViewPr>
  <p:slideViewPr>
    <p:cSldViewPr snapToGrid="0">
      <p:cViewPr varScale="1">
        <p:scale>
          <a:sx n="90" d="100"/>
          <a:sy n="90" d="100"/>
        </p:scale>
        <p:origin x="13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image" Target="../media/image26.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image" Target="../media/image26.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5AB6A-68B2-4CBE-BE5A-8FFA7569D857}"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B85DC5D0-F5C1-410C-BE92-A7EFE129344A}">
      <dgm:prSet phldrT="[Text]" custT="1"/>
      <dgm:spPr/>
      <dgm:t>
        <a:bodyPr/>
        <a:lstStyle/>
        <a:p>
          <a:endParaRPr lang="en-US" sz="1400" dirty="0"/>
        </a:p>
      </dgm:t>
    </dgm:pt>
    <dgm:pt modelId="{0199BAC8-8D3F-4A24-9756-CF2B8362D390}" type="parTrans" cxnId="{BC75CC80-EF87-4F8E-B38A-A7257C2B79FB}">
      <dgm:prSet/>
      <dgm:spPr/>
      <dgm:t>
        <a:bodyPr/>
        <a:lstStyle/>
        <a:p>
          <a:endParaRPr lang="en-US"/>
        </a:p>
      </dgm:t>
    </dgm:pt>
    <dgm:pt modelId="{1FFAF638-A1DD-4BD7-AE00-4E9566C07DFF}" type="sibTrans" cxnId="{BC75CC80-EF87-4F8E-B38A-A7257C2B79FB}">
      <dgm:prSet/>
      <dgm:spPr/>
      <dgm:t>
        <a:bodyPr/>
        <a:lstStyle/>
        <a:p>
          <a:endParaRPr lang="en-US"/>
        </a:p>
      </dgm:t>
    </dgm:pt>
    <dgm:pt modelId="{3D77426C-4F23-4657-81DC-24F1E647C69B}">
      <dgm:prSet phldrT="[Text]"/>
      <dgm:spPr/>
      <dgm:t>
        <a:bodyPr/>
        <a:lstStyle/>
        <a:p>
          <a:endParaRPr lang="en-US" dirty="0"/>
        </a:p>
      </dgm:t>
    </dgm:pt>
    <dgm:pt modelId="{E2140C1D-403E-423D-956E-708C63957338}" type="parTrans" cxnId="{CD6F7844-E537-4C8E-9A8F-2CB79FB7F3B6}">
      <dgm:prSet/>
      <dgm:spPr/>
      <dgm:t>
        <a:bodyPr/>
        <a:lstStyle/>
        <a:p>
          <a:endParaRPr lang="en-US"/>
        </a:p>
      </dgm:t>
    </dgm:pt>
    <dgm:pt modelId="{1E3EA3AD-6013-43DB-A4CE-9B159A19C05D}" type="sibTrans" cxnId="{CD6F7844-E537-4C8E-9A8F-2CB79FB7F3B6}">
      <dgm:prSet/>
      <dgm:spPr/>
      <dgm:t>
        <a:bodyPr/>
        <a:lstStyle/>
        <a:p>
          <a:endParaRPr lang="en-US"/>
        </a:p>
      </dgm:t>
    </dgm:pt>
    <dgm:pt modelId="{CAD84FCA-EB25-493F-ABEB-1470890FBA46}">
      <dgm:prSet/>
      <dgm:spPr/>
      <dgm:t>
        <a:bodyPr/>
        <a:lstStyle/>
        <a:p>
          <a:endParaRPr lang="en-US" dirty="0"/>
        </a:p>
      </dgm:t>
    </dgm:pt>
    <dgm:pt modelId="{60C75F62-6B60-4BEA-A67D-B433B9CDB20B}" type="parTrans" cxnId="{4ECDE5BA-DED6-4CEE-95FB-5ABFE535C4E7}">
      <dgm:prSet/>
      <dgm:spPr/>
      <dgm:t>
        <a:bodyPr/>
        <a:lstStyle/>
        <a:p>
          <a:endParaRPr lang="en-US"/>
        </a:p>
      </dgm:t>
    </dgm:pt>
    <dgm:pt modelId="{4E60DF57-F954-4D67-9185-6A81A461BA1E}" type="sibTrans" cxnId="{4ECDE5BA-DED6-4CEE-95FB-5ABFE535C4E7}">
      <dgm:prSet/>
      <dgm:spPr/>
      <dgm:t>
        <a:bodyPr/>
        <a:lstStyle/>
        <a:p>
          <a:endParaRPr lang="en-US"/>
        </a:p>
      </dgm:t>
    </dgm:pt>
    <dgm:pt modelId="{C1F63744-6043-4340-917D-325FB4B59B80}">
      <dgm:prSet/>
      <dgm:spPr/>
      <dgm:t>
        <a:bodyPr/>
        <a:lstStyle/>
        <a:p>
          <a:endParaRPr lang="en-US" dirty="0"/>
        </a:p>
      </dgm:t>
    </dgm:pt>
    <dgm:pt modelId="{DBDBCB06-C1EF-4345-9878-B773D02392E5}" type="parTrans" cxnId="{461D2B9B-67D9-46C1-8613-01DF57538597}">
      <dgm:prSet/>
      <dgm:spPr/>
      <dgm:t>
        <a:bodyPr/>
        <a:lstStyle/>
        <a:p>
          <a:endParaRPr lang="en-US"/>
        </a:p>
      </dgm:t>
    </dgm:pt>
    <dgm:pt modelId="{FE3B6402-6B8A-4E07-8B15-2ABFA51130DE}" type="sibTrans" cxnId="{461D2B9B-67D9-46C1-8613-01DF57538597}">
      <dgm:prSet/>
      <dgm:spPr/>
      <dgm:t>
        <a:bodyPr/>
        <a:lstStyle/>
        <a:p>
          <a:endParaRPr lang="en-US"/>
        </a:p>
      </dgm:t>
    </dgm:pt>
    <dgm:pt modelId="{013A49CE-E368-4F0B-8D17-BDB70EB76EBB}">
      <dgm:prSet/>
      <dgm:spPr/>
      <dgm:t>
        <a:bodyPr/>
        <a:lstStyle/>
        <a:p>
          <a:endParaRPr lang="en-US" dirty="0"/>
        </a:p>
      </dgm:t>
    </dgm:pt>
    <dgm:pt modelId="{28A67C80-2533-448D-9166-AB131BA8BECC}" type="parTrans" cxnId="{1EA2859E-C5AD-4D02-82A7-FC6A30963FA8}">
      <dgm:prSet/>
      <dgm:spPr/>
      <dgm:t>
        <a:bodyPr/>
        <a:lstStyle/>
        <a:p>
          <a:endParaRPr lang="en-US"/>
        </a:p>
      </dgm:t>
    </dgm:pt>
    <dgm:pt modelId="{B8ACB20C-E578-4D0D-BAEB-ED8665BDD16B}" type="sibTrans" cxnId="{1EA2859E-C5AD-4D02-82A7-FC6A30963FA8}">
      <dgm:prSet/>
      <dgm:spPr/>
      <dgm:t>
        <a:bodyPr/>
        <a:lstStyle/>
        <a:p>
          <a:endParaRPr lang="en-US"/>
        </a:p>
      </dgm:t>
    </dgm:pt>
    <dgm:pt modelId="{B144908D-2C7E-470E-980F-026802F18B4B}">
      <dgm:prSet phldrT="[Text]"/>
      <dgm:spPr/>
      <dgm:t>
        <a:bodyPr/>
        <a:lstStyle/>
        <a:p>
          <a:endParaRPr lang="en-US" dirty="0"/>
        </a:p>
      </dgm:t>
    </dgm:pt>
    <dgm:pt modelId="{998143BB-CD87-4784-BD7F-6AEF5691F5E0}" type="sibTrans" cxnId="{D2A7B933-104A-4100-9EAD-3CA1781DFC7A}">
      <dgm:prSet/>
      <dgm:spPr/>
      <dgm:t>
        <a:bodyPr/>
        <a:lstStyle/>
        <a:p>
          <a:endParaRPr lang="en-US"/>
        </a:p>
      </dgm:t>
    </dgm:pt>
    <dgm:pt modelId="{34DA9CC7-DE5C-4961-B79B-5779316D8A4E}" type="parTrans" cxnId="{D2A7B933-104A-4100-9EAD-3CA1781DFC7A}">
      <dgm:prSet/>
      <dgm:spPr/>
      <dgm:t>
        <a:bodyPr/>
        <a:lstStyle/>
        <a:p>
          <a:endParaRPr lang="en-US"/>
        </a:p>
      </dgm:t>
    </dgm:pt>
    <dgm:pt modelId="{04633FA5-C5E3-4A76-9C81-AF1D92220531}" type="pres">
      <dgm:prSet presAssocID="{3155AB6A-68B2-4CBE-BE5A-8FFA7569D857}" presName="linear" presStyleCnt="0">
        <dgm:presLayoutVars>
          <dgm:dir/>
          <dgm:resizeHandles val="exact"/>
        </dgm:presLayoutVars>
      </dgm:prSet>
      <dgm:spPr/>
      <dgm:t>
        <a:bodyPr/>
        <a:lstStyle/>
        <a:p>
          <a:endParaRPr lang="en-US"/>
        </a:p>
      </dgm:t>
    </dgm:pt>
    <dgm:pt modelId="{EA492594-0684-4510-BC21-CA3238EA06B4}" type="pres">
      <dgm:prSet presAssocID="{B85DC5D0-F5C1-410C-BE92-A7EFE129344A}" presName="comp" presStyleCnt="0"/>
      <dgm:spPr/>
    </dgm:pt>
    <dgm:pt modelId="{FFC46FBD-D763-4A95-A31C-83EB24051E33}" type="pres">
      <dgm:prSet presAssocID="{B85DC5D0-F5C1-410C-BE92-A7EFE129344A}" presName="box" presStyleLbl="node1" presStyleIdx="0" presStyleCnt="4" custLinFactNeighborX="136" custLinFactNeighborY="2713"/>
      <dgm:spPr/>
      <dgm:t>
        <a:bodyPr/>
        <a:lstStyle/>
        <a:p>
          <a:endParaRPr lang="en-US"/>
        </a:p>
      </dgm:t>
    </dgm:pt>
    <dgm:pt modelId="{D4B2E6F9-628E-480C-AA66-4309BA14B68A}" type="pres">
      <dgm:prSet presAssocID="{B85DC5D0-F5C1-410C-BE92-A7EFE129344A}"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C6AA2744-6DF1-42F9-B52C-4E026DCBEECE}" type="pres">
      <dgm:prSet presAssocID="{B85DC5D0-F5C1-410C-BE92-A7EFE129344A}" presName="text" presStyleLbl="node1" presStyleIdx="0" presStyleCnt="4">
        <dgm:presLayoutVars>
          <dgm:bulletEnabled val="1"/>
        </dgm:presLayoutVars>
      </dgm:prSet>
      <dgm:spPr/>
      <dgm:t>
        <a:bodyPr/>
        <a:lstStyle/>
        <a:p>
          <a:endParaRPr lang="en-US"/>
        </a:p>
      </dgm:t>
    </dgm:pt>
    <dgm:pt modelId="{5F43E48A-3E91-44C2-B389-0C331DB26278}" type="pres">
      <dgm:prSet presAssocID="{1FFAF638-A1DD-4BD7-AE00-4E9566C07DFF}" presName="spacer" presStyleCnt="0"/>
      <dgm:spPr/>
    </dgm:pt>
    <dgm:pt modelId="{796E118C-089C-41C5-9706-D0DD6B52E5A8}" type="pres">
      <dgm:prSet presAssocID="{3D77426C-4F23-4657-81DC-24F1E647C69B}" presName="comp" presStyleCnt="0"/>
      <dgm:spPr/>
    </dgm:pt>
    <dgm:pt modelId="{7521EC06-A4A5-4D40-8CA2-15FFEA7B7A3E}" type="pres">
      <dgm:prSet presAssocID="{3D77426C-4F23-4657-81DC-24F1E647C69B}" presName="box" presStyleLbl="node1" presStyleIdx="1" presStyleCnt="4"/>
      <dgm:spPr/>
      <dgm:t>
        <a:bodyPr/>
        <a:lstStyle/>
        <a:p>
          <a:endParaRPr lang="en-US"/>
        </a:p>
      </dgm:t>
    </dgm:pt>
    <dgm:pt modelId="{1B2B9BBA-8E4C-4D08-A3D9-32BA2C1FE120}" type="pres">
      <dgm:prSet presAssocID="{3D77426C-4F23-4657-81DC-24F1E647C69B}"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E3EB54AC-288F-4DD3-AC05-127D9CFD8DCD}" type="pres">
      <dgm:prSet presAssocID="{3D77426C-4F23-4657-81DC-24F1E647C69B}" presName="text" presStyleLbl="node1" presStyleIdx="1" presStyleCnt="4">
        <dgm:presLayoutVars>
          <dgm:bulletEnabled val="1"/>
        </dgm:presLayoutVars>
      </dgm:prSet>
      <dgm:spPr/>
      <dgm:t>
        <a:bodyPr/>
        <a:lstStyle/>
        <a:p>
          <a:endParaRPr lang="en-US"/>
        </a:p>
      </dgm:t>
    </dgm:pt>
    <dgm:pt modelId="{893000CC-87B4-4E3C-8F6B-AE76A2E87930}" type="pres">
      <dgm:prSet presAssocID="{1E3EA3AD-6013-43DB-A4CE-9B159A19C05D}" presName="spacer" presStyleCnt="0"/>
      <dgm:spPr/>
    </dgm:pt>
    <dgm:pt modelId="{765144B5-969B-43BE-8B50-50471FD33F44}" type="pres">
      <dgm:prSet presAssocID="{B144908D-2C7E-470E-980F-026802F18B4B}" presName="comp" presStyleCnt="0"/>
      <dgm:spPr/>
    </dgm:pt>
    <dgm:pt modelId="{900E148D-8ED1-4DE0-98ED-419E8302F70A}" type="pres">
      <dgm:prSet presAssocID="{B144908D-2C7E-470E-980F-026802F18B4B}" presName="box" presStyleLbl="node1" presStyleIdx="2" presStyleCnt="4" custLinFactNeighborX="241" custLinFactNeighborY="2004"/>
      <dgm:spPr/>
      <dgm:t>
        <a:bodyPr/>
        <a:lstStyle/>
        <a:p>
          <a:endParaRPr lang="en-US"/>
        </a:p>
      </dgm:t>
    </dgm:pt>
    <dgm:pt modelId="{D0DF821B-CA6A-480F-9717-112EF93B028E}" type="pres">
      <dgm:prSet presAssocID="{B144908D-2C7E-470E-980F-026802F18B4B}"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9000" b="-19000"/>
          </a:stretch>
        </a:blipFill>
      </dgm:spPr>
    </dgm:pt>
    <dgm:pt modelId="{4EC37535-9493-464F-A8F6-86D5EC782E9F}" type="pres">
      <dgm:prSet presAssocID="{B144908D-2C7E-470E-980F-026802F18B4B}" presName="text" presStyleLbl="node1" presStyleIdx="2" presStyleCnt="4">
        <dgm:presLayoutVars>
          <dgm:bulletEnabled val="1"/>
        </dgm:presLayoutVars>
      </dgm:prSet>
      <dgm:spPr/>
      <dgm:t>
        <a:bodyPr/>
        <a:lstStyle/>
        <a:p>
          <a:endParaRPr lang="en-US"/>
        </a:p>
      </dgm:t>
    </dgm:pt>
    <dgm:pt modelId="{1A4B8212-C3B9-4A98-8140-6DC1DF8EB32E}" type="pres">
      <dgm:prSet presAssocID="{998143BB-CD87-4784-BD7F-6AEF5691F5E0}" presName="spacer" presStyleCnt="0"/>
      <dgm:spPr/>
    </dgm:pt>
    <dgm:pt modelId="{9DFC5CB9-F007-47F3-946E-39350642D48A}" type="pres">
      <dgm:prSet presAssocID="{CAD84FCA-EB25-493F-ABEB-1470890FBA46}" presName="comp" presStyleCnt="0"/>
      <dgm:spPr/>
    </dgm:pt>
    <dgm:pt modelId="{B2D91B2C-A32C-4883-A806-86C7B00EBDE1}" type="pres">
      <dgm:prSet presAssocID="{CAD84FCA-EB25-493F-ABEB-1470890FBA46}" presName="box" presStyleLbl="node1" presStyleIdx="3" presStyleCnt="4"/>
      <dgm:spPr/>
      <dgm:t>
        <a:bodyPr/>
        <a:lstStyle/>
        <a:p>
          <a:endParaRPr lang="en-US"/>
        </a:p>
      </dgm:t>
    </dgm:pt>
    <dgm:pt modelId="{76788BD1-2620-4793-8E2D-82EA74569DAD}" type="pres">
      <dgm:prSet presAssocID="{CAD84FCA-EB25-493F-ABEB-1470890FBA46}"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dgm:spPr>
      <dgm:t>
        <a:bodyPr/>
        <a:lstStyle/>
        <a:p>
          <a:endParaRPr lang="en-US"/>
        </a:p>
      </dgm:t>
    </dgm:pt>
    <dgm:pt modelId="{EBEB538A-4A6B-46B6-9612-5FA3A9793B91}" type="pres">
      <dgm:prSet presAssocID="{CAD84FCA-EB25-493F-ABEB-1470890FBA46}" presName="text" presStyleLbl="node1" presStyleIdx="3" presStyleCnt="4">
        <dgm:presLayoutVars>
          <dgm:bulletEnabled val="1"/>
        </dgm:presLayoutVars>
      </dgm:prSet>
      <dgm:spPr/>
      <dgm:t>
        <a:bodyPr/>
        <a:lstStyle/>
        <a:p>
          <a:endParaRPr lang="en-US"/>
        </a:p>
      </dgm:t>
    </dgm:pt>
  </dgm:ptLst>
  <dgm:cxnLst>
    <dgm:cxn modelId="{D2A7B933-104A-4100-9EAD-3CA1781DFC7A}" srcId="{3155AB6A-68B2-4CBE-BE5A-8FFA7569D857}" destId="{B144908D-2C7E-470E-980F-026802F18B4B}" srcOrd="2" destOrd="0" parTransId="{34DA9CC7-DE5C-4961-B79B-5779316D8A4E}" sibTransId="{998143BB-CD87-4784-BD7F-6AEF5691F5E0}"/>
    <dgm:cxn modelId="{62A572B7-1356-4467-BB63-C1D65517D7AD}" type="presOf" srcId="{B85DC5D0-F5C1-410C-BE92-A7EFE129344A}" destId="{FFC46FBD-D763-4A95-A31C-83EB24051E33}" srcOrd="0" destOrd="0" presId="urn:microsoft.com/office/officeart/2005/8/layout/vList4"/>
    <dgm:cxn modelId="{8A0F48F6-5E49-473D-8BB1-92BC20230366}" type="presOf" srcId="{B144908D-2C7E-470E-980F-026802F18B4B}" destId="{900E148D-8ED1-4DE0-98ED-419E8302F70A}" srcOrd="0" destOrd="0" presId="urn:microsoft.com/office/officeart/2005/8/layout/vList4"/>
    <dgm:cxn modelId="{562C04B6-EB33-4251-BFDF-E8C025EE2235}" type="presOf" srcId="{B144908D-2C7E-470E-980F-026802F18B4B}" destId="{4EC37535-9493-464F-A8F6-86D5EC782E9F}" srcOrd="1" destOrd="0" presId="urn:microsoft.com/office/officeart/2005/8/layout/vList4"/>
    <dgm:cxn modelId="{D7EB4746-6805-4947-AA89-7E79C0AB6320}" type="presOf" srcId="{013A49CE-E368-4F0B-8D17-BDB70EB76EBB}" destId="{B2D91B2C-A32C-4883-A806-86C7B00EBDE1}" srcOrd="0" destOrd="2" presId="urn:microsoft.com/office/officeart/2005/8/layout/vList4"/>
    <dgm:cxn modelId="{CD6F7844-E537-4C8E-9A8F-2CB79FB7F3B6}" srcId="{3155AB6A-68B2-4CBE-BE5A-8FFA7569D857}" destId="{3D77426C-4F23-4657-81DC-24F1E647C69B}" srcOrd="1" destOrd="0" parTransId="{E2140C1D-403E-423D-956E-708C63957338}" sibTransId="{1E3EA3AD-6013-43DB-A4CE-9B159A19C05D}"/>
    <dgm:cxn modelId="{4ECDE5BA-DED6-4CEE-95FB-5ABFE535C4E7}" srcId="{3155AB6A-68B2-4CBE-BE5A-8FFA7569D857}" destId="{CAD84FCA-EB25-493F-ABEB-1470890FBA46}" srcOrd="3" destOrd="0" parTransId="{60C75F62-6B60-4BEA-A67D-B433B9CDB20B}" sibTransId="{4E60DF57-F954-4D67-9185-6A81A461BA1E}"/>
    <dgm:cxn modelId="{461D2B9B-67D9-46C1-8613-01DF57538597}" srcId="{CAD84FCA-EB25-493F-ABEB-1470890FBA46}" destId="{C1F63744-6043-4340-917D-325FB4B59B80}" srcOrd="0" destOrd="0" parTransId="{DBDBCB06-C1EF-4345-9878-B773D02392E5}" sibTransId="{FE3B6402-6B8A-4E07-8B15-2ABFA51130DE}"/>
    <dgm:cxn modelId="{49F63A77-5813-47F0-A5A8-7104A8E05FCE}" type="presOf" srcId="{3D77426C-4F23-4657-81DC-24F1E647C69B}" destId="{7521EC06-A4A5-4D40-8CA2-15FFEA7B7A3E}" srcOrd="0" destOrd="0" presId="urn:microsoft.com/office/officeart/2005/8/layout/vList4"/>
    <dgm:cxn modelId="{BC75CC80-EF87-4F8E-B38A-A7257C2B79FB}" srcId="{3155AB6A-68B2-4CBE-BE5A-8FFA7569D857}" destId="{B85DC5D0-F5C1-410C-BE92-A7EFE129344A}" srcOrd="0" destOrd="0" parTransId="{0199BAC8-8D3F-4A24-9756-CF2B8362D390}" sibTransId="{1FFAF638-A1DD-4BD7-AE00-4E9566C07DFF}"/>
    <dgm:cxn modelId="{243FDF46-5986-45A0-93ED-C39B84865D71}" type="presOf" srcId="{B85DC5D0-F5C1-410C-BE92-A7EFE129344A}" destId="{C6AA2744-6DF1-42F9-B52C-4E026DCBEECE}" srcOrd="1" destOrd="0" presId="urn:microsoft.com/office/officeart/2005/8/layout/vList4"/>
    <dgm:cxn modelId="{9F6FB78C-2C4C-4356-BA53-C8CC6DEE7322}" type="presOf" srcId="{013A49CE-E368-4F0B-8D17-BDB70EB76EBB}" destId="{EBEB538A-4A6B-46B6-9612-5FA3A9793B91}" srcOrd="1" destOrd="2" presId="urn:microsoft.com/office/officeart/2005/8/layout/vList4"/>
    <dgm:cxn modelId="{42D343E4-C44D-4272-A111-1FB4D9A32C01}" type="presOf" srcId="{CAD84FCA-EB25-493F-ABEB-1470890FBA46}" destId="{B2D91B2C-A32C-4883-A806-86C7B00EBDE1}" srcOrd="0" destOrd="0" presId="urn:microsoft.com/office/officeart/2005/8/layout/vList4"/>
    <dgm:cxn modelId="{CEB0B701-56F7-4618-AA4E-838CE99194A0}" type="presOf" srcId="{3155AB6A-68B2-4CBE-BE5A-8FFA7569D857}" destId="{04633FA5-C5E3-4A76-9C81-AF1D92220531}" srcOrd="0" destOrd="0" presId="urn:microsoft.com/office/officeart/2005/8/layout/vList4"/>
    <dgm:cxn modelId="{AA540CAA-491E-491F-B55B-0A01A35495D8}" type="presOf" srcId="{3D77426C-4F23-4657-81DC-24F1E647C69B}" destId="{E3EB54AC-288F-4DD3-AC05-127D9CFD8DCD}" srcOrd="1" destOrd="0" presId="urn:microsoft.com/office/officeart/2005/8/layout/vList4"/>
    <dgm:cxn modelId="{3F254BC6-1CAD-472E-8F25-508587FC087A}" type="presOf" srcId="{C1F63744-6043-4340-917D-325FB4B59B80}" destId="{EBEB538A-4A6B-46B6-9612-5FA3A9793B91}" srcOrd="1" destOrd="1" presId="urn:microsoft.com/office/officeart/2005/8/layout/vList4"/>
    <dgm:cxn modelId="{55C95E12-D92E-415D-9043-24D7F52BAD51}" type="presOf" srcId="{CAD84FCA-EB25-493F-ABEB-1470890FBA46}" destId="{EBEB538A-4A6B-46B6-9612-5FA3A9793B91}" srcOrd="1" destOrd="0" presId="urn:microsoft.com/office/officeart/2005/8/layout/vList4"/>
    <dgm:cxn modelId="{C4B8EA8A-3218-4863-B657-34232069BA07}" type="presOf" srcId="{C1F63744-6043-4340-917D-325FB4B59B80}" destId="{B2D91B2C-A32C-4883-A806-86C7B00EBDE1}" srcOrd="0" destOrd="1" presId="urn:microsoft.com/office/officeart/2005/8/layout/vList4"/>
    <dgm:cxn modelId="{1EA2859E-C5AD-4D02-82A7-FC6A30963FA8}" srcId="{CAD84FCA-EB25-493F-ABEB-1470890FBA46}" destId="{013A49CE-E368-4F0B-8D17-BDB70EB76EBB}" srcOrd="1" destOrd="0" parTransId="{28A67C80-2533-448D-9166-AB131BA8BECC}" sibTransId="{B8ACB20C-E578-4D0D-BAEB-ED8665BDD16B}"/>
    <dgm:cxn modelId="{FA42B98A-BC19-419B-A821-0E2622EBE004}" type="presParOf" srcId="{04633FA5-C5E3-4A76-9C81-AF1D92220531}" destId="{EA492594-0684-4510-BC21-CA3238EA06B4}" srcOrd="0" destOrd="0" presId="urn:microsoft.com/office/officeart/2005/8/layout/vList4"/>
    <dgm:cxn modelId="{551CDD19-CB37-4795-B831-F76F7F89208C}" type="presParOf" srcId="{EA492594-0684-4510-BC21-CA3238EA06B4}" destId="{FFC46FBD-D763-4A95-A31C-83EB24051E33}" srcOrd="0" destOrd="0" presId="urn:microsoft.com/office/officeart/2005/8/layout/vList4"/>
    <dgm:cxn modelId="{1C55B6DA-492C-4285-BD1C-0AF2F9A7A08B}" type="presParOf" srcId="{EA492594-0684-4510-BC21-CA3238EA06B4}" destId="{D4B2E6F9-628E-480C-AA66-4309BA14B68A}" srcOrd="1" destOrd="0" presId="urn:microsoft.com/office/officeart/2005/8/layout/vList4"/>
    <dgm:cxn modelId="{01F6361C-7D0C-47C7-8C27-D9B8532F3E23}" type="presParOf" srcId="{EA492594-0684-4510-BC21-CA3238EA06B4}" destId="{C6AA2744-6DF1-42F9-B52C-4E026DCBEECE}" srcOrd="2" destOrd="0" presId="urn:microsoft.com/office/officeart/2005/8/layout/vList4"/>
    <dgm:cxn modelId="{61C20E45-6CDC-4275-94C1-DE63108888A5}" type="presParOf" srcId="{04633FA5-C5E3-4A76-9C81-AF1D92220531}" destId="{5F43E48A-3E91-44C2-B389-0C331DB26278}" srcOrd="1" destOrd="0" presId="urn:microsoft.com/office/officeart/2005/8/layout/vList4"/>
    <dgm:cxn modelId="{62F90BCD-AD91-4A9D-9622-2EC5A58A6790}" type="presParOf" srcId="{04633FA5-C5E3-4A76-9C81-AF1D92220531}" destId="{796E118C-089C-41C5-9706-D0DD6B52E5A8}" srcOrd="2" destOrd="0" presId="urn:microsoft.com/office/officeart/2005/8/layout/vList4"/>
    <dgm:cxn modelId="{8D87E304-23D0-410E-AA26-AAA85EF0AABF}" type="presParOf" srcId="{796E118C-089C-41C5-9706-D0DD6B52E5A8}" destId="{7521EC06-A4A5-4D40-8CA2-15FFEA7B7A3E}" srcOrd="0" destOrd="0" presId="urn:microsoft.com/office/officeart/2005/8/layout/vList4"/>
    <dgm:cxn modelId="{28514417-9199-4313-BE12-568F4BC6D41A}" type="presParOf" srcId="{796E118C-089C-41C5-9706-D0DD6B52E5A8}" destId="{1B2B9BBA-8E4C-4D08-A3D9-32BA2C1FE120}" srcOrd="1" destOrd="0" presId="urn:microsoft.com/office/officeart/2005/8/layout/vList4"/>
    <dgm:cxn modelId="{F8338B48-AE29-452D-A6B5-907B5C949897}" type="presParOf" srcId="{796E118C-089C-41C5-9706-D0DD6B52E5A8}" destId="{E3EB54AC-288F-4DD3-AC05-127D9CFD8DCD}" srcOrd="2" destOrd="0" presId="urn:microsoft.com/office/officeart/2005/8/layout/vList4"/>
    <dgm:cxn modelId="{0ECCA83F-0058-49BE-9846-C5CBFEB3E39E}" type="presParOf" srcId="{04633FA5-C5E3-4A76-9C81-AF1D92220531}" destId="{893000CC-87B4-4E3C-8F6B-AE76A2E87930}" srcOrd="3" destOrd="0" presId="urn:microsoft.com/office/officeart/2005/8/layout/vList4"/>
    <dgm:cxn modelId="{EC307EFE-0B2F-4C5C-8E01-C2C6175DD9C7}" type="presParOf" srcId="{04633FA5-C5E3-4A76-9C81-AF1D92220531}" destId="{765144B5-969B-43BE-8B50-50471FD33F44}" srcOrd="4" destOrd="0" presId="urn:microsoft.com/office/officeart/2005/8/layout/vList4"/>
    <dgm:cxn modelId="{6AE137F0-D125-42C0-BAE5-C2C37A351938}" type="presParOf" srcId="{765144B5-969B-43BE-8B50-50471FD33F44}" destId="{900E148D-8ED1-4DE0-98ED-419E8302F70A}" srcOrd="0" destOrd="0" presId="urn:microsoft.com/office/officeart/2005/8/layout/vList4"/>
    <dgm:cxn modelId="{C9D59FBF-B744-48FD-9465-6772E89E4697}" type="presParOf" srcId="{765144B5-969B-43BE-8B50-50471FD33F44}" destId="{D0DF821B-CA6A-480F-9717-112EF93B028E}" srcOrd="1" destOrd="0" presId="urn:microsoft.com/office/officeart/2005/8/layout/vList4"/>
    <dgm:cxn modelId="{7981B16D-38E4-442B-A689-8A86B269C611}" type="presParOf" srcId="{765144B5-969B-43BE-8B50-50471FD33F44}" destId="{4EC37535-9493-464F-A8F6-86D5EC782E9F}" srcOrd="2" destOrd="0" presId="urn:microsoft.com/office/officeart/2005/8/layout/vList4"/>
    <dgm:cxn modelId="{7B7D1B24-FCA0-4BC7-B9DF-1B557E9F10D5}" type="presParOf" srcId="{04633FA5-C5E3-4A76-9C81-AF1D92220531}" destId="{1A4B8212-C3B9-4A98-8140-6DC1DF8EB32E}" srcOrd="5" destOrd="0" presId="urn:microsoft.com/office/officeart/2005/8/layout/vList4"/>
    <dgm:cxn modelId="{45959F05-3941-48D1-848F-B6F083AF18FB}" type="presParOf" srcId="{04633FA5-C5E3-4A76-9C81-AF1D92220531}" destId="{9DFC5CB9-F007-47F3-946E-39350642D48A}" srcOrd="6" destOrd="0" presId="urn:microsoft.com/office/officeart/2005/8/layout/vList4"/>
    <dgm:cxn modelId="{4373F285-1A8E-43FE-B8EF-75A2A87E76C9}" type="presParOf" srcId="{9DFC5CB9-F007-47F3-946E-39350642D48A}" destId="{B2D91B2C-A32C-4883-A806-86C7B00EBDE1}" srcOrd="0" destOrd="0" presId="urn:microsoft.com/office/officeart/2005/8/layout/vList4"/>
    <dgm:cxn modelId="{2B1D26BE-F0B5-4DD9-8972-7C789DEAD3AF}" type="presParOf" srcId="{9DFC5CB9-F007-47F3-946E-39350642D48A}" destId="{76788BD1-2620-4793-8E2D-82EA74569DAD}" srcOrd="1" destOrd="0" presId="urn:microsoft.com/office/officeart/2005/8/layout/vList4"/>
    <dgm:cxn modelId="{99C58A90-B5C1-4E5E-B77C-BFDC4829DDCC}" type="presParOf" srcId="{9DFC5CB9-F007-47F3-946E-39350642D48A}" destId="{EBEB538A-4A6B-46B6-9612-5FA3A9793B9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7A111-A8F0-4A22-B7E7-8BFB30680FD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0523C3F-DD56-4D8D-94FF-742D19DFE0ED}">
      <dgm:prSet phldrT="[Text]"/>
      <dgm:spPr/>
      <dgm:t>
        <a:bodyPr/>
        <a:lstStyle/>
        <a:p>
          <a:r>
            <a:rPr lang="en-US" dirty="0" smtClean="0"/>
            <a:t>Trinidad and Tobago</a:t>
          </a:r>
          <a:endParaRPr lang="en-US" dirty="0"/>
        </a:p>
      </dgm:t>
    </dgm:pt>
    <dgm:pt modelId="{1B7B878A-3EC2-4D35-A1D9-E8B2480EF44C}" type="parTrans" cxnId="{6F96E9B3-5475-4A22-A9A8-FE5EF579BEE2}">
      <dgm:prSet/>
      <dgm:spPr/>
      <dgm:t>
        <a:bodyPr/>
        <a:lstStyle/>
        <a:p>
          <a:endParaRPr lang="en-US"/>
        </a:p>
      </dgm:t>
    </dgm:pt>
    <dgm:pt modelId="{4BD5F694-66D3-46FC-814E-C03A796E6865}" type="sibTrans" cxnId="{6F96E9B3-5475-4A22-A9A8-FE5EF579BEE2}">
      <dgm:prSet/>
      <dgm:spPr/>
      <dgm:t>
        <a:bodyPr/>
        <a:lstStyle/>
        <a:p>
          <a:endParaRPr lang="en-US"/>
        </a:p>
      </dgm:t>
    </dgm:pt>
    <dgm:pt modelId="{357E7A20-A60C-4FCE-BC86-C8772EF5802E}">
      <dgm:prSet phldrT="[Text]"/>
      <dgm:spPr/>
      <dgm:t>
        <a:bodyPr/>
        <a:lstStyle/>
        <a:p>
          <a:r>
            <a:rPr lang="en-GB" b="1" dirty="0" smtClean="0"/>
            <a:t>£5 </a:t>
          </a:r>
          <a:r>
            <a:rPr lang="en-GB" dirty="0" smtClean="0"/>
            <a:t>million for medical devices</a:t>
          </a:r>
          <a:endParaRPr lang="en-US" dirty="0"/>
        </a:p>
      </dgm:t>
    </dgm:pt>
    <dgm:pt modelId="{C7D79125-5223-4DD9-AAC0-2E534847B52B}" type="parTrans" cxnId="{F2C9F35F-A12D-4388-A287-36FCB74FE59A}">
      <dgm:prSet/>
      <dgm:spPr/>
      <dgm:t>
        <a:bodyPr/>
        <a:lstStyle/>
        <a:p>
          <a:endParaRPr lang="en-US"/>
        </a:p>
      </dgm:t>
    </dgm:pt>
    <dgm:pt modelId="{0255B59D-D8E8-4EBD-90D1-7B5C2819B6C7}" type="sibTrans" cxnId="{F2C9F35F-A12D-4388-A287-36FCB74FE59A}">
      <dgm:prSet/>
      <dgm:spPr/>
      <dgm:t>
        <a:bodyPr/>
        <a:lstStyle/>
        <a:p>
          <a:endParaRPr lang="en-US"/>
        </a:p>
      </dgm:t>
    </dgm:pt>
    <dgm:pt modelId="{CC908FDA-78A6-4D03-A689-D27376693389}">
      <dgm:prSet phldrT="[Text]"/>
      <dgm:spPr/>
      <dgm:t>
        <a:bodyPr/>
        <a:lstStyle/>
        <a:p>
          <a:r>
            <a:rPr lang="en-US" dirty="0" smtClean="0"/>
            <a:t>Jamaica</a:t>
          </a:r>
          <a:endParaRPr lang="en-US" dirty="0"/>
        </a:p>
      </dgm:t>
    </dgm:pt>
    <dgm:pt modelId="{122A04B8-A91A-4B06-8833-271E747D23CA}" type="parTrans" cxnId="{50697870-B7C0-405E-9B14-8257CF113F45}">
      <dgm:prSet/>
      <dgm:spPr/>
      <dgm:t>
        <a:bodyPr/>
        <a:lstStyle/>
        <a:p>
          <a:endParaRPr lang="en-US"/>
        </a:p>
      </dgm:t>
    </dgm:pt>
    <dgm:pt modelId="{9F4E2CEA-81A1-46E8-9E8E-8D3C562A5A31}" type="sibTrans" cxnId="{50697870-B7C0-405E-9B14-8257CF113F45}">
      <dgm:prSet/>
      <dgm:spPr/>
      <dgm:t>
        <a:bodyPr/>
        <a:lstStyle/>
        <a:p>
          <a:endParaRPr lang="en-US"/>
        </a:p>
      </dgm:t>
    </dgm:pt>
    <dgm:pt modelId="{FCB180C3-15A7-4223-8EFB-A1187CC5BF91}">
      <dgm:prSet phldrT="[Text]"/>
      <dgm:spPr/>
      <dgm:t>
        <a:bodyPr/>
        <a:lstStyle/>
        <a:p>
          <a:r>
            <a:rPr lang="en-GB" b="1" dirty="0" smtClean="0"/>
            <a:t>£57 </a:t>
          </a:r>
          <a:r>
            <a:rPr lang="en-GB" dirty="0" smtClean="0"/>
            <a:t>million for pharmaceuticals and medical devices</a:t>
          </a:r>
          <a:endParaRPr lang="en-US" dirty="0"/>
        </a:p>
      </dgm:t>
    </dgm:pt>
    <dgm:pt modelId="{A5C49614-7946-4E17-AFEA-572B7AC08892}" type="parTrans" cxnId="{4E47AC05-464E-458A-982A-7CBCD0D7715E}">
      <dgm:prSet/>
      <dgm:spPr/>
      <dgm:t>
        <a:bodyPr/>
        <a:lstStyle/>
        <a:p>
          <a:endParaRPr lang="en-US"/>
        </a:p>
      </dgm:t>
    </dgm:pt>
    <dgm:pt modelId="{87196490-43C0-477B-A993-A5A9F6A9C1EB}" type="sibTrans" cxnId="{4E47AC05-464E-458A-982A-7CBCD0D7715E}">
      <dgm:prSet/>
      <dgm:spPr/>
      <dgm:t>
        <a:bodyPr/>
        <a:lstStyle/>
        <a:p>
          <a:endParaRPr lang="en-US"/>
        </a:p>
      </dgm:t>
    </dgm:pt>
    <dgm:pt modelId="{5A4483E6-5C06-4CAD-93A9-5E3223BFF49D}">
      <dgm:prSet phldrT="[Text]"/>
      <dgm:spPr/>
      <dgm:t>
        <a:bodyPr/>
        <a:lstStyle/>
        <a:p>
          <a:r>
            <a:rPr lang="en-US" dirty="0" smtClean="0"/>
            <a:t>Guyana</a:t>
          </a:r>
          <a:endParaRPr lang="en-US" dirty="0"/>
        </a:p>
      </dgm:t>
    </dgm:pt>
    <dgm:pt modelId="{0BB193DA-9D00-4D2A-8443-DFC9CF37C19F}" type="parTrans" cxnId="{9024801A-59CD-4C4E-AF42-FFAA239209DD}">
      <dgm:prSet/>
      <dgm:spPr/>
      <dgm:t>
        <a:bodyPr/>
        <a:lstStyle/>
        <a:p>
          <a:endParaRPr lang="en-US"/>
        </a:p>
      </dgm:t>
    </dgm:pt>
    <dgm:pt modelId="{17F4ECE8-1DDF-4774-82E0-B5FF83AB8EAF}" type="sibTrans" cxnId="{9024801A-59CD-4C4E-AF42-FFAA239209DD}">
      <dgm:prSet/>
      <dgm:spPr/>
      <dgm:t>
        <a:bodyPr/>
        <a:lstStyle/>
        <a:p>
          <a:endParaRPr lang="en-US"/>
        </a:p>
      </dgm:t>
    </dgm:pt>
    <dgm:pt modelId="{A08F0DCC-1E61-448F-BD53-3D4E4661DBBC}">
      <dgm:prSet phldrT="[Text]"/>
      <dgm:spPr/>
      <dgm:t>
        <a:bodyPr/>
        <a:lstStyle/>
        <a:p>
          <a:r>
            <a:rPr lang="en-GB" b="1" dirty="0" smtClean="0">
              <a:solidFill>
                <a:schemeClr val="bg1"/>
              </a:solidFill>
            </a:rPr>
            <a:t>£49 </a:t>
          </a:r>
          <a:r>
            <a:rPr lang="en-GB" b="0" dirty="0" smtClean="0">
              <a:solidFill>
                <a:schemeClr val="bg1"/>
              </a:solidFill>
            </a:rPr>
            <a:t>million</a:t>
          </a:r>
          <a:r>
            <a:rPr lang="en-GB" b="1" dirty="0" smtClean="0">
              <a:solidFill>
                <a:schemeClr val="bg1"/>
              </a:solidFill>
            </a:rPr>
            <a:t> </a:t>
          </a:r>
          <a:r>
            <a:rPr lang="en-GB" b="0" dirty="0" smtClean="0">
              <a:solidFill>
                <a:schemeClr val="bg1"/>
              </a:solidFill>
            </a:rPr>
            <a:t>design and construction of six new hospitals</a:t>
          </a:r>
          <a:endParaRPr lang="en-US" b="0" dirty="0"/>
        </a:p>
      </dgm:t>
    </dgm:pt>
    <dgm:pt modelId="{56654146-92F3-49A0-B7D2-C61EA07ABE19}" type="sibTrans" cxnId="{DB027626-61C7-48B3-BD83-C4B1E4BA8D1C}">
      <dgm:prSet/>
      <dgm:spPr/>
      <dgm:t>
        <a:bodyPr/>
        <a:lstStyle/>
        <a:p>
          <a:endParaRPr lang="en-US"/>
        </a:p>
      </dgm:t>
    </dgm:pt>
    <dgm:pt modelId="{0F04D80F-DF6E-4693-B55E-0D635C160B6A}" type="parTrans" cxnId="{DB027626-61C7-48B3-BD83-C4B1E4BA8D1C}">
      <dgm:prSet/>
      <dgm:spPr/>
      <dgm:t>
        <a:bodyPr/>
        <a:lstStyle/>
        <a:p>
          <a:endParaRPr lang="en-US"/>
        </a:p>
      </dgm:t>
    </dgm:pt>
    <dgm:pt modelId="{EF78BDBC-4D0F-46DD-AB58-473F408EA2FE}">
      <dgm:prSet phldrT="[Text]"/>
      <dgm:spPr/>
      <dgm:t>
        <a:bodyPr/>
        <a:lstStyle/>
        <a:p>
          <a:r>
            <a:rPr lang="en-US" dirty="0" smtClean="0"/>
            <a:t>Barbados and  the EC </a:t>
          </a:r>
          <a:endParaRPr lang="en-US" dirty="0"/>
        </a:p>
      </dgm:t>
    </dgm:pt>
    <dgm:pt modelId="{42976816-6725-4626-804B-7341AEF5D702}" type="parTrans" cxnId="{B23BA1AE-ABA6-411C-B9A5-70514435B012}">
      <dgm:prSet/>
      <dgm:spPr/>
      <dgm:t>
        <a:bodyPr/>
        <a:lstStyle/>
        <a:p>
          <a:endParaRPr lang="en-US"/>
        </a:p>
      </dgm:t>
    </dgm:pt>
    <dgm:pt modelId="{850EA5E9-D04C-468F-966A-718D2F04D4FE}" type="sibTrans" cxnId="{B23BA1AE-ABA6-411C-B9A5-70514435B012}">
      <dgm:prSet/>
      <dgm:spPr/>
      <dgm:t>
        <a:bodyPr/>
        <a:lstStyle/>
        <a:p>
          <a:endParaRPr lang="en-US"/>
        </a:p>
      </dgm:t>
    </dgm:pt>
    <dgm:pt modelId="{14EA2752-5D19-4564-B4B5-763B78C9B02F}">
      <dgm:prSet phldrT="[Text]"/>
      <dgm:spPr/>
      <dgm:t>
        <a:bodyPr/>
        <a:lstStyle/>
        <a:p>
          <a:r>
            <a:rPr lang="en-US" b="1" dirty="0" smtClean="0"/>
            <a:t>US$20</a:t>
          </a:r>
          <a:r>
            <a:rPr lang="en-US" dirty="0" smtClean="0"/>
            <a:t> million C19 response loan from World Bank</a:t>
          </a:r>
          <a:endParaRPr lang="en-US" dirty="0"/>
        </a:p>
      </dgm:t>
    </dgm:pt>
    <dgm:pt modelId="{2A3BF2F7-F3D0-4D58-AE98-34E030971BBF}" type="parTrans" cxnId="{D2A5F60E-B7AE-4BC0-94A2-01D0583ACB21}">
      <dgm:prSet/>
      <dgm:spPr/>
      <dgm:t>
        <a:bodyPr/>
        <a:lstStyle/>
        <a:p>
          <a:endParaRPr lang="en-US"/>
        </a:p>
      </dgm:t>
    </dgm:pt>
    <dgm:pt modelId="{67C6289B-5850-43C9-95F7-168B5781BC30}" type="sibTrans" cxnId="{D2A5F60E-B7AE-4BC0-94A2-01D0583ACB21}">
      <dgm:prSet/>
      <dgm:spPr/>
      <dgm:t>
        <a:bodyPr/>
        <a:lstStyle/>
        <a:p>
          <a:endParaRPr lang="en-US"/>
        </a:p>
      </dgm:t>
    </dgm:pt>
    <dgm:pt modelId="{C9B05630-38A4-4DA1-B28C-72A10A748546}">
      <dgm:prSet phldrT="[Text]"/>
      <dgm:spPr/>
      <dgm:t>
        <a:bodyPr/>
        <a:lstStyle/>
        <a:p>
          <a:endParaRPr lang="en-US" dirty="0"/>
        </a:p>
      </dgm:t>
    </dgm:pt>
    <dgm:pt modelId="{17B2826E-A0F9-4040-B753-5554A820FE3F}" type="parTrans" cxnId="{3367BBCB-6869-458E-B712-D73C7F0523AB}">
      <dgm:prSet/>
      <dgm:spPr/>
      <dgm:t>
        <a:bodyPr/>
        <a:lstStyle/>
        <a:p>
          <a:endParaRPr lang="en-US"/>
        </a:p>
      </dgm:t>
    </dgm:pt>
    <dgm:pt modelId="{4784FE25-6F44-40DC-BC45-033EB5FF3854}" type="sibTrans" cxnId="{3367BBCB-6869-458E-B712-D73C7F0523AB}">
      <dgm:prSet/>
      <dgm:spPr/>
      <dgm:t>
        <a:bodyPr/>
        <a:lstStyle/>
        <a:p>
          <a:endParaRPr lang="en-US"/>
        </a:p>
      </dgm:t>
    </dgm:pt>
    <dgm:pt modelId="{E842F664-D904-4005-9C93-B0B7802E31B2}">
      <dgm:prSet phldrT="[Text]"/>
      <dgm:spPr/>
      <dgm:t>
        <a:bodyPr/>
        <a:lstStyle/>
        <a:p>
          <a:endParaRPr lang="en-US" dirty="0"/>
        </a:p>
      </dgm:t>
    </dgm:pt>
    <dgm:pt modelId="{724A6D36-8F23-417B-A8D2-4672FC2B6B78}" type="parTrans" cxnId="{74B645E5-5EC0-48C6-9C5C-368FBBA8E3E2}">
      <dgm:prSet/>
      <dgm:spPr/>
      <dgm:t>
        <a:bodyPr/>
        <a:lstStyle/>
        <a:p>
          <a:endParaRPr lang="en-US"/>
        </a:p>
      </dgm:t>
    </dgm:pt>
    <dgm:pt modelId="{6320DFA0-8670-4B0D-8C0C-9AEEDD3B1D93}" type="sibTrans" cxnId="{74B645E5-5EC0-48C6-9C5C-368FBBA8E3E2}">
      <dgm:prSet/>
      <dgm:spPr/>
      <dgm:t>
        <a:bodyPr/>
        <a:lstStyle/>
        <a:p>
          <a:endParaRPr lang="en-US"/>
        </a:p>
      </dgm:t>
    </dgm:pt>
    <dgm:pt modelId="{2444DC9E-48B7-47CF-A9AF-B3BA67023D5C}">
      <dgm:prSet/>
      <dgm:spPr/>
      <dgm:t>
        <a:bodyPr/>
        <a:lstStyle/>
        <a:p>
          <a:endParaRPr lang="en-US" dirty="0">
            <a:solidFill>
              <a:schemeClr val="bg1"/>
            </a:solidFill>
          </a:endParaRPr>
        </a:p>
      </dgm:t>
    </dgm:pt>
    <dgm:pt modelId="{95FFC182-13B6-4FFE-8EB5-D21421326928}" type="parTrans" cxnId="{0B733DEB-C97C-4B5E-B7BA-04623FD67F54}">
      <dgm:prSet/>
      <dgm:spPr/>
      <dgm:t>
        <a:bodyPr/>
        <a:lstStyle/>
        <a:p>
          <a:endParaRPr lang="en-US"/>
        </a:p>
      </dgm:t>
    </dgm:pt>
    <dgm:pt modelId="{5A55FAC7-15BD-4202-8B1A-99CF133BCB33}" type="sibTrans" cxnId="{0B733DEB-C97C-4B5E-B7BA-04623FD67F54}">
      <dgm:prSet/>
      <dgm:spPr/>
      <dgm:t>
        <a:bodyPr/>
        <a:lstStyle/>
        <a:p>
          <a:endParaRPr lang="en-US"/>
        </a:p>
      </dgm:t>
    </dgm:pt>
    <dgm:pt modelId="{8F1FE310-19D8-4205-9333-6DD5DCAA961C}">
      <dgm:prSet/>
      <dgm:spPr/>
      <dgm:t>
        <a:bodyPr/>
        <a:lstStyle/>
        <a:p>
          <a:r>
            <a:rPr lang="en-US" b="1" dirty="0" smtClean="0">
              <a:solidFill>
                <a:schemeClr val="bg1"/>
              </a:solidFill>
            </a:rPr>
            <a:t>£1 </a:t>
          </a:r>
          <a:r>
            <a:rPr lang="en-US" b="0" dirty="0" smtClean="0">
              <a:solidFill>
                <a:schemeClr val="bg1"/>
              </a:solidFill>
            </a:rPr>
            <a:t>million</a:t>
          </a:r>
          <a:r>
            <a:rPr lang="en-US" b="1" dirty="0" smtClean="0">
              <a:solidFill>
                <a:schemeClr val="bg1"/>
              </a:solidFill>
            </a:rPr>
            <a:t> </a:t>
          </a:r>
          <a:r>
            <a:rPr lang="en-GB" dirty="0" smtClean="0"/>
            <a:t>retrofit and equip the Festival City Polyclinic to provide services which will include x-ray, dental, laboratory and rehabilitation services</a:t>
          </a:r>
          <a:endParaRPr lang="en-US" dirty="0">
            <a:solidFill>
              <a:schemeClr val="bg1"/>
            </a:solidFill>
          </a:endParaRPr>
        </a:p>
      </dgm:t>
    </dgm:pt>
    <dgm:pt modelId="{ABBBA0C2-5A87-4CA4-AFE1-BC44FB1BD7CB}" type="parTrans" cxnId="{3C997FEA-CA2D-4B93-8531-9C26536E317A}">
      <dgm:prSet/>
      <dgm:spPr/>
      <dgm:t>
        <a:bodyPr/>
        <a:lstStyle/>
        <a:p>
          <a:endParaRPr lang="en-US"/>
        </a:p>
      </dgm:t>
    </dgm:pt>
    <dgm:pt modelId="{5CA87152-BBD5-43BE-BB16-5A23EC7529A4}" type="sibTrans" cxnId="{3C997FEA-CA2D-4B93-8531-9C26536E317A}">
      <dgm:prSet/>
      <dgm:spPr/>
      <dgm:t>
        <a:bodyPr/>
        <a:lstStyle/>
        <a:p>
          <a:endParaRPr lang="en-US"/>
        </a:p>
      </dgm:t>
    </dgm:pt>
    <dgm:pt modelId="{5CE48931-88B2-4D8A-8AC8-D9375C8135DD}">
      <dgm:prSet/>
      <dgm:spPr/>
      <dgm:t>
        <a:bodyPr/>
        <a:lstStyle/>
        <a:p>
          <a:endParaRPr lang="en-US" dirty="0"/>
        </a:p>
      </dgm:t>
    </dgm:pt>
    <dgm:pt modelId="{EA76F5A3-4843-49F6-8A2B-85089312850A}" type="parTrans" cxnId="{E01A98E3-70FF-4730-846C-989E680CEFD9}">
      <dgm:prSet/>
      <dgm:spPr/>
      <dgm:t>
        <a:bodyPr/>
        <a:lstStyle/>
        <a:p>
          <a:endParaRPr lang="en-US"/>
        </a:p>
      </dgm:t>
    </dgm:pt>
    <dgm:pt modelId="{F6F344CC-7A5D-4CC2-B943-678538DB8E15}" type="sibTrans" cxnId="{E01A98E3-70FF-4730-846C-989E680CEFD9}">
      <dgm:prSet/>
      <dgm:spPr/>
      <dgm:t>
        <a:bodyPr/>
        <a:lstStyle/>
        <a:p>
          <a:endParaRPr lang="en-US"/>
        </a:p>
      </dgm:t>
    </dgm:pt>
    <dgm:pt modelId="{9E46C515-9BE2-411D-A0C8-6130B700E01C}">
      <dgm:prSet phldrT="[Text]"/>
      <dgm:spPr/>
      <dgm:t>
        <a:bodyPr/>
        <a:lstStyle/>
        <a:p>
          <a:r>
            <a:rPr lang="en-US" dirty="0" smtClean="0"/>
            <a:t>£14.5 million for hospital construction work </a:t>
          </a:r>
          <a:endParaRPr lang="en-US" dirty="0"/>
        </a:p>
      </dgm:t>
    </dgm:pt>
    <dgm:pt modelId="{73C24D3E-91C7-4A4E-A9BE-490ACC64147F}" type="sibTrans" cxnId="{00261F08-6B54-4947-A2B6-6502C0FC3A81}">
      <dgm:prSet/>
      <dgm:spPr/>
      <dgm:t>
        <a:bodyPr/>
        <a:lstStyle/>
        <a:p>
          <a:endParaRPr lang="en-US"/>
        </a:p>
      </dgm:t>
    </dgm:pt>
    <dgm:pt modelId="{EF546EA1-482C-4167-87CE-BB2EC520ABC6}" type="parTrans" cxnId="{00261F08-6B54-4947-A2B6-6502C0FC3A81}">
      <dgm:prSet/>
      <dgm:spPr/>
      <dgm:t>
        <a:bodyPr/>
        <a:lstStyle/>
        <a:p>
          <a:endParaRPr lang="en-US"/>
        </a:p>
      </dgm:t>
    </dgm:pt>
    <dgm:pt modelId="{D24CE97F-2934-4505-AB45-3B5A8FEC58A7}">
      <dgm:prSet phldrT="[Text]"/>
      <dgm:spPr/>
      <dgm:t>
        <a:bodyPr/>
        <a:lstStyle/>
        <a:p>
          <a:endParaRPr lang="en-US" b="1" dirty="0"/>
        </a:p>
      </dgm:t>
    </dgm:pt>
    <dgm:pt modelId="{68003D4F-78F6-40C7-80F4-B6375F16E85B}" type="parTrans" cxnId="{157B5105-6C53-48AA-9252-936B56977D4B}">
      <dgm:prSet/>
      <dgm:spPr/>
      <dgm:t>
        <a:bodyPr/>
        <a:lstStyle/>
        <a:p>
          <a:endParaRPr lang="en-US"/>
        </a:p>
      </dgm:t>
    </dgm:pt>
    <dgm:pt modelId="{08D24AD3-1C28-4061-B687-718E6DFAA1C9}" type="sibTrans" cxnId="{157B5105-6C53-48AA-9252-936B56977D4B}">
      <dgm:prSet/>
      <dgm:spPr/>
      <dgm:t>
        <a:bodyPr/>
        <a:lstStyle/>
        <a:p>
          <a:endParaRPr lang="en-US"/>
        </a:p>
      </dgm:t>
    </dgm:pt>
    <dgm:pt modelId="{FA6A0397-DA23-4BA7-BA15-61C0FE5CB713}">
      <dgm:prSet phldrT="[Text]"/>
      <dgm:spPr/>
      <dgm:t>
        <a:bodyPr/>
        <a:lstStyle/>
        <a:p>
          <a:endParaRPr lang="en-US" b="1" dirty="0"/>
        </a:p>
      </dgm:t>
    </dgm:pt>
    <dgm:pt modelId="{67C528E3-4DA4-4414-8126-C51E891E2465}" type="parTrans" cxnId="{5596873B-F6F7-4FFD-9107-70A2103222E2}">
      <dgm:prSet/>
      <dgm:spPr/>
      <dgm:t>
        <a:bodyPr/>
        <a:lstStyle/>
        <a:p>
          <a:endParaRPr lang="en-US"/>
        </a:p>
      </dgm:t>
    </dgm:pt>
    <dgm:pt modelId="{6A245F13-62E0-438B-99B1-48C5267F1C39}" type="sibTrans" cxnId="{5596873B-F6F7-4FFD-9107-70A2103222E2}">
      <dgm:prSet/>
      <dgm:spPr/>
      <dgm:t>
        <a:bodyPr/>
        <a:lstStyle/>
        <a:p>
          <a:endParaRPr lang="en-US"/>
        </a:p>
      </dgm:t>
    </dgm:pt>
    <dgm:pt modelId="{87CDA417-131C-485E-B7E3-6664DC2F0785}">
      <dgm:prSet phldrT="[Text]"/>
      <dgm:spPr/>
      <dgm:t>
        <a:bodyPr/>
        <a:lstStyle/>
        <a:p>
          <a:endParaRPr lang="en-US" dirty="0"/>
        </a:p>
      </dgm:t>
    </dgm:pt>
    <dgm:pt modelId="{D97BE823-7399-4596-A07E-0EC9018DC67D}" type="parTrans" cxnId="{1FBE0AA9-E2B1-409B-B270-14F5DE2B1FCE}">
      <dgm:prSet/>
      <dgm:spPr/>
      <dgm:t>
        <a:bodyPr/>
        <a:lstStyle/>
        <a:p>
          <a:endParaRPr lang="en-US"/>
        </a:p>
      </dgm:t>
    </dgm:pt>
    <dgm:pt modelId="{AA1E0C68-C673-41DB-B739-5F372607EE03}" type="sibTrans" cxnId="{1FBE0AA9-E2B1-409B-B270-14F5DE2B1FCE}">
      <dgm:prSet/>
      <dgm:spPr/>
      <dgm:t>
        <a:bodyPr/>
        <a:lstStyle/>
        <a:p>
          <a:endParaRPr lang="en-US"/>
        </a:p>
      </dgm:t>
    </dgm:pt>
    <dgm:pt modelId="{99AD6321-137F-436C-9BB1-17C21DBAE4C2}">
      <dgm:prSet phldrT="[Text]"/>
      <dgm:spPr/>
      <dgm:t>
        <a:bodyPr/>
        <a:lstStyle/>
        <a:p>
          <a:r>
            <a:rPr lang="en-GB" b="1" dirty="0" smtClean="0"/>
            <a:t>$50</a:t>
          </a:r>
          <a:r>
            <a:rPr lang="en-GB" dirty="0" smtClean="0"/>
            <a:t> million IDB loan </a:t>
          </a:r>
          <a:endParaRPr lang="en-US" dirty="0"/>
        </a:p>
      </dgm:t>
    </dgm:pt>
    <dgm:pt modelId="{C9C5B1C8-9D11-4EC0-ADC4-BC076816B202}" type="parTrans" cxnId="{437A5D4C-805F-4BD9-80ED-48AA6948C61B}">
      <dgm:prSet/>
      <dgm:spPr/>
      <dgm:t>
        <a:bodyPr/>
        <a:lstStyle/>
        <a:p>
          <a:endParaRPr lang="en-US"/>
        </a:p>
      </dgm:t>
    </dgm:pt>
    <dgm:pt modelId="{E1BC0DE8-BDB0-4761-9F3C-4217418EBF41}" type="sibTrans" cxnId="{437A5D4C-805F-4BD9-80ED-48AA6948C61B}">
      <dgm:prSet/>
      <dgm:spPr/>
      <dgm:t>
        <a:bodyPr/>
        <a:lstStyle/>
        <a:p>
          <a:endParaRPr lang="en-US"/>
        </a:p>
      </dgm:t>
    </dgm:pt>
    <dgm:pt modelId="{F5D943FF-500C-49D9-89A1-BB4214379C08}">
      <dgm:prSet phldrT="[Text]"/>
      <dgm:spPr/>
      <dgm:t>
        <a:bodyPr/>
        <a:lstStyle/>
        <a:p>
          <a:endParaRPr lang="en-US" dirty="0"/>
        </a:p>
      </dgm:t>
    </dgm:pt>
    <dgm:pt modelId="{576CEE4F-9990-45C8-9FA6-C28B7C2D4FCC}" type="parTrans" cxnId="{E03C679E-45B9-4850-887C-C69D5DAC91B7}">
      <dgm:prSet/>
      <dgm:spPr/>
      <dgm:t>
        <a:bodyPr/>
        <a:lstStyle/>
        <a:p>
          <a:endParaRPr lang="en-US"/>
        </a:p>
      </dgm:t>
    </dgm:pt>
    <dgm:pt modelId="{C07DD639-C015-4DAB-942E-3DACC06CA280}" type="sibTrans" cxnId="{E03C679E-45B9-4850-887C-C69D5DAC91B7}">
      <dgm:prSet/>
      <dgm:spPr/>
      <dgm:t>
        <a:bodyPr/>
        <a:lstStyle/>
        <a:p>
          <a:endParaRPr lang="en-US"/>
        </a:p>
      </dgm:t>
    </dgm:pt>
    <dgm:pt modelId="{14C83B4C-B6B4-44EF-B76B-65078D6DA240}">
      <dgm:prSet/>
      <dgm:spPr/>
      <dgm:t>
        <a:bodyPr/>
        <a:lstStyle/>
        <a:p>
          <a:endParaRPr lang="en-US" dirty="0">
            <a:solidFill>
              <a:schemeClr val="bg1"/>
            </a:solidFill>
          </a:endParaRPr>
        </a:p>
      </dgm:t>
    </dgm:pt>
    <dgm:pt modelId="{35C29E8C-7BD7-4B2C-A290-EBE0DC2CCCE6}" type="parTrans" cxnId="{DFA5AD4F-FDA3-4CBE-A6CC-E68B8EAD01E2}">
      <dgm:prSet/>
      <dgm:spPr/>
      <dgm:t>
        <a:bodyPr/>
        <a:lstStyle/>
        <a:p>
          <a:endParaRPr lang="en-US"/>
        </a:p>
      </dgm:t>
    </dgm:pt>
    <dgm:pt modelId="{72ACB1E1-9C21-45CE-8509-CEAE89946F9A}" type="sibTrans" cxnId="{DFA5AD4F-FDA3-4CBE-A6CC-E68B8EAD01E2}">
      <dgm:prSet/>
      <dgm:spPr/>
      <dgm:t>
        <a:bodyPr/>
        <a:lstStyle/>
        <a:p>
          <a:endParaRPr lang="en-US"/>
        </a:p>
      </dgm:t>
    </dgm:pt>
    <dgm:pt modelId="{2E08DC6A-B289-4A47-A9A6-6C1C2A08E413}">
      <dgm:prSet phldrT="[Text]"/>
      <dgm:spPr/>
      <dgm:t>
        <a:bodyPr/>
        <a:lstStyle/>
        <a:p>
          <a:endParaRPr lang="en-US" dirty="0"/>
        </a:p>
      </dgm:t>
    </dgm:pt>
    <dgm:pt modelId="{34FB2C7F-A42A-4239-820C-198918327DFF}" type="parTrans" cxnId="{9DEA1538-AD09-4444-9069-6D2241811817}">
      <dgm:prSet/>
      <dgm:spPr/>
      <dgm:t>
        <a:bodyPr/>
        <a:lstStyle/>
        <a:p>
          <a:endParaRPr lang="en-US"/>
        </a:p>
      </dgm:t>
    </dgm:pt>
    <dgm:pt modelId="{5AAE51D6-8B6D-4312-8E63-D6ABD39DFAC0}" type="sibTrans" cxnId="{9DEA1538-AD09-4444-9069-6D2241811817}">
      <dgm:prSet/>
      <dgm:spPr/>
      <dgm:t>
        <a:bodyPr/>
        <a:lstStyle/>
        <a:p>
          <a:endParaRPr lang="en-US"/>
        </a:p>
      </dgm:t>
    </dgm:pt>
    <dgm:pt modelId="{3ED4644C-6C50-42DF-AEE0-0BC77507472F}">
      <dgm:prSet/>
      <dgm:spPr/>
      <dgm:t>
        <a:bodyPr/>
        <a:lstStyle/>
        <a:p>
          <a:r>
            <a:rPr lang="en-US" dirty="0" smtClean="0">
              <a:solidFill>
                <a:schemeClr val="bg1"/>
              </a:solidFill>
            </a:rPr>
            <a:t>£27 million for continued C-19 management </a:t>
          </a:r>
          <a:endParaRPr lang="en-US" dirty="0">
            <a:solidFill>
              <a:schemeClr val="bg1"/>
            </a:solidFill>
          </a:endParaRPr>
        </a:p>
      </dgm:t>
    </dgm:pt>
    <dgm:pt modelId="{A430C8E8-501F-4583-AC74-EAEB45456D41}" type="parTrans" cxnId="{641F8F9D-EA6B-4C09-B3DD-2840740382B7}">
      <dgm:prSet/>
      <dgm:spPr/>
      <dgm:t>
        <a:bodyPr/>
        <a:lstStyle/>
        <a:p>
          <a:endParaRPr lang="en-US"/>
        </a:p>
      </dgm:t>
    </dgm:pt>
    <dgm:pt modelId="{D1C8F5F1-6ED4-406D-86B6-0FAE0AD6CD9A}" type="sibTrans" cxnId="{641F8F9D-EA6B-4C09-B3DD-2840740382B7}">
      <dgm:prSet/>
      <dgm:spPr/>
      <dgm:t>
        <a:bodyPr/>
        <a:lstStyle/>
        <a:p>
          <a:endParaRPr lang="en-US"/>
        </a:p>
      </dgm:t>
    </dgm:pt>
    <dgm:pt modelId="{E0566B73-516E-4053-BE5A-3C40A062EAA7}">
      <dgm:prSet/>
      <dgm:spPr/>
      <dgm:t>
        <a:bodyPr/>
        <a:lstStyle/>
        <a:p>
          <a:endParaRPr lang="en-US" dirty="0">
            <a:solidFill>
              <a:schemeClr val="bg1"/>
            </a:solidFill>
          </a:endParaRPr>
        </a:p>
      </dgm:t>
    </dgm:pt>
    <dgm:pt modelId="{08BEABD0-C7CF-401E-B116-171D83FA1EDD}" type="parTrans" cxnId="{D0DE8928-FAA2-4A18-854F-40B80AE1A298}">
      <dgm:prSet/>
      <dgm:spPr/>
      <dgm:t>
        <a:bodyPr/>
        <a:lstStyle/>
        <a:p>
          <a:endParaRPr lang="en-US"/>
        </a:p>
      </dgm:t>
    </dgm:pt>
    <dgm:pt modelId="{A6A057EB-642F-49F5-904F-B80CEB8A483A}" type="sibTrans" cxnId="{D0DE8928-FAA2-4A18-854F-40B80AE1A298}">
      <dgm:prSet/>
      <dgm:spPr/>
      <dgm:t>
        <a:bodyPr/>
        <a:lstStyle/>
        <a:p>
          <a:endParaRPr lang="en-US"/>
        </a:p>
      </dgm:t>
    </dgm:pt>
    <dgm:pt modelId="{5C10717E-DA57-4DA8-84E8-C9ABC46A2257}" type="pres">
      <dgm:prSet presAssocID="{87E7A111-A8F0-4A22-B7E7-8BFB30680FD0}" presName="linearFlow" presStyleCnt="0">
        <dgm:presLayoutVars>
          <dgm:dir/>
          <dgm:animLvl val="lvl"/>
          <dgm:resizeHandles/>
        </dgm:presLayoutVars>
      </dgm:prSet>
      <dgm:spPr/>
      <dgm:t>
        <a:bodyPr/>
        <a:lstStyle/>
        <a:p>
          <a:endParaRPr lang="en-US"/>
        </a:p>
      </dgm:t>
    </dgm:pt>
    <dgm:pt modelId="{768D69C4-E7D7-4B1A-810F-EC247452EDDF}" type="pres">
      <dgm:prSet presAssocID="{A0523C3F-DD56-4D8D-94FF-742D19DFE0ED}" presName="compositeNode" presStyleCnt="0">
        <dgm:presLayoutVars>
          <dgm:bulletEnabled val="1"/>
        </dgm:presLayoutVars>
      </dgm:prSet>
      <dgm:spPr/>
    </dgm:pt>
    <dgm:pt modelId="{84A853F5-60EB-4D7B-B6BD-ED8CFA7A9AB2}" type="pres">
      <dgm:prSet presAssocID="{A0523C3F-DD56-4D8D-94FF-742D19DFE0ED}"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A9CBD553-ECBE-4E6C-BCCE-0C4A553D06E1}" type="pres">
      <dgm:prSet presAssocID="{A0523C3F-DD56-4D8D-94FF-742D19DFE0ED}" presName="childNode" presStyleLbl="node1" presStyleIdx="0" presStyleCnt="4">
        <dgm:presLayoutVars>
          <dgm:bulletEnabled val="1"/>
        </dgm:presLayoutVars>
      </dgm:prSet>
      <dgm:spPr/>
      <dgm:t>
        <a:bodyPr/>
        <a:lstStyle/>
        <a:p>
          <a:endParaRPr lang="en-US"/>
        </a:p>
      </dgm:t>
    </dgm:pt>
    <dgm:pt modelId="{F14DA9BE-A0BE-47FB-AC0B-0CF7A3C5DFE8}" type="pres">
      <dgm:prSet presAssocID="{A0523C3F-DD56-4D8D-94FF-742D19DFE0ED}" presName="parentNode" presStyleLbl="revTx" presStyleIdx="0" presStyleCnt="4">
        <dgm:presLayoutVars>
          <dgm:chMax val="0"/>
          <dgm:bulletEnabled val="1"/>
        </dgm:presLayoutVars>
      </dgm:prSet>
      <dgm:spPr/>
      <dgm:t>
        <a:bodyPr/>
        <a:lstStyle/>
        <a:p>
          <a:endParaRPr lang="en-US"/>
        </a:p>
      </dgm:t>
    </dgm:pt>
    <dgm:pt modelId="{35999E3C-5FE9-4E39-B05C-7B1C96DDA55E}" type="pres">
      <dgm:prSet presAssocID="{4BD5F694-66D3-46FC-814E-C03A796E6865}" presName="sibTrans" presStyleCnt="0"/>
      <dgm:spPr/>
    </dgm:pt>
    <dgm:pt modelId="{B0285261-6BF8-42D4-9EF9-70168A8AA0A2}" type="pres">
      <dgm:prSet presAssocID="{CC908FDA-78A6-4D03-A689-D27376693389}" presName="compositeNode" presStyleCnt="0">
        <dgm:presLayoutVars>
          <dgm:bulletEnabled val="1"/>
        </dgm:presLayoutVars>
      </dgm:prSet>
      <dgm:spPr/>
    </dgm:pt>
    <dgm:pt modelId="{7BB68503-0CF5-4694-95B7-A4F498535178}" type="pres">
      <dgm:prSet presAssocID="{CC908FDA-78A6-4D03-A689-D27376693389}"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1E2E30CE-C65C-4212-822E-D1B00E0B9179}" type="pres">
      <dgm:prSet presAssocID="{CC908FDA-78A6-4D03-A689-D27376693389}" presName="childNode" presStyleLbl="node1" presStyleIdx="1" presStyleCnt="4">
        <dgm:presLayoutVars>
          <dgm:bulletEnabled val="1"/>
        </dgm:presLayoutVars>
      </dgm:prSet>
      <dgm:spPr/>
      <dgm:t>
        <a:bodyPr/>
        <a:lstStyle/>
        <a:p>
          <a:endParaRPr lang="en-US"/>
        </a:p>
      </dgm:t>
    </dgm:pt>
    <dgm:pt modelId="{97AE04B8-6F6C-4F95-B263-11345F2912E8}" type="pres">
      <dgm:prSet presAssocID="{CC908FDA-78A6-4D03-A689-D27376693389}" presName="parentNode" presStyleLbl="revTx" presStyleIdx="1" presStyleCnt="4">
        <dgm:presLayoutVars>
          <dgm:chMax val="0"/>
          <dgm:bulletEnabled val="1"/>
        </dgm:presLayoutVars>
      </dgm:prSet>
      <dgm:spPr/>
      <dgm:t>
        <a:bodyPr/>
        <a:lstStyle/>
        <a:p>
          <a:endParaRPr lang="en-US"/>
        </a:p>
      </dgm:t>
    </dgm:pt>
    <dgm:pt modelId="{31C967B0-E120-449C-BC69-29598F171420}" type="pres">
      <dgm:prSet presAssocID="{9F4E2CEA-81A1-46E8-9E8E-8D3C562A5A31}" presName="sibTrans" presStyleCnt="0"/>
      <dgm:spPr/>
    </dgm:pt>
    <dgm:pt modelId="{841A4E1D-A257-42E2-B77B-E0A9B5658B13}" type="pres">
      <dgm:prSet presAssocID="{5A4483E6-5C06-4CAD-93A9-5E3223BFF49D}" presName="compositeNode" presStyleCnt="0">
        <dgm:presLayoutVars>
          <dgm:bulletEnabled val="1"/>
        </dgm:presLayoutVars>
      </dgm:prSet>
      <dgm:spPr/>
    </dgm:pt>
    <dgm:pt modelId="{43D552D3-E491-47DB-A83B-1C882DEE702C}" type="pres">
      <dgm:prSet presAssocID="{5A4483E6-5C06-4CAD-93A9-5E3223BFF49D}"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E78FCD8E-388F-4A80-BAD8-8125E03F25B4}" type="pres">
      <dgm:prSet presAssocID="{5A4483E6-5C06-4CAD-93A9-5E3223BFF49D}" presName="childNode" presStyleLbl="node1" presStyleIdx="2" presStyleCnt="4">
        <dgm:presLayoutVars>
          <dgm:bulletEnabled val="1"/>
        </dgm:presLayoutVars>
      </dgm:prSet>
      <dgm:spPr/>
      <dgm:t>
        <a:bodyPr/>
        <a:lstStyle/>
        <a:p>
          <a:endParaRPr lang="en-US"/>
        </a:p>
      </dgm:t>
    </dgm:pt>
    <dgm:pt modelId="{5A2FB654-8723-4027-9ABF-3C14BC07DDA2}" type="pres">
      <dgm:prSet presAssocID="{5A4483E6-5C06-4CAD-93A9-5E3223BFF49D}" presName="parentNode" presStyleLbl="revTx" presStyleIdx="2" presStyleCnt="4">
        <dgm:presLayoutVars>
          <dgm:chMax val="0"/>
          <dgm:bulletEnabled val="1"/>
        </dgm:presLayoutVars>
      </dgm:prSet>
      <dgm:spPr/>
      <dgm:t>
        <a:bodyPr/>
        <a:lstStyle/>
        <a:p>
          <a:endParaRPr lang="en-US"/>
        </a:p>
      </dgm:t>
    </dgm:pt>
    <dgm:pt modelId="{AF9FABB3-1EC0-44FA-B28C-C93A3C5D3719}" type="pres">
      <dgm:prSet presAssocID="{17F4ECE8-1DDF-4774-82E0-B5FF83AB8EAF}" presName="sibTrans" presStyleCnt="0"/>
      <dgm:spPr/>
    </dgm:pt>
    <dgm:pt modelId="{35C34C13-3747-40EE-9742-5D1950723780}" type="pres">
      <dgm:prSet presAssocID="{EF78BDBC-4D0F-46DD-AB58-473F408EA2FE}" presName="compositeNode" presStyleCnt="0">
        <dgm:presLayoutVars>
          <dgm:bulletEnabled val="1"/>
        </dgm:presLayoutVars>
      </dgm:prSet>
      <dgm:spPr/>
    </dgm:pt>
    <dgm:pt modelId="{C35EB39B-92CE-4C68-A8BC-6A24472A64E7}" type="pres">
      <dgm:prSet presAssocID="{EF78BDBC-4D0F-46DD-AB58-473F408EA2FE}"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E6389A7-1B21-46A2-B006-FEB30BBA78A2}" type="pres">
      <dgm:prSet presAssocID="{EF78BDBC-4D0F-46DD-AB58-473F408EA2FE}" presName="childNode" presStyleLbl="node1" presStyleIdx="3" presStyleCnt="4" custScaleY="100296">
        <dgm:presLayoutVars>
          <dgm:bulletEnabled val="1"/>
        </dgm:presLayoutVars>
      </dgm:prSet>
      <dgm:spPr/>
    </dgm:pt>
    <dgm:pt modelId="{8C8AF7D1-1EBB-4748-B637-DF27B9BCE74C}" type="pres">
      <dgm:prSet presAssocID="{EF78BDBC-4D0F-46DD-AB58-473F408EA2FE}" presName="parentNode" presStyleLbl="revTx" presStyleIdx="3" presStyleCnt="4">
        <dgm:presLayoutVars>
          <dgm:chMax val="0"/>
          <dgm:bulletEnabled val="1"/>
        </dgm:presLayoutVars>
      </dgm:prSet>
      <dgm:spPr/>
      <dgm:t>
        <a:bodyPr/>
        <a:lstStyle/>
        <a:p>
          <a:endParaRPr lang="en-US"/>
        </a:p>
      </dgm:t>
    </dgm:pt>
  </dgm:ptLst>
  <dgm:cxnLst>
    <dgm:cxn modelId="{1EE619BC-2836-43CB-AA74-D7C4F5EB764F}" type="presOf" srcId="{14EA2752-5D19-4564-B4B5-763B78C9B02F}" destId="{A9CBD553-ECBE-4E6C-BCCE-0C4A553D06E1}" srcOrd="0" destOrd="2" presId="urn:microsoft.com/office/officeart/2005/8/layout/hList2"/>
    <dgm:cxn modelId="{DFA5AD4F-FDA3-4CBE-A6CC-E68B8EAD01E2}" srcId="{5A4483E6-5C06-4CAD-93A9-5E3223BFF49D}" destId="{14C83B4C-B6B4-44EF-B76B-65078D6DA240}" srcOrd="5" destOrd="0" parTransId="{35C29E8C-7BD7-4B2C-A290-EBE0DC2CCCE6}" sibTransId="{72ACB1E1-9C21-45CE-8509-CEAE89946F9A}"/>
    <dgm:cxn modelId="{03FFD38F-312E-4934-AC1B-30ADA3ED73E7}" type="presOf" srcId="{D24CE97F-2934-4505-AB45-3B5A8FEC58A7}" destId="{1E2E30CE-C65C-4212-822E-D1B00E0B9179}" srcOrd="0" destOrd="5" presId="urn:microsoft.com/office/officeart/2005/8/layout/hList2"/>
    <dgm:cxn modelId="{9024801A-59CD-4C4E-AF42-FFAA239209DD}" srcId="{87E7A111-A8F0-4A22-B7E7-8BFB30680FD0}" destId="{5A4483E6-5C06-4CAD-93A9-5E3223BFF49D}" srcOrd="2" destOrd="0" parTransId="{0BB193DA-9D00-4D2A-8443-DFC9CF37C19F}" sibTransId="{17F4ECE8-1DDF-4774-82E0-B5FF83AB8EAF}"/>
    <dgm:cxn modelId="{50697870-B7C0-405E-9B14-8257CF113F45}" srcId="{87E7A111-A8F0-4A22-B7E7-8BFB30680FD0}" destId="{CC908FDA-78A6-4D03-A689-D27376693389}" srcOrd="1" destOrd="0" parTransId="{122A04B8-A91A-4B06-8833-271E747D23CA}" sibTransId="{9F4E2CEA-81A1-46E8-9E8E-8D3C562A5A31}"/>
    <dgm:cxn modelId="{546CCA27-4677-4A15-ADC0-40A4CB8D3F0A}" type="presOf" srcId="{A0523C3F-DD56-4D8D-94FF-742D19DFE0ED}" destId="{F14DA9BE-A0BE-47FB-AC0B-0CF7A3C5DFE8}" srcOrd="0" destOrd="0" presId="urn:microsoft.com/office/officeart/2005/8/layout/hList2"/>
    <dgm:cxn modelId="{0B733DEB-C97C-4B5E-B7BA-04623FD67F54}" srcId="{5A4483E6-5C06-4CAD-93A9-5E3223BFF49D}" destId="{2444DC9E-48B7-47CF-A9AF-B3BA67023D5C}" srcOrd="1" destOrd="0" parTransId="{95FFC182-13B6-4FFE-8EB5-D21421326928}" sibTransId="{5A55FAC7-15BD-4202-8B1A-99CF133BCB33}"/>
    <dgm:cxn modelId="{A56C505D-A521-4495-944A-30DE4C8A2696}" type="presOf" srcId="{CC908FDA-78A6-4D03-A689-D27376693389}" destId="{97AE04B8-6F6C-4F95-B263-11345F2912E8}" srcOrd="0" destOrd="0" presId="urn:microsoft.com/office/officeart/2005/8/layout/hList2"/>
    <dgm:cxn modelId="{3367BBCB-6869-458E-B712-D73C7F0523AB}" srcId="{A0523C3F-DD56-4D8D-94FF-742D19DFE0ED}" destId="{C9B05630-38A4-4DA1-B28C-72A10A748546}" srcOrd="1" destOrd="0" parTransId="{17B2826E-A0F9-4040-B753-5554A820FE3F}" sibTransId="{4784FE25-6F44-40DC-BC45-033EB5FF3854}"/>
    <dgm:cxn modelId="{E03C679E-45B9-4850-887C-C69D5DAC91B7}" srcId="{CC908FDA-78A6-4D03-A689-D27376693389}" destId="{F5D943FF-500C-49D9-89A1-BB4214379C08}" srcOrd="1" destOrd="0" parTransId="{576CEE4F-9990-45C8-9FA6-C28B7C2D4FCC}" sibTransId="{C07DD639-C015-4DAB-942E-3DACC06CA280}"/>
    <dgm:cxn modelId="{B6663974-0A8D-40C1-B620-C6DE4C25F382}" type="presOf" srcId="{E842F664-D904-4005-9C93-B0B7802E31B2}" destId="{A9CBD553-ECBE-4E6C-BCCE-0C4A553D06E1}" srcOrd="0" destOrd="3" presId="urn:microsoft.com/office/officeart/2005/8/layout/hList2"/>
    <dgm:cxn modelId="{1797C418-0C20-418D-9600-FDAD39C5E493}" type="presOf" srcId="{2444DC9E-48B7-47CF-A9AF-B3BA67023D5C}" destId="{E78FCD8E-388F-4A80-BAD8-8125E03F25B4}" srcOrd="0" destOrd="1" presId="urn:microsoft.com/office/officeart/2005/8/layout/hList2"/>
    <dgm:cxn modelId="{D3F23499-FFA1-417A-A3A8-A409A53A2CFD}" type="presOf" srcId="{5A4483E6-5C06-4CAD-93A9-5E3223BFF49D}" destId="{5A2FB654-8723-4027-9ABF-3C14BC07DDA2}" srcOrd="0" destOrd="0" presId="urn:microsoft.com/office/officeart/2005/8/layout/hList2"/>
    <dgm:cxn modelId="{81AE82C6-C157-4B84-B412-F7035A2805B0}" type="presOf" srcId="{87E7A111-A8F0-4A22-B7E7-8BFB30680FD0}" destId="{5C10717E-DA57-4DA8-84E8-C9ABC46A2257}" srcOrd="0" destOrd="0" presId="urn:microsoft.com/office/officeart/2005/8/layout/hList2"/>
    <dgm:cxn modelId="{437A5D4C-805F-4BD9-80ED-48AA6948C61B}" srcId="{CC908FDA-78A6-4D03-A689-D27376693389}" destId="{99AD6321-137F-436C-9BB1-17C21DBAE4C2}" srcOrd="2" destOrd="0" parTransId="{C9C5B1C8-9D11-4EC0-ADC4-BC076816B202}" sibTransId="{E1BC0DE8-BDB0-4761-9F3C-4217418EBF41}"/>
    <dgm:cxn modelId="{DA0C14BA-5DB5-4811-8ACA-F6B30EBA836C}" type="presOf" srcId="{87CDA417-131C-485E-B7E3-6664DC2F0785}" destId="{1E2E30CE-C65C-4212-822E-D1B00E0B9179}" srcOrd="0" destOrd="3" presId="urn:microsoft.com/office/officeart/2005/8/layout/hList2"/>
    <dgm:cxn modelId="{E01A98E3-70FF-4730-846C-989E680CEFD9}" srcId="{CC908FDA-78A6-4D03-A689-D27376693389}" destId="{5CE48931-88B2-4D8A-8AC8-D9375C8135DD}" srcOrd="6" destOrd="0" parTransId="{EA76F5A3-4843-49F6-8A2B-85089312850A}" sibTransId="{F6F344CC-7A5D-4CC2-B943-678538DB8E15}"/>
    <dgm:cxn modelId="{5596873B-F6F7-4FFD-9107-70A2103222E2}" srcId="{CC908FDA-78A6-4D03-A689-D27376693389}" destId="{FA6A0397-DA23-4BA7-BA15-61C0FE5CB713}" srcOrd="4" destOrd="0" parTransId="{67C528E3-4DA4-4414-8126-C51E891E2465}" sibTransId="{6A245F13-62E0-438B-99B1-48C5267F1C39}"/>
    <dgm:cxn modelId="{FF82E3DE-400C-462A-9B3F-651EB271A321}" type="presOf" srcId="{14C83B4C-B6B4-44EF-B76B-65078D6DA240}" destId="{E78FCD8E-388F-4A80-BAD8-8125E03F25B4}" srcOrd="0" destOrd="5" presId="urn:microsoft.com/office/officeart/2005/8/layout/hList2"/>
    <dgm:cxn modelId="{74B645E5-5EC0-48C6-9C5C-368FBBA8E3E2}" srcId="{A0523C3F-DD56-4D8D-94FF-742D19DFE0ED}" destId="{E842F664-D904-4005-9C93-B0B7802E31B2}" srcOrd="3" destOrd="0" parTransId="{724A6D36-8F23-417B-A8D2-4672FC2B6B78}" sibTransId="{6320DFA0-8670-4B0D-8C0C-9AEEDD3B1D93}"/>
    <dgm:cxn modelId="{157B5105-6C53-48AA-9252-936B56977D4B}" srcId="{CC908FDA-78A6-4D03-A689-D27376693389}" destId="{D24CE97F-2934-4505-AB45-3B5A8FEC58A7}" srcOrd="5" destOrd="0" parTransId="{68003D4F-78F6-40C7-80F4-B6375F16E85B}" sibTransId="{08D24AD3-1C28-4061-B687-718E6DFAA1C9}"/>
    <dgm:cxn modelId="{00261F08-6B54-4947-A2B6-6502C0FC3A81}" srcId="{A0523C3F-DD56-4D8D-94FF-742D19DFE0ED}" destId="{9E46C515-9BE2-411D-A0C8-6130B700E01C}" srcOrd="4" destOrd="0" parTransId="{EF546EA1-482C-4167-87CE-BB2EC520ABC6}" sibTransId="{73C24D3E-91C7-4A4E-A9BE-490ACC64147F}"/>
    <dgm:cxn modelId="{71DA30CF-4108-4473-BECA-002CEBC23928}" type="presOf" srcId="{E0566B73-516E-4053-BE5A-3C40A062EAA7}" destId="{E78FCD8E-388F-4A80-BAD8-8125E03F25B4}" srcOrd="0" destOrd="3" presId="urn:microsoft.com/office/officeart/2005/8/layout/hList2"/>
    <dgm:cxn modelId="{DD6A877F-8511-484E-BB54-9D76F2B4B202}" type="presOf" srcId="{9E46C515-9BE2-411D-A0C8-6130B700E01C}" destId="{A9CBD553-ECBE-4E6C-BCCE-0C4A553D06E1}" srcOrd="0" destOrd="4" presId="urn:microsoft.com/office/officeart/2005/8/layout/hList2"/>
    <dgm:cxn modelId="{7FFF31A9-2B7D-4AF4-9342-9A2A35EE37D9}" type="presOf" srcId="{FA6A0397-DA23-4BA7-BA15-61C0FE5CB713}" destId="{1E2E30CE-C65C-4212-822E-D1B00E0B9179}" srcOrd="0" destOrd="4" presId="urn:microsoft.com/office/officeart/2005/8/layout/hList2"/>
    <dgm:cxn modelId="{B149D8E0-C9BE-4DCF-BC05-305BF142078A}" type="presOf" srcId="{C9B05630-38A4-4DA1-B28C-72A10A748546}" destId="{A9CBD553-ECBE-4E6C-BCCE-0C4A553D06E1}" srcOrd="0" destOrd="1" presId="urn:microsoft.com/office/officeart/2005/8/layout/hList2"/>
    <dgm:cxn modelId="{9DEA1538-AD09-4444-9069-6D2241811817}" srcId="{A0523C3F-DD56-4D8D-94FF-742D19DFE0ED}" destId="{2E08DC6A-B289-4A47-A9A6-6C1C2A08E413}" srcOrd="5" destOrd="0" parTransId="{34FB2C7F-A42A-4239-820C-198918327DFF}" sibTransId="{5AAE51D6-8B6D-4312-8E63-D6ABD39DFAC0}"/>
    <dgm:cxn modelId="{6F96E9B3-5475-4A22-A9A8-FE5EF579BEE2}" srcId="{87E7A111-A8F0-4A22-B7E7-8BFB30680FD0}" destId="{A0523C3F-DD56-4D8D-94FF-742D19DFE0ED}" srcOrd="0" destOrd="0" parTransId="{1B7B878A-3EC2-4D35-A1D9-E8B2480EF44C}" sibTransId="{4BD5F694-66D3-46FC-814E-C03A796E6865}"/>
    <dgm:cxn modelId="{1DBFFD30-E4A7-433D-BAF7-A5FE284FBDA5}" type="presOf" srcId="{3ED4644C-6C50-42DF-AEE0-0BC77507472F}" destId="{E78FCD8E-388F-4A80-BAD8-8125E03F25B4}" srcOrd="0" destOrd="4" presId="urn:microsoft.com/office/officeart/2005/8/layout/hList2"/>
    <dgm:cxn modelId="{F2C9F35F-A12D-4388-A287-36FCB74FE59A}" srcId="{A0523C3F-DD56-4D8D-94FF-742D19DFE0ED}" destId="{357E7A20-A60C-4FCE-BC86-C8772EF5802E}" srcOrd="0" destOrd="0" parTransId="{C7D79125-5223-4DD9-AAC0-2E534847B52B}" sibTransId="{0255B59D-D8E8-4EBD-90D1-7B5C2819B6C7}"/>
    <dgm:cxn modelId="{3C997FEA-CA2D-4B93-8531-9C26536E317A}" srcId="{5A4483E6-5C06-4CAD-93A9-5E3223BFF49D}" destId="{8F1FE310-19D8-4205-9333-6DD5DCAA961C}" srcOrd="2" destOrd="0" parTransId="{ABBBA0C2-5A87-4CA4-AFE1-BC44FB1BD7CB}" sibTransId="{5CA87152-BBD5-43BE-BB16-5A23EC7529A4}"/>
    <dgm:cxn modelId="{D2A5F60E-B7AE-4BC0-94A2-01D0583ACB21}" srcId="{A0523C3F-DD56-4D8D-94FF-742D19DFE0ED}" destId="{14EA2752-5D19-4564-B4B5-763B78C9B02F}" srcOrd="2" destOrd="0" parTransId="{2A3BF2F7-F3D0-4D58-AE98-34E030971BBF}" sibTransId="{67C6289B-5850-43C9-95F7-168B5781BC30}"/>
    <dgm:cxn modelId="{2C9DB640-96D6-4B3F-9E47-E6B46CCAE291}" type="presOf" srcId="{99AD6321-137F-436C-9BB1-17C21DBAE4C2}" destId="{1E2E30CE-C65C-4212-822E-D1B00E0B9179}" srcOrd="0" destOrd="2" presId="urn:microsoft.com/office/officeart/2005/8/layout/hList2"/>
    <dgm:cxn modelId="{ACA5A74E-0F83-4933-AB89-D2FFB975D332}" type="presOf" srcId="{8F1FE310-19D8-4205-9333-6DD5DCAA961C}" destId="{E78FCD8E-388F-4A80-BAD8-8125E03F25B4}" srcOrd="0" destOrd="2" presId="urn:microsoft.com/office/officeart/2005/8/layout/hList2"/>
    <dgm:cxn modelId="{D163C6CF-97FD-41E4-83D1-CA852FADFB82}" type="presOf" srcId="{2E08DC6A-B289-4A47-A9A6-6C1C2A08E413}" destId="{A9CBD553-ECBE-4E6C-BCCE-0C4A553D06E1}" srcOrd="0" destOrd="5" presId="urn:microsoft.com/office/officeart/2005/8/layout/hList2"/>
    <dgm:cxn modelId="{1FBE0AA9-E2B1-409B-B270-14F5DE2B1FCE}" srcId="{CC908FDA-78A6-4D03-A689-D27376693389}" destId="{87CDA417-131C-485E-B7E3-6664DC2F0785}" srcOrd="3" destOrd="0" parTransId="{D97BE823-7399-4596-A07E-0EC9018DC67D}" sibTransId="{AA1E0C68-C673-41DB-B739-5F372607EE03}"/>
    <dgm:cxn modelId="{641F8F9D-EA6B-4C09-B3DD-2840740382B7}" srcId="{5A4483E6-5C06-4CAD-93A9-5E3223BFF49D}" destId="{3ED4644C-6C50-42DF-AEE0-0BC77507472F}" srcOrd="4" destOrd="0" parTransId="{A430C8E8-501F-4583-AC74-EAEB45456D41}" sibTransId="{D1C8F5F1-6ED4-406D-86B6-0FAE0AD6CD9A}"/>
    <dgm:cxn modelId="{D0DE8928-FAA2-4A18-854F-40B80AE1A298}" srcId="{5A4483E6-5C06-4CAD-93A9-5E3223BFF49D}" destId="{E0566B73-516E-4053-BE5A-3C40A062EAA7}" srcOrd="3" destOrd="0" parTransId="{08BEABD0-C7CF-401E-B116-171D83FA1EDD}" sibTransId="{A6A057EB-642F-49F5-904F-B80CEB8A483A}"/>
    <dgm:cxn modelId="{5589D600-E847-4300-916B-639B29997B91}" type="presOf" srcId="{EF78BDBC-4D0F-46DD-AB58-473F408EA2FE}" destId="{8C8AF7D1-1EBB-4748-B637-DF27B9BCE74C}" srcOrd="0" destOrd="0" presId="urn:microsoft.com/office/officeart/2005/8/layout/hList2"/>
    <dgm:cxn modelId="{B23BA1AE-ABA6-411C-B9A5-70514435B012}" srcId="{87E7A111-A8F0-4A22-B7E7-8BFB30680FD0}" destId="{EF78BDBC-4D0F-46DD-AB58-473F408EA2FE}" srcOrd="3" destOrd="0" parTransId="{42976816-6725-4626-804B-7341AEF5D702}" sibTransId="{850EA5E9-D04C-468F-966A-718D2F04D4FE}"/>
    <dgm:cxn modelId="{7605E52A-7D54-4DEF-8DE3-25CD3A821058}" type="presOf" srcId="{FCB180C3-15A7-4223-8EFB-A1187CC5BF91}" destId="{1E2E30CE-C65C-4212-822E-D1B00E0B9179}" srcOrd="0" destOrd="0" presId="urn:microsoft.com/office/officeart/2005/8/layout/hList2"/>
    <dgm:cxn modelId="{AD027D38-F50C-410A-9F08-1FC2C91DA5A2}" type="presOf" srcId="{F5D943FF-500C-49D9-89A1-BB4214379C08}" destId="{1E2E30CE-C65C-4212-822E-D1B00E0B9179}" srcOrd="0" destOrd="1" presId="urn:microsoft.com/office/officeart/2005/8/layout/hList2"/>
    <dgm:cxn modelId="{31E51FF3-1B72-490F-BCA6-FD428294A153}" type="presOf" srcId="{5CE48931-88B2-4D8A-8AC8-D9375C8135DD}" destId="{1E2E30CE-C65C-4212-822E-D1B00E0B9179}" srcOrd="0" destOrd="6" presId="urn:microsoft.com/office/officeart/2005/8/layout/hList2"/>
    <dgm:cxn modelId="{D3BD1AC9-3405-4D44-A75F-5DB49421F405}" type="presOf" srcId="{A08F0DCC-1E61-448F-BD53-3D4E4661DBBC}" destId="{E78FCD8E-388F-4A80-BAD8-8125E03F25B4}" srcOrd="0" destOrd="0" presId="urn:microsoft.com/office/officeart/2005/8/layout/hList2"/>
    <dgm:cxn modelId="{12954BB2-0B29-4693-A89F-7047BB3D6635}" type="presOf" srcId="{357E7A20-A60C-4FCE-BC86-C8772EF5802E}" destId="{A9CBD553-ECBE-4E6C-BCCE-0C4A553D06E1}" srcOrd="0" destOrd="0" presId="urn:microsoft.com/office/officeart/2005/8/layout/hList2"/>
    <dgm:cxn modelId="{4E47AC05-464E-458A-982A-7CBCD0D7715E}" srcId="{CC908FDA-78A6-4D03-A689-D27376693389}" destId="{FCB180C3-15A7-4223-8EFB-A1187CC5BF91}" srcOrd="0" destOrd="0" parTransId="{A5C49614-7946-4E17-AFEA-572B7AC08892}" sibTransId="{87196490-43C0-477B-A993-A5A9F6A9C1EB}"/>
    <dgm:cxn modelId="{DB027626-61C7-48B3-BD83-C4B1E4BA8D1C}" srcId="{5A4483E6-5C06-4CAD-93A9-5E3223BFF49D}" destId="{A08F0DCC-1E61-448F-BD53-3D4E4661DBBC}" srcOrd="0" destOrd="0" parTransId="{0F04D80F-DF6E-4693-B55E-0D635C160B6A}" sibTransId="{56654146-92F3-49A0-B7D2-C61EA07ABE19}"/>
    <dgm:cxn modelId="{34F2C7D3-D87D-4224-A9EB-FEB518EAE5BA}" type="presParOf" srcId="{5C10717E-DA57-4DA8-84E8-C9ABC46A2257}" destId="{768D69C4-E7D7-4B1A-810F-EC247452EDDF}" srcOrd="0" destOrd="0" presId="urn:microsoft.com/office/officeart/2005/8/layout/hList2"/>
    <dgm:cxn modelId="{87BF2163-8ABB-4813-99D8-32DAA306FD86}" type="presParOf" srcId="{768D69C4-E7D7-4B1A-810F-EC247452EDDF}" destId="{84A853F5-60EB-4D7B-B6BD-ED8CFA7A9AB2}" srcOrd="0" destOrd="0" presId="urn:microsoft.com/office/officeart/2005/8/layout/hList2"/>
    <dgm:cxn modelId="{FD7D4E7D-625C-4C16-A97B-A3885BE0EE1C}" type="presParOf" srcId="{768D69C4-E7D7-4B1A-810F-EC247452EDDF}" destId="{A9CBD553-ECBE-4E6C-BCCE-0C4A553D06E1}" srcOrd="1" destOrd="0" presId="urn:microsoft.com/office/officeart/2005/8/layout/hList2"/>
    <dgm:cxn modelId="{6775F6DF-1456-4F55-81D1-BE2D3E655397}" type="presParOf" srcId="{768D69C4-E7D7-4B1A-810F-EC247452EDDF}" destId="{F14DA9BE-A0BE-47FB-AC0B-0CF7A3C5DFE8}" srcOrd="2" destOrd="0" presId="urn:microsoft.com/office/officeart/2005/8/layout/hList2"/>
    <dgm:cxn modelId="{3241426A-07B8-48A2-8665-1D76CBCEB0EC}" type="presParOf" srcId="{5C10717E-DA57-4DA8-84E8-C9ABC46A2257}" destId="{35999E3C-5FE9-4E39-B05C-7B1C96DDA55E}" srcOrd="1" destOrd="0" presId="urn:microsoft.com/office/officeart/2005/8/layout/hList2"/>
    <dgm:cxn modelId="{9253945B-D6EC-45FF-A6B3-B8F954EDFB89}" type="presParOf" srcId="{5C10717E-DA57-4DA8-84E8-C9ABC46A2257}" destId="{B0285261-6BF8-42D4-9EF9-70168A8AA0A2}" srcOrd="2" destOrd="0" presId="urn:microsoft.com/office/officeart/2005/8/layout/hList2"/>
    <dgm:cxn modelId="{2450D7EF-73DB-4836-B4BB-7E090564A825}" type="presParOf" srcId="{B0285261-6BF8-42D4-9EF9-70168A8AA0A2}" destId="{7BB68503-0CF5-4694-95B7-A4F498535178}" srcOrd="0" destOrd="0" presId="urn:microsoft.com/office/officeart/2005/8/layout/hList2"/>
    <dgm:cxn modelId="{31825977-8F60-49F7-A00E-D82881AD64C8}" type="presParOf" srcId="{B0285261-6BF8-42D4-9EF9-70168A8AA0A2}" destId="{1E2E30CE-C65C-4212-822E-D1B00E0B9179}" srcOrd="1" destOrd="0" presId="urn:microsoft.com/office/officeart/2005/8/layout/hList2"/>
    <dgm:cxn modelId="{103622C2-060A-48FC-BAAA-E7A7664DE600}" type="presParOf" srcId="{B0285261-6BF8-42D4-9EF9-70168A8AA0A2}" destId="{97AE04B8-6F6C-4F95-B263-11345F2912E8}" srcOrd="2" destOrd="0" presId="urn:microsoft.com/office/officeart/2005/8/layout/hList2"/>
    <dgm:cxn modelId="{C7FBF86D-DA3D-4A4E-B841-6DC16F2349C1}" type="presParOf" srcId="{5C10717E-DA57-4DA8-84E8-C9ABC46A2257}" destId="{31C967B0-E120-449C-BC69-29598F171420}" srcOrd="3" destOrd="0" presId="urn:microsoft.com/office/officeart/2005/8/layout/hList2"/>
    <dgm:cxn modelId="{ECC3E567-2676-40CA-9394-8B3712964FA6}" type="presParOf" srcId="{5C10717E-DA57-4DA8-84E8-C9ABC46A2257}" destId="{841A4E1D-A257-42E2-B77B-E0A9B5658B13}" srcOrd="4" destOrd="0" presId="urn:microsoft.com/office/officeart/2005/8/layout/hList2"/>
    <dgm:cxn modelId="{2B01E6EC-1F20-46A8-A28B-7F4F2C2FE7F4}" type="presParOf" srcId="{841A4E1D-A257-42E2-B77B-E0A9B5658B13}" destId="{43D552D3-E491-47DB-A83B-1C882DEE702C}" srcOrd="0" destOrd="0" presId="urn:microsoft.com/office/officeart/2005/8/layout/hList2"/>
    <dgm:cxn modelId="{19CED2F4-09FB-4127-B3D8-BE5FFC19597E}" type="presParOf" srcId="{841A4E1D-A257-42E2-B77B-E0A9B5658B13}" destId="{E78FCD8E-388F-4A80-BAD8-8125E03F25B4}" srcOrd="1" destOrd="0" presId="urn:microsoft.com/office/officeart/2005/8/layout/hList2"/>
    <dgm:cxn modelId="{0A01766F-0D9F-4E74-A280-8983B5F67F4A}" type="presParOf" srcId="{841A4E1D-A257-42E2-B77B-E0A9B5658B13}" destId="{5A2FB654-8723-4027-9ABF-3C14BC07DDA2}" srcOrd="2" destOrd="0" presId="urn:microsoft.com/office/officeart/2005/8/layout/hList2"/>
    <dgm:cxn modelId="{6C5B2691-A689-4A00-AE31-EE190B392F41}" type="presParOf" srcId="{5C10717E-DA57-4DA8-84E8-C9ABC46A2257}" destId="{AF9FABB3-1EC0-44FA-B28C-C93A3C5D3719}" srcOrd="5" destOrd="0" presId="urn:microsoft.com/office/officeart/2005/8/layout/hList2"/>
    <dgm:cxn modelId="{C0967EC4-5CBB-4245-9BDD-B4EB907508D2}" type="presParOf" srcId="{5C10717E-DA57-4DA8-84E8-C9ABC46A2257}" destId="{35C34C13-3747-40EE-9742-5D1950723780}" srcOrd="6" destOrd="0" presId="urn:microsoft.com/office/officeart/2005/8/layout/hList2"/>
    <dgm:cxn modelId="{52B1F7FD-267C-4B1F-9ECC-CFD81372B92D}" type="presParOf" srcId="{35C34C13-3747-40EE-9742-5D1950723780}" destId="{C35EB39B-92CE-4C68-A8BC-6A24472A64E7}" srcOrd="0" destOrd="0" presId="urn:microsoft.com/office/officeart/2005/8/layout/hList2"/>
    <dgm:cxn modelId="{15D9C447-721B-4E44-8841-67E7277FA272}" type="presParOf" srcId="{35C34C13-3747-40EE-9742-5D1950723780}" destId="{8E6389A7-1B21-46A2-B006-FEB30BBA78A2}" srcOrd="1" destOrd="0" presId="urn:microsoft.com/office/officeart/2005/8/layout/hList2"/>
    <dgm:cxn modelId="{F57E8FA8-48C1-4B28-9305-4A18C328E300}" type="presParOf" srcId="{35C34C13-3747-40EE-9742-5D1950723780}" destId="{8C8AF7D1-1EBB-4748-B637-DF27B9BCE74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46FBD-D763-4A95-A31C-83EB24051E33}">
      <dsp:nvSpPr>
        <dsp:cNvPr id="0" name=""/>
        <dsp:cNvSpPr/>
      </dsp:nvSpPr>
      <dsp:spPr>
        <a:xfrm>
          <a:off x="0" y="35206"/>
          <a:ext cx="11998035" cy="1297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dsp:txBody>
      <dsp:txXfrm>
        <a:off x="2529377" y="35206"/>
        <a:ext cx="9468657" cy="1297700"/>
      </dsp:txXfrm>
    </dsp:sp>
    <dsp:sp modelId="{D4B2E6F9-628E-480C-AA66-4309BA14B68A}">
      <dsp:nvSpPr>
        <dsp:cNvPr id="0" name=""/>
        <dsp:cNvSpPr/>
      </dsp:nvSpPr>
      <dsp:spPr>
        <a:xfrm>
          <a:off x="129770" y="129770"/>
          <a:ext cx="2399607" cy="103816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521EC06-A4A5-4D40-8CA2-15FFEA7B7A3E}">
      <dsp:nvSpPr>
        <dsp:cNvPr id="0" name=""/>
        <dsp:cNvSpPr/>
      </dsp:nvSpPr>
      <dsp:spPr>
        <a:xfrm>
          <a:off x="0" y="1427470"/>
          <a:ext cx="11998035" cy="1297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en-US" sz="2700" kern="1200" dirty="0"/>
        </a:p>
      </dsp:txBody>
      <dsp:txXfrm>
        <a:off x="2529377" y="1427470"/>
        <a:ext cx="9468657" cy="1297700"/>
      </dsp:txXfrm>
    </dsp:sp>
    <dsp:sp modelId="{1B2B9BBA-8E4C-4D08-A3D9-32BA2C1FE120}">
      <dsp:nvSpPr>
        <dsp:cNvPr id="0" name=""/>
        <dsp:cNvSpPr/>
      </dsp:nvSpPr>
      <dsp:spPr>
        <a:xfrm>
          <a:off x="129770" y="1557240"/>
          <a:ext cx="2399607" cy="1038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00E148D-8ED1-4DE0-98ED-419E8302F70A}">
      <dsp:nvSpPr>
        <dsp:cNvPr id="0" name=""/>
        <dsp:cNvSpPr/>
      </dsp:nvSpPr>
      <dsp:spPr>
        <a:xfrm>
          <a:off x="0" y="2880946"/>
          <a:ext cx="11998035" cy="1297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en-US" sz="2700" kern="1200" dirty="0"/>
        </a:p>
      </dsp:txBody>
      <dsp:txXfrm>
        <a:off x="2529377" y="2880946"/>
        <a:ext cx="9468657" cy="1297700"/>
      </dsp:txXfrm>
    </dsp:sp>
    <dsp:sp modelId="{D0DF821B-CA6A-480F-9717-112EF93B028E}">
      <dsp:nvSpPr>
        <dsp:cNvPr id="0" name=""/>
        <dsp:cNvSpPr/>
      </dsp:nvSpPr>
      <dsp:spPr>
        <a:xfrm>
          <a:off x="129770" y="2984710"/>
          <a:ext cx="2399607" cy="103816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9000" b="-1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2D91B2C-A32C-4883-A806-86C7B00EBDE1}">
      <dsp:nvSpPr>
        <dsp:cNvPr id="0" name=""/>
        <dsp:cNvSpPr/>
      </dsp:nvSpPr>
      <dsp:spPr>
        <a:xfrm>
          <a:off x="0" y="4282410"/>
          <a:ext cx="11998035" cy="1297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endParaRPr lang="en-US" sz="27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2529377" y="4282410"/>
        <a:ext cx="9468657" cy="1297700"/>
      </dsp:txXfrm>
    </dsp:sp>
    <dsp:sp modelId="{76788BD1-2620-4793-8E2D-82EA74569DAD}">
      <dsp:nvSpPr>
        <dsp:cNvPr id="0" name=""/>
        <dsp:cNvSpPr/>
      </dsp:nvSpPr>
      <dsp:spPr>
        <a:xfrm>
          <a:off x="129770" y="4412180"/>
          <a:ext cx="2399607" cy="103816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DA9BE-A0BE-47FB-AC0B-0CF7A3C5DFE8}">
      <dsp:nvSpPr>
        <dsp:cNvPr id="0" name=""/>
        <dsp:cNvSpPr/>
      </dsp:nvSpPr>
      <dsp:spPr>
        <a:xfrm rot="16200000">
          <a:off x="-1836542" y="2772151"/>
          <a:ext cx="4226560" cy="41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3503" bIns="0" numCol="1" spcCol="1270" anchor="t" anchorCtr="0">
          <a:noAutofit/>
        </a:bodyPr>
        <a:lstStyle/>
        <a:p>
          <a:pPr lvl="0" algn="r" defTabSz="1333500">
            <a:lnSpc>
              <a:spcPct val="90000"/>
            </a:lnSpc>
            <a:spcBef>
              <a:spcPct val="0"/>
            </a:spcBef>
            <a:spcAft>
              <a:spcPct val="35000"/>
            </a:spcAft>
          </a:pPr>
          <a:r>
            <a:rPr lang="en-US" sz="3000" kern="1200" dirty="0" smtClean="0"/>
            <a:t>Trinidad and Tobago</a:t>
          </a:r>
          <a:endParaRPr lang="en-US" sz="3000" kern="1200" dirty="0"/>
        </a:p>
      </dsp:txBody>
      <dsp:txXfrm>
        <a:off x="-1836542" y="2772151"/>
        <a:ext cx="4226560" cy="412160"/>
      </dsp:txXfrm>
    </dsp:sp>
    <dsp:sp modelId="{A9CBD553-ECBE-4E6C-BCCE-0C4A553D06E1}">
      <dsp:nvSpPr>
        <dsp:cNvPr id="0" name=""/>
        <dsp:cNvSpPr/>
      </dsp:nvSpPr>
      <dsp:spPr>
        <a:xfrm>
          <a:off x="482817" y="864951"/>
          <a:ext cx="2052996"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3503" rIns="128016" bIns="128016"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smtClean="0"/>
            <a:t>£5 </a:t>
          </a:r>
          <a:r>
            <a:rPr lang="en-GB" sz="1400" kern="1200" dirty="0" smtClean="0"/>
            <a:t>million for medical devices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t>US$20</a:t>
          </a:r>
          <a:r>
            <a:rPr lang="en-US" sz="1400" kern="1200" dirty="0" smtClean="0"/>
            <a:t> million C19 response loan from World Bank</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£14.5 million for hospital construction work </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82817" y="864951"/>
        <a:ext cx="2052996" cy="4226560"/>
      </dsp:txXfrm>
    </dsp:sp>
    <dsp:sp modelId="{84A853F5-60EB-4D7B-B6BD-ED8CFA7A9AB2}">
      <dsp:nvSpPr>
        <dsp:cNvPr id="0" name=""/>
        <dsp:cNvSpPr/>
      </dsp:nvSpPr>
      <dsp:spPr>
        <a:xfrm>
          <a:off x="70657" y="320899"/>
          <a:ext cx="824321" cy="8243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E04B8-6F6C-4F95-B263-11345F2912E8}">
      <dsp:nvSpPr>
        <dsp:cNvPr id="0" name=""/>
        <dsp:cNvSpPr/>
      </dsp:nvSpPr>
      <dsp:spPr>
        <a:xfrm rot="16200000">
          <a:off x="1167574" y="2772151"/>
          <a:ext cx="4226560" cy="41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3503" bIns="0" numCol="1" spcCol="1270" anchor="t" anchorCtr="0">
          <a:noAutofit/>
        </a:bodyPr>
        <a:lstStyle/>
        <a:p>
          <a:pPr lvl="0" algn="r" defTabSz="1333500">
            <a:lnSpc>
              <a:spcPct val="90000"/>
            </a:lnSpc>
            <a:spcBef>
              <a:spcPct val="0"/>
            </a:spcBef>
            <a:spcAft>
              <a:spcPct val="35000"/>
            </a:spcAft>
          </a:pPr>
          <a:r>
            <a:rPr lang="en-US" sz="3000" kern="1200" dirty="0" smtClean="0"/>
            <a:t>Jamaica</a:t>
          </a:r>
          <a:endParaRPr lang="en-US" sz="3000" kern="1200" dirty="0"/>
        </a:p>
      </dsp:txBody>
      <dsp:txXfrm>
        <a:off x="1167574" y="2772151"/>
        <a:ext cx="4226560" cy="412160"/>
      </dsp:txXfrm>
    </dsp:sp>
    <dsp:sp modelId="{1E2E30CE-C65C-4212-822E-D1B00E0B9179}">
      <dsp:nvSpPr>
        <dsp:cNvPr id="0" name=""/>
        <dsp:cNvSpPr/>
      </dsp:nvSpPr>
      <dsp:spPr>
        <a:xfrm>
          <a:off x="3486934" y="864951"/>
          <a:ext cx="2052996"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3503" rIns="128016" bIns="128016"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smtClean="0"/>
            <a:t>£57 </a:t>
          </a:r>
          <a:r>
            <a:rPr lang="en-GB" sz="1400" kern="1200" dirty="0" smtClean="0"/>
            <a:t>million for pharmaceuticals and medical devices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b="1" kern="1200" dirty="0" smtClean="0"/>
            <a:t>$50</a:t>
          </a:r>
          <a:r>
            <a:rPr lang="en-GB" sz="1400" kern="1200" dirty="0" smtClean="0"/>
            <a:t> million IDB loan </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endParaRPr lang="en-US" sz="1400" kern="1200" dirty="0"/>
        </a:p>
      </dsp:txBody>
      <dsp:txXfrm>
        <a:off x="3486934" y="864951"/>
        <a:ext cx="2052996" cy="4226560"/>
      </dsp:txXfrm>
    </dsp:sp>
    <dsp:sp modelId="{7BB68503-0CF5-4694-95B7-A4F498535178}">
      <dsp:nvSpPr>
        <dsp:cNvPr id="0" name=""/>
        <dsp:cNvSpPr/>
      </dsp:nvSpPr>
      <dsp:spPr>
        <a:xfrm>
          <a:off x="3074773" y="320899"/>
          <a:ext cx="824321" cy="82432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B654-8723-4027-9ABF-3C14BC07DDA2}">
      <dsp:nvSpPr>
        <dsp:cNvPr id="0" name=""/>
        <dsp:cNvSpPr/>
      </dsp:nvSpPr>
      <dsp:spPr>
        <a:xfrm rot="16200000">
          <a:off x="4171690" y="2772151"/>
          <a:ext cx="4226560" cy="41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3503" bIns="0" numCol="1" spcCol="1270" anchor="t" anchorCtr="0">
          <a:noAutofit/>
        </a:bodyPr>
        <a:lstStyle/>
        <a:p>
          <a:pPr lvl="0" algn="r" defTabSz="1333500">
            <a:lnSpc>
              <a:spcPct val="90000"/>
            </a:lnSpc>
            <a:spcBef>
              <a:spcPct val="0"/>
            </a:spcBef>
            <a:spcAft>
              <a:spcPct val="35000"/>
            </a:spcAft>
          </a:pPr>
          <a:r>
            <a:rPr lang="en-US" sz="3000" kern="1200" dirty="0" smtClean="0"/>
            <a:t>Guyana</a:t>
          </a:r>
          <a:endParaRPr lang="en-US" sz="3000" kern="1200" dirty="0"/>
        </a:p>
      </dsp:txBody>
      <dsp:txXfrm>
        <a:off x="4171690" y="2772151"/>
        <a:ext cx="4226560" cy="412160"/>
      </dsp:txXfrm>
    </dsp:sp>
    <dsp:sp modelId="{E78FCD8E-388F-4A80-BAD8-8125E03F25B4}">
      <dsp:nvSpPr>
        <dsp:cNvPr id="0" name=""/>
        <dsp:cNvSpPr/>
      </dsp:nvSpPr>
      <dsp:spPr>
        <a:xfrm>
          <a:off x="6491051" y="864951"/>
          <a:ext cx="2052996"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3503" rIns="128016" bIns="128016"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smtClean="0">
              <a:solidFill>
                <a:schemeClr val="bg1"/>
              </a:solidFill>
            </a:rPr>
            <a:t>£49 </a:t>
          </a:r>
          <a:r>
            <a:rPr lang="en-GB" sz="1400" b="0" kern="1200" dirty="0" smtClean="0">
              <a:solidFill>
                <a:schemeClr val="bg1"/>
              </a:solidFill>
            </a:rPr>
            <a:t>million</a:t>
          </a:r>
          <a:r>
            <a:rPr lang="en-GB" sz="1400" b="1" kern="1200" dirty="0" smtClean="0">
              <a:solidFill>
                <a:schemeClr val="bg1"/>
              </a:solidFill>
            </a:rPr>
            <a:t> </a:t>
          </a:r>
          <a:r>
            <a:rPr lang="en-GB" sz="1400" b="0" kern="1200" dirty="0" smtClean="0">
              <a:solidFill>
                <a:schemeClr val="bg1"/>
              </a:solidFill>
            </a:rPr>
            <a:t>design and construction of six new hospitals</a:t>
          </a:r>
          <a:endParaRPr lang="en-US" sz="1400" b="0" kern="1200" dirty="0"/>
        </a:p>
        <a:p>
          <a:pPr marL="114300" lvl="1" indent="-114300" algn="l" defTabSz="622300">
            <a:lnSpc>
              <a:spcPct val="90000"/>
            </a:lnSpc>
            <a:spcBef>
              <a:spcPct val="0"/>
            </a:spcBef>
            <a:spcAft>
              <a:spcPct val="15000"/>
            </a:spcAft>
            <a:buChar char="••"/>
          </a:pP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£1 </a:t>
          </a:r>
          <a:r>
            <a:rPr lang="en-US" sz="1400" b="0" kern="1200" dirty="0" smtClean="0">
              <a:solidFill>
                <a:schemeClr val="bg1"/>
              </a:solidFill>
            </a:rPr>
            <a:t>million</a:t>
          </a:r>
          <a:r>
            <a:rPr lang="en-US" sz="1400" b="1" kern="1200" dirty="0" smtClean="0">
              <a:solidFill>
                <a:schemeClr val="bg1"/>
              </a:solidFill>
            </a:rPr>
            <a:t> </a:t>
          </a:r>
          <a:r>
            <a:rPr lang="en-GB" sz="1400" kern="1200" dirty="0" smtClean="0"/>
            <a:t>retrofit and equip the Festival City Polyclinic to provide services which will include x-ray, dental, laboratory and rehabilitation services</a:t>
          </a:r>
          <a:endParaRPr lang="en-US" sz="1400" kern="1200" dirty="0">
            <a:solidFill>
              <a:schemeClr val="bg1"/>
            </a:solidFill>
          </a:endParaRPr>
        </a:p>
        <a:p>
          <a:pPr marL="114300" lvl="1" indent="-114300" algn="l" defTabSz="622300">
            <a:lnSpc>
              <a:spcPct val="90000"/>
            </a:lnSpc>
            <a:spcBef>
              <a:spcPct val="0"/>
            </a:spcBef>
            <a:spcAft>
              <a:spcPct val="15000"/>
            </a:spcAft>
            <a:buChar char="••"/>
          </a:pP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£27 million for continued C-19 management </a:t>
          </a:r>
          <a:endParaRPr lang="en-US" sz="1400" kern="1200" dirty="0">
            <a:solidFill>
              <a:schemeClr val="bg1"/>
            </a:solidFill>
          </a:endParaRPr>
        </a:p>
        <a:p>
          <a:pPr marL="114300" lvl="1" indent="-114300" algn="l" defTabSz="622300">
            <a:lnSpc>
              <a:spcPct val="90000"/>
            </a:lnSpc>
            <a:spcBef>
              <a:spcPct val="0"/>
            </a:spcBef>
            <a:spcAft>
              <a:spcPct val="15000"/>
            </a:spcAft>
            <a:buChar char="••"/>
          </a:pPr>
          <a:endParaRPr lang="en-US" sz="1400" kern="1200" dirty="0">
            <a:solidFill>
              <a:schemeClr val="bg1"/>
            </a:solidFill>
          </a:endParaRPr>
        </a:p>
      </dsp:txBody>
      <dsp:txXfrm>
        <a:off x="6491051" y="864951"/>
        <a:ext cx="2052996" cy="4226560"/>
      </dsp:txXfrm>
    </dsp:sp>
    <dsp:sp modelId="{43D552D3-E491-47DB-A83B-1C882DEE702C}">
      <dsp:nvSpPr>
        <dsp:cNvPr id="0" name=""/>
        <dsp:cNvSpPr/>
      </dsp:nvSpPr>
      <dsp:spPr>
        <a:xfrm>
          <a:off x="6078890" y="320899"/>
          <a:ext cx="824321" cy="82432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AF7D1-1EBB-4748-B637-DF27B9BCE74C}">
      <dsp:nvSpPr>
        <dsp:cNvPr id="0" name=""/>
        <dsp:cNvSpPr/>
      </dsp:nvSpPr>
      <dsp:spPr>
        <a:xfrm rot="16200000">
          <a:off x="7175807" y="2772151"/>
          <a:ext cx="4226560" cy="41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3503" bIns="0" numCol="1" spcCol="1270" anchor="t" anchorCtr="0">
          <a:noAutofit/>
        </a:bodyPr>
        <a:lstStyle/>
        <a:p>
          <a:pPr lvl="0" algn="r" defTabSz="1333500">
            <a:lnSpc>
              <a:spcPct val="90000"/>
            </a:lnSpc>
            <a:spcBef>
              <a:spcPct val="0"/>
            </a:spcBef>
            <a:spcAft>
              <a:spcPct val="35000"/>
            </a:spcAft>
          </a:pPr>
          <a:r>
            <a:rPr lang="en-US" sz="3000" kern="1200" dirty="0" smtClean="0"/>
            <a:t>Barbados and  the EC </a:t>
          </a:r>
          <a:endParaRPr lang="en-US" sz="3000" kern="1200" dirty="0"/>
        </a:p>
      </dsp:txBody>
      <dsp:txXfrm>
        <a:off x="7175807" y="2772151"/>
        <a:ext cx="4226560" cy="412160"/>
      </dsp:txXfrm>
    </dsp:sp>
    <dsp:sp modelId="{8E6389A7-1B21-46A2-B006-FEB30BBA78A2}">
      <dsp:nvSpPr>
        <dsp:cNvPr id="0" name=""/>
        <dsp:cNvSpPr/>
      </dsp:nvSpPr>
      <dsp:spPr>
        <a:xfrm>
          <a:off x="9495167" y="858696"/>
          <a:ext cx="2052996" cy="42390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EB39B-92CE-4C68-A8BC-6A24472A64E7}">
      <dsp:nvSpPr>
        <dsp:cNvPr id="0" name=""/>
        <dsp:cNvSpPr/>
      </dsp:nvSpPr>
      <dsp:spPr>
        <a:xfrm>
          <a:off x="9083007" y="320899"/>
          <a:ext cx="824321" cy="82432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0B410-5DC2-4964-AD1C-7FCC7B56035D}" type="datetimeFigureOut">
              <a:rPr lang="en-GB" smtClean="0"/>
              <a:t>19/08/2022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1E573-3961-4526-8EDD-0915DF698F1A}" type="slidenum">
              <a:rPr lang="en-GB" smtClean="0"/>
              <a:t>‹#›</a:t>
            </a:fld>
            <a:endParaRPr lang="en-GB"/>
          </a:p>
        </p:txBody>
      </p:sp>
    </p:spTree>
    <p:extLst>
      <p:ext uri="{BB962C8B-B14F-4D97-AF65-F5344CB8AC3E}">
        <p14:creationId xmlns:p14="http://schemas.microsoft.com/office/powerpoint/2010/main" val="217688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mf.org/en/News/Articles/2022/06/14/the-caribbean-and-the-imf-building-on-a-strong-partnershi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upal.caricom.org/node/84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smtClean="0">
                <a:solidFill>
                  <a:schemeClr val="tx1"/>
                </a:solidFill>
                <a:effectLst/>
                <a:latin typeface="+mn-lt"/>
                <a:ea typeface="+mn-ea"/>
                <a:cs typeface="+mn-cs"/>
              </a:rPr>
              <a:t>Good Day, My name is Vincent Ramlochan- Senior Trade and Investment Advisor and the LS and Healthcare Sector Lead for the English Speaking Caribbean. </a:t>
            </a:r>
          </a:p>
          <a:p>
            <a:r>
              <a:rPr lang="en-GB" sz="1800" kern="1200" dirty="0" smtClean="0">
                <a:solidFill>
                  <a:schemeClr val="tx1"/>
                </a:solidFill>
                <a:effectLst/>
                <a:latin typeface="+mn-lt"/>
                <a:ea typeface="+mn-ea"/>
                <a:cs typeface="+mn-cs"/>
              </a:rPr>
              <a:t>I will be providing you with a brief presentation on Exporting to the English Speaking Caribbean. My presentation will focus on an economic and sector overview, the regulatory environment for medical devices and opportunities for UK firms. </a:t>
            </a:r>
          </a:p>
          <a:p>
            <a:endParaRPr lang="en-GB" dirty="0"/>
          </a:p>
        </p:txBody>
      </p:sp>
      <p:sp>
        <p:nvSpPr>
          <p:cNvPr id="4" name="Slide Number Placeholder 3"/>
          <p:cNvSpPr>
            <a:spLocks noGrp="1"/>
          </p:cNvSpPr>
          <p:nvPr>
            <p:ph type="sldNum" sz="quarter" idx="10"/>
          </p:nvPr>
        </p:nvSpPr>
        <p:spPr/>
        <p:txBody>
          <a:bodyPr/>
          <a:lstStyle/>
          <a:p>
            <a:fld id="{0A71E573-3961-4526-8EDD-0915DF698F1A}" type="slidenum">
              <a:rPr lang="en-GB" smtClean="0"/>
              <a:t>1</a:t>
            </a:fld>
            <a:endParaRPr lang="en-GB"/>
          </a:p>
        </p:txBody>
      </p:sp>
    </p:spTree>
    <p:extLst>
      <p:ext uri="{BB962C8B-B14F-4D97-AF65-F5344CB8AC3E}">
        <p14:creationId xmlns:p14="http://schemas.microsoft.com/office/powerpoint/2010/main" val="280007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Caribbean is a net importer and relies heavily on foreign suppliers to meet the countries’ healthcare needs. There is no manufacturing of medical devices in the Caribbean. Given this, the Caribbean imports approximately 100% of medical devices products. Donation as usually received from governments around the world.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top supplying markets to the Caribbean are USA, Panama, UK, Germany and Canada.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over £250 million in public sector opportunities for medical devices in Barbados, Guyana, Jamaica and Trinidad &amp; Tobago for UK companies. </a:t>
            </a:r>
          </a:p>
          <a:p>
            <a:r>
              <a:rPr lang="en-GB" sz="1200" kern="1200" dirty="0" smtClean="0">
                <a:solidFill>
                  <a:schemeClr val="tx1"/>
                </a:solidFill>
                <a:effectLst/>
                <a:latin typeface="+mn-lt"/>
                <a:ea typeface="+mn-ea"/>
                <a:cs typeface="+mn-cs"/>
              </a:rPr>
              <a:t>Aid funded procurement opportunities are available to UK companies from the World Bank, Inter-American Development Bank, Caribbean Development Bank and the USAID focused mainly on the C-19 response.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 seek to recover stronger from the Covid-19 pandemic, the CARIFORUM-UK Economic Partnership Agreement (EPA) has the potential to further stimulate and expand your exports to 14 dynamic markets in the Caribbean.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EPA, which came into effect between the UK and 14 CARIFORUM States at the start of this year, provides UK firms with preferential market access to the region by progressively reducing or eliminating tariffs on approximately 80% of UK goods; including medical equipment.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further estimated by 2033, the vast majority of UK products will enter the Caribbean at a 0% tariff rate. This means that UK companies have a greater competitive advantage over other competitors, particularly those countries that do not have a trade partnership with the Caribbean.</a:t>
            </a:r>
          </a:p>
          <a:p>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84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Caribbean is a net importer and relies heavily on foreign suppliers to meet the countries’ healthcare needs. There is no manufacturing of medical devices in the Caribbean. Given this, the Caribbean imports approximately 100% of medical devices products. Donation as usually received from governments around the world.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top supplying markets to the Caribbean are USA, Panama, UK, Germany and Canada.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over £250 million in public sector opportunities for medical devices in Barbados, Guyana, Jamaica and Trinidad &amp; Tobago for UK companies. </a:t>
            </a:r>
          </a:p>
          <a:p>
            <a:r>
              <a:rPr lang="en-GB" sz="1200" kern="1200" dirty="0" smtClean="0">
                <a:solidFill>
                  <a:schemeClr val="tx1"/>
                </a:solidFill>
                <a:effectLst/>
                <a:latin typeface="+mn-lt"/>
                <a:ea typeface="+mn-ea"/>
                <a:cs typeface="+mn-cs"/>
              </a:rPr>
              <a:t>Aid funded procurement opportunities are available to UK companies from the World Bank, Inter-American Development Bank, Caribbean Development Bank and the USAID focused mainly on the C-19 response.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 seek to recover stronger from the Covid-19 pandemic, the CARIFORUM-UK Economic Partnership Agreement (EPA) has the potential to further stimulate and expand your exports to 14 dynamic markets in the Caribbean.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EPA, which came into effect between the UK and 14 CARIFORUM States at the start of this year, provides UK firms with preferential market access to the region by progressively reducing or eliminating tariffs on approximately 80% of UK goods; including medical equipment.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further estimated by 2033, the vast majority of UK products will enter the Caribbean at a 0% tariff rate. This means that UK companies have a greater competitive advantage over other competitors, particularly those countries that do not have a trade partnership with the Caribbean.</a:t>
            </a:r>
          </a:p>
          <a:p>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5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English-speaking Caribbean, the first robotic-assisted surgery using British technology was performed in September 2021 by an international partnership between surgeons from Trinidad and Tobago (T&amp;T) </a:t>
            </a:r>
            <a:r>
              <a:rPr lang="en-GB" sz="1200" kern="1200" dirty="0" smtClean="0">
                <a:solidFill>
                  <a:schemeClr val="tx1"/>
                </a:solidFill>
                <a:effectLst/>
                <a:latin typeface="+mn-lt"/>
                <a:ea typeface="+mn-ea"/>
                <a:cs typeface="+mn-cs"/>
              </a:rPr>
              <a:t>and technology experts from the UK. Collaboration between the UK's Department of International Trade and local healthcare distributor AA Laquis led to a ground breaking initiative that became the world's first remote training for robotic surgery.</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elite group of doctors from the University of the West Indies (UWI), known as the Trinidad 6, performed a series of three meticulously coordinated minimally invasive surgeries, with the assistance of a surgical robot developed by UK </a:t>
            </a:r>
            <a:r>
              <a:rPr lang="en-GB" sz="1200" kern="1200" dirty="0" err="1" smtClean="0">
                <a:solidFill>
                  <a:schemeClr val="tx1"/>
                </a:solidFill>
                <a:effectLst/>
                <a:latin typeface="+mn-lt"/>
                <a:ea typeface="+mn-ea"/>
                <a:cs typeface="+mn-cs"/>
              </a:rPr>
              <a:t>MedTech</a:t>
            </a:r>
            <a:r>
              <a:rPr lang="en-GB" sz="1200" kern="1200" dirty="0" smtClean="0">
                <a:solidFill>
                  <a:schemeClr val="tx1"/>
                </a:solidFill>
                <a:effectLst/>
                <a:latin typeface="+mn-lt"/>
                <a:ea typeface="+mn-ea"/>
                <a:cs typeface="+mn-cs"/>
              </a:rPr>
              <a:t> Company FreeHand. The pilot procedures were conducted on patients who would have been candidates for gallbladder surgeries, and all three patients have recovered completely. Since then, local surgeons have performed over 20 medical procedures including gynaecology, cancer and general surgeries using the Freehand Collaborative Robot (</a:t>
            </a:r>
            <a:r>
              <a:rPr lang="en-GB" sz="1200" kern="1200" dirty="0" err="1" smtClean="0">
                <a:solidFill>
                  <a:schemeClr val="tx1"/>
                </a:solidFill>
                <a:effectLst/>
                <a:latin typeface="+mn-lt"/>
                <a:ea typeface="+mn-ea"/>
                <a:cs typeface="+mn-cs"/>
              </a:rPr>
              <a:t>CoBot</a:t>
            </a:r>
            <a:r>
              <a:rPr lang="en-GB" sz="1200" kern="1200" dirty="0" smtClean="0">
                <a:solidFill>
                  <a:schemeClr val="tx1"/>
                </a:solidFill>
                <a:effectLst/>
                <a:latin typeface="+mn-lt"/>
                <a:ea typeface="+mn-ea"/>
                <a:cs typeface="+mn-cs"/>
              </a:rPr>
              <a:t>). This technology though new to the Caribbean, has been used in more than 15,000 surgeries in over 25 countries including the UK, Europe, the US, and Japan.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 FreeHand technology was readily available from the UK, the C-19 pandemic and closure of T&amp;T borders to international visitors made it difficult to train local surgeons. In response, a bespoke surgical training methodology was used to fill the gap between trainers in the UK and surgeons in the Caribbean.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Digital Resilience UK, an education specialist organisation, functioned as the technical design partner for the training method and enabled the online platform. The remote training represents a significant milestone in medical history and opens up massive opportunities to the UK </a:t>
            </a:r>
            <a:r>
              <a:rPr lang="en-GB" sz="1200" kern="1200" dirty="0" err="1" smtClean="0">
                <a:solidFill>
                  <a:schemeClr val="tx1"/>
                </a:solidFill>
                <a:effectLst/>
                <a:latin typeface="+mn-lt"/>
                <a:ea typeface="+mn-ea"/>
                <a:cs typeface="+mn-cs"/>
              </a:rPr>
              <a:t>MedTech</a:t>
            </a:r>
            <a:r>
              <a:rPr lang="en-GB" sz="1200" kern="1200" dirty="0" smtClean="0">
                <a:solidFill>
                  <a:schemeClr val="tx1"/>
                </a:solidFill>
                <a:effectLst/>
                <a:latin typeface="+mn-lt"/>
                <a:ea typeface="+mn-ea"/>
                <a:cs typeface="+mn-cs"/>
              </a:rPr>
              <a:t> industry. While the introduction of robotic technology is revolutionary to Trinidad and Tobago, the methodology transformed the way surgeons are trained and mentored. The team further trained surgeons in Jamaica and Malaysia. It enables access to world-class training and technology for surgeons in emerging economies.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project’s success was the product of partnerships, bringing together the extensive medical experience and clinical training expertise of AA Laquis, the largest indigenous Healthcare Company in the English-Speaking Caribbean, the expert skills of the UWI’s finest surgeons, and the leadership of UK based, Imperial Medical Solutions Ltd (IMS). IMS, a physician led clinical strategy company, was instrumental in bringing the various stakeholders together to deliver this tremendous feat - getting the Anglophone Caribbean onto the robotic assisted surgery trajectory in less than 9 months, during a pandemic.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 push the limits of technology and bring its benefits into improve medical procedures, it shows the importance of collaboration in achieving success. This UK-T&amp;T success story makes that real and shows the strength of working together across international borders. Trinidadian expertise and British technology combined to improve lives.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8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ＭＳ Ｐゴシック" panose="020B0600070205080204" pitchFamily="34" charset="-128"/>
              </a:rPr>
              <a:t>It should be noted that there is a tendency for business to be relationship-based in the Caribbean, therefore it is highly advisable that UK companies make the time and effort to visit the market via </a:t>
            </a:r>
            <a:r>
              <a:rPr lang="en-GB" altLang="en-US" dirty="0" smtClean="0">
                <a:solidFill>
                  <a:srgbClr val="FF0000"/>
                </a:solidFill>
                <a:ea typeface="ＭＳ Ｐゴシック" panose="020B0600070205080204" pitchFamily="34" charset="-128"/>
              </a:rPr>
              <a:t>the facilitation of programme arranging from DIT</a:t>
            </a:r>
            <a:r>
              <a:rPr lang="en-GB" altLang="en-US" dirty="0" smtClean="0">
                <a:ea typeface="ＭＳ Ｐゴシック" panose="020B0600070205080204" pitchFamily="34" charset="-128"/>
              </a:rPr>
              <a:t>.  The support from DIT, lends a certain amount of credibility to new entrants to the</a:t>
            </a:r>
            <a:r>
              <a:rPr lang="en-GB" altLang="en-US" baseline="0" dirty="0" smtClean="0">
                <a:ea typeface="ＭＳ Ｐゴシック" panose="020B0600070205080204" pitchFamily="34" charset="-128"/>
              </a:rPr>
              <a:t> </a:t>
            </a:r>
            <a:r>
              <a:rPr lang="en-GB" altLang="en-US" dirty="0" smtClean="0">
                <a:ea typeface="ＭＳ Ｐゴシック" panose="020B0600070205080204" pitchFamily="34" charset="-128"/>
              </a:rPr>
              <a:t>market and opens doors for local companies to enter into active conversations with UK players.  Many have learned that cold calling or emailing results in radio silence from companies</a:t>
            </a:r>
            <a:r>
              <a:rPr lang="en-GB" altLang="en-US" baseline="0" dirty="0" smtClean="0">
                <a:ea typeface="ＭＳ Ｐゴシック" panose="020B0600070205080204" pitchFamily="34" charset="-128"/>
              </a:rPr>
              <a:t> </a:t>
            </a:r>
            <a:r>
              <a:rPr lang="en-GB" altLang="en-US" dirty="0" smtClean="0">
                <a:ea typeface="ＭＳ Ｐゴシック" panose="020B0600070205080204" pitchFamily="34" charset="-128"/>
              </a:rPr>
              <a:t>locally. </a:t>
            </a:r>
          </a:p>
          <a:p>
            <a:endParaRPr lang="en-GB" altLang="en-US" dirty="0" smtClean="0">
              <a:ea typeface="ＭＳ Ｐゴシック" panose="020B0600070205080204" pitchFamily="34" charset="-128"/>
            </a:endParaRPr>
          </a:p>
          <a:p>
            <a:pPr rtl="0" fontAlgn="base"/>
            <a:r>
              <a:rPr lang="en-GB" sz="1200" b="0" i="0" kern="1200" dirty="0" smtClean="0">
                <a:solidFill>
                  <a:schemeClr val="tx1"/>
                </a:solidFill>
                <a:effectLst/>
                <a:latin typeface="+mn-lt"/>
                <a:ea typeface="+mn-ea"/>
                <a:cs typeface="+mn-cs"/>
              </a:rPr>
              <a:t>Our main competitors in the region are predominantly the Chinese, the Americans and the Canadians. In some sectors, the French and Germans are also active so competitive pricing and innovative solutions are essential.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Doing work in the relationship orientated markets of the Caribbean requires patience and perseverance.  Although the majority of these markets rely heavily on imports due to their size, this in turn means the capacity for growth can be more limited.  We would encourage UK companies operating in the following sectors to take advantage of the opportunities in the Caribbean:  Education; Food and Drink; Fintech; Healthcare; Infrastructure; Renewable Energy; Cyber security, Security &amp; Defence.  There are also significant opportunities in the cross cutting sectors of Digitisation and programmes being run by the International Financial Institutions in the region.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With local content and workforce development being paramount for Small Island Developing States (SIDs), it’s important that UK companies look for opportunities to build local partnerships, establish overseas direct investments and establish a presence in market either though physical offices or after-sale service presence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Don’t fall into the trap of thinking every market in the Caribbean is the same.  They are VERY distinct, and all have different regulations, fiscal incentives and operational structures so engage the DIT team early and they will provide the right local advice.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Don’t jump in head first lulled by the Caribbean warmth and welcome; these are sharp, commercial operators!   So plan your approach, know your ask and build your intercultural knowledge and awareness by using the DIT Caribbean team. They will guide, help and support you, so make sure to use their expertise and guidance wisely.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Be prepared to invest enough time. Relationships are important and it could take multiple visits to secure business. Those who invest the time often find these are rewarded by customer loyalty as customers will buy, and keep buying, products that meet their needs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Finally, use the local DIT team in markets</a:t>
            </a:r>
            <a:r>
              <a:rPr lang="en-GB" sz="1200" b="0" i="0" kern="1200" dirty="0" smtClean="0">
                <a:solidFill>
                  <a:schemeClr val="tx1"/>
                </a:solidFill>
                <a:effectLst/>
                <a:latin typeface="+mn-lt"/>
                <a:ea typeface="+mn-ea"/>
                <a:cs typeface="+mn-cs"/>
              </a:rPr>
              <a:t>: Plan your approach, know your ask and build your intercultural knowledge and awareness by using the DIT Caribbean team. They will guide, help and support you, so make sure to use their expertise and guidance wisely. And although I have spoken about the Caribbean as a whole, each market is VERY distinct, and all have different regulations, fiscal incentives and operational structures so engage the DIT team early and they will provide the right local advice. </a:t>
            </a:r>
          </a:p>
          <a:p>
            <a:endParaRPr lang="en-GB" altLang="en-US" dirty="0" smtClean="0">
              <a:ea typeface="ＭＳ Ｐゴシック" panose="020B0600070205080204" pitchFamily="34" charset="-128"/>
            </a:endParaRPr>
          </a:p>
          <a:p>
            <a:endParaRPr lang="en-GB" dirty="0" smtClean="0">
              <a:solidFill>
                <a:srgbClr val="FF0000"/>
              </a:solidFill>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anose="020B0600070205080204" pitchFamily="34" charset="-128"/>
              </a:rPr>
              <a:t>Trinidad &amp; Tobago qualifies for about £4b in export cover.</a:t>
            </a: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22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further information Please feel free to contact me using the information on the slide. </a:t>
            </a:r>
          </a:p>
          <a:p>
            <a:r>
              <a:rPr lang="en-GB" sz="1200" kern="1200" dirty="0" smtClean="0">
                <a:solidFill>
                  <a:schemeClr val="tx1"/>
                </a:solidFill>
                <a:effectLst/>
                <a:latin typeface="+mn-lt"/>
                <a:ea typeface="+mn-ea"/>
                <a:cs typeface="+mn-cs"/>
              </a:rPr>
              <a:t> </a:t>
            </a:r>
          </a:p>
          <a:p>
            <a:r>
              <a:rPr lang="en-GB" sz="1200" kern="1200" smtClean="0">
                <a:solidFill>
                  <a:schemeClr val="tx1"/>
                </a:solidFill>
                <a:effectLst/>
                <a:latin typeface="+mn-lt"/>
                <a:ea typeface="+mn-ea"/>
                <a:cs typeface="+mn-cs"/>
              </a:rPr>
              <a:t>Thank You!  </a:t>
            </a: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05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The English Speaking Caribbean covered by DIT consists of 11 countries that all are all members of the Caribbean Community (CARICOM). However, DIT has offices in the following countries:</a:t>
            </a:r>
            <a:endParaRPr lang="en-GB" sz="1200" i="1" kern="1200" dirty="0" smtClean="0">
              <a:solidFill>
                <a:schemeClr val="tx1"/>
              </a:solidFill>
              <a:effectLst/>
              <a:latin typeface="+mn-lt"/>
              <a:ea typeface="+mn-ea"/>
              <a:cs typeface="+mn-cs"/>
            </a:endParaRPr>
          </a:p>
          <a:p>
            <a:pPr lvl="0"/>
            <a:r>
              <a:rPr lang="en-GB" sz="1200" i="0" kern="1200" dirty="0" smtClean="0">
                <a:solidFill>
                  <a:schemeClr val="tx1"/>
                </a:solidFill>
                <a:effectLst/>
                <a:latin typeface="+mn-lt"/>
                <a:ea typeface="+mn-ea"/>
                <a:cs typeface="+mn-cs"/>
              </a:rPr>
              <a:t>Trinidad and Tobago </a:t>
            </a:r>
            <a:endParaRPr lang="en-GB" sz="1200" i="1" kern="1200" dirty="0" smtClean="0">
              <a:solidFill>
                <a:schemeClr val="tx1"/>
              </a:solidFill>
              <a:effectLst/>
              <a:latin typeface="+mn-lt"/>
              <a:ea typeface="+mn-ea"/>
              <a:cs typeface="+mn-cs"/>
            </a:endParaRPr>
          </a:p>
          <a:p>
            <a:pPr lvl="0"/>
            <a:r>
              <a:rPr lang="en-GB" sz="1200" i="0" kern="1200" dirty="0" smtClean="0">
                <a:solidFill>
                  <a:schemeClr val="tx1"/>
                </a:solidFill>
                <a:effectLst/>
                <a:latin typeface="+mn-lt"/>
                <a:ea typeface="+mn-ea"/>
                <a:cs typeface="+mn-cs"/>
              </a:rPr>
              <a:t>Jamaica</a:t>
            </a:r>
            <a:endParaRPr lang="en-GB" sz="1200" i="1" kern="1200" dirty="0" smtClean="0">
              <a:solidFill>
                <a:schemeClr val="tx1"/>
              </a:solidFill>
              <a:effectLst/>
              <a:latin typeface="+mn-lt"/>
              <a:ea typeface="+mn-ea"/>
              <a:cs typeface="+mn-cs"/>
            </a:endParaRPr>
          </a:p>
          <a:p>
            <a:pPr lvl="0"/>
            <a:r>
              <a:rPr lang="en-GB" sz="1200" i="0" kern="1200" dirty="0" smtClean="0">
                <a:solidFill>
                  <a:schemeClr val="tx1"/>
                </a:solidFill>
                <a:effectLst/>
                <a:latin typeface="+mn-lt"/>
                <a:ea typeface="+mn-ea"/>
                <a:cs typeface="+mn-cs"/>
              </a:rPr>
              <a:t>Guyana – with responsibility for Suriname</a:t>
            </a:r>
            <a:endParaRPr lang="en-GB" sz="1200" i="1" kern="1200" dirty="0" smtClean="0">
              <a:solidFill>
                <a:schemeClr val="tx1"/>
              </a:solidFill>
              <a:effectLst/>
              <a:latin typeface="+mn-lt"/>
              <a:ea typeface="+mn-ea"/>
              <a:cs typeface="+mn-cs"/>
            </a:endParaRPr>
          </a:p>
          <a:p>
            <a:pPr lvl="0"/>
            <a:r>
              <a:rPr lang="en-GB" sz="1200" i="0" kern="1200" dirty="0" smtClean="0">
                <a:solidFill>
                  <a:schemeClr val="tx1"/>
                </a:solidFill>
                <a:effectLst/>
                <a:latin typeface="+mn-lt"/>
                <a:ea typeface="+mn-ea"/>
                <a:cs typeface="+mn-cs"/>
              </a:rPr>
              <a:t>Barbados- with responsibility for the following Organization of Eastern Caribbean States (OECS): St Lucia, St Vincent and the Grenadines, Dominica, Grenada, Antigua and Barbuda and St Kitts and Nevis.</a:t>
            </a:r>
            <a:endParaRPr lang="en-GB" sz="1200" i="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A71E573-3961-4526-8EDD-0915DF698F1A}" type="slidenum">
              <a:rPr lang="en-GB" smtClean="0"/>
              <a:t>2</a:t>
            </a:fld>
            <a:endParaRPr lang="en-GB"/>
          </a:p>
        </p:txBody>
      </p:sp>
    </p:spTree>
    <p:extLst>
      <p:ext uri="{BB962C8B-B14F-4D97-AF65-F5344CB8AC3E}">
        <p14:creationId xmlns:p14="http://schemas.microsoft.com/office/powerpoint/2010/main" val="391103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Caribbean economies were especially hard hit by the pandemic and lockdowns, contracting three times as much as the rest of the world in 2020.</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While tourism remains below pre-COVID levels for most countries, it is on the rebound and gaining momentum. And th</a:t>
            </a:r>
            <a:r>
              <a:rPr lang="en-GB" sz="1200" b="0" i="0" kern="1200" baseline="0" dirty="0" smtClean="0">
                <a:solidFill>
                  <a:schemeClr val="tx1"/>
                </a:solidFill>
                <a:effectLst/>
                <a:latin typeface="+mn-lt"/>
                <a:ea typeface="+mn-ea"/>
                <a:cs typeface="+mn-cs"/>
              </a:rPr>
              <a:t>e IMF</a:t>
            </a:r>
            <a:r>
              <a:rPr lang="en-GB" sz="1200" b="0" i="0" kern="1200" dirty="0" smtClean="0">
                <a:solidFill>
                  <a:schemeClr val="tx1"/>
                </a:solidFill>
                <a:effectLst/>
                <a:latin typeface="+mn-lt"/>
                <a:ea typeface="+mn-ea"/>
                <a:cs typeface="+mn-cs"/>
              </a:rPr>
              <a:t> expects the region to grow by about 3.7 percent this year. On the back of a  “solid” first half of the year, and despite an expected slowdown in the second half, the IMF forecast the region to grow by 3.0 percent this year, an upgrade from its April forecast of 2.5 percent. But it said the region faces “significant challenges,” including tightening global financial conditions, lower global growth, persistent inflation, and increasing social tensions amid growing food and energy insecurity. “These factors contribute to our downgrade in growth to 2.0 percent in 2023, 0.5 percentage point lower than anticipated in April,” the IMF said.</a:t>
            </a:r>
          </a:p>
          <a:p>
            <a:r>
              <a:rPr lang="en-GB" sz="1200" b="0" i="0" kern="1200" dirty="0" smtClean="0">
                <a:solidFill>
                  <a:schemeClr val="tx1"/>
                </a:solidFill>
                <a:effectLst/>
                <a:latin typeface="+mn-lt"/>
                <a:ea typeface="+mn-ea"/>
                <a:cs typeface="+mn-cs"/>
              </a:rPr>
              <a:t>It said the strength of the post-pandemic recoveries has varied across the region.</a:t>
            </a:r>
          </a:p>
          <a:p>
            <a:endParaRPr lang="en-GB" sz="1200" b="0" i="0" kern="1200" dirty="0" smtClean="0">
              <a:solidFill>
                <a:schemeClr val="tx1"/>
              </a:solidFill>
              <a:effectLst/>
              <a:latin typeface="+mn-lt"/>
              <a:ea typeface="+mn-ea"/>
              <a:cs typeface="+mn-cs"/>
            </a:endParaRPr>
          </a:p>
          <a:p>
            <a:pPr>
              <a:lnSpc>
                <a:spcPct val="107000"/>
              </a:lnSpc>
              <a:spcAft>
                <a:spcPts val="800"/>
              </a:spcAft>
            </a:pPr>
            <a:r>
              <a:rPr lang="en-GB" sz="12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smtClean="0">
                <a:effectLst/>
                <a:latin typeface="Arial" panose="020B0604020202020204" pitchFamily="34" charset="0"/>
                <a:ea typeface="Calibri" panose="020F0502020204030204" pitchFamily="34" charset="0"/>
                <a:cs typeface="Times New Roman" panose="02020603050405020304" pitchFamily="18" charset="0"/>
              </a:rPr>
              <a:t>Debt remains a significant challenge for the Caribbean, </a:t>
            </a:r>
            <a:r>
              <a:rPr lang="en-GB" sz="1200" b="0" i="0" kern="1200" dirty="0" smtClean="0">
                <a:solidFill>
                  <a:schemeClr val="tx1"/>
                </a:solidFill>
                <a:effectLst/>
                <a:latin typeface="+mn-lt"/>
                <a:ea typeface="+mn-ea"/>
                <a:cs typeface="+mn-cs"/>
              </a:rPr>
              <a:t>For most countries in the region, government debt is elevated, due in part to spending that was vital to the pandemic response—and tightening global financial conditions will increase the costs of servicing current debt, as well as in acquiring new financing.</a:t>
            </a: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200" b="0" i="0" kern="1200" dirty="0" smtClean="0">
                <a:solidFill>
                  <a:schemeClr val="tx1"/>
                </a:solidFill>
                <a:effectLst/>
                <a:latin typeface="+mn-lt"/>
                <a:ea typeface="+mn-ea"/>
                <a:cs typeface="+mn-cs"/>
              </a:rPr>
              <a:t>Tightening global financial conditions will also require added vigilance to preserve financial stability in the region, especially as debt suspension programs from earlier in the pandemic expire.</a:t>
            </a:r>
            <a:endParaRPr lang="en-GB"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i="0" kern="1200" dirty="0" smtClean="0">
                <a:solidFill>
                  <a:schemeClr val="tx1"/>
                </a:solidFill>
                <a:effectLst/>
                <a:latin typeface="+mn-lt"/>
                <a:ea typeface="+mn-ea"/>
                <a:cs typeface="+mn-cs"/>
              </a:rPr>
              <a:t>Still, there are big hurdles to overcome now and to build resilience for the future. Higher global food and fuel prices, exacerbated by the war in Ukraine, are putting </a:t>
            </a:r>
            <a:r>
              <a:rPr lang="en-GB" sz="1200" b="1" i="0" kern="1200" dirty="0" smtClean="0">
                <a:solidFill>
                  <a:schemeClr val="tx1"/>
                </a:solidFill>
                <a:effectLst/>
                <a:latin typeface="+mn-lt"/>
                <a:ea typeface="+mn-ea"/>
                <a:cs typeface="+mn-cs"/>
              </a:rPr>
              <a:t>upward pressure on inflation—stretching </a:t>
            </a:r>
            <a:r>
              <a:rPr lang="en-GB" sz="1200" b="0" i="0" kern="1200" dirty="0" smtClean="0">
                <a:solidFill>
                  <a:schemeClr val="tx1"/>
                </a:solidFill>
                <a:effectLst/>
                <a:latin typeface="+mn-lt"/>
                <a:ea typeface="+mn-ea"/>
                <a:cs typeface="+mn-cs"/>
              </a:rPr>
              <a:t>household budgets already stressed by the pandemic. Central banks in the region also have an important role. Like their counterparts around the world, those with independent monetary policy should act decisively to address inflation and communicate clearly.</a:t>
            </a:r>
          </a:p>
          <a:p>
            <a:pPr>
              <a:lnSpc>
                <a:spcPct val="107000"/>
              </a:lnSpc>
              <a:spcAft>
                <a:spcPts val="80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There are high levels of foreign reserves sitting in most central banks due to the recent influx of emergency concessional finance. Maintaining this stability however is contingent on countries returning to a sustainable fiscal pathway in the coming years through both higher growth and prudent fiscal policies.</a:t>
            </a:r>
          </a:p>
          <a:p>
            <a:endParaRPr lang="en-GB" dirty="0" smtClean="0"/>
          </a:p>
          <a:p>
            <a:r>
              <a:rPr lang="en-GB" sz="1200" b="0" i="0" kern="1200" dirty="0" smtClean="0">
                <a:solidFill>
                  <a:schemeClr val="tx1"/>
                </a:solidFill>
                <a:effectLst/>
                <a:latin typeface="+mn-lt"/>
                <a:ea typeface="+mn-ea"/>
                <a:cs typeface="+mn-cs"/>
              </a:rPr>
              <a:t>Together we can define the right economic policies that can tame inflation, protect the most vulnerable, address debt, and fight climate change—so as to reinforce the economic recovery, and build resilience to future shocks.</a:t>
            </a:r>
          </a:p>
          <a:p>
            <a:endParaRPr lang="en-GB" sz="1200" b="0" i="0" kern="1200" dirty="0" smtClean="0">
              <a:solidFill>
                <a:schemeClr val="tx1"/>
              </a:solidFill>
              <a:effectLst/>
              <a:latin typeface="+mn-lt"/>
              <a:ea typeface="+mn-ea"/>
              <a:cs typeface="+mn-cs"/>
            </a:endParaRPr>
          </a:p>
          <a:p>
            <a:r>
              <a:rPr lang="en-GB" dirty="0" smtClean="0">
                <a:hlinkClick r:id="rId3"/>
              </a:rPr>
              <a:t>The Caribbean and the IMF: Building on a Strong Partnership</a:t>
            </a:r>
            <a:endParaRPr lang="en-GB" dirty="0"/>
          </a:p>
        </p:txBody>
      </p:sp>
      <p:sp>
        <p:nvSpPr>
          <p:cNvPr id="4" name="Slide Number Placeholder 3"/>
          <p:cNvSpPr>
            <a:spLocks noGrp="1"/>
          </p:cNvSpPr>
          <p:nvPr>
            <p:ph type="sldNum" sz="quarter" idx="10"/>
          </p:nvPr>
        </p:nvSpPr>
        <p:spPr/>
        <p:txBody>
          <a:bodyPr/>
          <a:lstStyle/>
          <a:p>
            <a:fld id="{0A71E573-3961-4526-8EDD-0915DF698F1A}" type="slidenum">
              <a:rPr lang="en-GB" smtClean="0"/>
              <a:t>3</a:t>
            </a:fld>
            <a:endParaRPr lang="en-GB"/>
          </a:p>
        </p:txBody>
      </p:sp>
    </p:spTree>
    <p:extLst>
      <p:ext uri="{BB962C8B-B14F-4D97-AF65-F5344CB8AC3E}">
        <p14:creationId xmlns:p14="http://schemas.microsoft.com/office/powerpoint/2010/main" val="246285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Caribbean is a net importer and relies heavily on foreign suppliers to meet the countries’ healthcare needs. There is no manufacturing of medical devices in the Caribbean. Given this, the Caribbean imports approximately 100% of medical devices products. Donation as usually received from governments </a:t>
            </a:r>
            <a:r>
              <a:rPr lang="en-GB" sz="1200" kern="1200" smtClean="0">
                <a:solidFill>
                  <a:schemeClr val="tx1"/>
                </a:solidFill>
                <a:effectLst/>
                <a:latin typeface="+mn-lt"/>
                <a:ea typeface="+mn-ea"/>
                <a:cs typeface="+mn-cs"/>
              </a:rPr>
              <a:t>around the </a:t>
            </a:r>
            <a:r>
              <a:rPr lang="en-GB" sz="1200" kern="1200" dirty="0" smtClean="0">
                <a:solidFill>
                  <a:schemeClr val="tx1"/>
                </a:solidFill>
                <a:effectLst/>
                <a:latin typeface="+mn-lt"/>
                <a:ea typeface="+mn-ea"/>
                <a:cs typeface="+mn-cs"/>
              </a:rPr>
              <a:t>world.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top supplying markets to the Caribbean are USA, Panama, UK, Germany and Canada.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over £250 million in public sector opportunities for medical devices in Barbados, Guyana, Jamaica and Trinidad &amp; Tobago for UK companies. </a:t>
            </a:r>
          </a:p>
          <a:p>
            <a:r>
              <a:rPr lang="en-GB" sz="1200" kern="1200" dirty="0" smtClean="0">
                <a:solidFill>
                  <a:schemeClr val="tx1"/>
                </a:solidFill>
                <a:effectLst/>
                <a:latin typeface="+mn-lt"/>
                <a:ea typeface="+mn-ea"/>
                <a:cs typeface="+mn-cs"/>
              </a:rPr>
              <a:t>Aid funded procurement opportunities are available to UK companies from the World Bank, Inter-American Development Bank, Caribbean Development Bank and the USAID focused mainly on the C-19 response.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 seek to recover stronger from the Covid-19 pandemic, the CARIFORUM-UK Economic Partnership Agreement (EPA) has the potential to further stimulate and expand your exports to 14 dynamic markets in the Caribbean.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EPA, which came into effect between the UK and 14 CARIFORUM States at the start of this year, provides UK firms with preferential market access to the region by progressively reducing or eliminating tariffs on approximately 80% of UK goods; including medical equipment.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further estimated by 2033, the vast majority of UK products will enter the Caribbean at a 0% tariff rate. This means that UK companies have a greater competitive advantage over other competitors, particularly those countries that do not have a trade partnership with the Caribbean.</a:t>
            </a:r>
          </a:p>
          <a:p>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22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EPA provides qualifying UK goods with preferential access to the market of Trinidad and Tobago and 13 other Caribbean countries, some products benefitting from immediate duty free access, while others, a gradual reduction to duty free access. </a:t>
            </a:r>
            <a:r>
              <a:rPr lang="en-GB" sz="1200" kern="1200" baseline="0" dirty="0" smtClean="0">
                <a:solidFill>
                  <a:schemeClr val="tx1"/>
                </a:solidFill>
                <a:effectLst/>
                <a:latin typeface="+mn-lt"/>
                <a:ea typeface="+mn-ea"/>
                <a:cs typeface="+mn-cs"/>
              </a:rPr>
              <a:t> The trade policy </a:t>
            </a:r>
            <a:r>
              <a:rPr lang="en-GB" sz="1200" kern="1200" baseline="0" smtClean="0">
                <a:solidFill>
                  <a:schemeClr val="tx1"/>
                </a:solidFill>
                <a:effectLst/>
                <a:latin typeface="+mn-lt"/>
                <a:ea typeface="+mn-ea"/>
                <a:cs typeface="+mn-cs"/>
              </a:rPr>
              <a:t>team continues </a:t>
            </a:r>
            <a:r>
              <a:rPr lang="en-GB" sz="1200" kern="1200" baseline="0" dirty="0" smtClean="0">
                <a:solidFill>
                  <a:schemeClr val="tx1"/>
                </a:solidFill>
                <a:effectLst/>
                <a:latin typeface="+mn-lt"/>
                <a:ea typeface="+mn-ea"/>
                <a:cs typeface="+mn-cs"/>
              </a:rPr>
              <a:t>to engage with partner countries to ensure that </a:t>
            </a:r>
            <a:r>
              <a:rPr lang="en-GB" sz="1200" kern="1200" baseline="0" smtClean="0">
                <a:solidFill>
                  <a:schemeClr val="tx1"/>
                </a:solidFill>
                <a:effectLst/>
                <a:latin typeface="+mn-lt"/>
                <a:ea typeface="+mn-ea"/>
                <a:cs typeface="+mn-cs"/>
              </a:rPr>
              <a:t>these preferences </a:t>
            </a:r>
            <a:r>
              <a:rPr lang="en-GB" sz="1200" kern="1200" baseline="0" dirty="0" smtClean="0">
                <a:solidFill>
                  <a:schemeClr val="tx1"/>
                </a:solidFill>
                <a:effectLst/>
                <a:latin typeface="+mn-lt"/>
                <a:ea typeface="+mn-ea"/>
                <a:cs typeface="+mn-cs"/>
              </a:rPr>
              <a:t>are implemented.  </a:t>
            </a:r>
            <a:r>
              <a:rPr lang="en-GB" sz="1200" kern="1200" dirty="0" smtClean="0">
                <a:solidFill>
                  <a:schemeClr val="tx1"/>
                </a:solidFill>
                <a:effectLst/>
                <a:latin typeface="+mn-lt"/>
                <a:ea typeface="+mn-ea"/>
                <a:cs typeface="+mn-cs"/>
              </a:rPr>
              <a:t> Trinidad and Tobago enjoys duty free, quota free access to the UK’s market for qualifying goods (except arms and ammunition). The EPA also contains important provisions on services, investment, intellectual property, government procurement and other modern trade policy issues. The Agreement is an important lever to accessing the market of Trinidad and Tobago over other competitors that do not benefit from preferential treatment, as well as providing a more transparent and predictable trading regime.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1282-C113-4CD6-9859-6DA74D46E7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70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b="1" kern="1200" dirty="0" smtClean="0">
                <a:solidFill>
                  <a:schemeClr val="tx1"/>
                </a:solidFill>
                <a:effectLst/>
                <a:latin typeface="+mn-lt"/>
                <a:ea typeface="+mn-ea"/>
                <a:cs typeface="+mn-cs"/>
              </a:rPr>
              <a:t>COVID-19 </a:t>
            </a:r>
            <a:r>
              <a:rPr lang="en-GB" sz="1200" kern="1200" dirty="0" smtClean="0">
                <a:solidFill>
                  <a:schemeClr val="tx1"/>
                </a:solidFill>
                <a:effectLst/>
                <a:latin typeface="+mn-lt"/>
                <a:ea typeface="+mn-ea"/>
                <a:cs typeface="+mn-cs"/>
              </a:rPr>
              <a:t> </a:t>
            </a:r>
          </a:p>
          <a:p>
            <a:pPr lvl="0" fontAlgn="base"/>
            <a:r>
              <a:rPr lang="en-GB" sz="1200" kern="1200" dirty="0" smtClean="0">
                <a:solidFill>
                  <a:schemeClr val="tx1"/>
                </a:solidFill>
                <a:effectLst/>
                <a:latin typeface="+mn-lt"/>
                <a:ea typeface="+mn-ea"/>
                <a:cs typeface="+mn-cs"/>
              </a:rPr>
              <a:t>According to the World Bank, many small economies, including those that are tourism-dependent, were maintaining a positive growth rate prior to the onset of the COVID-19 pandemic. Although all countries have re-opened their borders to international travel the region is still faced with the issue of vaccine hesitancy.  </a:t>
            </a:r>
          </a:p>
          <a:p>
            <a:pPr lvl="0" fontAlgn="base"/>
            <a:r>
              <a:rPr lang="en-GB" sz="1200" kern="1200" dirty="0" smtClean="0">
                <a:solidFill>
                  <a:schemeClr val="tx1"/>
                </a:solidFill>
                <a:effectLst/>
                <a:latin typeface="+mn-lt"/>
                <a:ea typeface="+mn-ea"/>
                <a:cs typeface="+mn-cs"/>
              </a:rPr>
              <a:t>Fifteen CARPHA member states have received vaccine deliveries from COVAX as of 8th August, 2022 (approx. 4,925,270 doses).    Based on data collected in 24 CARPHA Member States from the Global Change Data Lab’s Our World in Data site on the share of persons vaccinated, </a:t>
            </a:r>
            <a:r>
              <a:rPr lang="en-GB" sz="1200" b="1" kern="1200" dirty="0" smtClean="0">
                <a:solidFill>
                  <a:schemeClr val="tx1"/>
                </a:solidFill>
                <a:effectLst/>
                <a:latin typeface="+mn-lt"/>
                <a:ea typeface="+mn-ea"/>
                <a:cs typeface="+mn-cs"/>
              </a:rPr>
              <a:t>between 2.2% and 88.02% of persons in the States with available data have been fully vaccinated</a:t>
            </a:r>
            <a:r>
              <a:rPr lang="en-GB" sz="1200" kern="1200" dirty="0" smtClean="0">
                <a:solidFill>
                  <a:schemeClr val="tx1"/>
                </a:solidFill>
                <a:effectLst/>
                <a:latin typeface="+mn-lt"/>
                <a:ea typeface="+mn-ea"/>
                <a:cs typeface="+mn-cs"/>
              </a:rPr>
              <a:t> In CARICOM, </a:t>
            </a:r>
            <a:r>
              <a:rPr lang="en-GB" sz="1200" b="1" kern="1200" dirty="0" smtClean="0">
                <a:solidFill>
                  <a:schemeClr val="tx1"/>
                </a:solidFill>
                <a:effectLst/>
                <a:latin typeface="+mn-lt"/>
                <a:ea typeface="+mn-ea"/>
                <a:cs typeface="+mn-cs"/>
              </a:rPr>
              <a:t>coverage ranges from 2.2% - 66.54%.</a:t>
            </a:r>
            <a:r>
              <a:rPr lang="en-GB" sz="1200" kern="1200" dirty="0" smtClean="0">
                <a:solidFill>
                  <a:schemeClr val="tx1"/>
                </a:solidFill>
                <a:effectLst/>
                <a:latin typeface="+mn-lt"/>
                <a:ea typeface="+mn-ea"/>
                <a:cs typeface="+mn-cs"/>
              </a:rPr>
              <a:t> Note: Time points for data presented differ among the CMS (e.g. Country 1 data as of September 2021, Country 4 data as of June 2022)</a:t>
            </a:r>
          </a:p>
          <a:p>
            <a:pPr lvl="0" fontAlgn="base"/>
            <a:r>
              <a:rPr lang="en-GB" sz="1200" kern="1200" dirty="0" smtClean="0">
                <a:solidFill>
                  <a:schemeClr val="tx1"/>
                </a:solidFill>
                <a:effectLst/>
                <a:latin typeface="+mn-lt"/>
                <a:ea typeface="+mn-ea"/>
                <a:cs typeface="+mn-cs"/>
              </a:rPr>
              <a:t>  There are 6 CARICOM Member States with fully vaccination rates below 40% and 9 Member States over 40%. The following is a breakdown of the vaccination rate against C-19 as at 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August 2022: Jamaica 25%, T&amp;T 47%, Barbados 55%, and Guyana 57%) </a:t>
            </a:r>
          </a:p>
          <a:p>
            <a:pPr lvl="0" fontAlgn="base"/>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MONKEY POX</a:t>
            </a:r>
            <a:r>
              <a:rPr lang="en-GB" sz="1200" kern="1200" dirty="0" smtClean="0">
                <a:solidFill>
                  <a:schemeClr val="tx1"/>
                </a:solidFill>
                <a:effectLst/>
                <a:latin typeface="+mn-lt"/>
                <a:ea typeface="+mn-ea"/>
                <a:cs typeface="+mn-cs"/>
              </a:rPr>
              <a:t> The World Health Organization (WHO) declared on 23 July, 2022, that the global spread of the </a:t>
            </a:r>
            <a:r>
              <a:rPr lang="en-GB" sz="1200" kern="1200" dirty="0" err="1" smtClean="0">
                <a:solidFill>
                  <a:schemeClr val="tx1"/>
                </a:solidFill>
                <a:effectLst/>
                <a:latin typeface="+mn-lt"/>
                <a:ea typeface="+mn-ea"/>
                <a:cs typeface="+mn-cs"/>
              </a:rPr>
              <a:t>monkeypox</a:t>
            </a:r>
            <a:r>
              <a:rPr lang="en-GB" sz="1200" kern="1200" dirty="0" smtClean="0">
                <a:solidFill>
                  <a:schemeClr val="tx1"/>
                </a:solidFill>
                <a:effectLst/>
                <a:latin typeface="+mn-lt"/>
                <a:ea typeface="+mn-ea"/>
                <a:cs typeface="+mn-cs"/>
              </a:rPr>
              <a:t> virus, constituted a Public Health Emergency of International Concern (PHEIC). The first known case of </a:t>
            </a:r>
            <a:r>
              <a:rPr lang="en-GB" sz="1200" kern="1200" dirty="0" err="1" smtClean="0">
                <a:solidFill>
                  <a:schemeClr val="tx1"/>
                </a:solidFill>
                <a:effectLst/>
                <a:latin typeface="+mn-lt"/>
                <a:ea typeface="+mn-ea"/>
                <a:cs typeface="+mn-cs"/>
              </a:rPr>
              <a:t>monkeypox</a:t>
            </a:r>
            <a:r>
              <a:rPr lang="en-GB" sz="1200" kern="1200" dirty="0" smtClean="0">
                <a:solidFill>
                  <a:schemeClr val="tx1"/>
                </a:solidFill>
                <a:effectLst/>
                <a:latin typeface="+mn-lt"/>
                <a:ea typeface="+mn-ea"/>
                <a:cs typeface="+mn-cs"/>
              </a:rPr>
              <a:t> was recorded in the Caribbean island of Jamaica. Health and Wellness Minister Dr Christopher </a:t>
            </a:r>
            <a:r>
              <a:rPr lang="en-GB" sz="1200" kern="1200" dirty="0" err="1" smtClean="0">
                <a:solidFill>
                  <a:schemeClr val="tx1"/>
                </a:solidFill>
                <a:effectLst/>
                <a:latin typeface="+mn-lt"/>
                <a:ea typeface="+mn-ea"/>
                <a:cs typeface="+mn-cs"/>
              </a:rPr>
              <a:t>Tufton</a:t>
            </a:r>
            <a:r>
              <a:rPr lang="en-GB" sz="1200" kern="1200" dirty="0" smtClean="0">
                <a:solidFill>
                  <a:schemeClr val="tx1"/>
                </a:solidFill>
                <a:effectLst/>
                <a:latin typeface="+mn-lt"/>
                <a:ea typeface="+mn-ea"/>
                <a:cs typeface="+mn-cs"/>
              </a:rPr>
              <a:t> made the announcement at an emergency press conference in Kingston on 6 July 2022. The Caribbean is on high alert and will be monitoring the virus closely and putting measures in place to prevent the spread. </a:t>
            </a:r>
          </a:p>
          <a:p>
            <a:r>
              <a:rPr lang="en-GB" sz="1200" kern="1200" dirty="0" smtClean="0">
                <a:solidFill>
                  <a:schemeClr val="tx1"/>
                </a:solidFill>
                <a:effectLst/>
                <a:latin typeface="+mn-lt"/>
                <a:ea typeface="+mn-ea"/>
                <a:cs typeface="+mn-cs"/>
              </a:rPr>
              <a:t>As the region</a:t>
            </a:r>
            <a:r>
              <a:rPr lang="en-GB" sz="1200" kern="1200" baseline="0" dirty="0" smtClean="0">
                <a:solidFill>
                  <a:schemeClr val="tx1"/>
                </a:solidFill>
                <a:effectLst/>
                <a:latin typeface="+mn-lt"/>
                <a:ea typeface="+mn-ea"/>
                <a:cs typeface="+mn-cs"/>
              </a:rPr>
              <a:t> continues to fight the pandemic the issue of vaccine hesitancy continues to plague the region.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Non-Communicable Diseases (NCDs)</a:t>
            </a:r>
          </a:p>
          <a:p>
            <a:r>
              <a:rPr lang="en-GB" sz="1200" kern="1200" dirty="0" smtClean="0">
                <a:solidFill>
                  <a:schemeClr val="tx1"/>
                </a:solidFill>
                <a:effectLst/>
                <a:latin typeface="+mn-lt"/>
                <a:ea typeface="+mn-ea"/>
                <a:cs typeface="+mn-cs"/>
              </a:rPr>
              <a:t>NCDs is a major cause of the Caribbean’s premature adult deaths and pose a serious threat to health and development. </a:t>
            </a:r>
          </a:p>
          <a:p>
            <a:r>
              <a:rPr lang="en-GB" sz="1200" kern="1200" dirty="0" smtClean="0">
                <a:solidFill>
                  <a:schemeClr val="tx1"/>
                </a:solidFill>
                <a:effectLst/>
                <a:latin typeface="+mn-lt"/>
                <a:ea typeface="+mn-ea"/>
                <a:cs typeface="+mn-cs"/>
              </a:rPr>
              <a:t> On average, people in CARICOM countries have lower life expectancy at birth than those in Central or Latin America, a reversal of the situation that existed 30 to 40 years ago.</a:t>
            </a:r>
          </a:p>
          <a:p>
            <a:r>
              <a:rPr lang="en-GB" sz="1200" kern="1200" dirty="0" smtClean="0">
                <a:solidFill>
                  <a:schemeClr val="tx1"/>
                </a:solidFill>
                <a:effectLst/>
                <a:latin typeface="+mn-lt"/>
                <a:ea typeface="+mn-ea"/>
                <a:cs typeface="+mn-cs"/>
              </a:rPr>
              <a:t> Heart attacks, stroke, diabetes and cancers are the leading causes of premature death with hypertension as the leading risk factor for death. According to reported by the Healthy Caribbean Coalition on 12 CARICOM countries:</a:t>
            </a:r>
          </a:p>
          <a:p>
            <a:r>
              <a:rPr lang="en-GB" sz="1200" kern="1200" dirty="0" smtClean="0">
                <a:solidFill>
                  <a:schemeClr val="tx1"/>
                </a:solidFill>
                <a:effectLst/>
                <a:latin typeface="+mn-lt"/>
                <a:ea typeface="+mn-ea"/>
                <a:cs typeface="+mn-cs"/>
              </a:rPr>
              <a:t>10 to 25% of adults have diabetes; and</a:t>
            </a:r>
          </a:p>
          <a:p>
            <a:r>
              <a:rPr lang="en-GB" sz="1200" kern="1200" dirty="0" smtClean="0">
                <a:solidFill>
                  <a:schemeClr val="tx1"/>
                </a:solidFill>
                <a:effectLst/>
                <a:latin typeface="+mn-lt"/>
                <a:ea typeface="+mn-ea"/>
                <a:cs typeface="+mn-cs"/>
              </a:rPr>
              <a:t>20% to over 50% suffer from high blood pressure.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HIV/AIDS</a:t>
            </a:r>
          </a:p>
          <a:p>
            <a:r>
              <a:rPr lang="en-GB" sz="1200" kern="1200" dirty="0" smtClean="0">
                <a:solidFill>
                  <a:schemeClr val="tx1"/>
                </a:solidFill>
                <a:effectLst/>
                <a:latin typeface="+mn-lt"/>
                <a:ea typeface="+mn-ea"/>
                <a:cs typeface="+mn-cs"/>
              </a:rPr>
              <a:t>The Caribbean region has the second highest prevalence HIV rate in the world after sub-Saharan Africa, with an estimated adult prevalence rate of 1 percent and approximately 250,000 people living with HIV. Stigma and discrimination in the Caribbean is pervasive and severely limits key people access to critical life-saving services and drugs. This lack of access increases the risk of both acquiring HIV and transmitting it to one’s sexual partner.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MENTAL HEALTH </a:t>
            </a:r>
          </a:p>
          <a:p>
            <a:r>
              <a:rPr lang="en-GB" sz="1200" kern="1200" dirty="0" smtClean="0">
                <a:solidFill>
                  <a:schemeClr val="tx1"/>
                </a:solidFill>
                <a:effectLst/>
                <a:latin typeface="+mn-lt"/>
                <a:ea typeface="+mn-ea"/>
                <a:cs typeface="+mn-cs"/>
              </a:rPr>
              <a:t>There is a combination of cultural, economic, social and political reasons, which explain why mental health has long been neglected in the Caribbean region. On average, a country from the Caribbean spends only 4.3 per cent of its healthcare budget on mental health. Globally health systems have not yet adequately responded to the burden of mental disorders and this is no different in the Caribbean. </a:t>
            </a: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BCF38E75-CF48-4944-BA83-97F535B9868A}" type="slidenum">
              <a:rPr lang="en-US" altLang="en-US" smtClean="0"/>
              <a:pPr/>
              <a:t>6</a:t>
            </a:fld>
            <a:endParaRPr lang="en-US" altLang="en-US"/>
          </a:p>
        </p:txBody>
      </p:sp>
    </p:spTree>
    <p:extLst>
      <p:ext uri="{BB962C8B-B14F-4D97-AF65-F5344CB8AC3E}">
        <p14:creationId xmlns:p14="http://schemas.microsoft.com/office/powerpoint/2010/main" val="16961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Countries in the Caribbean share a similar history in the development of their health systems. They have often cooperated to deal with many of the challenges to health which they have had to confront. However, there is need for even greater collaboration and cooperation among the countries in the Region, given the increasing threats to the economies of these countries and the presence of newly emerging and re-emerging problems in the health sector. Efforts therefore have to be focused not only in the fight against disease, but in promoting healthy lifestyles, protecting the environment and increasing the capacity of the health sector to provide quality service and value for money.</a:t>
            </a:r>
          </a:p>
          <a:p>
            <a:endParaRPr lang="en-GB" sz="1200" b="0" i="0" kern="1200" dirty="0" smtClean="0">
              <a:solidFill>
                <a:schemeClr val="tx1"/>
              </a:solidFill>
              <a:effectLst/>
              <a:latin typeface="+mn-lt"/>
              <a:ea typeface="+mn-ea"/>
              <a:cs typeface="+mn-cs"/>
              <a:hlinkClick r:id="rId3"/>
            </a:endParaRPr>
          </a:p>
          <a:p>
            <a:r>
              <a:rPr lang="en-GB" sz="1200" b="0" i="0" kern="1200" dirty="0" smtClean="0">
                <a:solidFill>
                  <a:schemeClr val="tx1"/>
                </a:solidFill>
                <a:effectLst/>
                <a:latin typeface="+mn-lt"/>
                <a:ea typeface="+mn-ea"/>
                <a:cs typeface="+mn-cs"/>
              </a:rPr>
              <a:t>The concept of the Caribbean Cooperation in Health Initiative (CCH) was introduced in 1984.</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In 1996, the CMH mandated a re-definition and re-formulation of the CCH Initiative for the period 1997-2001.  The meeting selected eight(8) health priority areas, recommended strategies for implementation, and identified some areas of common concern which required joint action. </a:t>
            </a:r>
          </a:p>
          <a:p>
            <a:endParaRPr lang="en-GB" sz="1200" b="0" i="0" kern="1200" dirty="0" smtClean="0">
              <a:solidFill>
                <a:schemeClr val="tx1"/>
              </a:solidFill>
              <a:effectLst/>
              <a:latin typeface="+mn-lt"/>
              <a:ea typeface="+mn-ea"/>
              <a:cs typeface="+mn-cs"/>
              <a:hlinkClick r:id="rId3"/>
            </a:endParaRPr>
          </a:p>
          <a:p>
            <a:r>
              <a:rPr lang="en-GB" sz="1200" b="1" i="0" u="none" strike="noStrike" kern="1200" dirty="0" smtClean="0">
                <a:solidFill>
                  <a:schemeClr val="tx1"/>
                </a:solidFill>
                <a:effectLst/>
                <a:latin typeface="+mn-lt"/>
                <a:ea typeface="+mn-ea"/>
                <a:cs typeface="+mn-cs"/>
              </a:rPr>
              <a:t>Participating Countries</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To date , the countries that have participated in the initiative include Antigua and Barbuda, Anguilla, The Bahamas, Barbados, Belize, Bermuda, The British Virgin Islands, the Caymans Islands, Dominica, Grenada, Guyana, Jamaica, Montserrat, Saint Lucia, St Vincent and the Grenadines, St Kitts and Nevis, Suriname, Trinidad and Tobago and the Turks and Caicos Islands. However, it is intended that the Initiative will become Caribbean in tandem with the integration movement.</a:t>
            </a:r>
            <a:endParaRPr lang="en-GB" dirty="0" smtClean="0">
              <a:hlinkClick r:id="rId3"/>
            </a:endParaRPr>
          </a:p>
          <a:p>
            <a:endParaRPr lang="en-GB" dirty="0" smtClean="0">
              <a:hlinkClick r:id="rId3"/>
            </a:endParaRPr>
          </a:p>
          <a:p>
            <a:r>
              <a:rPr lang="en-GB" sz="1200" b="1" i="0" u="none" strike="noStrike" kern="1200" dirty="0" smtClean="0">
                <a:solidFill>
                  <a:schemeClr val="tx1"/>
                </a:solidFill>
                <a:effectLst/>
                <a:latin typeface="+mn-lt"/>
                <a:ea typeface="+mn-ea"/>
                <a:cs typeface="+mn-cs"/>
              </a:rPr>
              <a:t>Health Promotion</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Health Promotion has become essential in the changing Caribbean. Over the last forty years non-communicable diseases, along with violence, new sexually transmitted diseases and environmental hazards, have gained priority over infectious diseases as the major causes of mortality in the Caribbean.</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In times past, a focus on a curative approach to health care could be justified when infectious diseases were the major cause of mortality. Health technologies were either cheap( immunization) or yielded massive returns for the investment as in the case of pure water supply. The prevention and control of chronic diseases, on the other hand, has encountered massive difficulties. Prominent among them are the costs of medication, hospitalization and long term treatment with little and/or diminished potential. It has become evident that a preventive and broader approach to the problem of chronic disease and the protection of health is required.</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Health promotion is the approach that best achieves this goal. In its widest perspective it treats health as a primary tool in human and economic development, focusing on public policies conducive to prevention of disease and promotion of well-being and productivity. On an individual and community level, dynamic health education in an </a:t>
            </a:r>
            <a:r>
              <a:rPr lang="en-GB" sz="1200" b="0" i="0" kern="1200" dirty="0" err="1" smtClean="0">
                <a:solidFill>
                  <a:schemeClr val="tx1"/>
                </a:solidFill>
                <a:effectLst/>
                <a:latin typeface="+mn-lt"/>
                <a:ea typeface="+mn-ea"/>
                <a:cs typeface="+mn-cs"/>
              </a:rPr>
              <a:t>intersectoral</a:t>
            </a:r>
            <a:r>
              <a:rPr lang="en-GB" sz="1200" b="0" i="0" kern="1200" dirty="0" smtClean="0">
                <a:solidFill>
                  <a:schemeClr val="tx1"/>
                </a:solidFill>
                <a:effectLst/>
                <a:latin typeface="+mn-lt"/>
                <a:ea typeface="+mn-ea"/>
                <a:cs typeface="+mn-cs"/>
              </a:rPr>
              <a:t> approach enables people to originate initiatives to seek to control and modify personal practices and everyday living conditions that foster their health.</a:t>
            </a:r>
            <a:endParaRPr lang="en-GB" dirty="0" smtClean="0">
              <a:hlinkClick r:id="rId3"/>
            </a:endParaRPr>
          </a:p>
          <a:p>
            <a:r>
              <a:rPr lang="en-GB" dirty="0" smtClean="0">
                <a:hlinkClick r:id="rId3"/>
              </a:rPr>
              <a:t>CARIBBEAN COOPERATION IN HEALTH INITIATIVE : PHASE II | CARICOMCARIBBEAN COOPERATION IN HEALTH INITIATIVE : PHASE II | CARICOM</a:t>
            </a:r>
            <a:endParaRPr lang="en-GB" dirty="0" smtClean="0"/>
          </a:p>
          <a:p>
            <a:endParaRPr lang="en-GB" dirty="0" smtClean="0">
              <a:solidFill>
                <a:srgbClr val="FF0000"/>
              </a:solidFill>
            </a:endParaRPr>
          </a:p>
          <a:p>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38E75-CF48-4944-BA83-97F535B986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40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Each country is different and has their own rules and regulatory agencies, which governs their product registration process. As such, UK companies seeking to do business in the Caribbean must understand the intricacies for each market.</a:t>
            </a:r>
            <a:endParaRPr lang="en-GB" sz="1200" i="1" kern="1200" dirty="0" smtClean="0">
              <a:solidFill>
                <a:schemeClr val="tx1"/>
              </a:solidFill>
              <a:effectLst/>
              <a:latin typeface="+mn-lt"/>
              <a:ea typeface="+mn-ea"/>
              <a:cs typeface="+mn-cs"/>
            </a:endParaRPr>
          </a:p>
          <a:p>
            <a:endParaRPr lang="en-GB" dirty="0" smtClean="0">
              <a:solidFill>
                <a:srgbClr val="FF0000"/>
              </a:solidFill>
            </a:endParaRPr>
          </a:p>
          <a:p>
            <a:r>
              <a:rPr lang="en-GB" sz="1200" kern="1200" dirty="0" smtClean="0">
                <a:solidFill>
                  <a:schemeClr val="tx1"/>
                </a:solidFill>
                <a:effectLst/>
                <a:latin typeface="+mn-lt"/>
                <a:ea typeface="+mn-ea"/>
                <a:cs typeface="+mn-cs"/>
              </a:rPr>
              <a:t>Currently there are no laws in Trinidad and Tobago, Guyana, Barbados and the OECS member states as it relates to the registration of medical devices. However, there the regulatory bodies in the various countries can request documentation relating to quality certification, labelling, Medical Devices Single Audit Program (MDSA) certificate, Free Sale Certificate among others.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government of T&amp;T is in the process of creating a draft legislation to regulate medical devices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However, in Jamaica, certain medical devices require registration with the Ministry of Health and Wellness. In Jamaica, some products can be deemed safe enough to be placed on the market without formal registration.  For these, the Ministry of Health grants a written approval</a:t>
            </a:r>
          </a:p>
          <a:p>
            <a:r>
              <a:rPr lang="en-GB" sz="1200" kern="1200" dirty="0" smtClean="0">
                <a:solidFill>
                  <a:schemeClr val="tx1"/>
                </a:solidFill>
                <a:effectLst/>
                <a:latin typeface="+mn-lt"/>
                <a:ea typeface="+mn-ea"/>
                <a:cs typeface="+mn-cs"/>
              </a:rPr>
              <a:t>Import licenses and permits maybe required for specific products in different markets.</a:t>
            </a:r>
          </a:p>
          <a:p>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dirty="0">
              <a:solidFill>
                <a:srgbClr val="FF0000"/>
              </a:solidFill>
            </a:endParaRPr>
          </a:p>
        </p:txBody>
      </p:sp>
      <p:sp>
        <p:nvSpPr>
          <p:cNvPr id="4" name="Slide Number Placeholder 3"/>
          <p:cNvSpPr>
            <a:spLocks noGrp="1"/>
          </p:cNvSpPr>
          <p:nvPr>
            <p:ph type="sldNum" sz="quarter" idx="10"/>
          </p:nvPr>
        </p:nvSpPr>
        <p:spPr/>
        <p:txBody>
          <a:bodyPr/>
          <a:lstStyle/>
          <a:p>
            <a:fld id="{BCF38E75-CF48-4944-BA83-97F535B9868A}" type="slidenum">
              <a:rPr lang="en-US" altLang="en-US" smtClean="0"/>
              <a:pPr/>
              <a:t>8</a:t>
            </a:fld>
            <a:endParaRPr lang="en-US" altLang="en-US"/>
          </a:p>
        </p:txBody>
      </p:sp>
    </p:spTree>
    <p:extLst>
      <p:ext uri="{BB962C8B-B14F-4D97-AF65-F5344CB8AC3E}">
        <p14:creationId xmlns:p14="http://schemas.microsoft.com/office/powerpoint/2010/main" val="260982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T&amp;T the national budget was read in October 2021 and one of the government’s priority is the procurement of medical devices. The government has allocated £5 million. </a:t>
            </a:r>
          </a:p>
          <a:p>
            <a:pPr lvl="0"/>
            <a:r>
              <a:rPr lang="en-GB" sz="1200" b="1" kern="1200" dirty="0" smtClean="0">
                <a:solidFill>
                  <a:schemeClr val="tx1"/>
                </a:solidFill>
                <a:effectLst/>
                <a:latin typeface="+mn-lt"/>
                <a:ea typeface="+mn-ea"/>
                <a:cs typeface="+mn-cs"/>
              </a:rPr>
              <a:t>£5 million</a:t>
            </a:r>
            <a:r>
              <a:rPr lang="en-GB" sz="1200" kern="1200" dirty="0" smtClean="0">
                <a:solidFill>
                  <a:schemeClr val="tx1"/>
                </a:solidFill>
                <a:effectLst/>
                <a:latin typeface="+mn-lt"/>
                <a:ea typeface="+mn-ea"/>
                <a:cs typeface="+mn-cs"/>
              </a:rPr>
              <a:t> will be provided for the purchase of medical equipment with emphasis on the following:</a:t>
            </a:r>
            <a:endParaRPr lang="en-GB" sz="11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NWRHA</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Six (6) dialysis machines for POSGH;</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Two (2) dental chairs and equipment inclusive of a dental suite for St. George Central (San Juan and </a:t>
            </a:r>
            <a:r>
              <a:rPr lang="en-GB" sz="1200" kern="1200" dirty="0" err="1" smtClean="0">
                <a:solidFill>
                  <a:schemeClr val="tx1"/>
                </a:solidFill>
                <a:effectLst/>
                <a:latin typeface="+mn-lt"/>
                <a:ea typeface="+mn-ea"/>
                <a:cs typeface="+mn-cs"/>
              </a:rPr>
              <a:t>Morvant</a:t>
            </a:r>
            <a:r>
              <a:rPr lang="en-GB" sz="1200" kern="1200" dirty="0" smtClean="0">
                <a:solidFill>
                  <a:schemeClr val="tx1"/>
                </a:solidFill>
                <a:effectLst/>
                <a:latin typeface="+mn-lt"/>
                <a:ea typeface="+mn-ea"/>
                <a:cs typeface="+mn-cs"/>
              </a:rPr>
              <a:t> Health Centres) and St. George West Health Centres</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Six (6) birthing beds for POSGH</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SWRHA</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One (1) Central Sterile Services Department automatic washer and three (3) sterilisers for San Fernando General Hospital.</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Labour ward equipment for the high risk patient suite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Two (2) autopsy tables and two (2) dissection benches for the mortuary.</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ERHA</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X-ray machine for </a:t>
            </a:r>
            <a:r>
              <a:rPr lang="en-GB" sz="1200" kern="1200" dirty="0" err="1" smtClean="0">
                <a:solidFill>
                  <a:schemeClr val="tx1"/>
                </a:solidFill>
                <a:effectLst/>
                <a:latin typeface="+mn-lt"/>
                <a:ea typeface="+mn-ea"/>
                <a:cs typeface="+mn-cs"/>
              </a:rPr>
              <a:t>Mayaro</a:t>
            </a:r>
            <a:r>
              <a:rPr lang="en-GB" sz="1200" kern="1200" dirty="0" smtClean="0">
                <a:solidFill>
                  <a:schemeClr val="tx1"/>
                </a:solidFill>
                <a:effectLst/>
                <a:latin typeface="+mn-lt"/>
                <a:ea typeface="+mn-ea"/>
                <a:cs typeface="+mn-cs"/>
              </a:rPr>
              <a:t> District Health Facility.</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Equipment for facilities within the County of St. Andrew/St. David.</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Medical equipment for facilities within the County of Nariva/</a:t>
            </a:r>
            <a:r>
              <a:rPr lang="en-GB" sz="1200" kern="1200" dirty="0" err="1" smtClean="0">
                <a:solidFill>
                  <a:schemeClr val="tx1"/>
                </a:solidFill>
                <a:effectLst/>
                <a:latin typeface="+mn-lt"/>
                <a:ea typeface="+mn-ea"/>
                <a:cs typeface="+mn-cs"/>
              </a:rPr>
              <a:t>Mayaro</a:t>
            </a:r>
            <a:r>
              <a:rPr lang="en-GB" sz="1200" kern="1200" dirty="0" smtClean="0">
                <a:solidFill>
                  <a:schemeClr val="tx1"/>
                </a:solidFill>
                <a:effectLst/>
                <a:latin typeface="+mn-lt"/>
                <a:ea typeface="+mn-ea"/>
                <a:cs typeface="+mn-cs"/>
              </a:rPr>
              <a:t>.</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NCRHA</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Equipment for the Radiology Unit;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Eight (8) infant warmers; and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Two (2) orthopaedic drills and modules with accessories for the Operating Theatres.</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World Bank Project has two components. 1. Emergency Response to COVID-19 component will provide immediate support to respond to the COVID-19 pandemic through the procurement of key medical equipment and supplies for the detection and treatment of COVID-19.</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JAMAICA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Support for the Health Systems Strengthening for the Prevention and Care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Management of Non-Communicable Diseases Programme</a:t>
            </a:r>
          </a:p>
          <a:p>
            <a:pPr lvl="0"/>
            <a:r>
              <a:rPr lang="en-GB" sz="1200" kern="1200" dirty="0" smtClean="0">
                <a:solidFill>
                  <a:schemeClr val="tx1"/>
                </a:solidFill>
                <a:effectLst/>
                <a:latin typeface="+mn-lt"/>
                <a:ea typeface="+mn-ea"/>
                <a:cs typeface="+mn-cs"/>
              </a:rPr>
              <a:t>IDB Loan</a:t>
            </a:r>
          </a:p>
          <a:p>
            <a:pPr lvl="0"/>
            <a:r>
              <a:rPr lang="en-GB" sz="1200" kern="1200" dirty="0" smtClean="0">
                <a:solidFill>
                  <a:schemeClr val="tx1"/>
                </a:solidFill>
                <a:effectLst/>
                <a:latin typeface="+mn-lt"/>
                <a:ea typeface="+mn-ea"/>
                <a:cs typeface="+mn-cs"/>
              </a:rPr>
              <a:t>$50Million</a:t>
            </a:r>
          </a:p>
          <a:p>
            <a:pPr lvl="0"/>
            <a:r>
              <a:rPr lang="en-GB" sz="1200" kern="1200" dirty="0" smtClean="0">
                <a:solidFill>
                  <a:schemeClr val="tx1"/>
                </a:solidFill>
                <a:effectLst/>
                <a:latin typeface="+mn-lt"/>
                <a:ea typeface="+mn-ea"/>
                <a:cs typeface="+mn-cs"/>
              </a:rPr>
              <a:t>5 years (gained eligibility in 2019)</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GUYANA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BARBADOS AND EC ISLANDS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pPr marL="342900" indent="-342900">
              <a:buFont typeface="Arial" panose="020B0604020202020204" pitchFamily="34" charset="0"/>
              <a:buChar char="•"/>
            </a:pPr>
            <a:r>
              <a:rPr lang="en-GB" sz="1200" b="0" i="0" kern="1200" dirty="0" smtClean="0">
                <a:solidFill>
                  <a:schemeClr val="tx1"/>
                </a:solidFill>
                <a:effectLst/>
                <a:latin typeface="+mn-lt"/>
                <a:ea typeface="+mn-ea"/>
                <a:cs typeface="+mn-cs"/>
              </a:rPr>
              <a:t>The Project has two components. 1. Emergency Response to COVID-19 component will provide immediate support to respond to the COVID-19 pandemic through the procurement of key medical equipment and supplies for the detection and treatment of COVID-19.T</a:t>
            </a:r>
            <a:endParaRPr lang="en-GB" dirty="0" smtClean="0">
              <a:effectLst/>
            </a:endParaRPr>
          </a:p>
          <a:p>
            <a:pPr marL="342900" indent="-342900">
              <a:buFont typeface="Arial" panose="020B0604020202020204" pitchFamily="34" charset="0"/>
              <a:buChar char="•"/>
            </a:pPr>
            <a:endParaRPr lang="en-GB" dirty="0" smtClean="0">
              <a:effectLst/>
            </a:endParaRPr>
          </a:p>
          <a:p>
            <a:pPr marL="342900" indent="-342900">
              <a:buFont typeface="Arial" panose="020B0604020202020204" pitchFamily="34" charset="0"/>
              <a:buChar char="•"/>
            </a:pPr>
            <a:endParaRPr lang="en-GB" dirty="0" smtClean="0">
              <a:effectLst/>
            </a:endParaRPr>
          </a:p>
          <a:p>
            <a:pPr marL="342900" indent="-342900">
              <a:buFont typeface="Arial" panose="020B0604020202020204" pitchFamily="34" charset="0"/>
              <a:buChar char="•"/>
            </a:pPr>
            <a:endParaRPr lang="en-GB" dirty="0" smtClean="0">
              <a:effectLst/>
            </a:endParaRPr>
          </a:p>
          <a:p>
            <a:pPr marL="342900" indent="-342900">
              <a:buFont typeface="Arial" panose="020B0604020202020204" pitchFamily="34" charset="0"/>
              <a:buChar char="•"/>
            </a:pPr>
            <a:endParaRPr lang="en-GB" dirty="0" smtClean="0">
              <a:effectLst/>
            </a:endParaRPr>
          </a:p>
          <a:p>
            <a:pPr marL="342900" indent="-342900">
              <a:buFont typeface="Arial" panose="020B0604020202020204" pitchFamily="34" charset="0"/>
              <a:buChar char="•"/>
            </a:pPr>
            <a:r>
              <a:rPr lang="en-GB" dirty="0" smtClean="0">
                <a:effectLst/>
              </a:rPr>
              <a:t>The United States Agency for International Development has announced US$2.5 million ($500m) in urgent COVID-19 assistance for countries in the Eastern Caribbean, The Bahamas, Guyana, Suriname and Trinidad &amp; Tobago.</a:t>
            </a:r>
            <a:br>
              <a:rPr lang="en-GB" dirty="0" smtClean="0">
                <a:effectLst/>
              </a:rPr>
            </a:br>
            <a:r>
              <a:rPr lang="en-GB" dirty="0" smtClean="0">
                <a:effectLst/>
              </a:rPr>
              <a:t/>
            </a:r>
            <a:br>
              <a:rPr lang="en-GB" dirty="0" smtClean="0">
                <a:effectLst/>
              </a:rPr>
            </a:br>
            <a:r>
              <a:rPr lang="en-GB" dirty="0" smtClean="0">
                <a:effectLst/>
              </a:rPr>
              <a:t>A release yesterday from the US Embassy in Georgetown said that the assistance will provide support for the operational costs of COVID-19 vaccination campaigns, outreach activities to lower vaccine hesitancy in collaboration with local influencers and celebrities, vaccine hesitancy surveys, and equipment procurement to support the development of COVID-19 vaccine information systems, laboratory detection and storage of vaccines.</a:t>
            </a:r>
            <a:endParaRPr lang="en-US" b="0"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smtClean="0"/>
          </a:p>
          <a:p>
            <a:pPr marL="0" indent="0">
              <a:buFont typeface="Arial" panose="020B0604020202020204" pitchFamily="34" charset="0"/>
              <a:buNone/>
            </a:pPr>
            <a:endParaRPr lang="en-GB" b="0" dirty="0" smtClean="0"/>
          </a:p>
          <a:p>
            <a:pPr marL="0" indent="0">
              <a:buFont typeface="Arial" panose="020B0604020202020204" pitchFamily="34" charset="0"/>
              <a:buNone/>
            </a:pPr>
            <a:r>
              <a:rPr lang="en-GB" b="0" dirty="0" smtClean="0"/>
              <a:t>The OECS/PPS has gone into partnership with </a:t>
            </a:r>
            <a:r>
              <a:rPr lang="en-GB" b="0" dirty="0" err="1" smtClean="0"/>
              <a:t>EASiBUY</a:t>
            </a:r>
            <a:r>
              <a:rPr lang="en-GB" b="0" dirty="0" smtClean="0"/>
              <a:t> for a two-year contract period specifically for access to COVID-19 related supplies. </a:t>
            </a:r>
          </a:p>
          <a:p>
            <a:pPr marL="342900" indent="-342900">
              <a:buFont typeface="Arial" panose="020B0604020202020204" pitchFamily="34" charset="0"/>
              <a:buChar char="•"/>
            </a:pPr>
            <a:endParaRPr lang="en-GB" b="0" dirty="0" smtClean="0"/>
          </a:p>
          <a:p>
            <a:pPr marL="342900" indent="-342900">
              <a:buFont typeface="Arial" panose="020B0604020202020204" pitchFamily="34" charset="0"/>
              <a:buChar char="•"/>
            </a:pPr>
            <a:r>
              <a:rPr lang="en-GB" b="0" dirty="0" smtClean="0"/>
              <a:t>No Cost to register </a:t>
            </a:r>
          </a:p>
          <a:p>
            <a:pPr marL="342900" indent="-342900">
              <a:buFont typeface="Arial" panose="020B0604020202020204" pitchFamily="34" charset="0"/>
              <a:buChar char="•"/>
            </a:pPr>
            <a:endParaRPr lang="en-GB" b="0" dirty="0" smtClean="0"/>
          </a:p>
          <a:p>
            <a:pPr marL="342900" indent="-342900">
              <a:buFont typeface="Arial" panose="020B0604020202020204" pitchFamily="34" charset="0"/>
              <a:buChar char="•"/>
            </a:pPr>
            <a:r>
              <a:rPr lang="en-GB" b="0" dirty="0" smtClean="0"/>
              <a:t>On-going procurement process ( need basis)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US" dirty="0" smtClean="0"/>
              <a:t>https://oecs.easibuy.com/login</a:t>
            </a:r>
            <a:endParaRPr lang="en-GB" b="0"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GB" b="0" dirty="0" smtClean="0"/>
          </a:p>
          <a:p>
            <a:pPr marL="342900" indent="-342900">
              <a:buFont typeface="Arial" panose="020B0604020202020204" pitchFamily="34" charset="0"/>
              <a:buChar char="•"/>
            </a:pPr>
            <a:r>
              <a:rPr lang="en-US" b="0" dirty="0" smtClean="0"/>
              <a:t>OECS/PPS will inform successful companies by formal letter when they are prequalified to participate in the tendering process </a:t>
            </a:r>
            <a:endParaRPr lang="en-US" b="0"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r>
              <a:rPr lang="en-GB" b="1" dirty="0" smtClean="0"/>
              <a:t>US$2.5 million </a:t>
            </a:r>
            <a:r>
              <a:rPr lang="en-GB" dirty="0" smtClean="0"/>
              <a:t>The United States Agency for International Development has announced in urgent COVID-19 assistance for countries in the Eastern Caribbean, The Bahamas, Guyana, Suriname and Trinidad &amp; Tobago.</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CF38E75-CF48-4944-BA83-97F535B9868A}" type="slidenum">
              <a:rPr lang="en-US" altLang="en-US" smtClean="0"/>
              <a:pPr/>
              <a:t>9</a:t>
            </a:fld>
            <a:endParaRPr lang="en-US" altLang="en-US"/>
          </a:p>
        </p:txBody>
      </p:sp>
    </p:spTree>
    <p:extLst>
      <p:ext uri="{BB962C8B-B14F-4D97-AF65-F5344CB8AC3E}">
        <p14:creationId xmlns:p14="http://schemas.microsoft.com/office/powerpoint/2010/main" val="29259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2CF7F0-0200-4613-A332-27B9837B2F07}"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59441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CF7F0-0200-4613-A332-27B9837B2F07}"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32321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CF7F0-0200-4613-A332-27B9837B2F07}"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20170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80484" y="6289676"/>
            <a:ext cx="1056216"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513918-64EC-4A4B-968F-01D064AE4295}" type="slidenum">
              <a:rPr kumimoji="0" lang="en-US" altLang="en-US"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altLang="en-US" sz="18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 </a:t>
            </a:r>
          </a:p>
        </p:txBody>
      </p:sp>
      <p:sp>
        <p:nvSpPr>
          <p:cNvPr id="5" name="Title 1"/>
          <p:cNvSpPr>
            <a:spLocks noGrp="1"/>
          </p:cNvSpPr>
          <p:nvPr>
            <p:ph type="title"/>
          </p:nvPr>
        </p:nvSpPr>
        <p:spPr>
          <a:xfrm>
            <a:off x="3119669" y="116632"/>
            <a:ext cx="8737897" cy="864096"/>
          </a:xfrm>
        </p:spPr>
        <p:txBody>
          <a:bodyPr anchor="b" anchorCtr="0"/>
          <a:lstStyle>
            <a:lvl1pPr>
              <a:defRPr sz="2800" baseline="0">
                <a:solidFill>
                  <a:srgbClr val="CF0A2C"/>
                </a:solidFill>
                <a:latin typeface="Arial" pitchFamily="34" charset="0"/>
              </a:defRPr>
            </a:lvl1pPr>
          </a:lstStyle>
          <a:p>
            <a:r>
              <a:rPr lang="en-US"/>
              <a:t>Click to edit Master title style</a:t>
            </a:r>
          </a:p>
        </p:txBody>
      </p:sp>
      <p:cxnSp>
        <p:nvCxnSpPr>
          <p:cNvPr id="6" name="Straight Connector 5"/>
          <p:cNvCxnSpPr/>
          <p:nvPr userDrawn="1"/>
        </p:nvCxnSpPr>
        <p:spPr>
          <a:xfrm>
            <a:off x="286893" y="1196752"/>
            <a:ext cx="1161821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26455" y="283213"/>
            <a:ext cx="1762192"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25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0" y="0"/>
            <a:ext cx="12192000" cy="6858000"/>
            <a:chOff x="0" y="0"/>
            <a:chExt cx="5760" cy="4320"/>
          </a:xfrm>
        </p:grpSpPr>
        <p:sp>
          <p:nvSpPr>
            <p:cNvPr id="5" name="Rectangle 26"/>
            <p:cNvSpPr>
              <a:spLocks noChangeArrowheads="1"/>
            </p:cNvSpPr>
            <p:nvPr userDrawn="1"/>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6"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4" name="Rectangle 2"/>
          <p:cNvSpPr>
            <a:spLocks noGrp="1" noChangeArrowheads="1"/>
          </p:cNvSpPr>
          <p:nvPr>
            <p:ph type="ctrTitle"/>
          </p:nvPr>
        </p:nvSpPr>
        <p:spPr>
          <a:xfrm>
            <a:off x="592666" y="4797425"/>
            <a:ext cx="6612467" cy="946150"/>
          </a:xfrm>
        </p:spPr>
        <p:txBody>
          <a:bodyPr tIns="0" bIns="0" anchor="b"/>
          <a:lstStyle>
            <a:lvl1pPr>
              <a:defRPr sz="2200">
                <a:solidFill>
                  <a:schemeClr val="bg1"/>
                </a:solidFill>
              </a:defRPr>
            </a:lvl1pPr>
          </a:lstStyle>
          <a:p>
            <a:pPr lvl="0"/>
            <a:r>
              <a:rPr lang="en-GB" altLang="en-US" noProof="0" smtClean="0"/>
              <a:t>Click to edit Master title style</a:t>
            </a:r>
          </a:p>
        </p:txBody>
      </p:sp>
      <p:sp>
        <p:nvSpPr>
          <p:cNvPr id="3075" name="Rectangle 3"/>
          <p:cNvSpPr>
            <a:spLocks noGrp="1" noChangeArrowheads="1"/>
          </p:cNvSpPr>
          <p:nvPr>
            <p:ph type="subTitle" idx="1"/>
          </p:nvPr>
        </p:nvSpPr>
        <p:spPr>
          <a:xfrm>
            <a:off x="592668" y="5778500"/>
            <a:ext cx="6608233" cy="312738"/>
          </a:xfrm>
        </p:spPr>
        <p:txBody>
          <a:bodyPr tIns="0" bIns="0"/>
          <a:lstStyle>
            <a:lvl1pPr>
              <a:defRPr sz="1600" b="0">
                <a:solidFill>
                  <a:schemeClr val="bg1"/>
                </a:solidFill>
              </a:defRPr>
            </a:lvl1pPr>
          </a:lstStyle>
          <a:p>
            <a:pPr lvl="0"/>
            <a:r>
              <a:rPr lang="en-GB" altLang="en-US" noProof="0" smtClean="0"/>
              <a:t>Click to edit Master subtitle style</a:t>
            </a:r>
          </a:p>
        </p:txBody>
      </p:sp>
      <p:sp>
        <p:nvSpPr>
          <p:cNvPr id="7" name="Rectangle 4"/>
          <p:cNvSpPr>
            <a:spLocks noGrp="1" noChangeArrowheads="1"/>
          </p:cNvSpPr>
          <p:nvPr>
            <p:ph type="dt" sz="half" idx="10"/>
          </p:nvPr>
        </p:nvSpPr>
        <p:spPr bwMode="auto">
          <a:xfrm>
            <a:off x="592138" y="6092825"/>
            <a:ext cx="2844800" cy="266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eaLnBrk="1" hangingPunct="1">
              <a:defRPr sz="1600">
                <a:solidFill>
                  <a:schemeClr val="bg1"/>
                </a:solidFill>
                <a:latin typeface="Arial" charset="0"/>
                <a:cs typeface="Arial" charset="0"/>
              </a:defRPr>
            </a:lvl1pPr>
          </a:lstStyle>
          <a:p>
            <a:pPr>
              <a:defRPr/>
            </a:pPr>
            <a:fld id="{28D911DB-2210-4FC3-96DD-0ED188E24D6B}" type="datetime1">
              <a:rPr lang="en-US" altLang="en-US"/>
              <a:pPr>
                <a:defRPr/>
              </a:pPr>
              <a:t>8/19/2022</a:t>
            </a:fld>
            <a:endParaRPr lang="en-GB" altLang="en-US"/>
          </a:p>
        </p:txBody>
      </p:sp>
    </p:spTree>
    <p:extLst>
      <p:ext uri="{BB962C8B-B14F-4D97-AF65-F5344CB8AC3E}">
        <p14:creationId xmlns:p14="http://schemas.microsoft.com/office/powerpoint/2010/main" val="337268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79D0D88-EF5D-4588-ABE9-E3A94DDBA681}" type="slidenum">
              <a:rPr lang="en-GB" altLang="en-US"/>
              <a:pPr>
                <a:defRPr/>
              </a:pPr>
              <a:t>‹#›</a:t>
            </a:fld>
            <a:endParaRPr lang="en-GB" altLang="en-US"/>
          </a:p>
        </p:txBody>
      </p:sp>
    </p:spTree>
    <p:extLst>
      <p:ext uri="{BB962C8B-B14F-4D97-AF65-F5344CB8AC3E}">
        <p14:creationId xmlns:p14="http://schemas.microsoft.com/office/powerpoint/2010/main" val="213557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2CAAB60-1B59-40C8-AE4A-2AD8BE696A8B}" type="slidenum">
              <a:rPr lang="en-GB" altLang="en-US"/>
              <a:pPr>
                <a:defRPr/>
              </a:pPr>
              <a:t>‹#›</a:t>
            </a:fld>
            <a:endParaRPr lang="en-GB" altLang="en-US"/>
          </a:p>
        </p:txBody>
      </p:sp>
    </p:spTree>
    <p:extLst>
      <p:ext uri="{BB962C8B-B14F-4D97-AF65-F5344CB8AC3E}">
        <p14:creationId xmlns:p14="http://schemas.microsoft.com/office/powerpoint/2010/main" val="379666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8433" y="1341438"/>
            <a:ext cx="53848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6433" y="1341438"/>
            <a:ext cx="53848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C4E663E5-21CA-4E42-A0DC-BE7188639090}" type="slidenum">
              <a:rPr lang="en-GB" altLang="en-US"/>
              <a:pPr>
                <a:defRPr/>
              </a:pPr>
              <a:t>‹#›</a:t>
            </a:fld>
            <a:endParaRPr lang="en-GB" altLang="en-US"/>
          </a:p>
        </p:txBody>
      </p:sp>
    </p:spTree>
    <p:extLst>
      <p:ext uri="{BB962C8B-B14F-4D97-AF65-F5344CB8AC3E}">
        <p14:creationId xmlns:p14="http://schemas.microsoft.com/office/powerpoint/2010/main" val="411878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44402147-235E-4EBB-94DC-08F5E47C9250}" type="slidenum">
              <a:rPr lang="en-GB" altLang="en-US"/>
              <a:pPr>
                <a:defRPr/>
              </a:pPr>
              <a:t>‹#›</a:t>
            </a:fld>
            <a:endParaRPr lang="en-GB" altLang="en-US"/>
          </a:p>
        </p:txBody>
      </p:sp>
    </p:spTree>
    <p:extLst>
      <p:ext uri="{BB962C8B-B14F-4D97-AF65-F5344CB8AC3E}">
        <p14:creationId xmlns:p14="http://schemas.microsoft.com/office/powerpoint/2010/main" val="349492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3BFBB5B-B4C9-4F5D-B371-73778031074B}" type="slidenum">
              <a:rPr lang="en-GB" altLang="en-US"/>
              <a:pPr>
                <a:defRPr/>
              </a:pPr>
              <a:t>‹#›</a:t>
            </a:fld>
            <a:endParaRPr lang="en-GB" altLang="en-US"/>
          </a:p>
        </p:txBody>
      </p:sp>
    </p:spTree>
    <p:extLst>
      <p:ext uri="{BB962C8B-B14F-4D97-AF65-F5344CB8AC3E}">
        <p14:creationId xmlns:p14="http://schemas.microsoft.com/office/powerpoint/2010/main" val="752013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08E21A-718B-4130-A910-717135C0262D}" type="slidenum">
              <a:rPr lang="en-GB" altLang="en-US"/>
              <a:pPr>
                <a:defRPr/>
              </a:pPr>
              <a:t>‹#›</a:t>
            </a:fld>
            <a:endParaRPr lang="en-GB" altLang="en-US"/>
          </a:p>
        </p:txBody>
      </p:sp>
    </p:spTree>
    <p:extLst>
      <p:ext uri="{BB962C8B-B14F-4D97-AF65-F5344CB8AC3E}">
        <p14:creationId xmlns:p14="http://schemas.microsoft.com/office/powerpoint/2010/main" val="16072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CF7F0-0200-4613-A332-27B9837B2F07}"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3563335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13DE73-46B0-4E7B-AC56-BB2241E9784E}" type="slidenum">
              <a:rPr lang="en-GB" altLang="en-US"/>
              <a:pPr>
                <a:defRPr/>
              </a:pPr>
              <a:t>‹#›</a:t>
            </a:fld>
            <a:endParaRPr lang="en-GB" altLang="en-US"/>
          </a:p>
        </p:txBody>
      </p:sp>
    </p:spTree>
    <p:extLst>
      <p:ext uri="{BB962C8B-B14F-4D97-AF65-F5344CB8AC3E}">
        <p14:creationId xmlns:p14="http://schemas.microsoft.com/office/powerpoint/2010/main" val="332321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20E6CD-C8DC-41D2-AF7D-760541A9694D}" type="slidenum">
              <a:rPr lang="en-GB" altLang="en-US"/>
              <a:pPr>
                <a:defRPr/>
              </a:pPr>
              <a:t>‹#›</a:t>
            </a:fld>
            <a:endParaRPr lang="en-GB" altLang="en-US"/>
          </a:p>
        </p:txBody>
      </p:sp>
    </p:spTree>
    <p:extLst>
      <p:ext uri="{BB962C8B-B14F-4D97-AF65-F5344CB8AC3E}">
        <p14:creationId xmlns:p14="http://schemas.microsoft.com/office/powerpoint/2010/main" val="1595729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3EECCEB-D0D6-484E-AD49-6A33CF365928}" type="slidenum">
              <a:rPr lang="en-GB" altLang="en-US"/>
              <a:pPr>
                <a:defRPr/>
              </a:pPr>
              <a:t>‹#›</a:t>
            </a:fld>
            <a:endParaRPr lang="en-GB" altLang="en-US"/>
          </a:p>
        </p:txBody>
      </p:sp>
    </p:spTree>
    <p:extLst>
      <p:ext uri="{BB962C8B-B14F-4D97-AF65-F5344CB8AC3E}">
        <p14:creationId xmlns:p14="http://schemas.microsoft.com/office/powerpoint/2010/main" val="3226223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033" y="349250"/>
            <a:ext cx="2743200" cy="5422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8433" y="349250"/>
            <a:ext cx="80264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62D9938-2880-46B1-9116-6CA56376B99D}" type="slidenum">
              <a:rPr lang="en-GB" altLang="en-US"/>
              <a:pPr>
                <a:defRPr/>
              </a:pPr>
              <a:t>‹#›</a:t>
            </a:fld>
            <a:endParaRPr lang="en-GB" altLang="en-US"/>
          </a:p>
        </p:txBody>
      </p:sp>
    </p:spTree>
    <p:extLst>
      <p:ext uri="{BB962C8B-B14F-4D97-AF65-F5344CB8AC3E}">
        <p14:creationId xmlns:p14="http://schemas.microsoft.com/office/powerpoint/2010/main" val="1941159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80484" y="6289676"/>
            <a:ext cx="1056216"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513918-64EC-4A4B-968F-01D064AE4295}" type="slidenum">
              <a:rPr lang="en-US" altLang="en-US" sz="1200">
                <a:solidFill>
                  <a:schemeClr val="bg1"/>
                </a:solidFill>
              </a:rPr>
              <a:pPr eaLnBrk="1" hangingPunct="1"/>
              <a:t>‹#›</a:t>
            </a:fld>
            <a:r>
              <a:rPr lang="en-US" altLang="en-US" sz="1800">
                <a:solidFill>
                  <a:schemeClr val="bg1"/>
                </a:solidFill>
              </a:rPr>
              <a:t> </a:t>
            </a:r>
          </a:p>
        </p:txBody>
      </p:sp>
      <p:sp>
        <p:nvSpPr>
          <p:cNvPr id="5" name="Title 1"/>
          <p:cNvSpPr>
            <a:spLocks noGrp="1"/>
          </p:cNvSpPr>
          <p:nvPr>
            <p:ph type="title"/>
          </p:nvPr>
        </p:nvSpPr>
        <p:spPr>
          <a:xfrm>
            <a:off x="3119669" y="116632"/>
            <a:ext cx="8737897" cy="864096"/>
          </a:xfrm>
        </p:spPr>
        <p:txBody>
          <a:bodyPr anchor="b" anchorCtr="0"/>
          <a:lstStyle>
            <a:lvl1pPr>
              <a:defRPr sz="2800" baseline="0">
                <a:solidFill>
                  <a:srgbClr val="CF0A2C"/>
                </a:solidFill>
                <a:latin typeface="Arial" pitchFamily="34" charset="0"/>
              </a:defRPr>
            </a:lvl1pPr>
          </a:lstStyle>
          <a:p>
            <a:r>
              <a:rPr lang="en-US"/>
              <a:t>Click to edit Master title style</a:t>
            </a:r>
          </a:p>
        </p:txBody>
      </p:sp>
      <p:cxnSp>
        <p:nvCxnSpPr>
          <p:cNvPr id="6" name="Straight Connector 5"/>
          <p:cNvCxnSpPr/>
          <p:nvPr userDrawn="1"/>
        </p:nvCxnSpPr>
        <p:spPr>
          <a:xfrm>
            <a:off x="286893" y="1196752"/>
            <a:ext cx="1161821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26455" y="283213"/>
            <a:ext cx="1762192"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0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F0278-A73F-4970-944B-9A093D8D86C0}"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C5682-C563-4ACE-95F2-AE09C8726714}" type="slidenum">
              <a:rPr lang="en-GB" smtClean="0"/>
              <a:t>‹#›</a:t>
            </a:fld>
            <a:endParaRPr lang="en-GB"/>
          </a:p>
        </p:txBody>
      </p:sp>
      <p:cxnSp>
        <p:nvCxnSpPr>
          <p:cNvPr id="7" name="Straight Connector 6">
            <a:extLst>
              <a:ext uri="{FF2B5EF4-FFF2-40B4-BE49-F238E27FC236}">
                <a16:creationId xmlns:a16="http://schemas.microsoft.com/office/drawing/2014/main" id="{7B4E0704-66B7-4F2D-80DF-1E84E70539EE}"/>
              </a:ext>
            </a:extLst>
          </p:cNvPr>
          <p:cNvCxnSpPr/>
          <p:nvPr userDrawn="1"/>
        </p:nvCxnSpPr>
        <p:spPr>
          <a:xfrm>
            <a:off x="287226" y="1033350"/>
            <a:ext cx="11617569"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268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F0278-A73F-4970-944B-9A093D8D86C0}"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C5682-C563-4ACE-95F2-AE09C8726714}" type="slidenum">
              <a:rPr lang="en-GB" smtClean="0"/>
              <a:t>‹#›</a:t>
            </a:fld>
            <a:endParaRPr lang="en-GB"/>
          </a:p>
        </p:txBody>
      </p:sp>
      <p:pic>
        <p:nvPicPr>
          <p:cNvPr id="8" name="Picture 7"/>
          <p:cNvPicPr>
            <a:picLocks noChangeAspect="1"/>
          </p:cNvPicPr>
          <p:nvPr userDrawn="1"/>
        </p:nvPicPr>
        <p:blipFill>
          <a:blip r:embed="rId2"/>
          <a:stretch>
            <a:fillRect/>
          </a:stretch>
        </p:blipFill>
        <p:spPr>
          <a:xfrm>
            <a:off x="263144" y="185738"/>
            <a:ext cx="1457070" cy="682811"/>
          </a:xfrm>
          <a:prstGeom prst="rect">
            <a:avLst/>
          </a:prstGeom>
        </p:spPr>
      </p:pic>
      <p:cxnSp>
        <p:nvCxnSpPr>
          <p:cNvPr id="9" name="Straight Connector 8">
            <a:extLst>
              <a:ext uri="{FF2B5EF4-FFF2-40B4-BE49-F238E27FC236}">
                <a16:creationId xmlns:a16="http://schemas.microsoft.com/office/drawing/2014/main" id="{1C96E146-C0C0-48B8-8451-F0B0CBD40D52}"/>
              </a:ext>
            </a:extLst>
          </p:cNvPr>
          <p:cNvCxnSpPr/>
          <p:nvPr userDrawn="1"/>
        </p:nvCxnSpPr>
        <p:spPr>
          <a:xfrm>
            <a:off x="287226" y="1033350"/>
            <a:ext cx="11617569"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60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1F0278-A73F-4970-944B-9A093D8D86C0}"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3400579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F0278-A73F-4970-944B-9A093D8D86C0}"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2464237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F0278-A73F-4970-944B-9A093D8D86C0}" type="datetimeFigureOut">
              <a:rPr lang="en-GB" smtClean="0"/>
              <a:t>19/08/2022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28375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2CF7F0-0200-4613-A332-27B9837B2F07}"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2007442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F0278-A73F-4970-944B-9A093D8D86C0}" type="datetimeFigureOut">
              <a:rPr lang="en-GB" smtClean="0"/>
              <a:t>19/08/2022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2569221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F0278-A73F-4970-944B-9A093D8D86C0}" type="datetimeFigureOut">
              <a:rPr lang="en-GB" smtClean="0"/>
              <a:t>19/08/2022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CC5682-C563-4ACE-95F2-AE09C8726714}" type="slidenum">
              <a:rPr lang="en-GB" smtClean="0"/>
              <a:t>‹#›</a:t>
            </a:fld>
            <a:endParaRPr lang="en-GB"/>
          </a:p>
        </p:txBody>
      </p:sp>
      <p:cxnSp>
        <p:nvCxnSpPr>
          <p:cNvPr id="5" name="Straight Connector 4">
            <a:extLst>
              <a:ext uri="{FF2B5EF4-FFF2-40B4-BE49-F238E27FC236}">
                <a16:creationId xmlns:a16="http://schemas.microsoft.com/office/drawing/2014/main" id="{9306ED28-E65A-4153-9F78-68A1405A8532}"/>
              </a:ext>
            </a:extLst>
          </p:cNvPr>
          <p:cNvCxnSpPr/>
          <p:nvPr userDrawn="1"/>
        </p:nvCxnSpPr>
        <p:spPr>
          <a:xfrm>
            <a:off x="287226" y="1033350"/>
            <a:ext cx="11617569"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73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F0278-A73F-4970-944B-9A093D8D86C0}"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1310013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F0278-A73F-4970-944B-9A093D8D86C0}"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350773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F0278-A73F-4970-944B-9A093D8D86C0}"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3338462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F0278-A73F-4970-944B-9A093D8D86C0}"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C5682-C563-4ACE-95F2-AE09C8726714}" type="slidenum">
              <a:rPr lang="en-GB" smtClean="0"/>
              <a:t>‹#›</a:t>
            </a:fld>
            <a:endParaRPr lang="en-GB"/>
          </a:p>
        </p:txBody>
      </p:sp>
    </p:spTree>
    <p:extLst>
      <p:ext uri="{BB962C8B-B14F-4D97-AF65-F5344CB8AC3E}">
        <p14:creationId xmlns:p14="http://schemas.microsoft.com/office/powerpoint/2010/main" val="273853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2CF7F0-0200-4613-A332-27B9837B2F07}"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375348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2CF7F0-0200-4613-A332-27B9837B2F07}" type="datetimeFigureOut">
              <a:rPr lang="en-GB" smtClean="0"/>
              <a:t>19/08/2022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79203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2CF7F0-0200-4613-A332-27B9837B2F07}" type="datetimeFigureOut">
              <a:rPr lang="en-GB" smtClean="0"/>
              <a:t>19/08/2022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166766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CF7F0-0200-4613-A332-27B9837B2F07}" type="datetimeFigureOut">
              <a:rPr lang="en-GB" smtClean="0"/>
              <a:t>19/08/2022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215816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2CF7F0-0200-4613-A332-27B9837B2F07}"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132589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2CF7F0-0200-4613-A332-27B9837B2F07}"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6C645-C200-475D-9703-CC220C96A5A6}" type="slidenum">
              <a:rPr lang="en-GB" smtClean="0"/>
              <a:t>‹#›</a:t>
            </a:fld>
            <a:endParaRPr lang="en-GB"/>
          </a:p>
        </p:txBody>
      </p:sp>
    </p:spTree>
    <p:extLst>
      <p:ext uri="{BB962C8B-B14F-4D97-AF65-F5344CB8AC3E}">
        <p14:creationId xmlns:p14="http://schemas.microsoft.com/office/powerpoint/2010/main" val="169294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CF7F0-0200-4613-A332-27B9837B2F07}" type="datetimeFigureOut">
              <a:rPr lang="en-GB" smtClean="0"/>
              <a:t>19/08/2022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6C645-C200-475D-9703-CC220C96A5A6}" type="slidenum">
              <a:rPr lang="en-GB" smtClean="0"/>
              <a:t>‹#›</a:t>
            </a:fld>
            <a:endParaRPr lang="en-GB"/>
          </a:p>
        </p:txBody>
      </p:sp>
    </p:spTree>
    <p:extLst>
      <p:ext uri="{BB962C8B-B14F-4D97-AF65-F5344CB8AC3E}">
        <p14:creationId xmlns:p14="http://schemas.microsoft.com/office/powerpoint/2010/main" val="223241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8963" y="349250"/>
            <a:ext cx="10972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88963" y="1341438"/>
            <a:ext cx="10972800"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 </a:t>
            </a:r>
          </a:p>
        </p:txBody>
      </p:sp>
      <p:sp>
        <p:nvSpPr>
          <p:cNvPr id="1030" name="Rectangle 6"/>
          <p:cNvSpPr>
            <a:spLocks noGrp="1" noChangeArrowheads="1"/>
          </p:cNvSpPr>
          <p:nvPr>
            <p:ph type="sldNum" sz="quarter" idx="4"/>
          </p:nvPr>
        </p:nvSpPr>
        <p:spPr bwMode="auto">
          <a:xfrm>
            <a:off x="11055350" y="6453188"/>
            <a:ext cx="5730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031B7D5-D026-4322-99FF-6FC51D52E910}" type="slidenum">
              <a:rPr lang="en-GB" altLang="en-US"/>
              <a:pPr>
                <a:defRPr/>
              </a:pPr>
              <a:t>‹#›</a:t>
            </a:fld>
            <a:endParaRPr lang="en-GB" altLang="en-US"/>
          </a:p>
        </p:txBody>
      </p:sp>
      <p:sp>
        <p:nvSpPr>
          <p:cNvPr id="2" name="Rectangle 8"/>
          <p:cNvSpPr>
            <a:spLocks noChangeArrowheads="1"/>
          </p:cNvSpPr>
          <p:nvPr/>
        </p:nvSpPr>
        <p:spPr bwMode="auto">
          <a:xfrm>
            <a:off x="711200" y="955675"/>
            <a:ext cx="10771188" cy="61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60100" y="249238"/>
            <a:ext cx="522288"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215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algn="l" rtl="0" eaLnBrk="0" fontAlgn="base" hangingPunct="0">
        <a:spcBef>
          <a:spcPct val="20000"/>
        </a:spcBef>
        <a:spcAft>
          <a:spcPct val="0"/>
        </a:spcAft>
        <a:defRPr sz="2200" b="1">
          <a:solidFill>
            <a:schemeClr val="tx1"/>
          </a:solidFill>
          <a:latin typeface="+mn-lt"/>
          <a:ea typeface="+mn-ea"/>
          <a:cs typeface="+mn-cs"/>
        </a:defRPr>
      </a:lvl1pPr>
      <a:lvl2pPr marL="269875" indent="-268288" algn="l" rtl="0" eaLnBrk="0" fontAlgn="base" hangingPunct="0">
        <a:spcBef>
          <a:spcPct val="20000"/>
        </a:spcBef>
        <a:spcAft>
          <a:spcPct val="0"/>
        </a:spcAft>
        <a:buClr>
          <a:schemeClr val="accent1"/>
        </a:buClr>
        <a:buChar char="•"/>
        <a:defRPr sz="2200">
          <a:solidFill>
            <a:schemeClr val="tx1"/>
          </a:solidFill>
          <a:latin typeface="+mn-lt"/>
          <a:cs typeface="+mn-cs"/>
        </a:defRPr>
      </a:lvl2pPr>
      <a:lvl3pPr marL="541338" indent="-269875" algn="l" rtl="0" eaLnBrk="0" fontAlgn="base" hangingPunct="0">
        <a:spcBef>
          <a:spcPct val="0"/>
        </a:spcBef>
        <a:spcAft>
          <a:spcPct val="0"/>
        </a:spcAft>
        <a:buFont typeface="Arial" panose="020B0604020202020204" pitchFamily="34" charset="0"/>
        <a:buChar char="–"/>
        <a:defRPr sz="2000">
          <a:solidFill>
            <a:schemeClr val="tx1"/>
          </a:solidFill>
          <a:latin typeface="+mn-lt"/>
          <a:cs typeface="+mn-cs"/>
        </a:defRPr>
      </a:lvl3pPr>
      <a:lvl4pPr marL="804863" indent="-261938" algn="l" rtl="0" eaLnBrk="0" fontAlgn="base" hangingPunct="0">
        <a:spcBef>
          <a:spcPct val="0"/>
        </a:spcBef>
        <a:spcAft>
          <a:spcPct val="0"/>
        </a:spcAft>
        <a:buChar char="–"/>
        <a:defRPr>
          <a:solidFill>
            <a:schemeClr val="tx1"/>
          </a:solidFill>
          <a:latin typeface="+mn-lt"/>
          <a:cs typeface="+mn-cs"/>
        </a:defRPr>
      </a:lvl4pPr>
      <a:lvl5pPr marL="2074863" indent="-228600" algn="l" rtl="0" eaLnBrk="0" fontAlgn="base" hangingPunct="0">
        <a:spcBef>
          <a:spcPct val="20000"/>
        </a:spcBef>
        <a:spcAft>
          <a:spcPct val="0"/>
        </a:spcAft>
        <a:buChar char="»"/>
        <a:defRPr sz="2000">
          <a:solidFill>
            <a:schemeClr val="tx1"/>
          </a:solidFill>
          <a:latin typeface="+mn-lt"/>
          <a:cs typeface="+mn-cs"/>
        </a:defRPr>
      </a:lvl5pPr>
      <a:lvl6pPr marL="2532063" indent="-228600" algn="l" rtl="0" fontAlgn="base">
        <a:spcBef>
          <a:spcPct val="20000"/>
        </a:spcBef>
        <a:spcAft>
          <a:spcPct val="0"/>
        </a:spcAft>
        <a:buChar char="»"/>
        <a:defRPr sz="2000">
          <a:solidFill>
            <a:schemeClr val="tx1"/>
          </a:solidFill>
          <a:latin typeface="+mn-lt"/>
          <a:cs typeface="+mn-cs"/>
        </a:defRPr>
      </a:lvl6pPr>
      <a:lvl7pPr marL="2989263" indent="-228600" algn="l" rtl="0" fontAlgn="base">
        <a:spcBef>
          <a:spcPct val="20000"/>
        </a:spcBef>
        <a:spcAft>
          <a:spcPct val="0"/>
        </a:spcAft>
        <a:buChar char="»"/>
        <a:defRPr sz="2000">
          <a:solidFill>
            <a:schemeClr val="tx1"/>
          </a:solidFill>
          <a:latin typeface="+mn-lt"/>
          <a:cs typeface="+mn-cs"/>
        </a:defRPr>
      </a:lvl7pPr>
      <a:lvl8pPr marL="3446463" indent="-228600" algn="l" rtl="0" fontAlgn="base">
        <a:spcBef>
          <a:spcPct val="20000"/>
        </a:spcBef>
        <a:spcAft>
          <a:spcPct val="0"/>
        </a:spcAft>
        <a:buChar char="»"/>
        <a:defRPr sz="2000">
          <a:solidFill>
            <a:schemeClr val="tx1"/>
          </a:solidFill>
          <a:latin typeface="+mn-lt"/>
          <a:cs typeface="+mn-cs"/>
        </a:defRPr>
      </a:lvl8pPr>
      <a:lvl9pPr marL="3903663"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F0278-A73F-4970-944B-9A093D8D86C0}" type="datetimeFigureOut">
              <a:rPr lang="en-GB" smtClean="0"/>
              <a:t>19/08/2022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C5682-C563-4ACE-95F2-AE09C8726714}" type="slidenum">
              <a:rPr lang="en-GB" smtClean="0"/>
              <a:t>‹#›</a:t>
            </a:fld>
            <a:endParaRPr lang="en-GB"/>
          </a:p>
        </p:txBody>
      </p:sp>
      <p:pic>
        <p:nvPicPr>
          <p:cNvPr id="7" name="Picture 6"/>
          <p:cNvPicPr>
            <a:picLocks noChangeAspect="1"/>
          </p:cNvPicPr>
          <p:nvPr userDrawn="1"/>
        </p:nvPicPr>
        <p:blipFill>
          <a:blip r:embed="rId13"/>
          <a:stretch>
            <a:fillRect/>
          </a:stretch>
        </p:blipFill>
        <p:spPr>
          <a:xfrm>
            <a:off x="257671" y="185738"/>
            <a:ext cx="1457070" cy="682811"/>
          </a:xfrm>
          <a:prstGeom prst="rect">
            <a:avLst/>
          </a:prstGeom>
        </p:spPr>
      </p:pic>
      <p:sp>
        <p:nvSpPr>
          <p:cNvPr id="10" name="TextBox 9">
            <a:extLst>
              <a:ext uri="{FF2B5EF4-FFF2-40B4-BE49-F238E27FC236}">
                <a16:creationId xmlns:a16="http://schemas.microsoft.com/office/drawing/2014/main" id="{F105A4CE-80C8-4190-8831-B206D8D55D80}"/>
              </a:ext>
            </a:extLst>
          </p:cNvPr>
          <p:cNvSpPr txBox="1"/>
          <p:nvPr>
            <p:extLst>
              <p:ext uri="{1162E1C5-73C7-4A58-AE30-91384D911F3F}">
                <p184:classification xmlns=""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OFFICIAL</a:t>
            </a:r>
          </a:p>
        </p:txBody>
      </p:sp>
      <p:sp>
        <p:nvSpPr>
          <p:cNvPr id="8" name="MSIPCMContentMarking" descr="{&quot;HashCode&quot;:-1291824593,&quot;Placement&quot;:&quot;Header&quot;,&quot;Top&quot;:0.0,&quot;Left&quot;:0.0,&quot;SlideWidth&quot;:960,&quot;SlideHeight&quot;:540}">
            <a:extLst>
              <a:ext uri="{FF2B5EF4-FFF2-40B4-BE49-F238E27FC236}">
                <a16:creationId xmlns:a16="http://schemas.microsoft.com/office/drawing/2014/main" id="{ED85A78A-78E4-4F85-9504-39FBADE9BCC8}"/>
              </a:ext>
            </a:extLst>
          </p:cNvPr>
          <p:cNvSpPr txBox="1"/>
          <p:nvPr userDrawn="1"/>
        </p:nvSpPr>
        <p:spPr>
          <a:xfrm>
            <a:off x="0" y="0"/>
            <a:ext cx="73392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9636723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Bernadette.Bacchus@fco.gov.uk"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cid:image007.png@01D105D5.0346F590" TargetMode="External"/><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eur03.safelinks.protection.outlook.com/?url=https%3A%2F%2Fwww.great.gov.uk%2Fexport-opportunities%2F&amp;data=04%7C01%7CVincent.Ramlochan%40fco.gov.uk%7Cf9cd747e1d4946ecfb8808d92ced16d5%7Cd3a2d0d37cc84f52bbf985bd43d94279%7C0%7C0%7C637590219060442507%7CUnknown%7CTWFpbGZsb3d8eyJWIjoiMC4wLjAwMDAiLCJQIjoiV2luMzIiLCJBTiI6Ik1haWwiLCJXVCI6Mn0%3D%7C1000&amp;sdata=p%2B3AvZlpBHxy1aMHhr1cTaQae0h%2Be3V3ZZTX64fe3ok%3D&amp;reserved=0"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greatcdn.brandworkz.com/assetThumbnails/1504/150488_1_thumbnail_2525x1220_page1_28484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62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041904" y="5934670"/>
            <a:ext cx="6394704" cy="923330"/>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Presented by: Vincent Ramlochan</a:t>
            </a:r>
          </a:p>
          <a:p>
            <a:r>
              <a:rPr lang="en-GB" dirty="0">
                <a:solidFill>
                  <a:schemeClr val="bg1"/>
                </a:solidFill>
                <a:latin typeface="Arial" panose="020B0604020202020204" pitchFamily="34" charset="0"/>
                <a:cs typeface="Arial" panose="020B0604020202020204" pitchFamily="34" charset="0"/>
              </a:rPr>
              <a:t> </a:t>
            </a:r>
            <a:r>
              <a:rPr lang="en-GB" dirty="0" smtClean="0">
                <a:solidFill>
                  <a:schemeClr val="bg1"/>
                </a:solidFill>
                <a:latin typeface="Arial" panose="020B0604020202020204" pitchFamily="34" charset="0"/>
                <a:cs typeface="Arial" panose="020B0604020202020204" pitchFamily="34" charset="0"/>
              </a:rPr>
              <a:t>                       Senior Trade and Investment Advisor </a:t>
            </a:r>
          </a:p>
          <a:p>
            <a:r>
              <a:rPr lang="en-GB" dirty="0">
                <a:solidFill>
                  <a:schemeClr val="bg1"/>
                </a:solidFill>
                <a:latin typeface="Arial" panose="020B0604020202020204" pitchFamily="34" charset="0"/>
                <a:cs typeface="Arial" panose="020B0604020202020204" pitchFamily="34" charset="0"/>
              </a:rPr>
              <a:t> </a:t>
            </a:r>
            <a:r>
              <a:rPr lang="en-GB" dirty="0" smtClean="0">
                <a:solidFill>
                  <a:schemeClr val="bg1"/>
                </a:solidFill>
                <a:latin typeface="Arial" panose="020B0604020202020204" pitchFamily="34" charset="0"/>
                <a:cs typeface="Arial" panose="020B0604020202020204" pitchFamily="34" charset="0"/>
              </a:rPr>
              <a:t>                       DIT Caribbean Team</a:t>
            </a:r>
            <a:endParaRPr lang="en-GB"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2516282" y="90508"/>
            <a:ext cx="7991290" cy="954107"/>
          </a:xfrm>
          <a:prstGeom prst="rect">
            <a:avLst/>
          </a:prstGeom>
          <a:noFill/>
        </p:spPr>
        <p:txBody>
          <a:bodyPr wrap="none" rtlCol="0">
            <a:spAutoFit/>
          </a:bodyPr>
          <a:lstStyle/>
          <a:p>
            <a:r>
              <a:rPr lang="en-GB" sz="2800" b="1" dirty="0" smtClean="0">
                <a:solidFill>
                  <a:schemeClr val="bg1"/>
                </a:solidFill>
                <a:latin typeface="Arial" panose="020B0604020202020204" pitchFamily="34" charset="0"/>
                <a:cs typeface="Arial" panose="020B0604020202020204" pitchFamily="34" charset="0"/>
              </a:rPr>
              <a:t>Exporting </a:t>
            </a:r>
            <a:r>
              <a:rPr lang="en-GB" sz="2800" b="1" dirty="0">
                <a:solidFill>
                  <a:schemeClr val="bg1"/>
                </a:solidFill>
                <a:latin typeface="Arial" panose="020B0604020202020204" pitchFamily="34" charset="0"/>
                <a:cs typeface="Arial" panose="020B0604020202020204" pitchFamily="34" charset="0"/>
              </a:rPr>
              <a:t>to the English Speaking Caribbean </a:t>
            </a:r>
          </a:p>
          <a:p>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353749"/>
      </p:ext>
    </p:extLst>
  </p:cSld>
  <p:clrMapOvr>
    <a:masterClrMapping/>
  </p:clrMapOvr>
  <mc:AlternateContent xmlns:mc="http://schemas.openxmlformats.org/markup-compatibility/2006" xmlns:p14="http://schemas.microsoft.com/office/powerpoint/2010/main">
    <mc:Choice Requires="p14">
      <p:transition spd="slow" p14:dur="2000" advTm="3822"/>
    </mc:Choice>
    <mc:Fallback xmlns="">
      <p:transition spd="slow" advTm="3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232" y="235873"/>
            <a:ext cx="6538496" cy="864096"/>
          </a:xfrm>
        </p:spPr>
        <p:txBody>
          <a:bodyPr/>
          <a:lstStyle/>
          <a:p>
            <a:pPr algn="ctr"/>
            <a:r>
              <a:rPr lang="en-GB" dirty="0" smtClean="0">
                <a:solidFill>
                  <a:schemeClr val="tx2">
                    <a:lumMod val="75000"/>
                  </a:schemeClr>
                </a:solidFill>
              </a:rPr>
              <a:t>Private Sector Opportunities </a:t>
            </a:r>
            <a:endParaRPr lang="en-GB" dirty="0"/>
          </a:p>
        </p:txBody>
      </p:sp>
      <p:sp>
        <p:nvSpPr>
          <p:cNvPr id="3" name="TextBox 2"/>
          <p:cNvSpPr txBox="1"/>
          <p:nvPr/>
        </p:nvSpPr>
        <p:spPr>
          <a:xfrm>
            <a:off x="531087" y="1457594"/>
            <a:ext cx="10615985" cy="5386090"/>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t>Testing Machines: Cholesterol, Diabetes, vital sign etc.</a:t>
            </a:r>
          </a:p>
          <a:p>
            <a:pPr marL="285750" lvl="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Home medical devices </a:t>
            </a:r>
            <a:endParaRPr lang="en-GB" dirty="0" smtClean="0"/>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Point </a:t>
            </a:r>
            <a:r>
              <a:rPr lang="en-GB" dirty="0"/>
              <a:t>of c</a:t>
            </a:r>
            <a:r>
              <a:rPr lang="en-GB" dirty="0" smtClean="0"/>
              <a:t>are </a:t>
            </a:r>
            <a:r>
              <a:rPr lang="en-GB" dirty="0"/>
              <a:t>analysers, lab equipment such as refrigeration units, centrifuges </a:t>
            </a:r>
            <a:r>
              <a:rPr lang="en-GB" dirty="0" smtClean="0"/>
              <a:t>etc.</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CPAP Machines</a:t>
            </a: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Hospital Sinks </a:t>
            </a:r>
            <a:r>
              <a:rPr lang="en-GB" dirty="0"/>
              <a:t>- stainless steel and copper </a:t>
            </a:r>
            <a:r>
              <a:rPr lang="en-GB" dirty="0" smtClean="0"/>
              <a:t>products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Ophthalmology – ( lens and viscoelastic ) </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Surgical pumps PCA</a:t>
            </a:r>
            <a:endParaRPr lang="en-GB" dirty="0"/>
          </a:p>
          <a:p>
            <a:endParaRPr lang="en-GB" baseline="0" dirty="0" smtClean="0">
              <a:solidFill>
                <a:srgbClr val="1E1348"/>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solidFill>
                <a:srgbClr val="1E1348"/>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p:txBody>
      </p:sp>
    </p:spTree>
    <p:extLst>
      <p:ext uri="{BB962C8B-B14F-4D97-AF65-F5344CB8AC3E}">
        <p14:creationId xmlns:p14="http://schemas.microsoft.com/office/powerpoint/2010/main" val="205115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232" y="235873"/>
            <a:ext cx="6538496" cy="864096"/>
          </a:xfrm>
        </p:spPr>
        <p:txBody>
          <a:bodyPr/>
          <a:lstStyle/>
          <a:p>
            <a:pPr algn="ctr"/>
            <a:r>
              <a:rPr lang="en-GB" dirty="0" smtClean="0">
                <a:solidFill>
                  <a:schemeClr val="tx2">
                    <a:lumMod val="75000"/>
                  </a:schemeClr>
                </a:solidFill>
              </a:rPr>
              <a:t>Route to Market </a:t>
            </a:r>
            <a:endParaRPr lang="en-GB" dirty="0"/>
          </a:p>
        </p:txBody>
      </p:sp>
      <p:sp>
        <p:nvSpPr>
          <p:cNvPr id="3" name="TextBox 2"/>
          <p:cNvSpPr txBox="1"/>
          <p:nvPr/>
        </p:nvSpPr>
        <p:spPr>
          <a:xfrm>
            <a:off x="531087" y="1457594"/>
            <a:ext cx="10615985" cy="2893100"/>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t>Distributor Agreement ( per market or regional coverage)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Investment in the Caribbean – ( government incentives, access to markets in LATAC, USA, Canada, EU etc.)</a:t>
            </a:r>
            <a:endParaRPr lang="en-GB" dirty="0"/>
          </a:p>
          <a:p>
            <a:endParaRPr lang="en-GB" baseline="0" dirty="0" smtClean="0">
              <a:solidFill>
                <a:srgbClr val="1E1348"/>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solidFill>
                <a:srgbClr val="1E1348"/>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p:txBody>
      </p:sp>
    </p:spTree>
    <p:extLst>
      <p:ext uri="{BB962C8B-B14F-4D97-AF65-F5344CB8AC3E}">
        <p14:creationId xmlns:p14="http://schemas.microsoft.com/office/powerpoint/2010/main" val="304133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869" y="154732"/>
            <a:ext cx="8737897" cy="864096"/>
          </a:xfrm>
        </p:spPr>
        <p:txBody>
          <a:bodyPr/>
          <a:lstStyle/>
          <a:p>
            <a:pPr algn="ctr"/>
            <a:r>
              <a:rPr lang="en-GB" dirty="0" smtClean="0">
                <a:solidFill>
                  <a:schemeClr val="tx2">
                    <a:lumMod val="75000"/>
                  </a:schemeClr>
                </a:solidFill>
              </a:rPr>
              <a:t>Success Story </a:t>
            </a:r>
            <a:r>
              <a:rPr lang="en-GB" dirty="0">
                <a:solidFill>
                  <a:schemeClr val="tx2">
                    <a:lumMod val="75000"/>
                  </a:schemeClr>
                </a:solidFill>
              </a:rPr>
              <a:t>- FreeHand Collaborative </a:t>
            </a:r>
            <a:r>
              <a:rPr lang="en-GB" dirty="0" smtClean="0">
                <a:solidFill>
                  <a:schemeClr val="tx2">
                    <a:lumMod val="75000"/>
                  </a:schemeClr>
                </a:solidFill>
              </a:rPr>
              <a:t>Robot</a:t>
            </a:r>
            <a:endParaRPr lang="en-GB" dirty="0"/>
          </a:p>
        </p:txBody>
      </p:sp>
      <p:pic>
        <p:nvPicPr>
          <p:cNvPr id="4" name="Picture 3"/>
          <p:cNvPicPr>
            <a:picLocks noChangeAspect="1"/>
          </p:cNvPicPr>
          <p:nvPr/>
        </p:nvPicPr>
        <p:blipFill>
          <a:blip r:embed="rId3"/>
          <a:stretch>
            <a:fillRect/>
          </a:stretch>
        </p:blipFill>
        <p:spPr>
          <a:xfrm>
            <a:off x="2433869" y="2501500"/>
            <a:ext cx="7173717" cy="4177681"/>
          </a:xfrm>
          <a:prstGeom prst="rect">
            <a:avLst/>
          </a:prstGeom>
        </p:spPr>
      </p:pic>
      <p:sp>
        <p:nvSpPr>
          <p:cNvPr id="5" name="TextBox 4"/>
          <p:cNvSpPr txBox="1"/>
          <p:nvPr/>
        </p:nvSpPr>
        <p:spPr>
          <a:xfrm>
            <a:off x="419100" y="1524000"/>
            <a:ext cx="1123950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DIT helped the company along its exporting </a:t>
            </a:r>
            <a:r>
              <a:rPr lang="en-GB" dirty="0" smtClean="0"/>
              <a:t>journey</a:t>
            </a:r>
            <a:r>
              <a:rPr lang="en-GB" dirty="0"/>
              <a:t> </a:t>
            </a:r>
            <a:r>
              <a:rPr lang="en-GB" dirty="0" smtClean="0"/>
              <a:t>from business pitch to product launch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Now expanding to other Caribbean islands ( Guyana , St Lucia)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51443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rPr>
              <a:t>Tips for doing business in the Caribbean</a:t>
            </a:r>
            <a:endParaRPr lang="en-GB" dirty="0"/>
          </a:p>
        </p:txBody>
      </p:sp>
      <p:sp>
        <p:nvSpPr>
          <p:cNvPr id="3" name="TextBox 2"/>
          <p:cNvSpPr txBox="1"/>
          <p:nvPr/>
        </p:nvSpPr>
        <p:spPr>
          <a:xfrm>
            <a:off x="434633" y="1201896"/>
            <a:ext cx="11010121" cy="5940088"/>
          </a:xfrm>
          <a:prstGeom prst="rect">
            <a:avLst/>
          </a:prstGeom>
          <a:noFill/>
        </p:spPr>
        <p:txBody>
          <a:bodyPr wrap="square" rtlCol="0">
            <a:spAutoFit/>
          </a:bodyPr>
          <a:lstStyle/>
          <a:p>
            <a:pPr>
              <a:spcBef>
                <a:spcPct val="0"/>
              </a:spcBef>
              <a:buFont typeface="Wingdings" panose="05000000000000000000" pitchFamily="2" charset="2"/>
              <a:buChar char="§"/>
              <a:defRPr/>
            </a:pPr>
            <a:r>
              <a:rPr lang="en-GB" altLang="en-US" dirty="0">
                <a:solidFill>
                  <a:srgbClr val="1E1348"/>
                </a:solidFill>
              </a:rPr>
              <a:t>Don’t fall into the trap that </a:t>
            </a:r>
            <a:r>
              <a:rPr lang="en-GB" altLang="en-US" dirty="0">
                <a:solidFill>
                  <a:srgbClr val="FF0000"/>
                </a:solidFill>
              </a:rPr>
              <a:t>every marker in the Caribbean is the </a:t>
            </a:r>
            <a:r>
              <a:rPr lang="en-GB" altLang="en-US" dirty="0" smtClean="0">
                <a:solidFill>
                  <a:srgbClr val="FF0000"/>
                </a:solidFill>
              </a:rPr>
              <a:t>same</a:t>
            </a:r>
          </a:p>
          <a:p>
            <a:pPr>
              <a:spcBef>
                <a:spcPct val="0"/>
              </a:spcBef>
              <a:buFont typeface="Wingdings" panose="05000000000000000000" pitchFamily="2" charset="2"/>
              <a:buChar char="§"/>
              <a:defRPr/>
            </a:pPr>
            <a:endParaRPr lang="en-GB" altLang="en-US" dirty="0">
              <a:solidFill>
                <a:srgbClr val="FF0000"/>
              </a:solidFil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The Caribbean is very </a:t>
            </a:r>
            <a:r>
              <a:rPr kumimoji="0" lang="en-GB" altLang="en-US" b="0" i="0" u="none" strike="noStrike" kern="1200" cap="none" spc="0" normalizeH="0" baseline="0" noProof="0" dirty="0" smtClean="0">
                <a:ln>
                  <a:noFill/>
                </a:ln>
                <a:solidFill>
                  <a:srgbClr val="B00D23"/>
                </a:solidFill>
                <a:effectLst/>
                <a:uLnTx/>
                <a:uFillTx/>
                <a:latin typeface="Arial"/>
                <a:ea typeface="+mn-ea"/>
                <a:cs typeface="Arial"/>
              </a:rPr>
              <a:t>relationship oriented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and companies must be willing to visit the market</a:t>
            </a:r>
          </a:p>
          <a:p>
            <a:pPr marL="0" marR="0" lvl="0" indent="0" algn="l" defTabSz="914400" rtl="0" eaLnBrk="1" fontAlgn="auto" latinLnBrk="0" hangingPunct="1">
              <a:lnSpc>
                <a:spcPct val="100000"/>
              </a:lnSpc>
              <a:spcBef>
                <a:spcPct val="0"/>
              </a:spcBef>
              <a:spcAft>
                <a:spcPts val="0"/>
              </a:spcAft>
              <a:buClrTx/>
              <a:buSzTx/>
              <a:tabLst/>
              <a:defRPr/>
            </a:pPr>
            <a:endParaRPr kumimoji="0" lang="en-GB" altLang="en-US"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Investigate the market and focus on which goods/services are right for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export</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Understand that you will face </a:t>
            </a:r>
            <a:r>
              <a:rPr kumimoji="0" lang="en-GB" altLang="en-US" b="0" i="0" u="none" strike="noStrike" kern="1200" cap="none" spc="0" normalizeH="0" baseline="0" noProof="0" dirty="0">
                <a:ln>
                  <a:noFill/>
                </a:ln>
                <a:solidFill>
                  <a:srgbClr val="C00000"/>
                </a:solidFill>
                <a:effectLst/>
                <a:uLnTx/>
                <a:uFillTx/>
                <a:latin typeface="Arial"/>
                <a:ea typeface="+mn-ea"/>
                <a:cs typeface="Arial"/>
              </a:rPr>
              <a:t>bureaucracy</a:t>
            </a:r>
            <a:r>
              <a:rPr kumimoji="0" lang="en-GB" altLang="en-US" b="0" i="0" u="none" strike="noStrike" kern="1200" cap="none" spc="0" normalizeH="0" baseline="0" noProof="0" dirty="0">
                <a:ln>
                  <a:noFill/>
                </a:ln>
                <a:solidFill>
                  <a:srgbClr val="1E1348"/>
                </a:solidFill>
                <a:effectLst/>
                <a:uLnTx/>
                <a:uFillTx/>
                <a:latin typeface="Arial"/>
                <a:ea typeface="+mn-ea"/>
                <a:cs typeface="Arial"/>
              </a:rPr>
              <a:t> so </a:t>
            </a:r>
            <a:r>
              <a:rPr kumimoji="0" lang="en-GB" altLang="en-US" b="0" i="0" u="none" strike="noStrike" kern="1200" cap="none" spc="0" normalizeH="0" baseline="0" noProof="0" dirty="0">
                <a:ln>
                  <a:noFill/>
                </a:ln>
                <a:solidFill>
                  <a:srgbClr val="B00D23"/>
                </a:solidFill>
                <a:effectLst/>
                <a:uLnTx/>
                <a:uFillTx/>
                <a:latin typeface="Arial"/>
                <a:ea typeface="+mn-ea"/>
                <a:cs typeface="Arial"/>
              </a:rPr>
              <a:t>patience is </a:t>
            </a:r>
            <a:r>
              <a:rPr kumimoji="0" lang="en-GB" altLang="en-US" b="0" i="0" u="none" strike="noStrike" kern="1200" cap="none" spc="0" normalizeH="0" baseline="0" noProof="0" dirty="0" smtClean="0">
                <a:ln>
                  <a:noFill/>
                </a:ln>
                <a:solidFill>
                  <a:srgbClr val="B00D23"/>
                </a:solidFill>
                <a:effectLst/>
                <a:uLnTx/>
                <a:uFillTx/>
                <a:latin typeface="Arial"/>
                <a:ea typeface="+mn-ea"/>
                <a:cs typeface="Arial"/>
              </a:rPr>
              <a:t>important</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b="0" i="0" u="none" strike="noStrike" kern="1200" cap="none" spc="0" normalizeH="0" baseline="0" noProof="0" dirty="0">
              <a:ln>
                <a:noFill/>
              </a:ln>
              <a:solidFill>
                <a:srgbClr val="B00D23"/>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 Form </a:t>
            </a:r>
            <a:r>
              <a:rPr kumimoji="0" lang="en-GB" altLang="en-US" b="0" i="0" u="none" strike="noStrike" kern="1200" cap="none" spc="0" normalizeH="0" baseline="0" noProof="0" dirty="0">
                <a:ln>
                  <a:noFill/>
                </a:ln>
                <a:solidFill>
                  <a:srgbClr val="B00D23"/>
                </a:solidFill>
                <a:effectLst/>
                <a:uLnTx/>
                <a:uFillTx/>
                <a:latin typeface="Arial"/>
                <a:ea typeface="+mn-ea"/>
                <a:cs typeface="Arial"/>
              </a:rPr>
              <a:t>business alliances </a:t>
            </a:r>
            <a:r>
              <a:rPr kumimoji="0" lang="en-GB" altLang="en-US" b="0" i="0" u="none" strike="noStrike" kern="1200" cap="none" spc="0" normalizeH="0" baseline="0" noProof="0" dirty="0">
                <a:ln>
                  <a:noFill/>
                </a:ln>
                <a:solidFill>
                  <a:srgbClr val="1E1348"/>
                </a:solidFill>
                <a:effectLst/>
                <a:uLnTx/>
                <a:uFillTx/>
                <a:latin typeface="Arial"/>
                <a:ea typeface="+mn-ea"/>
                <a:cs typeface="Arial"/>
              </a:rPr>
              <a:t>through partnering with local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firms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 </a:t>
            </a:r>
            <a:r>
              <a:rPr kumimoji="0" lang="en-GB" altLang="en-US" b="0" i="0" u="none" strike="noStrike" kern="1200" cap="none" spc="0" normalizeH="0" baseline="0" noProof="0" dirty="0" smtClean="0">
                <a:ln>
                  <a:noFill/>
                </a:ln>
                <a:solidFill>
                  <a:srgbClr val="C00000"/>
                </a:solidFill>
                <a:effectLst/>
                <a:uLnTx/>
                <a:uFillTx/>
                <a:latin typeface="Arial"/>
                <a:ea typeface="+mn-ea"/>
                <a:cs typeface="Arial"/>
              </a:rPr>
              <a:t>Pre- qualify and register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to be included </a:t>
            </a:r>
            <a:r>
              <a:rPr kumimoji="0" lang="en-GB" altLang="en-US" b="0" i="0" u="none" strike="noStrike" kern="1200" cap="none" spc="0" normalizeH="0" baseline="0" noProof="0" dirty="0">
                <a:ln>
                  <a:noFill/>
                </a:ln>
                <a:solidFill>
                  <a:srgbClr val="1E1348"/>
                </a:solidFill>
                <a:effectLst/>
                <a:uLnTx/>
                <a:uFillTx/>
                <a:latin typeface="Arial"/>
                <a:ea typeface="+mn-ea"/>
                <a:cs typeface="Arial"/>
              </a:rPr>
              <a:t>on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local databases to be aware of new tender opportunities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 Demonstrate the ability to </a:t>
            </a:r>
            <a:r>
              <a:rPr kumimoji="0" lang="en-GB" altLang="en-US" b="0" i="0" u="none" strike="noStrike" kern="1200" cap="none" spc="0" normalizeH="0" baseline="0" noProof="0" dirty="0">
                <a:ln>
                  <a:noFill/>
                </a:ln>
                <a:solidFill>
                  <a:srgbClr val="B00D23"/>
                </a:solidFill>
                <a:effectLst/>
                <a:uLnTx/>
                <a:uFillTx/>
                <a:latin typeface="Arial"/>
                <a:ea typeface="+mn-ea"/>
                <a:cs typeface="Arial"/>
              </a:rPr>
              <a:t>deliver quality good/services </a:t>
            </a:r>
            <a:r>
              <a:rPr kumimoji="0" lang="en-GB" altLang="en-US" b="0" i="0" u="none" strike="noStrike" kern="1200" cap="none" spc="0" normalizeH="0" baseline="0" noProof="0" dirty="0">
                <a:ln>
                  <a:noFill/>
                </a:ln>
                <a:solidFill>
                  <a:srgbClr val="1E1348"/>
                </a:solidFill>
                <a:effectLst/>
                <a:uLnTx/>
                <a:uFillTx/>
                <a:latin typeface="Arial"/>
                <a:ea typeface="+mn-ea"/>
                <a:cs typeface="Arial"/>
              </a:rPr>
              <a:t>on time and within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budget</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 Be aware of </a:t>
            </a:r>
            <a:r>
              <a:rPr kumimoji="0" lang="en-GB" altLang="en-US" b="0" i="0" u="none" strike="noStrike" kern="1200" cap="none" spc="0" normalizeH="0" baseline="0" noProof="0" dirty="0">
                <a:ln>
                  <a:noFill/>
                </a:ln>
                <a:solidFill>
                  <a:srgbClr val="B00D23"/>
                </a:solidFill>
                <a:effectLst/>
                <a:uLnTx/>
                <a:uFillTx/>
                <a:latin typeface="Arial"/>
                <a:ea typeface="+mn-ea"/>
                <a:cs typeface="Arial"/>
              </a:rPr>
              <a:t>local content requirements and knowledge transfer </a:t>
            </a:r>
            <a:r>
              <a:rPr kumimoji="0" lang="en-GB" altLang="en-US" b="0" i="0" u="none" strike="noStrike" kern="1200" cap="none" spc="0" normalizeH="0" baseline="0" noProof="0" dirty="0">
                <a:ln>
                  <a:noFill/>
                </a:ln>
                <a:solidFill>
                  <a:srgbClr val="1E1348"/>
                </a:solidFill>
                <a:effectLst/>
                <a:uLnTx/>
                <a:uFillTx/>
                <a:latin typeface="Arial"/>
                <a:ea typeface="+mn-ea"/>
                <a:cs typeface="Arial"/>
              </a:rPr>
              <a:t>to local </a:t>
            </a:r>
            <a:r>
              <a:rPr kumimoji="0" lang="en-GB" altLang="en-US" b="0" i="0" u="none" strike="noStrike" kern="1200" cap="none" spc="0" normalizeH="0" baseline="0" noProof="0" dirty="0" smtClean="0">
                <a:ln>
                  <a:noFill/>
                </a:ln>
                <a:solidFill>
                  <a:srgbClr val="1E1348"/>
                </a:solidFill>
                <a:effectLst/>
                <a:uLnTx/>
                <a:uFillTx/>
                <a:latin typeface="Arial"/>
                <a:ea typeface="+mn-ea"/>
                <a:cs typeface="Arial"/>
              </a:rPr>
              <a:t>workforce ( if applicable)</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a:ln>
                  <a:noFill/>
                </a:ln>
                <a:solidFill>
                  <a:srgbClr val="1E1348"/>
                </a:solidFill>
                <a:effectLst/>
                <a:uLnTx/>
                <a:uFillTx/>
                <a:latin typeface="Arial"/>
                <a:ea typeface="+mn-ea"/>
                <a:cs typeface="Arial"/>
              </a:rPr>
              <a:t>Engage with UK Export Finance for </a:t>
            </a:r>
            <a:r>
              <a:rPr kumimoji="0" lang="en-GB" altLang="en-US" b="0" i="0" u="none" strike="noStrike" kern="1200" cap="none" spc="0" normalizeH="0" baseline="0" noProof="0" dirty="0">
                <a:ln>
                  <a:noFill/>
                </a:ln>
                <a:solidFill>
                  <a:srgbClr val="C00000"/>
                </a:solidFill>
                <a:effectLst/>
                <a:uLnTx/>
                <a:uFillTx/>
                <a:latin typeface="Arial"/>
                <a:ea typeface="+mn-ea"/>
                <a:cs typeface="Arial"/>
              </a:rPr>
              <a:t>credit risk insurance</a:t>
            </a:r>
            <a:r>
              <a:rPr kumimoji="0" lang="en-GB" altLang="en-US" b="0" i="0" u="none" strike="noStrike" kern="1200" cap="none" spc="0" normalizeH="0" baseline="0" noProof="0" dirty="0">
                <a:ln>
                  <a:noFill/>
                </a:ln>
                <a:solidFill>
                  <a:srgbClr val="1E1348"/>
                </a:solidFill>
                <a:effectLst/>
                <a:uLnTx/>
                <a:uFillTx/>
                <a:latin typeface="Arial"/>
                <a:ea typeface="+mn-ea"/>
                <a:cs typeface="Arial"/>
              </a:rPr>
              <a:t> or to bring a </a:t>
            </a:r>
            <a:r>
              <a:rPr kumimoji="0" lang="en-GB" altLang="en-US" b="0" i="0" u="none" strike="noStrike" kern="1200" cap="none" spc="0" normalizeH="0" baseline="0" noProof="0" dirty="0">
                <a:ln>
                  <a:noFill/>
                </a:ln>
                <a:solidFill>
                  <a:srgbClr val="C00000"/>
                </a:solidFill>
                <a:effectLst/>
                <a:uLnTx/>
                <a:uFillTx/>
                <a:latin typeface="Arial"/>
                <a:ea typeface="+mn-ea"/>
                <a:cs typeface="Arial"/>
              </a:rPr>
              <a:t>financing proposal for major </a:t>
            </a:r>
            <a:r>
              <a:rPr kumimoji="0" lang="en-GB" altLang="en-US" b="0" i="0" u="none" strike="noStrike" kern="1200" cap="none" spc="0" normalizeH="0" baseline="0" noProof="0" dirty="0" smtClean="0">
                <a:ln>
                  <a:noFill/>
                </a:ln>
                <a:solidFill>
                  <a:srgbClr val="C00000"/>
                </a:solidFill>
                <a:effectLst/>
                <a:uLnTx/>
                <a:uFillTx/>
                <a:latin typeface="Arial"/>
                <a:ea typeface="+mn-ea"/>
                <a:cs typeface="Arial"/>
              </a:rPr>
              <a:t>projects.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en-GB" altLang="en-US" dirty="0">
              <a:solidFill>
                <a:srgbClr val="C00000"/>
              </a:solidFill>
              <a:latin typeface="Arial"/>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altLang="en-US" b="0" i="0" u="none" strike="noStrike" kern="1200" cap="none" spc="0" normalizeH="0" baseline="0" noProof="0" dirty="0" smtClean="0">
                <a:ln>
                  <a:noFill/>
                </a:ln>
                <a:solidFill>
                  <a:srgbClr val="C00000"/>
                </a:solidFill>
                <a:effectLst/>
                <a:uLnTx/>
                <a:uFillTx/>
                <a:latin typeface="Arial"/>
                <a:ea typeface="+mn-ea"/>
                <a:cs typeface="Arial"/>
              </a:rPr>
              <a:t>Use</a:t>
            </a:r>
            <a:r>
              <a:rPr kumimoji="0" lang="en-GB" altLang="en-US" b="0" i="0" u="none" strike="noStrike" kern="1200" cap="none" spc="0" normalizeH="0" noProof="0" dirty="0" smtClean="0">
                <a:ln>
                  <a:noFill/>
                </a:ln>
                <a:solidFill>
                  <a:srgbClr val="C00000"/>
                </a:solidFill>
                <a:effectLst/>
                <a:uLnTx/>
                <a:uFillTx/>
                <a:latin typeface="Arial"/>
                <a:ea typeface="+mn-ea"/>
                <a:cs typeface="Arial"/>
              </a:rPr>
              <a:t> the DIT Team located in market </a:t>
            </a:r>
            <a:endParaRPr kumimoji="0" lang="en-GB" altLang="en-US" b="0" i="0" u="none" strike="noStrike" kern="1200" cap="none" spc="0" normalizeH="0" baseline="0" noProof="0" dirty="0" smtClean="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p:txBody>
      </p:sp>
    </p:spTree>
    <p:extLst>
      <p:ext uri="{BB962C8B-B14F-4D97-AF65-F5344CB8AC3E}">
        <p14:creationId xmlns:p14="http://schemas.microsoft.com/office/powerpoint/2010/main" val="213591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 y="0"/>
            <a:ext cx="12192000" cy="1325563"/>
          </a:xfrm>
          <a:solidFill>
            <a:srgbClr val="C00000"/>
          </a:solidFill>
        </p:spPr>
        <p:txBody>
          <a:bodyPr>
            <a:normAutofit/>
          </a:bodyPr>
          <a:lstStyle/>
          <a:p>
            <a:pPr algn="ctr"/>
            <a:r>
              <a:rPr lang="en-GB" sz="3200" dirty="0" smtClean="0">
                <a:solidFill>
                  <a:schemeClr val="bg1"/>
                </a:solidFill>
                <a:latin typeface="Baskerville Old Face" panose="02020602080505020303" pitchFamily="18" charset="0"/>
              </a:rPr>
              <a:t>How does DIT help UK firms?</a:t>
            </a:r>
            <a:endParaRPr lang="en-GB" sz="3200" dirty="0">
              <a:solidFill>
                <a:schemeClr val="bg1"/>
              </a:solidFill>
              <a:latin typeface="Baskerville Old Face" panose="02020602080505020303" pitchFamily="18" charset="0"/>
            </a:endParaRPr>
          </a:p>
        </p:txBody>
      </p:sp>
      <p:pic>
        <p:nvPicPr>
          <p:cNvPr id="11" name="Content Placeholder 10"/>
          <p:cNvPicPr>
            <a:picLocks noGrp="1" noChangeAspect="1"/>
          </p:cNvPicPr>
          <p:nvPr>
            <p:ph idx="1"/>
          </p:nvPr>
        </p:nvPicPr>
        <p:blipFill rotWithShape="1">
          <a:blip r:embed="rId2"/>
          <a:srcRect l="40864" t="33514" r="14727" b="12262"/>
          <a:stretch/>
        </p:blipFill>
        <p:spPr>
          <a:xfrm>
            <a:off x="1977938" y="1325563"/>
            <a:ext cx="8398096" cy="5532437"/>
          </a:xfrm>
          <a:prstGeom prst="rect">
            <a:avLst/>
          </a:prstGeom>
        </p:spPr>
      </p:pic>
      <p:sp>
        <p:nvSpPr>
          <p:cNvPr id="4" name="Rectangle 3"/>
          <p:cNvSpPr/>
          <p:nvPr/>
        </p:nvSpPr>
        <p:spPr>
          <a:xfrm>
            <a:off x="5977217" y="3244334"/>
            <a:ext cx="237566" cy="369332"/>
          </a:xfrm>
          <a:prstGeom prst="rect">
            <a:avLst/>
          </a:prstGeom>
        </p:spPr>
        <p:txBody>
          <a:bodyPr wrap="none">
            <a:spAutoFit/>
          </a:bodyPr>
          <a:lstStyle/>
          <a:p>
            <a:r>
              <a:rPr lang="en-GB" dirty="0"/>
              <a:t> </a:t>
            </a:r>
          </a:p>
        </p:txBody>
      </p:sp>
      <p:sp>
        <p:nvSpPr>
          <p:cNvPr id="5" name="Rectangle 4"/>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p:cNvSpPr/>
          <p:nvPr/>
        </p:nvSpPr>
        <p:spPr>
          <a:xfrm>
            <a:off x="5977217" y="3244334"/>
            <a:ext cx="237566" cy="369332"/>
          </a:xfrm>
          <a:prstGeom prst="rect">
            <a:avLst/>
          </a:prstGeom>
        </p:spPr>
        <p:txBody>
          <a:bodyPr wrap="none">
            <a:spAutoFit/>
          </a:bodyPr>
          <a:lstStyle/>
          <a:p>
            <a:r>
              <a:rPr lang="en-GB" dirty="0"/>
              <a:t> </a:t>
            </a:r>
          </a:p>
        </p:txBody>
      </p:sp>
      <p:sp>
        <p:nvSpPr>
          <p:cNvPr id="7" name="Rectangle 6"/>
          <p:cNvSpPr/>
          <p:nvPr/>
        </p:nvSpPr>
        <p:spPr>
          <a:xfrm>
            <a:off x="5977217" y="3244334"/>
            <a:ext cx="237566" cy="369332"/>
          </a:xfrm>
          <a:prstGeom prst="rect">
            <a:avLst/>
          </a:prstGeom>
        </p:spPr>
        <p:txBody>
          <a:bodyPr wrap="none">
            <a:spAutoFit/>
          </a:bodyPr>
          <a:lstStyle/>
          <a:p>
            <a:r>
              <a:rPr lang="en-GB" dirty="0"/>
              <a:t> </a:t>
            </a:r>
          </a:p>
        </p:txBody>
      </p:sp>
      <p:sp>
        <p:nvSpPr>
          <p:cNvPr id="8" name="Rectangle 7"/>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9" name="Rectangle 8"/>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0" name="Rectangle 9"/>
          <p:cNvSpPr/>
          <p:nvPr/>
        </p:nvSpPr>
        <p:spPr>
          <a:xfrm>
            <a:off x="5977217" y="3244334"/>
            <a:ext cx="237566" cy="369332"/>
          </a:xfrm>
          <a:prstGeom prst="rect">
            <a:avLst/>
          </a:prstGeom>
        </p:spPr>
        <p:txBody>
          <a:bodyPr wrap="none">
            <a:spAutoFit/>
          </a:bodyPr>
          <a:lstStyle/>
          <a:p>
            <a:r>
              <a:rPr lang="en-GB" dirty="0"/>
              <a:t> </a:t>
            </a:r>
          </a:p>
        </p:txBody>
      </p:sp>
      <p:pic>
        <p:nvPicPr>
          <p:cNvPr id="12" name="object 6"/>
          <p:cNvPicPr/>
          <p:nvPr/>
        </p:nvPicPr>
        <p:blipFill>
          <a:blip r:embed="rId3" cstate="email">
            <a:extLst>
              <a:ext uri="{28A0092B-C50C-407E-A947-70E740481C1C}">
                <a14:useLocalDpi xmlns:a14="http://schemas.microsoft.com/office/drawing/2010/main"/>
              </a:ext>
            </a:extLst>
          </a:blip>
          <a:stretch>
            <a:fillRect/>
          </a:stretch>
        </p:blipFill>
        <p:spPr>
          <a:xfrm>
            <a:off x="117763" y="188593"/>
            <a:ext cx="1860175" cy="892062"/>
          </a:xfrm>
          <a:prstGeom prst="rect">
            <a:avLst/>
          </a:prstGeom>
        </p:spPr>
      </p:pic>
    </p:spTree>
    <p:extLst>
      <p:ext uri="{BB962C8B-B14F-4D97-AF65-F5344CB8AC3E}">
        <p14:creationId xmlns:p14="http://schemas.microsoft.com/office/powerpoint/2010/main" val="234945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396" y="148905"/>
            <a:ext cx="8737897" cy="864096"/>
          </a:xfrm>
        </p:spPr>
        <p:txBody>
          <a:bodyPr/>
          <a:lstStyle/>
          <a:p>
            <a:r>
              <a:rPr lang="en-GB" altLang="en-US" dirty="0">
                <a:solidFill>
                  <a:srgbClr val="C00000"/>
                </a:solidFill>
              </a:rPr>
              <a:t>For further information please contact:</a:t>
            </a:r>
            <a:endParaRPr lang="en-GB" dirty="0">
              <a:solidFill>
                <a:srgbClr val="C00000"/>
              </a:solidFill>
            </a:endParaRPr>
          </a:p>
        </p:txBody>
      </p:sp>
      <p:sp>
        <p:nvSpPr>
          <p:cNvPr id="3" name="TextBox 2"/>
          <p:cNvSpPr txBox="1"/>
          <p:nvPr/>
        </p:nvSpPr>
        <p:spPr>
          <a:xfrm>
            <a:off x="1692903" y="2058234"/>
            <a:ext cx="527805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smtClean="0">
                <a:ln>
                  <a:noFill/>
                </a:ln>
                <a:solidFill>
                  <a:srgbClr val="B00D23"/>
                </a:solidFill>
                <a:effectLst/>
                <a:uLnTx/>
                <a:uFillTx/>
                <a:latin typeface="Arial"/>
                <a:ea typeface="+mn-ea"/>
                <a:cs typeface="Arial"/>
              </a:rPr>
              <a:t>Senior Trade </a:t>
            </a:r>
            <a:r>
              <a:rPr kumimoji="0" lang="en-GB" altLang="en-US" sz="2000" b="0" i="0" u="none" strike="noStrike" kern="1200" cap="none" spc="0" normalizeH="0" baseline="0" noProof="0" dirty="0">
                <a:ln>
                  <a:noFill/>
                </a:ln>
                <a:solidFill>
                  <a:srgbClr val="B00D23"/>
                </a:solidFill>
                <a:effectLst/>
                <a:uLnTx/>
                <a:uFillTx/>
                <a:latin typeface="Arial"/>
                <a:ea typeface="+mn-ea"/>
                <a:cs typeface="Arial"/>
              </a:rPr>
              <a:t>and Investment Advisor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smtClean="0">
                <a:ln>
                  <a:noFill/>
                </a:ln>
                <a:solidFill>
                  <a:srgbClr val="1E1348"/>
                </a:solidFill>
                <a:effectLst/>
                <a:uLnTx/>
                <a:uFillTx/>
                <a:latin typeface="Arial"/>
                <a:ea typeface="+mn-ea"/>
                <a:cs typeface="Arial"/>
              </a:rPr>
              <a:t>Department </a:t>
            </a: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for International Trade</a:t>
            </a:r>
            <a:br>
              <a:rPr kumimoji="0" lang="en-GB" altLang="en-US" sz="2000" b="0" i="0" u="none" strike="noStrike" kern="1200" cap="none" spc="0" normalizeH="0" baseline="0" noProof="0" dirty="0">
                <a:ln>
                  <a:noFill/>
                </a:ln>
                <a:solidFill>
                  <a:srgbClr val="1E1348"/>
                </a:solidFill>
                <a:effectLst/>
                <a:uLnTx/>
                <a:uFillTx/>
                <a:latin typeface="Arial"/>
                <a:ea typeface="+mn-ea"/>
                <a:cs typeface="Arial"/>
              </a:rPr>
            </a:b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British High Commission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Port of Spain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Trinidad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Tel: +1 868 350 0435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smtClean="0">
                <a:ln>
                  <a:noFill/>
                </a:ln>
                <a:solidFill>
                  <a:srgbClr val="1E1348"/>
                </a:solidFill>
                <a:effectLst/>
                <a:uLnTx/>
                <a:uFillTx/>
                <a:latin typeface="Arial"/>
                <a:ea typeface="+mn-ea"/>
                <a:cs typeface="Arial"/>
              </a:rPr>
              <a:t>Mobile</a:t>
            </a: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 +1868 </a:t>
            </a:r>
            <a:r>
              <a:rPr kumimoji="0" lang="en-GB" altLang="en-US" sz="2000" b="0" i="0" u="none" strike="noStrike" kern="1200" cap="none" spc="0" normalizeH="0" baseline="0" noProof="0" dirty="0" smtClean="0">
                <a:ln>
                  <a:noFill/>
                </a:ln>
                <a:solidFill>
                  <a:srgbClr val="1E1348"/>
                </a:solidFill>
                <a:effectLst/>
                <a:uLnTx/>
                <a:uFillTx/>
                <a:latin typeface="Arial"/>
                <a:ea typeface="+mn-ea"/>
                <a:cs typeface="Arial"/>
              </a:rPr>
              <a:t>299 3737</a:t>
            </a: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1E1348"/>
                </a:solidFill>
                <a:effectLst/>
                <a:uLnTx/>
                <a:uFillTx/>
                <a:latin typeface="Arial"/>
                <a:ea typeface="+mn-ea"/>
                <a:cs typeface="Arial"/>
              </a:rPr>
              <a:t>E-mail: </a:t>
            </a:r>
            <a:r>
              <a:rPr kumimoji="0" lang="en-GB" altLang="en-US" sz="2000" b="0" i="0" u="sng" strike="noStrike" kern="1200" cap="none" spc="0" normalizeH="0" baseline="0" noProof="0" dirty="0" smtClean="0">
                <a:ln>
                  <a:noFill/>
                </a:ln>
                <a:solidFill>
                  <a:srgbClr val="1E1348"/>
                </a:solidFill>
                <a:effectLst/>
                <a:uLnTx/>
                <a:uFillTx/>
                <a:latin typeface="Arial"/>
                <a:ea typeface="+mn-ea"/>
                <a:cs typeface="Arial"/>
                <a:hlinkClick r:id="rId3"/>
              </a:rPr>
              <a:t>Vincent.Ramlochan@fcdo.gov.uk</a:t>
            </a: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956" y="2008607"/>
            <a:ext cx="2183962" cy="2911949"/>
          </a:xfrm>
          <a:prstGeom prst="rect">
            <a:avLst/>
          </a:prstGeom>
        </p:spPr>
      </p:pic>
    </p:spTree>
    <p:extLst>
      <p:ext uri="{BB962C8B-B14F-4D97-AF65-F5344CB8AC3E}">
        <p14:creationId xmlns:p14="http://schemas.microsoft.com/office/powerpoint/2010/main" val="190026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arbados national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645" y="1635626"/>
            <a:ext cx="2034364" cy="122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 result for jamaica national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2951" y="1635626"/>
            <a:ext cx="2073359" cy="122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6/64/Flag_of_Trinidad_and_Tobago.svg/2000px-Flag_of_Trinidad_and_Tobago.svg.pn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637969" y="1635626"/>
            <a:ext cx="2048414" cy="122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233" y="1635626"/>
            <a:ext cx="2044741" cy="122684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644" y="3486936"/>
            <a:ext cx="2039863" cy="122913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2951" y="3486936"/>
            <a:ext cx="2075684" cy="1229132"/>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37969" y="3486936"/>
            <a:ext cx="2048414" cy="1229132"/>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75717" y="3453760"/>
            <a:ext cx="1957257" cy="1229132"/>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4644" y="5340536"/>
            <a:ext cx="2034365" cy="1199411"/>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72951" y="5340535"/>
            <a:ext cx="2073359" cy="1199411"/>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37969" y="5340535"/>
            <a:ext cx="2048414" cy="1199411"/>
          </a:xfrm>
          <a:prstGeom prst="rect">
            <a:avLst/>
          </a:prstGeom>
        </p:spPr>
      </p:pic>
      <p:sp>
        <p:nvSpPr>
          <p:cNvPr id="14" name="TextBox 13"/>
          <p:cNvSpPr txBox="1"/>
          <p:nvPr/>
        </p:nvSpPr>
        <p:spPr>
          <a:xfrm>
            <a:off x="4673499" y="420804"/>
            <a:ext cx="3832075" cy="523220"/>
          </a:xfrm>
          <a:prstGeom prst="rect">
            <a:avLst/>
          </a:prstGeom>
          <a:noFill/>
        </p:spPr>
        <p:txBody>
          <a:bodyPr wrap="none" rtlCol="0">
            <a:spAutoFit/>
          </a:bodyPr>
          <a:lstStyle/>
          <a:p>
            <a:pPr algn="ctr"/>
            <a:r>
              <a:rPr lang="en-GB" sz="2800" b="1" dirty="0" smtClean="0">
                <a:solidFill>
                  <a:srgbClr val="C00000"/>
                </a:solidFill>
                <a:latin typeface="Arial" panose="020B0604020202020204" pitchFamily="34" charset="0"/>
                <a:cs typeface="Arial" panose="020B0604020202020204" pitchFamily="34" charset="0"/>
              </a:rPr>
              <a:t>DIT Caribbean Team  </a:t>
            </a:r>
            <a:endParaRPr lang="en-GB" sz="28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1267772" y="2990036"/>
            <a:ext cx="1318437" cy="369332"/>
          </a:xfrm>
          <a:prstGeom prst="rect">
            <a:avLst/>
          </a:prstGeom>
          <a:noFill/>
        </p:spPr>
        <p:txBody>
          <a:bodyPr wrap="square" rtlCol="0">
            <a:spAutoFit/>
          </a:bodyPr>
          <a:lstStyle/>
          <a:p>
            <a:r>
              <a:rPr lang="en-GB" dirty="0" smtClean="0"/>
              <a:t>Barbados</a:t>
            </a:r>
          </a:p>
        </p:txBody>
      </p:sp>
      <p:sp>
        <p:nvSpPr>
          <p:cNvPr id="15" name="TextBox 14"/>
          <p:cNvSpPr txBox="1"/>
          <p:nvPr/>
        </p:nvSpPr>
        <p:spPr>
          <a:xfrm>
            <a:off x="4128976" y="2990036"/>
            <a:ext cx="1318437" cy="369332"/>
          </a:xfrm>
          <a:prstGeom prst="rect">
            <a:avLst/>
          </a:prstGeom>
          <a:noFill/>
        </p:spPr>
        <p:txBody>
          <a:bodyPr wrap="square" rtlCol="0">
            <a:spAutoFit/>
          </a:bodyPr>
          <a:lstStyle/>
          <a:p>
            <a:r>
              <a:rPr lang="en-GB" dirty="0" smtClean="0"/>
              <a:t>Jamaica</a:t>
            </a:r>
          </a:p>
        </p:txBody>
      </p:sp>
      <p:sp>
        <p:nvSpPr>
          <p:cNvPr id="16" name="TextBox 15"/>
          <p:cNvSpPr txBox="1"/>
          <p:nvPr/>
        </p:nvSpPr>
        <p:spPr>
          <a:xfrm>
            <a:off x="6637969" y="2990036"/>
            <a:ext cx="2196756" cy="369332"/>
          </a:xfrm>
          <a:prstGeom prst="rect">
            <a:avLst/>
          </a:prstGeom>
          <a:noFill/>
        </p:spPr>
        <p:txBody>
          <a:bodyPr wrap="square" rtlCol="0">
            <a:spAutoFit/>
          </a:bodyPr>
          <a:lstStyle/>
          <a:p>
            <a:r>
              <a:rPr lang="en-GB" dirty="0" smtClean="0"/>
              <a:t>Trinidad and Tobago</a:t>
            </a:r>
          </a:p>
        </p:txBody>
      </p:sp>
      <p:sp>
        <p:nvSpPr>
          <p:cNvPr id="17" name="TextBox 16"/>
          <p:cNvSpPr txBox="1"/>
          <p:nvPr/>
        </p:nvSpPr>
        <p:spPr>
          <a:xfrm>
            <a:off x="9851384" y="2973448"/>
            <a:ext cx="1318437" cy="369332"/>
          </a:xfrm>
          <a:prstGeom prst="rect">
            <a:avLst/>
          </a:prstGeom>
          <a:noFill/>
        </p:spPr>
        <p:txBody>
          <a:bodyPr wrap="square" rtlCol="0">
            <a:spAutoFit/>
          </a:bodyPr>
          <a:lstStyle/>
          <a:p>
            <a:r>
              <a:rPr lang="en-GB" dirty="0" smtClean="0"/>
              <a:t>Guyana </a:t>
            </a:r>
          </a:p>
        </p:txBody>
      </p:sp>
      <p:sp>
        <p:nvSpPr>
          <p:cNvPr id="18" name="TextBox 17"/>
          <p:cNvSpPr txBox="1"/>
          <p:nvPr/>
        </p:nvSpPr>
        <p:spPr>
          <a:xfrm>
            <a:off x="1232607" y="4843636"/>
            <a:ext cx="1318437" cy="369332"/>
          </a:xfrm>
          <a:prstGeom prst="rect">
            <a:avLst/>
          </a:prstGeom>
          <a:noFill/>
        </p:spPr>
        <p:txBody>
          <a:bodyPr wrap="square" rtlCol="0">
            <a:spAutoFit/>
          </a:bodyPr>
          <a:lstStyle/>
          <a:p>
            <a:r>
              <a:rPr lang="en-GB" dirty="0" smtClean="0"/>
              <a:t>St Lucia </a:t>
            </a:r>
          </a:p>
        </p:txBody>
      </p:sp>
      <p:sp>
        <p:nvSpPr>
          <p:cNvPr id="19" name="TextBox 18"/>
          <p:cNvSpPr txBox="1"/>
          <p:nvPr/>
        </p:nvSpPr>
        <p:spPr>
          <a:xfrm>
            <a:off x="3207196" y="4838824"/>
            <a:ext cx="3430773" cy="369332"/>
          </a:xfrm>
          <a:prstGeom prst="rect">
            <a:avLst/>
          </a:prstGeom>
          <a:noFill/>
        </p:spPr>
        <p:txBody>
          <a:bodyPr wrap="square" rtlCol="0">
            <a:spAutoFit/>
          </a:bodyPr>
          <a:lstStyle/>
          <a:p>
            <a:r>
              <a:rPr lang="en-GB" dirty="0" smtClean="0"/>
              <a:t>St Vincent and the Grenadines</a:t>
            </a:r>
          </a:p>
        </p:txBody>
      </p:sp>
      <p:sp>
        <p:nvSpPr>
          <p:cNvPr id="20" name="TextBox 19"/>
          <p:cNvSpPr txBox="1"/>
          <p:nvPr/>
        </p:nvSpPr>
        <p:spPr>
          <a:xfrm>
            <a:off x="7077128" y="4838824"/>
            <a:ext cx="1318437" cy="369332"/>
          </a:xfrm>
          <a:prstGeom prst="rect">
            <a:avLst/>
          </a:prstGeom>
          <a:noFill/>
        </p:spPr>
        <p:txBody>
          <a:bodyPr wrap="square" rtlCol="0">
            <a:spAutoFit/>
          </a:bodyPr>
          <a:lstStyle/>
          <a:p>
            <a:r>
              <a:rPr lang="en-GB" dirty="0" smtClean="0"/>
              <a:t>Dominica</a:t>
            </a:r>
          </a:p>
        </p:txBody>
      </p:sp>
      <p:sp>
        <p:nvSpPr>
          <p:cNvPr id="21" name="TextBox 20"/>
          <p:cNvSpPr txBox="1"/>
          <p:nvPr/>
        </p:nvSpPr>
        <p:spPr>
          <a:xfrm>
            <a:off x="1232606" y="6539946"/>
            <a:ext cx="1318437" cy="369332"/>
          </a:xfrm>
          <a:prstGeom prst="rect">
            <a:avLst/>
          </a:prstGeom>
          <a:noFill/>
        </p:spPr>
        <p:txBody>
          <a:bodyPr wrap="square" rtlCol="0">
            <a:spAutoFit/>
          </a:bodyPr>
          <a:lstStyle/>
          <a:p>
            <a:r>
              <a:rPr lang="en-GB" dirty="0" smtClean="0"/>
              <a:t>Grenada</a:t>
            </a:r>
          </a:p>
        </p:txBody>
      </p:sp>
      <p:sp>
        <p:nvSpPr>
          <p:cNvPr id="22" name="TextBox 21"/>
          <p:cNvSpPr txBox="1"/>
          <p:nvPr/>
        </p:nvSpPr>
        <p:spPr>
          <a:xfrm>
            <a:off x="3598592" y="6539946"/>
            <a:ext cx="2707759" cy="369332"/>
          </a:xfrm>
          <a:prstGeom prst="rect">
            <a:avLst/>
          </a:prstGeom>
          <a:noFill/>
        </p:spPr>
        <p:txBody>
          <a:bodyPr wrap="square" rtlCol="0">
            <a:spAutoFit/>
          </a:bodyPr>
          <a:lstStyle/>
          <a:p>
            <a:r>
              <a:rPr lang="en-GB" dirty="0" smtClean="0"/>
              <a:t>Antigua and Barbuda</a:t>
            </a:r>
          </a:p>
        </p:txBody>
      </p:sp>
      <p:sp>
        <p:nvSpPr>
          <p:cNvPr id="23" name="TextBox 22"/>
          <p:cNvSpPr txBox="1"/>
          <p:nvPr/>
        </p:nvSpPr>
        <p:spPr>
          <a:xfrm>
            <a:off x="6736809" y="6562134"/>
            <a:ext cx="1819991" cy="369332"/>
          </a:xfrm>
          <a:prstGeom prst="rect">
            <a:avLst/>
          </a:prstGeom>
          <a:noFill/>
        </p:spPr>
        <p:txBody>
          <a:bodyPr wrap="square" rtlCol="0">
            <a:spAutoFit/>
          </a:bodyPr>
          <a:lstStyle/>
          <a:p>
            <a:r>
              <a:rPr lang="en-GB" dirty="0" smtClean="0"/>
              <a:t>St Kitts and Nevis</a:t>
            </a:r>
          </a:p>
        </p:txBody>
      </p:sp>
      <p:sp>
        <p:nvSpPr>
          <p:cNvPr id="24" name="TextBox 23"/>
          <p:cNvSpPr txBox="1"/>
          <p:nvPr/>
        </p:nvSpPr>
        <p:spPr>
          <a:xfrm>
            <a:off x="10015868" y="4841111"/>
            <a:ext cx="1318437" cy="369332"/>
          </a:xfrm>
          <a:prstGeom prst="rect">
            <a:avLst/>
          </a:prstGeom>
          <a:noFill/>
        </p:spPr>
        <p:txBody>
          <a:bodyPr wrap="square" rtlCol="0">
            <a:spAutoFit/>
          </a:bodyPr>
          <a:lstStyle/>
          <a:p>
            <a:r>
              <a:rPr lang="en-GB" dirty="0" smtClean="0"/>
              <a:t>Suriname</a:t>
            </a:r>
          </a:p>
        </p:txBody>
      </p:sp>
    </p:spTree>
    <p:extLst>
      <p:ext uri="{BB962C8B-B14F-4D97-AF65-F5344CB8AC3E}">
        <p14:creationId xmlns:p14="http://schemas.microsoft.com/office/powerpoint/2010/main" val="342960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41051" y="742647"/>
            <a:ext cx="9728945" cy="523220"/>
          </a:xfrm>
          <a:prstGeom prst="rect">
            <a:avLst/>
          </a:prstGeom>
          <a:noFill/>
        </p:spPr>
        <p:txBody>
          <a:bodyPr wrap="none" rtlCol="0">
            <a:spAutoFit/>
          </a:bodyPr>
          <a:lstStyle/>
          <a:p>
            <a:pPr algn="ctr"/>
            <a:r>
              <a:rPr lang="en-GB" sz="2800" b="1" dirty="0" smtClean="0">
                <a:solidFill>
                  <a:srgbClr val="C00000"/>
                </a:solidFill>
                <a:latin typeface="Arial" panose="020B0604020202020204" pitchFamily="34" charset="0"/>
                <a:cs typeface="Arial" panose="020B0604020202020204" pitchFamily="34" charset="0"/>
              </a:rPr>
              <a:t>Economic Overview of the English Speaking Caribbean </a:t>
            </a:r>
            <a:endParaRPr lang="en-GB" sz="2800" b="1" dirty="0">
              <a:solidFill>
                <a:srgbClr val="C00000"/>
              </a:solidFill>
              <a:latin typeface="Arial" panose="020B0604020202020204" pitchFamily="34" charset="0"/>
              <a:cs typeface="Arial" panose="020B0604020202020204" pitchFamily="34" charset="0"/>
            </a:endParaRPr>
          </a:p>
        </p:txBody>
      </p:sp>
      <p:sp>
        <p:nvSpPr>
          <p:cNvPr id="16" name="Content Placeholder 16"/>
          <p:cNvSpPr txBox="1">
            <a:spLocks/>
          </p:cNvSpPr>
          <p:nvPr/>
        </p:nvSpPr>
        <p:spPr>
          <a:xfrm>
            <a:off x="608716" y="1869716"/>
            <a:ext cx="10515600" cy="5540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latin typeface="Arial" panose="020B0604020202020204" pitchFamily="34" charset="0"/>
                <a:ea typeface="Calibri" panose="020F0502020204030204" pitchFamily="34" charset="0"/>
                <a:cs typeface="Arial" panose="020B0604020202020204" pitchFamily="34" charset="0"/>
              </a:rPr>
              <a:t>The IMF forecast that the region will grow by 3.7% in 2022</a:t>
            </a:r>
          </a:p>
          <a:p>
            <a:pPr marL="0" indent="0">
              <a:buNone/>
            </a:pPr>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Debt remains a significant challenge for the Caribbean.</a:t>
            </a: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Upward pressure on inflation </a:t>
            </a: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High levels of foreign reserves. </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42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232" y="235873"/>
            <a:ext cx="6538496" cy="864096"/>
          </a:xfrm>
        </p:spPr>
        <p:txBody>
          <a:bodyPr/>
          <a:lstStyle/>
          <a:p>
            <a:pPr algn="ctr"/>
            <a:r>
              <a:rPr lang="en-GB" dirty="0" smtClean="0">
                <a:solidFill>
                  <a:schemeClr val="tx2">
                    <a:lumMod val="75000"/>
                  </a:schemeClr>
                </a:solidFill>
              </a:rPr>
              <a:t>Overview of the Life Sciences Sector </a:t>
            </a:r>
            <a:endParaRPr lang="en-GB" dirty="0"/>
          </a:p>
        </p:txBody>
      </p:sp>
      <p:sp>
        <p:nvSpPr>
          <p:cNvPr id="3" name="TextBox 2"/>
          <p:cNvSpPr txBox="1"/>
          <p:nvPr/>
        </p:nvSpPr>
        <p:spPr>
          <a:xfrm>
            <a:off x="531087" y="1457594"/>
            <a:ext cx="10615985"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a:ea typeface="+mn-ea"/>
                <a:cs typeface="Arial"/>
              </a:rPr>
              <a:t>The Small Island Developing States in the Caribbean rely heavily on importation to meet local </a:t>
            </a:r>
            <a:r>
              <a:rPr kumimoji="0" lang="en-GB" sz="1800" b="0" i="0" u="none" strike="noStrike" kern="1200" cap="none" spc="0" normalizeH="0" baseline="0" noProof="0" dirty="0" smtClean="0">
                <a:ln>
                  <a:noFill/>
                </a:ln>
                <a:solidFill>
                  <a:srgbClr val="1E1348"/>
                </a:solidFill>
                <a:effectLst/>
                <a:uLnTx/>
                <a:uFillTx/>
                <a:latin typeface="Arial"/>
                <a:ea typeface="+mn-ea"/>
                <a:cs typeface="Arial"/>
              </a:rPr>
              <a:t>demand</a:t>
            </a:r>
            <a:r>
              <a:rPr kumimoji="0" lang="en-GB" sz="1800" b="0" i="0" u="none" strike="noStrike" kern="1200" cap="none" spc="0" normalizeH="0" baseline="0" noProof="0" dirty="0">
                <a:ln>
                  <a:noFill/>
                </a:ln>
                <a:solidFill>
                  <a:srgbClr val="1E1348"/>
                </a:solidFill>
                <a:effectLst/>
                <a:uLnTx/>
                <a:uFillTx/>
                <a:latin typeface="Arial"/>
                <a:ea typeface="+mn-ea"/>
                <a:cs typeface="Arial"/>
              </a:rPr>
              <a:t>. </a:t>
            </a:r>
            <a:endParaRPr kumimoji="0" lang="en-GB" sz="1800" b="0" i="0" u="none" strike="noStrike" kern="1200" cap="none" spc="0" normalizeH="0" baseline="0" noProof="0" dirty="0" smtClean="0">
              <a:ln>
                <a:noFill/>
              </a:ln>
              <a:solidFill>
                <a:srgbClr val="1E1348"/>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a:ea typeface="+mn-ea"/>
                <a:cs typeface="Arial"/>
              </a:rPr>
              <a:t>The main opportunities for UK companies are in pharmaceuticals, non-pharmaceuticals, digital health, </a:t>
            </a:r>
            <a:r>
              <a:rPr kumimoji="0" lang="en-GB" sz="1800" b="1" i="0" u="none" strike="noStrike" kern="1200" cap="none" spc="0" normalizeH="0" baseline="0" noProof="0" dirty="0">
                <a:ln>
                  <a:noFill/>
                </a:ln>
                <a:solidFill>
                  <a:srgbClr val="1E1348"/>
                </a:solidFill>
                <a:effectLst/>
                <a:uLnTx/>
                <a:uFillTx/>
                <a:latin typeface="Arial"/>
                <a:ea typeface="+mn-ea"/>
                <a:cs typeface="Arial"/>
              </a:rPr>
              <a:t>medical </a:t>
            </a:r>
            <a:r>
              <a:rPr kumimoji="0" lang="en-GB" sz="1800" b="1" i="0" u="none" strike="noStrike" kern="1200" cap="none" spc="0" normalizeH="0" baseline="0" noProof="0" dirty="0" smtClean="0">
                <a:ln>
                  <a:noFill/>
                </a:ln>
                <a:solidFill>
                  <a:srgbClr val="1E1348"/>
                </a:solidFill>
                <a:effectLst/>
                <a:uLnTx/>
                <a:uFillTx/>
                <a:latin typeface="Arial"/>
                <a:ea typeface="+mn-ea"/>
                <a:cs typeface="Arial"/>
              </a:rPr>
              <a:t>devices </a:t>
            </a:r>
            <a:r>
              <a:rPr kumimoji="0" lang="en-GB" sz="1800" b="0" i="0" u="none" strike="noStrike" kern="1200" cap="none" spc="0" normalizeH="0" baseline="0" noProof="0" dirty="0" smtClean="0">
                <a:ln>
                  <a:noFill/>
                </a:ln>
                <a:solidFill>
                  <a:srgbClr val="1E1348"/>
                </a:solidFill>
                <a:effectLst/>
                <a:uLnTx/>
                <a:uFillTx/>
                <a:latin typeface="Arial"/>
                <a:ea typeface="+mn-ea"/>
                <a:cs typeface="Arial"/>
              </a:rPr>
              <a:t>and </a:t>
            </a:r>
            <a:r>
              <a:rPr kumimoji="0" lang="en-GB" sz="1800" b="0" i="0" u="none" strike="noStrike" kern="1200" cap="none" spc="0" normalizeH="0" baseline="0" noProof="0" dirty="0">
                <a:ln>
                  <a:noFill/>
                </a:ln>
                <a:solidFill>
                  <a:srgbClr val="1E1348"/>
                </a:solidFill>
                <a:effectLst/>
                <a:uLnTx/>
                <a:uFillTx/>
                <a:latin typeface="Arial"/>
                <a:ea typeface="+mn-ea"/>
                <a:cs typeface="Arial"/>
              </a:rPr>
              <a:t>the construction and outfitting of new hospitals. </a:t>
            </a:r>
            <a:endParaRPr kumimoji="0" lang="en-GB" sz="1800" b="0" i="0" u="none" strike="noStrike" kern="1200" cap="none" spc="0" normalizeH="0" baseline="0" noProof="0" dirty="0" smtClean="0">
              <a:ln>
                <a:noFill/>
              </a:ln>
              <a:solidFill>
                <a:srgbClr val="1E1348"/>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a:ea typeface="+mn-ea"/>
                <a:cs typeface="Arial"/>
              </a:rPr>
              <a:t>There is over </a:t>
            </a:r>
            <a:r>
              <a:rPr kumimoji="0" lang="en-GB" sz="1800" b="1" i="0" u="none" strike="noStrike" kern="1200" cap="none" spc="0" normalizeH="0" baseline="0" noProof="0" dirty="0" smtClean="0">
                <a:ln>
                  <a:noFill/>
                </a:ln>
                <a:solidFill>
                  <a:srgbClr val="1E1348"/>
                </a:solidFill>
                <a:effectLst/>
                <a:uLnTx/>
                <a:uFillTx/>
                <a:latin typeface="Arial"/>
                <a:cs typeface="Arial"/>
              </a:rPr>
              <a:t>£1 </a:t>
            </a:r>
            <a:r>
              <a:rPr lang="en-GB" b="1" dirty="0" smtClean="0">
                <a:solidFill>
                  <a:srgbClr val="1E1348"/>
                </a:solidFill>
                <a:latin typeface="Arial"/>
                <a:cs typeface="Arial"/>
              </a:rPr>
              <a:t>b</a:t>
            </a:r>
            <a:r>
              <a:rPr kumimoji="0" lang="en-GB" sz="1800" b="1" i="0" u="none" strike="noStrike" kern="1200" cap="none" spc="0" normalizeH="0" baseline="0" noProof="0" dirty="0" err="1" smtClean="0">
                <a:ln>
                  <a:noFill/>
                </a:ln>
                <a:solidFill>
                  <a:srgbClr val="1E1348"/>
                </a:solidFill>
                <a:effectLst/>
                <a:uLnTx/>
                <a:uFillTx/>
                <a:latin typeface="Arial"/>
                <a:cs typeface="Arial"/>
              </a:rPr>
              <a:t>illion</a:t>
            </a:r>
            <a:r>
              <a:rPr kumimoji="0" lang="en-GB" sz="1800" b="1" i="0" u="none" strike="noStrike" kern="1200" cap="none" spc="0" normalizeH="0" baseline="0" noProof="0" dirty="0" smtClean="0">
                <a:ln>
                  <a:noFill/>
                </a:ln>
                <a:solidFill>
                  <a:srgbClr val="1E1348"/>
                </a:solidFill>
                <a:effectLst/>
                <a:uLnTx/>
                <a:uFillTx/>
                <a:latin typeface="Arial"/>
                <a:cs typeface="Arial"/>
              </a:rPr>
              <a:t> </a:t>
            </a:r>
            <a:r>
              <a:rPr kumimoji="0" lang="en-GB" sz="1800" b="0" i="0" u="none" strike="noStrike" kern="1200" cap="none" spc="0" normalizeH="0" baseline="0" noProof="0" dirty="0">
                <a:ln>
                  <a:noFill/>
                </a:ln>
                <a:solidFill>
                  <a:srgbClr val="1E1348"/>
                </a:solidFill>
                <a:effectLst/>
                <a:uLnTx/>
                <a:uFillTx/>
                <a:latin typeface="Arial"/>
                <a:ea typeface="+mn-ea"/>
                <a:cs typeface="Arial"/>
              </a:rPr>
              <a:t>in public sector opportunities for UK companies in Barbados, Guyana, </a:t>
            </a:r>
            <a:r>
              <a:rPr kumimoji="0" lang="en-GB" sz="1800" b="0" i="0" u="none" strike="noStrike" kern="1200" cap="none" spc="0" normalizeH="0" baseline="0" noProof="0" dirty="0" smtClean="0">
                <a:ln>
                  <a:noFill/>
                </a:ln>
                <a:solidFill>
                  <a:srgbClr val="1E1348"/>
                </a:solidFill>
                <a:effectLst/>
                <a:uLnTx/>
                <a:uFillTx/>
                <a:latin typeface="Arial"/>
                <a:ea typeface="+mn-ea"/>
                <a:cs typeface="Arial"/>
              </a:rPr>
              <a:t>Jamaica,</a:t>
            </a:r>
            <a:r>
              <a:rPr kumimoji="0" lang="en-GB" sz="1800" b="0" i="0" u="none" strike="noStrike" kern="1200" cap="none" spc="0" normalizeH="0" noProof="0" dirty="0" smtClean="0">
                <a:ln>
                  <a:noFill/>
                </a:ln>
                <a:solidFill>
                  <a:srgbClr val="1E1348"/>
                </a:solidFill>
                <a:effectLst/>
                <a:uLnTx/>
                <a:uFillTx/>
                <a:latin typeface="Arial"/>
                <a:ea typeface="+mn-ea"/>
                <a:cs typeface="Arial"/>
              </a:rPr>
              <a:t> </a:t>
            </a:r>
            <a:r>
              <a:rPr kumimoji="0" lang="en-GB" sz="1800" b="0" i="0" u="none" strike="noStrike" kern="1200" cap="none" spc="0" normalizeH="0" baseline="0" noProof="0" dirty="0" smtClean="0">
                <a:ln>
                  <a:noFill/>
                </a:ln>
                <a:solidFill>
                  <a:srgbClr val="1E1348"/>
                </a:solidFill>
                <a:effectLst/>
                <a:uLnTx/>
                <a:uFillTx/>
                <a:latin typeface="Arial"/>
                <a:ea typeface="+mn-ea"/>
                <a:cs typeface="Arial"/>
              </a:rPr>
              <a:t>Trinidad </a:t>
            </a:r>
            <a:r>
              <a:rPr kumimoji="0" lang="en-GB" sz="1800" b="0" i="0" u="none" strike="noStrike" kern="1200" cap="none" spc="0" normalizeH="0" baseline="0" noProof="0" dirty="0">
                <a:ln>
                  <a:noFill/>
                </a:ln>
                <a:solidFill>
                  <a:srgbClr val="1E1348"/>
                </a:solidFill>
                <a:effectLst/>
                <a:uLnTx/>
                <a:uFillTx/>
                <a:latin typeface="Arial"/>
                <a:ea typeface="+mn-ea"/>
                <a:cs typeface="Arial"/>
              </a:rPr>
              <a:t>&amp; Tobago </a:t>
            </a:r>
            <a:r>
              <a:rPr kumimoji="0" lang="en-GB" sz="1800" b="0" i="0" u="none" strike="noStrike" kern="1200" cap="none" spc="0" normalizeH="0" baseline="0" noProof="0" dirty="0" smtClean="0">
                <a:ln>
                  <a:noFill/>
                </a:ln>
                <a:solidFill>
                  <a:srgbClr val="1E1348"/>
                </a:solidFill>
                <a:effectLst/>
                <a:uLnTx/>
                <a:uFillTx/>
                <a:latin typeface="Arial"/>
                <a:ea typeface="+mn-ea"/>
                <a:cs typeface="Arial"/>
              </a:rPr>
              <a:t>and</a:t>
            </a:r>
            <a:r>
              <a:rPr kumimoji="0" lang="en-GB" sz="1800" b="0" i="0" u="none" strike="noStrike" kern="1200" cap="none" spc="0" normalizeH="0" noProof="0" dirty="0" smtClean="0">
                <a:ln>
                  <a:noFill/>
                </a:ln>
                <a:solidFill>
                  <a:srgbClr val="1E1348"/>
                </a:solidFill>
                <a:effectLst/>
                <a:uLnTx/>
                <a:uFillTx/>
                <a:latin typeface="Arial"/>
                <a:ea typeface="+mn-ea"/>
                <a:cs typeface="Arial"/>
              </a:rPr>
              <a:t> the Eastern Caribbean islands </a:t>
            </a: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Arial"/>
              </a:rPr>
              <a:t>Aid Funded procurement opportunities are available to UK companies from the World Bank, Inter-American Development Bank, Caribbean Development Bank and </a:t>
            </a:r>
            <a:r>
              <a:rPr kumimoji="0" lang="en-GB" sz="1800" b="0" i="0" u="none" strike="noStrike" kern="1200" cap="none" spc="0" normalizeH="0" baseline="0" noProof="0" dirty="0" smtClean="0">
                <a:ln>
                  <a:noFill/>
                </a:ln>
                <a:effectLst/>
                <a:uLnTx/>
                <a:uFillTx/>
                <a:latin typeface="Arial"/>
                <a:ea typeface="+mn-ea"/>
                <a:cs typeface="Arial"/>
              </a:rPr>
              <a:t>USAID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a:ea typeface="+mn-ea"/>
                <a:cs typeface="Arial"/>
              </a:rPr>
              <a:t>The CARIFORUM-UK Economic Partnership Agreement (EPA) guarantees UK exporters duty-free quota-free access to 14 Caribbean markets on approximately 80% of </a:t>
            </a:r>
            <a:r>
              <a:rPr kumimoji="0" lang="en-GB" sz="1800" b="0" i="0" u="none" strike="noStrike" kern="1200" cap="none" spc="0" normalizeH="0" baseline="0" noProof="0" dirty="0" smtClean="0">
                <a:ln>
                  <a:noFill/>
                </a:ln>
                <a:solidFill>
                  <a:srgbClr val="1E1348"/>
                </a:solidFill>
                <a:effectLst/>
                <a:uLnTx/>
                <a:uFillTx/>
                <a:latin typeface="Arial"/>
                <a:ea typeface="+mn-ea"/>
                <a:cs typeface="Arial"/>
              </a:rPr>
              <a:t>products on a phased basis.</a:t>
            </a: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p:txBody>
      </p:sp>
    </p:spTree>
    <p:extLst>
      <p:ext uri="{BB962C8B-B14F-4D97-AF65-F5344CB8AC3E}">
        <p14:creationId xmlns:p14="http://schemas.microsoft.com/office/powerpoint/2010/main" val="274546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088451" y="516606"/>
            <a:ext cx="9673702" cy="49398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900" b="1" i="0" u="none" strike="noStrike" kern="1200" cap="none" spc="0" normalizeH="0" baseline="0" noProof="0">
                <a:ln>
                  <a:noFill/>
                </a:ln>
                <a:solidFill>
                  <a:srgbClr val="CF0A2C"/>
                </a:solidFill>
                <a:effectLst/>
                <a:uLnTx/>
                <a:uFillTx/>
                <a:latin typeface="Arial"/>
                <a:ea typeface="+mn-ea"/>
                <a:cs typeface="Arial"/>
              </a:rPr>
              <a:t>Introduction to the CARIFORUM-UK EPA (1)  </a:t>
            </a:r>
            <a:endParaRPr kumimoji="0" lang="en-US" sz="2900" b="1" i="0" u="none" strike="noStrike" kern="1200" cap="none" spc="0" normalizeH="0" baseline="0" noProof="0">
              <a:ln>
                <a:noFill/>
              </a:ln>
              <a:solidFill>
                <a:srgbClr val="CF0A2C"/>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4F3DBBF9-E324-4D47-855C-D9AF6B4CC49C}"/>
              </a:ext>
            </a:extLst>
          </p:cNvPr>
          <p:cNvSpPr/>
          <p:nvPr/>
        </p:nvSpPr>
        <p:spPr>
          <a:xfrm>
            <a:off x="7231788" y="4730817"/>
            <a:ext cx="44813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Arial"/>
                <a:ea typeface="+mn-ea"/>
                <a:cs typeface="Calibri"/>
              </a:rPr>
              <a:t>Signing of the CARIFORUM-UK Economic Partnership Agreement</a:t>
            </a:r>
            <a:r>
              <a:rPr kumimoji="0" lang="en-US" sz="1200" b="0" i="1" u="none" strike="noStrike" kern="1200" cap="none" spc="0" normalizeH="0" baseline="0" noProof="0">
                <a:ln>
                  <a:noFill/>
                </a:ln>
                <a:solidFill>
                  <a:prstClr val="black"/>
                </a:solidFill>
                <a:effectLst/>
                <a:uLnTx/>
                <a:uFillTx/>
                <a:latin typeface="Arial"/>
                <a:ea typeface="+mn-ea"/>
                <a:cs typeface="Arial"/>
              </a:rPr>
              <a:t> in March</a:t>
            </a:r>
            <a:r>
              <a:rPr kumimoji="0" lang="en-GB" sz="1200" b="0" i="1" u="none" strike="noStrike" kern="1200" cap="none" spc="0" normalizeH="0" baseline="0" noProof="0">
                <a:ln>
                  <a:noFill/>
                </a:ln>
                <a:solidFill>
                  <a:prstClr val="black"/>
                </a:solidFill>
                <a:effectLst/>
                <a:uLnTx/>
                <a:uFillTx/>
                <a:latin typeface="Arial"/>
                <a:ea typeface="+mn-ea"/>
                <a:cs typeface="Calibri"/>
              </a:rPr>
              <a:t> 2019</a:t>
            </a:r>
          </a:p>
        </p:txBody>
      </p:sp>
      <p:sp>
        <p:nvSpPr>
          <p:cNvPr id="6" name="Slide Number Placeholder 5">
            <a:extLst>
              <a:ext uri="{FF2B5EF4-FFF2-40B4-BE49-F238E27FC236}">
                <a16:creationId xmlns:a16="http://schemas.microsoft.com/office/drawing/2014/main" id="{CBB0C791-A36C-42DB-A87D-938B9D69B1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F3851-9F65-471F-8881-8E4C581D41F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4" name="Picture 23"/>
          <p:cNvPicPr>
            <a:picLocks noChangeAspect="1"/>
          </p:cNvPicPr>
          <p:nvPr/>
        </p:nvPicPr>
        <p:blipFill>
          <a:blip r:embed="rId3"/>
          <a:stretch>
            <a:fillRect/>
          </a:stretch>
        </p:blipFill>
        <p:spPr>
          <a:xfrm>
            <a:off x="6537241" y="1548161"/>
            <a:ext cx="5654760" cy="3191198"/>
          </a:xfrm>
          <a:prstGeom prst="rect">
            <a:avLst/>
          </a:prstGeom>
        </p:spPr>
      </p:pic>
      <p:sp>
        <p:nvSpPr>
          <p:cNvPr id="23" name="Rectangle: Rounded Corners 22">
            <a:extLst>
              <a:ext uri="{FF2B5EF4-FFF2-40B4-BE49-F238E27FC236}">
                <a16:creationId xmlns:a16="http://schemas.microsoft.com/office/drawing/2014/main" id="{3CB287E3-769E-4FAA-8227-D152AB80AE79}"/>
              </a:ext>
            </a:extLst>
          </p:cNvPr>
          <p:cNvSpPr/>
          <p:nvPr/>
        </p:nvSpPr>
        <p:spPr>
          <a:xfrm>
            <a:off x="853440" y="1299747"/>
            <a:ext cx="6014720" cy="792480"/>
          </a:xfrm>
          <a:prstGeom prst="roundRect">
            <a:avLst/>
          </a:prstGeom>
          <a:solidFill>
            <a:srgbClr val="FF66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a:ea typeface="+mn-ea"/>
              <a:cs typeface="Arial"/>
            </a:endParaRPr>
          </a:p>
        </p:txBody>
      </p:sp>
      <p:sp>
        <p:nvSpPr>
          <p:cNvPr id="51" name="Rectangle 50">
            <a:extLst>
              <a:ext uri="{FF2B5EF4-FFF2-40B4-BE49-F238E27FC236}">
                <a16:creationId xmlns:a16="http://schemas.microsoft.com/office/drawing/2014/main" id="{D531F3D3-7035-493D-8489-2F965F6947C9}"/>
              </a:ext>
            </a:extLst>
          </p:cNvPr>
          <p:cNvSpPr/>
          <p:nvPr/>
        </p:nvSpPr>
        <p:spPr>
          <a:xfrm>
            <a:off x="1180271" y="1338721"/>
            <a:ext cx="5228853"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comprehensive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trade and development partnership</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designed to open up and enhance trade between the UK and Signatory CARIFORUM States.</a:t>
            </a:r>
          </a:p>
        </p:txBody>
      </p:sp>
      <p:sp>
        <p:nvSpPr>
          <p:cNvPr id="25" name="Oval 24">
            <a:extLst>
              <a:ext uri="{FF2B5EF4-FFF2-40B4-BE49-F238E27FC236}">
                <a16:creationId xmlns:a16="http://schemas.microsoft.com/office/drawing/2014/main" id="{21CA7C2B-3524-43A5-8308-9A0CA036B4D4}"/>
              </a:ext>
            </a:extLst>
          </p:cNvPr>
          <p:cNvSpPr/>
          <p:nvPr/>
        </p:nvSpPr>
        <p:spPr>
          <a:xfrm>
            <a:off x="348869" y="1349737"/>
            <a:ext cx="670558" cy="6924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52" name="Rectangle: Rounded Corners 51">
            <a:extLst>
              <a:ext uri="{FF2B5EF4-FFF2-40B4-BE49-F238E27FC236}">
                <a16:creationId xmlns:a16="http://schemas.microsoft.com/office/drawing/2014/main" id="{FBB98A00-2D52-4FCC-BBD4-92210BA02F82}"/>
              </a:ext>
            </a:extLst>
          </p:cNvPr>
          <p:cNvSpPr/>
          <p:nvPr/>
        </p:nvSpPr>
        <p:spPr>
          <a:xfrm>
            <a:off x="853439" y="2325907"/>
            <a:ext cx="6014720" cy="792480"/>
          </a:xfrm>
          <a:prstGeom prst="roundRect">
            <a:avLst/>
          </a:prstGeom>
          <a:solidFill>
            <a:srgbClr val="0070C0">
              <a:alpha val="54000"/>
            </a:srgbClr>
          </a:solidFill>
          <a:ln w="12700" cap="flat" cmpd="sng" algn="ctr">
            <a:noFill/>
            <a:prstDash val="solid"/>
            <a:miter lim="800000"/>
          </a:ln>
          <a:effectLst/>
        </p:spPr>
        <p:txBody>
          <a:bodyPr lIns="91440" tIns="45720" rIns="91440" bIns="45720"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Oval 53">
            <a:extLst>
              <a:ext uri="{FF2B5EF4-FFF2-40B4-BE49-F238E27FC236}">
                <a16:creationId xmlns:a16="http://schemas.microsoft.com/office/drawing/2014/main" id="{C1F7C7E0-A08D-465D-BA30-7D33843E9A74}"/>
              </a:ext>
            </a:extLst>
          </p:cNvPr>
          <p:cNvSpPr/>
          <p:nvPr/>
        </p:nvSpPr>
        <p:spPr>
          <a:xfrm>
            <a:off x="356633" y="2339563"/>
            <a:ext cx="670558" cy="6924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55" name="Rectangle: Rounded Corners 54">
            <a:extLst>
              <a:ext uri="{FF2B5EF4-FFF2-40B4-BE49-F238E27FC236}">
                <a16:creationId xmlns:a16="http://schemas.microsoft.com/office/drawing/2014/main" id="{5CE288D5-7C56-4E7C-BC14-41EA17888032}"/>
              </a:ext>
            </a:extLst>
          </p:cNvPr>
          <p:cNvSpPr/>
          <p:nvPr/>
        </p:nvSpPr>
        <p:spPr>
          <a:xfrm>
            <a:off x="853440" y="3341099"/>
            <a:ext cx="6014720" cy="792480"/>
          </a:xfrm>
          <a:prstGeom prst="roundRect">
            <a:avLst/>
          </a:prstGeom>
          <a:solidFill>
            <a:srgbClr val="92D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Oval 56">
            <a:extLst>
              <a:ext uri="{FF2B5EF4-FFF2-40B4-BE49-F238E27FC236}">
                <a16:creationId xmlns:a16="http://schemas.microsoft.com/office/drawing/2014/main" id="{62FCF159-106F-4412-A606-B757A9A38222}"/>
              </a:ext>
            </a:extLst>
          </p:cNvPr>
          <p:cNvSpPr/>
          <p:nvPr/>
        </p:nvSpPr>
        <p:spPr>
          <a:xfrm>
            <a:off x="348869" y="3391089"/>
            <a:ext cx="670558" cy="6924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58" name="Rectangle: Rounded Corners 57">
            <a:extLst>
              <a:ext uri="{FF2B5EF4-FFF2-40B4-BE49-F238E27FC236}">
                <a16:creationId xmlns:a16="http://schemas.microsoft.com/office/drawing/2014/main" id="{DF3B7ED8-D3AD-4B4D-A08A-C08E2B8F402E}"/>
              </a:ext>
            </a:extLst>
          </p:cNvPr>
          <p:cNvSpPr/>
          <p:nvPr/>
        </p:nvSpPr>
        <p:spPr>
          <a:xfrm>
            <a:off x="853439" y="4367259"/>
            <a:ext cx="6014720" cy="792480"/>
          </a:xfrm>
          <a:prstGeom prst="roundRect">
            <a:avLst/>
          </a:prstGeom>
          <a:solidFill>
            <a:srgbClr val="FFC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5D3C376C-8A49-4E8F-9782-40A630559835}"/>
              </a:ext>
            </a:extLst>
          </p:cNvPr>
          <p:cNvSpPr/>
          <p:nvPr/>
        </p:nvSpPr>
        <p:spPr>
          <a:xfrm>
            <a:off x="348869" y="4375801"/>
            <a:ext cx="670558" cy="6924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64" name="TextBox 63">
            <a:extLst>
              <a:ext uri="{FF2B5EF4-FFF2-40B4-BE49-F238E27FC236}">
                <a16:creationId xmlns:a16="http://schemas.microsoft.com/office/drawing/2014/main" id="{9F68FBBA-A011-4A50-B424-06680F73CCF1}"/>
              </a:ext>
            </a:extLst>
          </p:cNvPr>
          <p:cNvSpPr txBox="1"/>
          <p:nvPr/>
        </p:nvSpPr>
        <p:spPr>
          <a:xfrm>
            <a:off x="1174672" y="3399407"/>
            <a:ext cx="5240047" cy="738664"/>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Noto Sans" panose="020B0502040504020204" pitchFamily="34"/>
                <a:cs typeface="Arial" panose="020B0604020202020204" pitchFamily="34" charset="0"/>
              </a:rPr>
              <a:t>Comprehensive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Noto Sans" panose="020B0502040504020204" pitchFamily="34"/>
                <a:cs typeface="Arial" panose="020B0604020202020204" pitchFamily="34" charset="0"/>
              </a:rPr>
              <a:t> agreement that contains important provisions on services, intellectual property, procurement, competition and other modern trade policy issues. </a:t>
            </a:r>
          </a:p>
        </p:txBody>
      </p:sp>
      <p:sp>
        <p:nvSpPr>
          <p:cNvPr id="69" name="TextBox 68">
            <a:extLst>
              <a:ext uri="{FF2B5EF4-FFF2-40B4-BE49-F238E27FC236}">
                <a16:creationId xmlns:a16="http://schemas.microsoft.com/office/drawing/2014/main" id="{43F99C6B-0451-4B68-9E92-21FEDA84EC80}"/>
              </a:ext>
            </a:extLst>
          </p:cNvPr>
          <p:cNvSpPr txBox="1"/>
          <p:nvPr/>
        </p:nvSpPr>
        <p:spPr>
          <a:xfrm>
            <a:off x="1141949" y="4569648"/>
            <a:ext cx="5182661"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Noto Sans" panose="020B0502040504020204" pitchFamily="34"/>
                <a:cs typeface="Arial" panose="020B0604020202020204" pitchFamily="34" charset="0"/>
              </a:rPr>
              <a:t>Replicates the effects of the existing </a:t>
            </a:r>
            <a:r>
              <a:rPr kumimoji="0" lang="en-GB" sz="1400" b="0" i="0" u="none" strike="noStrike" kern="1200" cap="none" spc="0" normalizeH="0" baseline="0" noProof="0" dirty="0">
                <a:ln>
                  <a:noFill/>
                </a:ln>
                <a:solidFill>
                  <a:prstClr val="black"/>
                </a:solidFill>
                <a:effectLst/>
                <a:uLnTx/>
                <a:uFillTx/>
                <a:latin typeface="Arial"/>
                <a:ea typeface="Noto Sans" panose="020B0502040504020204" pitchFamily="34"/>
                <a:cs typeface="Arial"/>
              </a:rPr>
              <a:t>CARIFORUM-EU EPA.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Noto Sans" panose="020B0502040504020204" pitchFamily="34"/>
                <a:cs typeface="Arial" panose="020B0604020202020204" pitchFamily="34" charset="0"/>
              </a:rPr>
              <a:t>  </a:t>
            </a:r>
          </a:p>
        </p:txBody>
      </p:sp>
      <p:cxnSp>
        <p:nvCxnSpPr>
          <p:cNvPr id="43" name="Connector: Elbow 42">
            <a:extLst>
              <a:ext uri="{FF2B5EF4-FFF2-40B4-BE49-F238E27FC236}">
                <a16:creationId xmlns:a16="http://schemas.microsoft.com/office/drawing/2014/main" id="{04076DBA-DEE9-4B69-B5B8-641794F5B372}"/>
              </a:ext>
            </a:extLst>
          </p:cNvPr>
          <p:cNvCxnSpPr>
            <a:cxnSpLocks/>
          </p:cNvCxnSpPr>
          <p:nvPr/>
        </p:nvCxnSpPr>
        <p:spPr>
          <a:xfrm>
            <a:off x="1534160" y="5080000"/>
            <a:ext cx="822960" cy="436880"/>
          </a:xfrm>
          <a:prstGeom prst="bentConnector3">
            <a:avLst>
              <a:gd name="adj1" fmla="val -617"/>
            </a:avLst>
          </a:prstGeom>
          <a:ln w="19050" cap="flat" cmpd="sng" algn="ctr">
            <a:solidFill>
              <a:srgbClr val="C0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Connector: Elbow 73">
            <a:extLst>
              <a:ext uri="{FF2B5EF4-FFF2-40B4-BE49-F238E27FC236}">
                <a16:creationId xmlns:a16="http://schemas.microsoft.com/office/drawing/2014/main" id="{820BBD2B-AD8E-4A0C-AD68-A24180788F51}"/>
              </a:ext>
            </a:extLst>
          </p:cNvPr>
          <p:cNvCxnSpPr>
            <a:cxnSpLocks/>
          </p:cNvCxnSpPr>
          <p:nvPr/>
        </p:nvCxnSpPr>
        <p:spPr>
          <a:xfrm>
            <a:off x="1534160" y="5516880"/>
            <a:ext cx="822960" cy="436880"/>
          </a:xfrm>
          <a:prstGeom prst="bentConnector3">
            <a:avLst>
              <a:gd name="adj1" fmla="val -617"/>
            </a:avLst>
          </a:prstGeom>
          <a:ln w="19050" cap="flat" cmpd="sng" algn="ctr">
            <a:solidFill>
              <a:srgbClr val="C0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Connector: Elbow 74">
            <a:extLst>
              <a:ext uri="{FF2B5EF4-FFF2-40B4-BE49-F238E27FC236}">
                <a16:creationId xmlns:a16="http://schemas.microsoft.com/office/drawing/2014/main" id="{A6E06659-8722-4D57-A4FE-D1D1DAAFA592}"/>
              </a:ext>
            </a:extLst>
          </p:cNvPr>
          <p:cNvCxnSpPr>
            <a:cxnSpLocks/>
          </p:cNvCxnSpPr>
          <p:nvPr/>
        </p:nvCxnSpPr>
        <p:spPr>
          <a:xfrm>
            <a:off x="1534160" y="5953760"/>
            <a:ext cx="822960" cy="436880"/>
          </a:xfrm>
          <a:prstGeom prst="bentConnector3">
            <a:avLst>
              <a:gd name="adj1" fmla="val -617"/>
            </a:avLst>
          </a:prstGeom>
          <a:ln w="19050" cap="flat" cmpd="sng" algn="ctr">
            <a:solidFill>
              <a:srgbClr val="C0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6" name="Rectangle 75">
            <a:extLst>
              <a:ext uri="{FF2B5EF4-FFF2-40B4-BE49-F238E27FC236}">
                <a16:creationId xmlns:a16="http://schemas.microsoft.com/office/drawing/2014/main" id="{C7B1AEC7-8965-4628-ACE5-F7377BAF907E}"/>
              </a:ext>
            </a:extLst>
          </p:cNvPr>
          <p:cNvSpPr/>
          <p:nvPr/>
        </p:nvSpPr>
        <p:spPr>
          <a:xfrm>
            <a:off x="2505694" y="6221363"/>
            <a:ext cx="9480658"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Noto Sans" panose="020B0502040504020204"/>
                <a:cs typeface="Arial" panose="020B0604020202020204" pitchFamily="34" charset="0"/>
              </a:rPr>
              <a:t>Estimated that by 2033, the majority of UK products will enter CARIFORUM  at a 0% tariff rate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8552F663-8B01-438F-8C2E-537F1401C79E}"/>
              </a:ext>
            </a:extLst>
          </p:cNvPr>
          <p:cNvSpPr/>
          <p:nvPr/>
        </p:nvSpPr>
        <p:spPr>
          <a:xfrm>
            <a:off x="2505694" y="5784483"/>
            <a:ext cx="3677936"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Pts val="1200"/>
              <a:buFontTx/>
              <a:buNone/>
              <a:tabLst/>
              <a:defRPr/>
            </a:pPr>
            <a:r>
              <a:rPr kumimoji="0" lang="en-GB" sz="1600" b="0" i="0" u="none" strike="noStrike" kern="1200" cap="none" spc="0" normalizeH="0" baseline="0" noProof="0" dirty="0">
                <a:ln/>
                <a:solidFill>
                  <a:prstClr val="black"/>
                </a:solidFill>
                <a:effectLst/>
                <a:uLnTx/>
                <a:uFillTx/>
                <a:latin typeface="Arial"/>
                <a:ea typeface="Noto Sans" panose="020B0502040504020204" pitchFamily="34"/>
                <a:cs typeface="Arial"/>
              </a:rPr>
              <a:t>Continues tariff liberalisation schedule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Pts val="1200"/>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Noto Sans" panose="020B0502040504020204"/>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038F18CD-B9CD-458F-BB8B-A76B8F9DEEB2}"/>
              </a:ext>
            </a:extLst>
          </p:cNvPr>
          <p:cNvSpPr/>
          <p:nvPr/>
        </p:nvSpPr>
        <p:spPr>
          <a:xfrm>
            <a:off x="2505694" y="5345698"/>
            <a:ext cx="8517906"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Pts val="1200"/>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Same structure| rules| commitments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Pts val="1200"/>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FBE1299-6E74-4E2D-A50A-515FE7AB4327}"/>
              </a:ext>
            </a:extLst>
          </p:cNvPr>
          <p:cNvSpPr txBox="1"/>
          <p:nvPr/>
        </p:nvSpPr>
        <p:spPr>
          <a:xfrm>
            <a:off x="1027191" y="2484123"/>
            <a:ext cx="5505501"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Noto Sans" panose="020B0502040504020204" pitchFamily="34"/>
                <a:cs typeface="Arial"/>
              </a:rPr>
              <a:t>Came into effect </a:t>
            </a:r>
            <a:r>
              <a:rPr kumimoji="0" lang="en-GB" sz="1400" b="0" i="0" u="none" strike="noStrike" kern="1200" cap="none" spc="0" normalizeH="0" baseline="0" noProof="0" dirty="0">
                <a:ln>
                  <a:noFill/>
                </a:ln>
                <a:solidFill>
                  <a:prstClr val="black"/>
                </a:solidFill>
                <a:effectLst/>
                <a:uLnTx/>
                <a:uFillTx/>
                <a:latin typeface="Arial"/>
                <a:ea typeface="Noto Sans" panose="020B0502040504020204" pitchFamily="34"/>
                <a:cs typeface="Arial"/>
              </a:rPr>
              <a:t>1</a:t>
            </a:r>
            <a:r>
              <a:rPr kumimoji="0" lang="en-GB" sz="1400" b="0" i="0" u="none" strike="noStrike" kern="1200" cap="none" spc="0" normalizeH="0" baseline="30000" noProof="0" dirty="0">
                <a:ln>
                  <a:noFill/>
                </a:ln>
                <a:solidFill>
                  <a:prstClr val="black"/>
                </a:solidFill>
                <a:effectLst/>
                <a:uLnTx/>
                <a:uFillTx/>
                <a:latin typeface="Arial"/>
                <a:ea typeface="Noto Sans" panose="020B0502040504020204" pitchFamily="34"/>
                <a:cs typeface="Arial"/>
              </a:rPr>
              <a:t>st</a:t>
            </a:r>
            <a:r>
              <a:rPr kumimoji="0" lang="en-GB" sz="1400" b="0" i="0" u="none" strike="noStrike" kern="1200" cap="none" spc="0" normalizeH="0" baseline="0" noProof="0" dirty="0">
                <a:ln>
                  <a:noFill/>
                </a:ln>
                <a:solidFill>
                  <a:prstClr val="black"/>
                </a:solidFill>
                <a:effectLst/>
                <a:uLnTx/>
                <a:uFillTx/>
                <a:latin typeface="Arial"/>
                <a:ea typeface="Noto Sans" panose="020B0502040504020204" pitchFamily="34"/>
                <a:cs typeface="Arial"/>
              </a:rPr>
              <a:t> January 2021 following the end of the UK/EU transition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25849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287" y="125869"/>
            <a:ext cx="3687531" cy="864096"/>
          </a:xfrm>
        </p:spPr>
        <p:txBody>
          <a:bodyPr/>
          <a:lstStyle/>
          <a:p>
            <a:pPr algn="ctr"/>
            <a:r>
              <a:rPr lang="en-GB" dirty="0" smtClean="0">
                <a:solidFill>
                  <a:schemeClr val="tx2">
                    <a:lumMod val="75000"/>
                  </a:schemeClr>
                </a:solidFill>
              </a:rPr>
              <a:t>Regional Challenges</a:t>
            </a:r>
            <a:endParaRPr lang="en-GB" dirty="0"/>
          </a:p>
        </p:txBody>
      </p:sp>
      <p:pic>
        <p:nvPicPr>
          <p:cNvPr id="6" name="Picture 5" descr="เทคนิคสร้างแรงจูงใจ เปลี่ยนพฤติกรรม สร้างสุขภาพดี ไม่มีโรค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43" y="4267339"/>
            <a:ext cx="2624011" cy="2335370"/>
          </a:xfrm>
          <a:prstGeom prst="rect">
            <a:avLst/>
          </a:prstGeom>
        </p:spPr>
      </p:pic>
      <p:pic>
        <p:nvPicPr>
          <p:cNvPr id="7" name="Picture 6" descr="Uganda HIV/AIDS country progress report, 2015/16 - Ugand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32" y="1445110"/>
            <a:ext cx="3278026" cy="2458520"/>
          </a:xfrm>
          <a:prstGeom prst="rect">
            <a:avLst/>
          </a:prstGeom>
        </p:spPr>
      </p:pic>
      <p:pic>
        <p:nvPicPr>
          <p:cNvPr id="8" name="Picture 7" descr="COVID-19 vaccine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43" y="1445110"/>
            <a:ext cx="2195572" cy="2204720"/>
          </a:xfrm>
          <a:prstGeom prst="rect">
            <a:avLst/>
          </a:prstGeom>
        </p:spPr>
      </p:pic>
      <p:pic>
        <p:nvPicPr>
          <p:cNvPr id="9" name="Picture 8" descr="Mental Health/Illness Awareness by AdaleighFaith on Deviant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9428" y="3845794"/>
            <a:ext cx="2108050" cy="3012206"/>
          </a:xfrm>
          <a:prstGeom prst="rect">
            <a:avLst/>
          </a:prstGeom>
        </p:spPr>
      </p:pic>
      <p:sp>
        <p:nvSpPr>
          <p:cNvPr id="11" name="TextBox 10"/>
          <p:cNvSpPr txBox="1"/>
          <p:nvPr/>
        </p:nvSpPr>
        <p:spPr>
          <a:xfrm>
            <a:off x="3174472" y="2087418"/>
            <a:ext cx="3133964" cy="369332"/>
          </a:xfrm>
          <a:prstGeom prst="rect">
            <a:avLst/>
          </a:prstGeom>
          <a:noFill/>
        </p:spPr>
        <p:txBody>
          <a:bodyPr wrap="square" rtlCol="0">
            <a:spAutoFit/>
          </a:bodyPr>
          <a:lstStyle/>
          <a:p>
            <a:r>
              <a:rPr lang="en-GB" b="1" dirty="0" smtClean="0"/>
              <a:t>COVID 19 &amp;</a:t>
            </a:r>
          </a:p>
        </p:txBody>
      </p:sp>
      <p:sp>
        <p:nvSpPr>
          <p:cNvPr id="12" name="TextBox 11"/>
          <p:cNvSpPr txBox="1"/>
          <p:nvPr/>
        </p:nvSpPr>
        <p:spPr>
          <a:xfrm>
            <a:off x="9794698" y="4982565"/>
            <a:ext cx="3133964" cy="369332"/>
          </a:xfrm>
          <a:prstGeom prst="rect">
            <a:avLst/>
          </a:prstGeom>
          <a:noFill/>
        </p:spPr>
        <p:txBody>
          <a:bodyPr wrap="square" rtlCol="0">
            <a:spAutoFit/>
          </a:bodyPr>
          <a:lstStyle/>
          <a:p>
            <a:r>
              <a:rPr lang="en-GB" b="1" dirty="0" smtClean="0"/>
              <a:t>MENTAL HEALTH</a:t>
            </a:r>
          </a:p>
        </p:txBody>
      </p:sp>
      <p:sp>
        <p:nvSpPr>
          <p:cNvPr id="13" name="TextBox 12"/>
          <p:cNvSpPr txBox="1"/>
          <p:nvPr/>
        </p:nvSpPr>
        <p:spPr>
          <a:xfrm>
            <a:off x="9794698" y="2027443"/>
            <a:ext cx="3133964" cy="369332"/>
          </a:xfrm>
          <a:prstGeom prst="rect">
            <a:avLst/>
          </a:prstGeom>
          <a:noFill/>
        </p:spPr>
        <p:txBody>
          <a:bodyPr wrap="square" rtlCol="0">
            <a:spAutoFit/>
          </a:bodyPr>
          <a:lstStyle/>
          <a:p>
            <a:r>
              <a:rPr lang="en-GB" b="1" dirty="0" smtClean="0"/>
              <a:t>HIV/AIDS</a:t>
            </a:r>
          </a:p>
        </p:txBody>
      </p:sp>
      <p:sp>
        <p:nvSpPr>
          <p:cNvPr id="14" name="TextBox 13"/>
          <p:cNvSpPr txBox="1"/>
          <p:nvPr/>
        </p:nvSpPr>
        <p:spPr>
          <a:xfrm>
            <a:off x="3622436" y="5065692"/>
            <a:ext cx="3133964" cy="369332"/>
          </a:xfrm>
          <a:prstGeom prst="rect">
            <a:avLst/>
          </a:prstGeom>
          <a:noFill/>
        </p:spPr>
        <p:txBody>
          <a:bodyPr wrap="square" rtlCol="0">
            <a:spAutoFit/>
          </a:bodyPr>
          <a:lstStyle/>
          <a:p>
            <a:r>
              <a:rPr lang="en-GB" b="1" dirty="0" smtClean="0"/>
              <a:t>NCDs</a:t>
            </a:r>
          </a:p>
        </p:txBody>
      </p:sp>
      <p:sp>
        <p:nvSpPr>
          <p:cNvPr id="15" name="TextBox 14"/>
          <p:cNvSpPr txBox="1"/>
          <p:nvPr/>
        </p:nvSpPr>
        <p:spPr>
          <a:xfrm>
            <a:off x="3174472" y="2593536"/>
            <a:ext cx="3133964" cy="369332"/>
          </a:xfrm>
          <a:prstGeom prst="rect">
            <a:avLst/>
          </a:prstGeom>
          <a:noFill/>
        </p:spPr>
        <p:txBody>
          <a:bodyPr wrap="square" rtlCol="0">
            <a:spAutoFit/>
          </a:bodyPr>
          <a:lstStyle/>
          <a:p>
            <a:r>
              <a:rPr lang="en-GB" b="1" dirty="0" smtClean="0"/>
              <a:t>MONKEY POX</a:t>
            </a:r>
          </a:p>
        </p:txBody>
      </p:sp>
    </p:spTree>
    <p:extLst>
      <p:ext uri="{BB962C8B-B14F-4D97-AF65-F5344CB8AC3E}">
        <p14:creationId xmlns:p14="http://schemas.microsoft.com/office/powerpoint/2010/main" val="204783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232" y="235873"/>
            <a:ext cx="6538496" cy="864096"/>
          </a:xfrm>
        </p:spPr>
        <p:txBody>
          <a:bodyPr/>
          <a:lstStyle/>
          <a:p>
            <a:pPr algn="ctr"/>
            <a:r>
              <a:rPr lang="en-GB" dirty="0" smtClean="0">
                <a:solidFill>
                  <a:schemeClr val="tx2">
                    <a:lumMod val="75000"/>
                  </a:schemeClr>
                </a:solidFill>
              </a:rPr>
              <a:t>Regional Priorities</a:t>
            </a:r>
            <a:endParaRPr lang="en-GB" dirty="0"/>
          </a:p>
        </p:txBody>
      </p:sp>
      <p:sp>
        <p:nvSpPr>
          <p:cNvPr id="3" name="TextBox 2"/>
          <p:cNvSpPr txBox="1"/>
          <p:nvPr/>
        </p:nvSpPr>
        <p:spPr>
          <a:xfrm>
            <a:off x="531087" y="1457594"/>
            <a:ext cx="10615985" cy="5663089"/>
          </a:xfrm>
          <a:prstGeom prst="rect">
            <a:avLst/>
          </a:prstGeom>
          <a:noFill/>
        </p:spPr>
        <p:txBody>
          <a:bodyPr wrap="square" rtlCol="0">
            <a:spAutoFit/>
          </a:bodyPr>
          <a:lstStyle/>
          <a:p>
            <a:pPr lvl="0">
              <a:defRPr/>
            </a:pPr>
            <a:r>
              <a:rPr lang="en-GB" dirty="0"/>
              <a:t/>
            </a:r>
            <a:br>
              <a:rPr lang="en-GB" dirty="0"/>
            </a:br>
            <a:r>
              <a:rPr lang="en-GB" dirty="0"/>
              <a:t>* Environmental Health;</a:t>
            </a:r>
            <a:br>
              <a:rPr lang="en-GB" dirty="0"/>
            </a:br>
            <a:r>
              <a:rPr lang="en-GB" dirty="0"/>
              <a:t/>
            </a:r>
            <a:br>
              <a:rPr lang="en-GB" dirty="0"/>
            </a:br>
            <a:r>
              <a:rPr lang="en-GB" dirty="0"/>
              <a:t>* Strengthening Health Systems;</a:t>
            </a:r>
            <a:br>
              <a:rPr lang="en-GB" dirty="0"/>
            </a:br>
            <a:r>
              <a:rPr lang="en-GB" dirty="0"/>
              <a:t/>
            </a:r>
            <a:br>
              <a:rPr lang="en-GB" dirty="0"/>
            </a:br>
            <a:r>
              <a:rPr lang="en-GB" dirty="0"/>
              <a:t>* Chronic Non-communicable Diseases;</a:t>
            </a:r>
            <a:br>
              <a:rPr lang="en-GB" dirty="0"/>
            </a:br>
            <a:r>
              <a:rPr lang="en-GB" dirty="0"/>
              <a:t/>
            </a:r>
            <a:br>
              <a:rPr lang="en-GB" dirty="0"/>
            </a:br>
            <a:r>
              <a:rPr lang="en-GB" dirty="0"/>
              <a:t>* Mental Health including Substance Abuse;</a:t>
            </a:r>
            <a:br>
              <a:rPr lang="en-GB" dirty="0"/>
            </a:br>
            <a:r>
              <a:rPr lang="en-GB" dirty="0"/>
              <a:t/>
            </a:r>
            <a:br>
              <a:rPr lang="en-GB" dirty="0"/>
            </a:br>
            <a:r>
              <a:rPr lang="en-GB" dirty="0"/>
              <a:t>* Family Health:</a:t>
            </a:r>
            <a:br>
              <a:rPr lang="en-GB" dirty="0"/>
            </a:br>
            <a:r>
              <a:rPr lang="en-GB" dirty="0"/>
              <a:t/>
            </a:r>
            <a:br>
              <a:rPr lang="en-GB" dirty="0"/>
            </a:br>
            <a:r>
              <a:rPr lang="en-GB" dirty="0"/>
              <a:t>* Prevention and Control of Communicable Diseases;</a:t>
            </a:r>
            <a:br>
              <a:rPr lang="en-GB" dirty="0"/>
            </a:br>
            <a:r>
              <a:rPr lang="en-GB" dirty="0"/>
              <a:t/>
            </a:r>
            <a:br>
              <a:rPr lang="en-GB" dirty="0"/>
            </a:br>
            <a:r>
              <a:rPr lang="en-GB" dirty="0"/>
              <a:t>* Food and Nutrition;</a:t>
            </a:r>
            <a:br>
              <a:rPr lang="en-GB" dirty="0"/>
            </a:br>
            <a:r>
              <a:rPr lang="en-GB" dirty="0"/>
              <a:t/>
            </a:r>
            <a:br>
              <a:rPr lang="en-GB" dirty="0"/>
            </a:br>
            <a:r>
              <a:rPr lang="en-GB" dirty="0"/>
              <a:t>* Human Resource Development.</a:t>
            </a:r>
            <a:endParaRPr lang="en-GB" baseline="0" dirty="0">
              <a:solidFill>
                <a:srgbClr val="1E1348"/>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3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1E1348"/>
              </a:solidFill>
              <a:effectLst/>
              <a:uLnTx/>
              <a:uFillTx/>
              <a:latin typeface="Arial"/>
              <a:ea typeface="+mn-ea"/>
              <a:cs typeface="Arial"/>
            </a:endParaRPr>
          </a:p>
        </p:txBody>
      </p:sp>
    </p:spTree>
    <p:extLst>
      <p:ext uri="{BB962C8B-B14F-4D97-AF65-F5344CB8AC3E}">
        <p14:creationId xmlns:p14="http://schemas.microsoft.com/office/powerpoint/2010/main" val="49385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287" y="125869"/>
            <a:ext cx="5442440" cy="864096"/>
          </a:xfrm>
        </p:spPr>
        <p:txBody>
          <a:bodyPr/>
          <a:lstStyle/>
          <a:p>
            <a:pPr algn="ctr"/>
            <a:r>
              <a:rPr lang="en-GB" dirty="0" smtClean="0">
                <a:solidFill>
                  <a:schemeClr val="tx2">
                    <a:lumMod val="75000"/>
                  </a:schemeClr>
                </a:solidFill>
              </a:rPr>
              <a:t>Regulatory Environment</a:t>
            </a:r>
            <a:endParaRPr lang="en-GB" dirty="0"/>
          </a:p>
        </p:txBody>
      </p:sp>
      <p:graphicFrame>
        <p:nvGraphicFramePr>
          <p:cNvPr id="4" name="Diagram 3"/>
          <p:cNvGraphicFramePr/>
          <p:nvPr>
            <p:extLst/>
          </p:nvPr>
        </p:nvGraphicFramePr>
        <p:xfrm>
          <a:off x="73891" y="1166090"/>
          <a:ext cx="11998035" cy="558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125005" y="5692138"/>
            <a:ext cx="10066995" cy="923330"/>
          </a:xfrm>
          <a:prstGeom prst="rect">
            <a:avLst/>
          </a:prstGeom>
          <a:noFill/>
        </p:spPr>
        <p:txBody>
          <a:bodyPr wrap="square" rtlCol="0">
            <a:spAutoFit/>
          </a:bodyPr>
          <a:lstStyle/>
          <a:p>
            <a:pPr lvl="1"/>
            <a:r>
              <a:rPr lang="en-GB"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There are no laws regulating medical devices in </a:t>
            </a:r>
            <a:r>
              <a:rPr lang="en-GB" dirty="0" smtClean="0">
                <a:solidFill>
                  <a:schemeClr val="bg1"/>
                </a:solidFill>
                <a:latin typeface="Arial" panose="020B0604020202020204" pitchFamily="34" charset="0"/>
                <a:ea typeface="Calibri" panose="020F0502020204030204" pitchFamily="34" charset="0"/>
                <a:cs typeface="Arial" panose="020B0604020202020204" pitchFamily="34" charset="0"/>
              </a:rPr>
              <a:t>Guyana.</a:t>
            </a: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1"/>
            <a:r>
              <a:rPr lang="en-GB" dirty="0">
                <a:solidFill>
                  <a:schemeClr val="bg1"/>
                </a:solidFill>
                <a:latin typeface="Arial" panose="020B0604020202020204" pitchFamily="34" charset="0"/>
                <a:cs typeface="Arial" panose="020B0604020202020204" pitchFamily="34" charset="0"/>
              </a:rPr>
              <a:t>-All </a:t>
            </a:r>
            <a:r>
              <a:rPr lang="en-GB" dirty="0" smtClean="0">
                <a:solidFill>
                  <a:schemeClr val="bg1"/>
                </a:solidFill>
                <a:latin typeface="Arial" panose="020B0604020202020204" pitchFamily="34" charset="0"/>
                <a:cs typeface="Arial" panose="020B0604020202020204" pitchFamily="34" charset="0"/>
              </a:rPr>
              <a:t>medical </a:t>
            </a:r>
            <a:r>
              <a:rPr lang="en-GB" dirty="0">
                <a:solidFill>
                  <a:schemeClr val="bg1"/>
                </a:solidFill>
                <a:latin typeface="Arial" panose="020B0604020202020204" pitchFamily="34" charset="0"/>
                <a:cs typeface="Arial" panose="020B0604020202020204" pitchFamily="34" charset="0"/>
              </a:rPr>
              <a:t>devices require an import license issued by the Ministry of Tourism &amp; Commerce.</a:t>
            </a:r>
          </a:p>
          <a:p>
            <a:pPr lvl="1"/>
            <a:r>
              <a:rPr lang="en-GB" dirty="0">
                <a:solidFill>
                  <a:schemeClr val="bg1"/>
                </a:solidFill>
                <a:latin typeface="Arial" panose="020B0604020202020204" pitchFamily="34" charset="0"/>
                <a:cs typeface="Arial" panose="020B0604020202020204" pitchFamily="34" charset="0"/>
              </a:rPr>
              <a:t>-UK companies must have a registered local distributor to operate in the Guyanese market. </a:t>
            </a:r>
          </a:p>
        </p:txBody>
      </p:sp>
      <p:sp>
        <p:nvSpPr>
          <p:cNvPr id="9" name="TextBox 8"/>
          <p:cNvSpPr txBox="1"/>
          <p:nvPr/>
        </p:nvSpPr>
        <p:spPr>
          <a:xfrm>
            <a:off x="2554175" y="1336266"/>
            <a:ext cx="9485745" cy="923330"/>
          </a:xfrm>
          <a:prstGeom prst="rect">
            <a:avLst/>
          </a:prstGeom>
          <a:noFill/>
        </p:spPr>
        <p:txBody>
          <a:bodyPr wrap="square" rtlCol="0">
            <a:spAutoFit/>
          </a:bodyPr>
          <a:lstStyle/>
          <a:p>
            <a:pPr lvl="0"/>
            <a:r>
              <a:rPr lang="en-GB" dirty="0" smtClean="0">
                <a:solidFill>
                  <a:schemeClr val="bg1"/>
                </a:solidFill>
                <a:latin typeface="Arial" panose="020B0604020202020204" pitchFamily="34" charset="0"/>
                <a:cs typeface="Arial" panose="020B0604020202020204" pitchFamily="34" charset="0"/>
              </a:rPr>
              <a:t>-There are no laws regulating medical devices in Trinidad and Tobago.</a:t>
            </a:r>
            <a:endParaRPr lang="en-US" dirty="0" smtClean="0">
              <a:solidFill>
                <a:schemeClr val="bg1"/>
              </a:solidFill>
              <a:latin typeface="Arial" panose="020B0604020202020204" pitchFamily="34" charset="0"/>
              <a:cs typeface="Arial" panose="020B0604020202020204" pitchFamily="34" charset="0"/>
            </a:endParaRPr>
          </a:p>
          <a:p>
            <a:r>
              <a:rPr lang="en-GB" dirty="0" smtClean="0">
                <a:solidFill>
                  <a:schemeClr val="bg1"/>
                </a:solidFill>
                <a:latin typeface="Arial" panose="020B0604020202020204" pitchFamily="34" charset="0"/>
                <a:ea typeface="Calibri" panose="020F0502020204030204" pitchFamily="34" charset="0"/>
                <a:cs typeface="Arial" panose="020B0604020202020204" pitchFamily="34" charset="0"/>
              </a:rPr>
              <a:t>-The Ministry of Health is in the process of drafting legislation </a:t>
            </a:r>
          </a:p>
          <a:p>
            <a:r>
              <a:rPr lang="en-GB" dirty="0" smtClean="0">
                <a:solidFill>
                  <a:schemeClr val="bg1"/>
                </a:solidFill>
                <a:latin typeface="Arial" panose="020B0604020202020204" pitchFamily="34" charset="0"/>
                <a:cs typeface="Arial" panose="020B0604020202020204" pitchFamily="34" charset="0"/>
              </a:rPr>
              <a:t>-To participate in local tenders UK firms must have a local partner</a:t>
            </a:r>
            <a:endParaRPr lang="en-GB"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586181" y="2636675"/>
            <a:ext cx="9485745" cy="1217577"/>
          </a:xfrm>
          <a:prstGeom prst="rect">
            <a:avLst/>
          </a:prstGeom>
          <a:noFill/>
        </p:spPr>
        <p:txBody>
          <a:bodyPr wrap="square" rtlCol="0">
            <a:spAutoFit/>
          </a:bodyPr>
          <a:lstStyle/>
          <a:p>
            <a:pPr lvl="0"/>
            <a:r>
              <a:rPr lang="en-GB" dirty="0" smtClean="0">
                <a:solidFill>
                  <a:schemeClr val="bg1"/>
                </a:solidFill>
                <a:latin typeface="Arial" panose="020B0604020202020204" pitchFamily="34" charset="0"/>
                <a:cs typeface="Arial" panose="020B0604020202020204" pitchFamily="34" charset="0"/>
              </a:rPr>
              <a:t>-The registration of medical devices is executed through the Pharmaceutical &amp; Regulatory Affairs Department (PRAD)</a:t>
            </a:r>
          </a:p>
          <a:p>
            <a:pPr lvl="0">
              <a:lnSpc>
                <a:spcPct val="107000"/>
              </a:lnSpc>
              <a:spcAft>
                <a:spcPts val="800"/>
              </a:spcAft>
            </a:pPr>
            <a:r>
              <a:rPr lang="en-GB"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dirty="0" smtClean="0">
                <a:solidFill>
                  <a:schemeClr val="bg1"/>
                </a:solidFill>
                <a:latin typeface="Arial" panose="020B0604020202020204" pitchFamily="34" charset="0"/>
                <a:cs typeface="Arial" panose="020B0604020202020204" pitchFamily="34" charset="0"/>
              </a:rPr>
              <a:t>Once registered or approved, products are allowed importation by way of permits granted by PRAD.</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2554175" y="4360952"/>
            <a:ext cx="9637825" cy="1077218"/>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-There </a:t>
            </a:r>
            <a:r>
              <a:rPr lang="en-GB" dirty="0">
                <a:solidFill>
                  <a:schemeClr val="bg1"/>
                </a:solidFill>
                <a:latin typeface="Arial" panose="020B0604020202020204" pitchFamily="34" charset="0"/>
                <a:cs typeface="Arial" panose="020B0604020202020204" pitchFamily="34" charset="0"/>
              </a:rPr>
              <a:t>is </a:t>
            </a:r>
            <a:r>
              <a:rPr lang="en-GB" dirty="0" smtClean="0">
                <a:solidFill>
                  <a:schemeClr val="bg1"/>
                </a:solidFill>
                <a:latin typeface="Arial" panose="020B0604020202020204" pitchFamily="34" charset="0"/>
                <a:cs typeface="Arial" panose="020B0604020202020204" pitchFamily="34" charset="0"/>
              </a:rPr>
              <a:t>no registration </a:t>
            </a:r>
            <a:r>
              <a:rPr lang="en-GB" dirty="0">
                <a:solidFill>
                  <a:schemeClr val="bg1"/>
                </a:solidFill>
                <a:latin typeface="Arial" panose="020B0604020202020204" pitchFamily="34" charset="0"/>
                <a:cs typeface="Arial" panose="020B0604020202020204" pitchFamily="34" charset="0"/>
              </a:rPr>
              <a:t>process for </a:t>
            </a:r>
            <a:r>
              <a:rPr lang="en-GB" dirty="0" smtClean="0">
                <a:solidFill>
                  <a:schemeClr val="bg1"/>
                </a:solidFill>
                <a:latin typeface="Arial" panose="020B0604020202020204" pitchFamily="34" charset="0"/>
                <a:cs typeface="Arial" panose="020B0604020202020204" pitchFamily="34" charset="0"/>
              </a:rPr>
              <a:t>medical </a:t>
            </a:r>
            <a:r>
              <a:rPr lang="en-GB" dirty="0">
                <a:solidFill>
                  <a:schemeClr val="bg1"/>
                </a:solidFill>
                <a:latin typeface="Arial" panose="020B0604020202020204" pitchFamily="34" charset="0"/>
                <a:cs typeface="Arial" panose="020B0604020202020204" pitchFamily="34" charset="0"/>
              </a:rPr>
              <a:t>devices</a:t>
            </a:r>
            <a:r>
              <a:rPr lang="en-GB" dirty="0" smtClean="0">
                <a:solidFill>
                  <a:schemeClr val="bg1"/>
                </a:solidFill>
                <a:latin typeface="Arial" panose="020B0604020202020204" pitchFamily="34" charset="0"/>
                <a:cs typeface="Arial" panose="020B0604020202020204" pitchFamily="34" charset="0"/>
              </a:rPr>
              <a:t>.</a:t>
            </a:r>
          </a:p>
          <a:p>
            <a:r>
              <a:rPr lang="en-GB" dirty="0" smtClean="0">
                <a:solidFill>
                  <a:schemeClr val="bg1"/>
                </a:solidFill>
                <a:latin typeface="Arial" panose="020B0604020202020204" pitchFamily="34" charset="0"/>
                <a:cs typeface="Arial" panose="020B0604020202020204" pitchFamily="34" charset="0"/>
              </a:rPr>
              <a:t>-</a:t>
            </a:r>
            <a:r>
              <a:rPr lang="en-GB" dirty="0">
                <a:solidFill>
                  <a:schemeClr val="bg1"/>
                </a:solidFill>
                <a:latin typeface="Arial" panose="020B0604020202020204" pitchFamily="34" charset="0"/>
                <a:cs typeface="Arial" panose="020B0604020202020204" pitchFamily="34" charset="0"/>
              </a:rPr>
              <a:t>UK companies must have a registered local </a:t>
            </a:r>
            <a:r>
              <a:rPr lang="en-GB" dirty="0" smtClean="0">
                <a:solidFill>
                  <a:schemeClr val="bg1"/>
                </a:solidFill>
                <a:latin typeface="Arial" panose="020B0604020202020204" pitchFamily="34" charset="0"/>
                <a:cs typeface="Arial" panose="020B0604020202020204" pitchFamily="34" charset="0"/>
              </a:rPr>
              <a:t>distributor in market </a:t>
            </a:r>
            <a:endParaRPr lang="en-GB" dirty="0">
              <a:solidFill>
                <a:schemeClr val="bg1"/>
              </a:solidFill>
              <a:latin typeface="Arial" panose="020B0604020202020204" pitchFamily="34" charset="0"/>
              <a:cs typeface="Arial" panose="020B0604020202020204" pitchFamily="34" charset="0"/>
            </a:endParaRPr>
          </a:p>
          <a:p>
            <a:r>
              <a:rPr lang="en-GB" sz="1400" dirty="0" smtClean="0">
                <a:solidFill>
                  <a:schemeClr val="bg1"/>
                </a:solidFill>
              </a:rPr>
              <a:t> </a:t>
            </a:r>
          </a:p>
          <a:p>
            <a:endParaRPr lang="en-GB" sz="1400" dirty="0">
              <a:solidFill>
                <a:schemeClr val="bg1"/>
              </a:solidFill>
            </a:endParaRPr>
          </a:p>
        </p:txBody>
      </p:sp>
    </p:spTree>
    <p:extLst>
      <p:ext uri="{BB962C8B-B14F-4D97-AF65-F5344CB8AC3E}">
        <p14:creationId xmlns:p14="http://schemas.microsoft.com/office/powerpoint/2010/main" val="405570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0" y="83836"/>
            <a:ext cx="8973312" cy="864096"/>
          </a:xfrm>
        </p:spPr>
        <p:txBody>
          <a:bodyPr/>
          <a:lstStyle/>
          <a:p>
            <a:r>
              <a:rPr lang="en-GB" dirty="0" smtClean="0">
                <a:solidFill>
                  <a:schemeClr val="tx2">
                    <a:lumMod val="75000"/>
                  </a:schemeClr>
                </a:solidFill>
              </a:rPr>
              <a:t>Opportunities in the English Speaking Caribbean</a:t>
            </a:r>
            <a:endParaRPr lang="en-GB" dirty="0"/>
          </a:p>
        </p:txBody>
      </p:sp>
      <p:sp>
        <p:nvSpPr>
          <p:cNvPr id="3" name="TextBox 2"/>
          <p:cNvSpPr txBox="1"/>
          <p:nvPr/>
        </p:nvSpPr>
        <p:spPr>
          <a:xfrm>
            <a:off x="434633" y="1415652"/>
            <a:ext cx="11010121" cy="400110"/>
          </a:xfrm>
          <a:prstGeom prst="rect">
            <a:avLst/>
          </a:prstGeom>
          <a:noFill/>
        </p:spPr>
        <p:txBody>
          <a:bodyPr wrap="square" rtlCol="0">
            <a:spAutoFit/>
          </a:bodyPr>
          <a:lstStyle/>
          <a:p>
            <a:pPr>
              <a:spcBef>
                <a:spcPct val="0"/>
              </a:spcBef>
              <a:buFont typeface="Wingdings" panose="05000000000000000000" pitchFamily="2" charset="2"/>
              <a:buChar char="§"/>
            </a:pPr>
            <a:endParaRPr lang="en-GB" altLang="en-US" sz="2000" dirty="0">
              <a:solidFill>
                <a:srgbClr val="1E1348"/>
              </a:solidFill>
            </a:endParaRPr>
          </a:p>
        </p:txBody>
      </p:sp>
      <p:graphicFrame>
        <p:nvGraphicFramePr>
          <p:cNvPr id="11" name="Diagram 10"/>
          <p:cNvGraphicFramePr/>
          <p:nvPr>
            <p:extLst>
              <p:ext uri="{D42A27DB-BD31-4B8C-83A1-F6EECF244321}">
                <p14:modId xmlns:p14="http://schemas.microsoft.com/office/powerpoint/2010/main" val="3779090552"/>
              </p:ext>
            </p:extLst>
          </p:nvPr>
        </p:nvGraphicFramePr>
        <p:xfrm>
          <a:off x="434633" y="706408"/>
          <a:ext cx="1161882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9795164" y="1827198"/>
            <a:ext cx="2182091" cy="4770537"/>
          </a:xfrm>
          <a:prstGeom prst="rect">
            <a:avLst/>
          </a:prstGeom>
          <a:noFill/>
        </p:spPr>
        <p:txBody>
          <a:bodyPr wrap="square" rtlCol="0">
            <a:spAutoFit/>
          </a:bodyPr>
          <a:lstStyle/>
          <a:p>
            <a:pPr marL="285750" indent="-285750">
              <a:buFont typeface="Arial" panose="020B0604020202020204" pitchFamily="34" charset="0"/>
              <a:buChar char="•"/>
            </a:pPr>
            <a:r>
              <a:rPr lang="en-GB" sz="1300" b="1" kern="0" dirty="0" smtClean="0">
                <a:solidFill>
                  <a:schemeClr val="bg1"/>
                </a:solidFill>
              </a:rPr>
              <a:t>£</a:t>
            </a:r>
            <a:r>
              <a:rPr lang="en-US" sz="1300" b="1" kern="0" dirty="0" smtClean="0">
                <a:solidFill>
                  <a:schemeClr val="bg1"/>
                </a:solidFill>
              </a:rPr>
              <a:t>50 </a:t>
            </a:r>
            <a:r>
              <a:rPr lang="en-US" sz="1300" kern="0" dirty="0">
                <a:solidFill>
                  <a:schemeClr val="bg1"/>
                </a:solidFill>
              </a:rPr>
              <a:t>million</a:t>
            </a:r>
            <a:r>
              <a:rPr lang="en-US" sz="1300" b="1" kern="0" dirty="0">
                <a:solidFill>
                  <a:schemeClr val="bg1"/>
                </a:solidFill>
              </a:rPr>
              <a:t> </a:t>
            </a:r>
            <a:r>
              <a:rPr lang="en-US" sz="1300" kern="0" dirty="0" smtClean="0">
                <a:solidFill>
                  <a:schemeClr val="bg1"/>
                </a:solidFill>
              </a:rPr>
              <a:t>for QEH including purchase of equipment – Barbados</a:t>
            </a:r>
          </a:p>
          <a:p>
            <a:pPr marL="285750" indent="-285750">
              <a:buFont typeface="Arial" panose="020B0604020202020204" pitchFamily="34" charset="0"/>
              <a:buChar char="•"/>
            </a:pPr>
            <a:endParaRPr lang="en-US" sz="1300" kern="0" dirty="0">
              <a:solidFill>
                <a:schemeClr val="bg1"/>
              </a:solidFill>
            </a:endParaRPr>
          </a:p>
          <a:p>
            <a:pPr marL="285750" lvl="0" indent="-285750">
              <a:buFont typeface="Arial" panose="020B0604020202020204" pitchFamily="34" charset="0"/>
              <a:buChar char="•"/>
            </a:pPr>
            <a:r>
              <a:rPr lang="en-GB" sz="1300" b="1" kern="0" dirty="0" smtClean="0">
                <a:solidFill>
                  <a:schemeClr val="bg1"/>
                </a:solidFill>
              </a:rPr>
              <a:t>£2 </a:t>
            </a:r>
            <a:r>
              <a:rPr lang="en-GB" sz="1300" kern="0" dirty="0">
                <a:solidFill>
                  <a:schemeClr val="bg1"/>
                </a:solidFill>
              </a:rPr>
              <a:t>million </a:t>
            </a:r>
            <a:r>
              <a:rPr lang="en-GB" sz="1300" kern="0" dirty="0" smtClean="0">
                <a:solidFill>
                  <a:schemeClr val="bg1"/>
                </a:solidFill>
              </a:rPr>
              <a:t>on St Jude's Hospital Rehabilitation – St Lucia </a:t>
            </a:r>
            <a:endParaRPr lang="en-US" sz="1300" kern="0" dirty="0">
              <a:solidFill>
                <a:schemeClr val="bg1"/>
              </a:solidFill>
            </a:endParaRPr>
          </a:p>
          <a:p>
            <a:pPr marL="285750" lvl="0" indent="-285750">
              <a:buFont typeface="Arial" panose="020B0604020202020204" pitchFamily="34" charset="0"/>
              <a:buChar char="•"/>
            </a:pPr>
            <a:endParaRPr lang="en-US" sz="1300" kern="0" dirty="0">
              <a:solidFill>
                <a:schemeClr val="bg1"/>
              </a:solidFill>
            </a:endParaRPr>
          </a:p>
          <a:p>
            <a:pPr marL="285750" lvl="0" indent="-285750">
              <a:buFont typeface="Arial" panose="020B0604020202020204" pitchFamily="34" charset="0"/>
              <a:buChar char="•"/>
            </a:pPr>
            <a:r>
              <a:rPr lang="en-US" sz="1300" b="1" kern="0" dirty="0" smtClean="0">
                <a:solidFill>
                  <a:schemeClr val="bg1"/>
                </a:solidFill>
              </a:rPr>
              <a:t>£300K </a:t>
            </a:r>
            <a:r>
              <a:rPr lang="en-US" sz="1300" kern="0" dirty="0" smtClean="0">
                <a:solidFill>
                  <a:schemeClr val="bg1"/>
                </a:solidFill>
              </a:rPr>
              <a:t>purchase of equipment MCMH – St Vincent </a:t>
            </a:r>
            <a:endParaRPr lang="en-US" sz="1300" kern="0" dirty="0">
              <a:solidFill>
                <a:schemeClr val="bg1"/>
              </a:solidFill>
            </a:endParaRPr>
          </a:p>
          <a:p>
            <a:pPr marL="285750" lvl="0" indent="-285750">
              <a:buFont typeface="Arial" panose="020B0604020202020204" pitchFamily="34" charset="0"/>
              <a:buChar char="•"/>
            </a:pPr>
            <a:endParaRPr lang="en-US" sz="1300" kern="0" dirty="0">
              <a:solidFill>
                <a:schemeClr val="bg1"/>
              </a:solidFill>
            </a:endParaRPr>
          </a:p>
          <a:p>
            <a:pPr marL="285750" lvl="0" indent="-285750">
              <a:buFont typeface="Arial" panose="020B0604020202020204" pitchFamily="34" charset="0"/>
              <a:buChar char="•"/>
            </a:pPr>
            <a:r>
              <a:rPr lang="en-US" sz="1300" b="1" kern="0" dirty="0" smtClean="0">
                <a:solidFill>
                  <a:schemeClr val="bg1"/>
                </a:solidFill>
              </a:rPr>
              <a:t>£1.8</a:t>
            </a:r>
            <a:r>
              <a:rPr lang="en-US" sz="1300" kern="0" dirty="0" smtClean="0">
                <a:solidFill>
                  <a:schemeClr val="bg1"/>
                </a:solidFill>
              </a:rPr>
              <a:t> </a:t>
            </a:r>
            <a:r>
              <a:rPr lang="en-US" sz="1300" kern="0" dirty="0">
                <a:solidFill>
                  <a:schemeClr val="bg1"/>
                </a:solidFill>
              </a:rPr>
              <a:t>million C-19 </a:t>
            </a:r>
            <a:r>
              <a:rPr lang="en-US" sz="1300" kern="0" dirty="0" smtClean="0">
                <a:solidFill>
                  <a:schemeClr val="bg1"/>
                </a:solidFill>
              </a:rPr>
              <a:t>response – Grenada</a:t>
            </a:r>
          </a:p>
          <a:p>
            <a:pPr marL="285750" lvl="0" indent="-285750">
              <a:buFont typeface="Arial" panose="020B0604020202020204" pitchFamily="34" charset="0"/>
              <a:buChar char="•"/>
            </a:pPr>
            <a:endParaRPr lang="en-US" sz="1300" kern="0" dirty="0">
              <a:solidFill>
                <a:schemeClr val="bg1"/>
              </a:solidFill>
            </a:endParaRPr>
          </a:p>
          <a:p>
            <a:pPr marL="285750" lvl="0" indent="-285750">
              <a:buFont typeface="Arial" panose="020B0604020202020204" pitchFamily="34" charset="0"/>
              <a:buChar char="•"/>
            </a:pPr>
            <a:r>
              <a:rPr lang="en-US" sz="1300" kern="0" dirty="0" smtClean="0">
                <a:solidFill>
                  <a:schemeClr val="bg1"/>
                </a:solidFill>
              </a:rPr>
              <a:t>CDB procurement of dialysis and renal equipment  </a:t>
            </a:r>
          </a:p>
          <a:p>
            <a:pPr marL="285750" lvl="0" indent="-285750">
              <a:buFont typeface="Arial" panose="020B0604020202020204" pitchFamily="34" charset="0"/>
              <a:buChar char="•"/>
            </a:pPr>
            <a:endParaRPr lang="en-US" sz="1400" kern="0" dirty="0">
              <a:solidFill>
                <a:schemeClr val="bg1"/>
              </a:solidFill>
            </a:endParaRPr>
          </a:p>
          <a:p>
            <a:pPr lvl="0"/>
            <a:endParaRPr lang="en-US" sz="1400" kern="0" dirty="0" smtClean="0">
              <a:solidFill>
                <a:schemeClr val="bg1"/>
              </a:solidFill>
            </a:endParaRPr>
          </a:p>
          <a:p>
            <a:pPr lvl="0"/>
            <a:endParaRPr lang="en-US" sz="1400" kern="0" dirty="0">
              <a:solidFill>
                <a:schemeClr val="bg1"/>
              </a:solidFill>
            </a:endParaRPr>
          </a:p>
          <a:p>
            <a:pPr lvl="0"/>
            <a:endParaRPr lang="en-US" sz="1400" kern="0" dirty="0" smtClean="0">
              <a:solidFill>
                <a:schemeClr val="bg1"/>
              </a:solidFill>
            </a:endParaRPr>
          </a:p>
          <a:p>
            <a:pPr lvl="0"/>
            <a:endParaRPr lang="en-US" sz="1400" kern="0" dirty="0">
              <a:solidFill>
                <a:schemeClr val="bg1"/>
              </a:solidFill>
            </a:endParaRPr>
          </a:p>
        </p:txBody>
      </p:sp>
      <p:sp>
        <p:nvSpPr>
          <p:cNvPr id="13" name="Rectangle 12"/>
          <p:cNvSpPr/>
          <p:nvPr/>
        </p:nvSpPr>
        <p:spPr>
          <a:xfrm>
            <a:off x="171266" y="5438075"/>
            <a:ext cx="12145556" cy="923330"/>
          </a:xfrm>
          <a:prstGeom prst="rect">
            <a:avLst/>
          </a:prstGeom>
        </p:spPr>
        <p:txBody>
          <a:bodyPr wrap="square">
            <a:spAutoFit/>
          </a:bodyPr>
          <a:lstStyle/>
          <a:p>
            <a:pPr lvl="0"/>
            <a:r>
              <a:rPr lang="en-GB" dirty="0"/>
              <a:t/>
            </a:r>
            <a:br>
              <a:rPr lang="en-GB" dirty="0"/>
            </a:br>
            <a:endParaRPr lang="en-GB" dirty="0"/>
          </a:p>
          <a:p>
            <a:pPr lvl="0"/>
            <a:r>
              <a:rPr lang="en-GB" dirty="0" smtClean="0"/>
              <a:t>You </a:t>
            </a:r>
            <a:r>
              <a:rPr lang="en-GB" dirty="0"/>
              <a:t>can register to find out about opportunities in the Caribbean on </a:t>
            </a:r>
            <a:r>
              <a:rPr lang="en-GB" u="sng" dirty="0">
                <a:hlinkClick r:id="rId8"/>
              </a:rPr>
              <a:t>https://</a:t>
            </a:r>
            <a:r>
              <a:rPr lang="en-GB" u="sng" dirty="0" smtClean="0">
                <a:hlinkClick r:id="rId8"/>
              </a:rPr>
              <a:t>www.great.gov.uk/export-opportunities/</a:t>
            </a:r>
            <a:endParaRPr lang="en-GB" dirty="0"/>
          </a:p>
        </p:txBody>
      </p:sp>
    </p:spTree>
    <p:extLst>
      <p:ext uri="{BB962C8B-B14F-4D97-AF65-F5344CB8AC3E}">
        <p14:creationId xmlns:p14="http://schemas.microsoft.com/office/powerpoint/2010/main" val="2375229824"/>
      </p:ext>
    </p:extLst>
  </p:cSld>
  <p:clrMapOvr>
    <a:masterClrMapping/>
  </p:clrMapOvr>
  <mc:AlternateContent xmlns:mc="http://schemas.openxmlformats.org/markup-compatibility/2006" xmlns:p14="http://schemas.microsoft.com/office/powerpoint/2010/main">
    <mc:Choice Requires="p14">
      <p:transition spd="slow" p14:dur="2000" advTm="7296"/>
    </mc:Choice>
    <mc:Fallback xmlns="">
      <p:transition spd="slow" advTm="729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3962F-497C-4DFF-AA2E-F47D9BC7BF16}" vid="{7F942FB1-3BA5-4ACD-85E8-2C9CEE4FF6E0}"/>
    </a:ext>
  </a:extLst>
</a:theme>
</file>

<file path=ppt/theme/theme2.xml><?xml version="1.0" encoding="utf-8"?>
<a:theme xmlns:a="http://schemas.openxmlformats.org/drawingml/2006/main" name="GREAT-Template_v6">
  <a:themeElements>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C9FB15D2A9642944F9E40E19F31FB" ma:contentTypeVersion="16" ma:contentTypeDescription="Create a new document." ma:contentTypeScope="" ma:versionID="d9ee6f3390fd76df8b24851f42677271">
  <xsd:schema xmlns:xsd="http://www.w3.org/2001/XMLSchema" xmlns:xs="http://www.w3.org/2001/XMLSchema" xmlns:p="http://schemas.microsoft.com/office/2006/metadata/properties" xmlns:ns1="http://schemas.microsoft.com/sharepoint/v3" xmlns:ns3="bf0587d9-6eb3-47b4-bb3e-945962f625b6" xmlns:ns4="a63d8a0e-47ae-4fed-acca-54e9ff3f4684" targetNamespace="http://schemas.microsoft.com/office/2006/metadata/properties" ma:root="true" ma:fieldsID="34231a0f65a9d73e19b471585b90b96b" ns1:_="" ns3:_="" ns4:_="">
    <xsd:import namespace="http://schemas.microsoft.com/sharepoint/v3"/>
    <xsd:import namespace="bf0587d9-6eb3-47b4-bb3e-945962f625b6"/>
    <xsd:import namespace="a63d8a0e-47ae-4fed-acca-54e9ff3f4684"/>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0587d9-6eb3-47b4-bb3e-945962f625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3d8a0e-47ae-4fed-acca-54e9ff3f468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E4FBF-520A-4623-8EDC-D7DDC1CE0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0587d9-6eb3-47b4-bb3e-945962f625b6"/>
    <ds:schemaRef ds:uri="a63d8a0e-47ae-4fed-acca-54e9ff3f46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626A1B-3024-4F45-A385-0A3D757BC4BE}">
  <ds:schemaRefs>
    <ds:schemaRef ds:uri="http://purl.org/dc/terms/"/>
    <ds:schemaRef ds:uri="http://schemas.microsoft.com/sharepoint/v3"/>
    <ds:schemaRef ds:uri="http://purl.org/dc/dcmitype/"/>
    <ds:schemaRef ds:uri="http://schemas.openxmlformats.org/package/2006/metadata/core-properties"/>
    <ds:schemaRef ds:uri="http://purl.org/dc/elements/1.1/"/>
    <ds:schemaRef ds:uri="http://schemas.microsoft.com/office/2006/metadata/properties"/>
    <ds:schemaRef ds:uri="bf0587d9-6eb3-47b4-bb3e-945962f625b6"/>
    <ds:schemaRef ds:uri="http://schemas.microsoft.com/office/2006/documentManagement/types"/>
    <ds:schemaRef ds:uri="http://schemas.microsoft.com/office/infopath/2007/PartnerControls"/>
    <ds:schemaRef ds:uri="a63d8a0e-47ae-4fed-acca-54e9ff3f4684"/>
    <ds:schemaRef ds:uri="http://www.w3.org/XML/1998/namespace"/>
  </ds:schemaRefs>
</ds:datastoreItem>
</file>

<file path=customXml/itemProps3.xml><?xml version="1.0" encoding="utf-8"?>
<ds:datastoreItem xmlns:ds="http://schemas.openxmlformats.org/officeDocument/2006/customXml" ds:itemID="{41862C39-5768-405C-B237-DE2B28D16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12847</TotalTime>
  <Words>5551</Words>
  <Application>Microsoft Office PowerPoint</Application>
  <PresentationFormat>Widescreen</PresentationFormat>
  <Paragraphs>371</Paragraphs>
  <Slides>15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ＭＳ Ｐゴシック</vt:lpstr>
      <vt:lpstr>Arial</vt:lpstr>
      <vt:lpstr>Baskerville Old Face</vt:lpstr>
      <vt:lpstr>Calibri</vt:lpstr>
      <vt:lpstr>Calibri Light</vt:lpstr>
      <vt:lpstr>Noto Sans</vt:lpstr>
      <vt:lpstr>Times New Roman</vt:lpstr>
      <vt:lpstr>Wingdings</vt:lpstr>
      <vt:lpstr>Office Theme</vt:lpstr>
      <vt:lpstr>GREAT-Template_v6</vt:lpstr>
      <vt:lpstr>1_Office Theme</vt:lpstr>
      <vt:lpstr>PowerPoint Presentation</vt:lpstr>
      <vt:lpstr>PowerPoint Presentation</vt:lpstr>
      <vt:lpstr>PowerPoint Presentation</vt:lpstr>
      <vt:lpstr>Overview of the Life Sciences Sector </vt:lpstr>
      <vt:lpstr>PowerPoint Presentation</vt:lpstr>
      <vt:lpstr>Regional Challenges</vt:lpstr>
      <vt:lpstr>Regional Priorities</vt:lpstr>
      <vt:lpstr>Regulatory Environment</vt:lpstr>
      <vt:lpstr>Opportunities in the English Speaking Caribbean</vt:lpstr>
      <vt:lpstr>Private Sector Opportunities </vt:lpstr>
      <vt:lpstr>Route to Market </vt:lpstr>
      <vt:lpstr>Success Story - FreeHand Collaborative Robot</vt:lpstr>
      <vt:lpstr>Tips for doing business in the Caribbean</vt:lpstr>
      <vt:lpstr>How does DIT help UK firms?</vt:lpstr>
      <vt:lpstr>For further information please contact:</vt:lpstr>
    </vt:vector>
  </TitlesOfParts>
  <Company>The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Ramlochan (Sensitive)</dc:creator>
  <cp:lastModifiedBy>Vincent Ramlochan (Sensitive)</cp:lastModifiedBy>
  <cp:revision>63</cp:revision>
  <dcterms:created xsi:type="dcterms:W3CDTF">2021-10-25T13:59:48Z</dcterms:created>
  <dcterms:modified xsi:type="dcterms:W3CDTF">2022-08-19T13:14:48Z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0x010100202C9FB15D2A9642944F9E40E19F31FB</vt:lpwstr>
  </property>
</Properties>
</file>