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690" r:id="rId5"/>
    <p:sldMasterId id="2147483699" r:id="rId6"/>
  </p:sldMasterIdLst>
  <p:notesMasterIdLst>
    <p:notesMasterId r:id="rId26"/>
  </p:notesMasterIdLst>
  <p:handoutMasterIdLst>
    <p:handoutMasterId r:id="rId27"/>
  </p:handoutMasterIdLst>
  <p:sldIdLst>
    <p:sldId id="258" r:id="rId7"/>
    <p:sldId id="790" r:id="rId8"/>
    <p:sldId id="1327" r:id="rId9"/>
    <p:sldId id="1310" r:id="rId10"/>
    <p:sldId id="1338" r:id="rId11"/>
    <p:sldId id="1311" r:id="rId12"/>
    <p:sldId id="1035" r:id="rId13"/>
    <p:sldId id="1339" r:id="rId14"/>
    <p:sldId id="1335" r:id="rId15"/>
    <p:sldId id="1336" r:id="rId16"/>
    <p:sldId id="1337" r:id="rId17"/>
    <p:sldId id="1340" r:id="rId18"/>
    <p:sldId id="1319" r:id="rId19"/>
    <p:sldId id="1334" r:id="rId20"/>
    <p:sldId id="1322" r:id="rId21"/>
    <p:sldId id="1320" r:id="rId22"/>
    <p:sldId id="1324" r:id="rId23"/>
    <p:sldId id="1304" r:id="rId24"/>
    <p:sldId id="132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44B"/>
    <a:srgbClr val="B11F26"/>
    <a:srgbClr val="DFD5C5"/>
    <a:srgbClr val="5F5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01998-7560-4D6F-AFAD-296F4E291F2E}" v="3862" dt="2021-02-09T09:17:41.826"/>
    <p1510:client id="{BC5AA8B4-1B5A-07A8-0FFA-0B29F1A4D9F5}" v="245" dt="2021-02-09T09:13:30.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35" autoAdjust="0"/>
  </p:normalViewPr>
  <p:slideViewPr>
    <p:cSldViewPr snapToGrid="0">
      <p:cViewPr varScale="1">
        <p:scale>
          <a:sx n="39" d="100"/>
          <a:sy n="39" d="100"/>
        </p:scale>
        <p:origin x="1231" y="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E62683-9D29-0E4C-AD3B-CDA02535FA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A48B875-FBBC-A442-B7E2-108490D21D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C5C79B-CA8A-444F-87BB-D287910C4B86}" type="datetimeFigureOut">
              <a:rPr lang="en-US" smtClean="0"/>
              <a:t>8/19/2022</a:t>
            </a:fld>
            <a:endParaRPr lang="en-US"/>
          </a:p>
        </p:txBody>
      </p:sp>
      <p:sp>
        <p:nvSpPr>
          <p:cNvPr id="4" name="Footer Placeholder 3">
            <a:extLst>
              <a:ext uri="{FF2B5EF4-FFF2-40B4-BE49-F238E27FC236}">
                <a16:creationId xmlns:a16="http://schemas.microsoft.com/office/drawing/2014/main" id="{534A224D-A7DF-A14B-88AA-8173395C2E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543FEC-7AA7-B247-AF81-B60919336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E22477-FB40-264A-BE09-2D5BE008783D}" type="slidenum">
              <a:rPr lang="en-US" smtClean="0"/>
              <a:t>‹#›</a:t>
            </a:fld>
            <a:endParaRPr lang="en-US"/>
          </a:p>
        </p:txBody>
      </p:sp>
    </p:spTree>
    <p:extLst>
      <p:ext uri="{BB962C8B-B14F-4D97-AF65-F5344CB8AC3E}">
        <p14:creationId xmlns:p14="http://schemas.microsoft.com/office/powerpoint/2010/main" val="1614825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4423F-DCDB-E043-BB25-5527F1E0FACA}"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48EC5-A0CF-104C-BA82-F5CD62CBF99E}" type="slidenum">
              <a:rPr lang="en-US" smtClean="0"/>
              <a:t>‹#›</a:t>
            </a:fld>
            <a:endParaRPr lang="en-US"/>
          </a:p>
        </p:txBody>
      </p:sp>
    </p:spTree>
    <p:extLst>
      <p:ext uri="{BB962C8B-B14F-4D97-AF65-F5344CB8AC3E}">
        <p14:creationId xmlns:p14="http://schemas.microsoft.com/office/powerpoint/2010/main" val="162803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5F5DF6-DB79-47C2-91F9-FE9DC10FFA83}" type="slidenum">
              <a:rPr kumimoji="0" lang="en-GB" sz="1200" b="0" i="0" u="none" strike="noStrike" kern="1200" cap="none" spc="0" normalizeH="0" baseline="0" noProof="0" smtClean="0">
                <a:ln>
                  <a:noFill/>
                </a:ln>
                <a:solidFill>
                  <a:srgbClr val="000000"/>
                </a:solidFill>
                <a:effectLst/>
                <a:uLnTx/>
                <a:uFillTx/>
                <a:latin typeface="Gill Sans" pitchFamily="34" charset="0"/>
                <a:ea typeface="ヒラギノ角ゴ ProN W3" charset="-128"/>
                <a:cs typeface="+mn-cs"/>
                <a:sym typeface="Gill Sans"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Gill Sans" pitchFamily="34" charset="0"/>
              <a:ea typeface="ヒラギノ角ゴ ProN W3" charset="-128"/>
              <a:cs typeface="+mn-cs"/>
              <a:sym typeface="Gill Sans" pitchFamily="34" charset="0"/>
            </a:endParaRPr>
          </a:p>
        </p:txBody>
      </p:sp>
    </p:spTree>
    <p:extLst>
      <p:ext uri="{BB962C8B-B14F-4D97-AF65-F5344CB8AC3E}">
        <p14:creationId xmlns:p14="http://schemas.microsoft.com/office/powerpoint/2010/main" val="1010705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648EC5-A0CF-104C-BA82-F5CD62CBF99E}" type="slidenum">
              <a:rPr lang="en-US" smtClean="0"/>
              <a:t>17</a:t>
            </a:fld>
            <a:endParaRPr lang="en-US"/>
          </a:p>
        </p:txBody>
      </p:sp>
    </p:spTree>
    <p:extLst>
      <p:ext uri="{BB962C8B-B14F-4D97-AF65-F5344CB8AC3E}">
        <p14:creationId xmlns:p14="http://schemas.microsoft.com/office/powerpoint/2010/main" val="374053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5F5DF6-DB79-47C2-91F9-FE9DC10FFA83}" type="slidenum">
              <a:rPr kumimoji="0" lang="en-GB" sz="1200" b="0" i="0" u="none" strike="noStrike" kern="1200" cap="none" spc="0" normalizeH="0" baseline="0" noProof="0" smtClean="0">
                <a:ln>
                  <a:noFill/>
                </a:ln>
                <a:solidFill>
                  <a:srgbClr val="000000"/>
                </a:solidFill>
                <a:effectLst/>
                <a:uLnTx/>
                <a:uFillTx/>
                <a:latin typeface="Gill Sans" pitchFamily="34" charset="0"/>
                <a:ea typeface="ヒラギノ角ゴ ProN W3" charset="-128"/>
                <a:cs typeface="+mn-cs"/>
                <a:sym typeface="Gill Sans"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Gill Sans" pitchFamily="34" charset="0"/>
              <a:ea typeface="ヒラギノ角ゴ ProN W3" charset="-128"/>
              <a:cs typeface="+mn-cs"/>
              <a:sym typeface="Gill Sans" pitchFamily="34" charset="0"/>
            </a:endParaRPr>
          </a:p>
        </p:txBody>
      </p:sp>
    </p:spTree>
    <p:extLst>
      <p:ext uri="{BB962C8B-B14F-4D97-AF65-F5344CB8AC3E}">
        <p14:creationId xmlns:p14="http://schemas.microsoft.com/office/powerpoint/2010/main" val="67084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648EC5-A0CF-104C-BA82-F5CD62CBF99E}" type="slidenum">
              <a:rPr lang="en-US" smtClean="0"/>
              <a:t>3</a:t>
            </a:fld>
            <a:endParaRPr lang="en-US"/>
          </a:p>
        </p:txBody>
      </p:sp>
    </p:spTree>
    <p:extLst>
      <p:ext uri="{BB962C8B-B14F-4D97-AF65-F5344CB8AC3E}">
        <p14:creationId xmlns:p14="http://schemas.microsoft.com/office/powerpoint/2010/main" val="209923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648EC5-A0CF-104C-BA82-F5CD62CBF99E}" type="slidenum">
              <a:rPr lang="en-US" smtClean="0"/>
              <a:t>5</a:t>
            </a:fld>
            <a:endParaRPr lang="en-US"/>
          </a:p>
        </p:txBody>
      </p:sp>
    </p:spTree>
    <p:extLst>
      <p:ext uri="{BB962C8B-B14F-4D97-AF65-F5344CB8AC3E}">
        <p14:creationId xmlns:p14="http://schemas.microsoft.com/office/powerpoint/2010/main" val="2501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4167" rtl="0" eaLnBrk="1" fontAlgn="auto" latinLnBrk="0" hangingPunct="1">
              <a:lnSpc>
                <a:spcPct val="100000"/>
              </a:lnSpc>
              <a:spcBef>
                <a:spcPts val="0"/>
              </a:spcBef>
              <a:spcAft>
                <a:spcPts val="0"/>
              </a:spcAft>
              <a:buClrTx/>
              <a:buSzTx/>
              <a:buFontTx/>
              <a:buNone/>
              <a:tabLst/>
              <a:defRPr/>
            </a:pPr>
            <a:r>
              <a:rPr lang="en-GB" dirty="0"/>
              <a:t>- There are five key trends that are driving opportunities for the UK in SE Asia </a:t>
            </a:r>
          </a:p>
          <a:p>
            <a:pPr marL="0" marR="0" lvl="0" indent="0" algn="l" defTabSz="514167" rtl="0" eaLnBrk="1" fontAlgn="auto" latinLnBrk="0" hangingPunct="1">
              <a:lnSpc>
                <a:spcPct val="100000"/>
              </a:lnSpc>
              <a:spcBef>
                <a:spcPts val="0"/>
              </a:spcBef>
              <a:spcAft>
                <a:spcPts val="0"/>
              </a:spcAft>
              <a:buClrTx/>
              <a:buSzTx/>
              <a:buFontTx/>
              <a:buNone/>
              <a:tabLst/>
              <a:defRPr/>
            </a:pPr>
            <a:r>
              <a:rPr lang="en-GB" dirty="0"/>
              <a:t>- </a:t>
            </a:r>
            <a:r>
              <a:rPr lang="es-ES" sz="700" dirty="0" err="1">
                <a:solidFill>
                  <a:srgbClr val="000000">
                    <a:lumMod val="75000"/>
                    <a:lumOff val="25000"/>
                  </a:srgbClr>
                </a:solidFill>
                <a:latin typeface="Arial"/>
              </a:rPr>
              <a:t>People</a:t>
            </a:r>
            <a:r>
              <a:rPr lang="es-ES" sz="700" dirty="0">
                <a:solidFill>
                  <a:srgbClr val="000000">
                    <a:lumMod val="75000"/>
                    <a:lumOff val="25000"/>
                  </a:srgbClr>
                </a:solidFill>
                <a:latin typeface="Arial"/>
              </a:rPr>
              <a:t> in </a:t>
            </a:r>
            <a:r>
              <a:rPr lang="en-GB" sz="700" dirty="0">
                <a:solidFill>
                  <a:srgbClr val="000000">
                    <a:lumMod val="75000"/>
                    <a:lumOff val="25000"/>
                  </a:srgbClr>
                </a:solidFill>
                <a:latin typeface="Arial"/>
              </a:rPr>
              <a:t>Asian</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economies</a:t>
            </a:r>
            <a:r>
              <a:rPr lang="es-ES" sz="700" dirty="0">
                <a:solidFill>
                  <a:srgbClr val="000000">
                    <a:lumMod val="75000"/>
                    <a:lumOff val="25000"/>
                  </a:srgbClr>
                </a:solidFill>
                <a:latin typeface="Arial"/>
              </a:rPr>
              <a:t> are </a:t>
            </a:r>
            <a:r>
              <a:rPr lang="es-ES" sz="700" dirty="0" err="1">
                <a:solidFill>
                  <a:srgbClr val="000000">
                    <a:lumMod val="75000"/>
                    <a:lumOff val="25000"/>
                  </a:srgbClr>
                </a:solidFill>
                <a:latin typeface="Arial"/>
              </a:rPr>
              <a:t>ageing</a:t>
            </a:r>
            <a:r>
              <a:rPr lang="es-ES" sz="700" dirty="0">
                <a:solidFill>
                  <a:srgbClr val="000000">
                    <a:lumMod val="75000"/>
                    <a:lumOff val="25000"/>
                  </a:srgbClr>
                </a:solidFill>
                <a:latin typeface="Arial"/>
              </a:rPr>
              <a:t> and </a:t>
            </a:r>
            <a:r>
              <a:rPr lang="es-ES" sz="700" dirty="0" err="1">
                <a:solidFill>
                  <a:srgbClr val="000000">
                    <a:lumMod val="75000"/>
                    <a:lumOff val="25000"/>
                  </a:srgbClr>
                </a:solidFill>
                <a:latin typeface="Arial"/>
              </a:rPr>
              <a:t>increasing</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need</a:t>
            </a:r>
            <a:r>
              <a:rPr lang="es-ES" sz="700" dirty="0">
                <a:solidFill>
                  <a:srgbClr val="000000">
                    <a:lumMod val="75000"/>
                    <a:lumOff val="25000"/>
                  </a:srgbClr>
                </a:solidFill>
                <a:latin typeface="Arial"/>
              </a:rPr>
              <a:t> for </a:t>
            </a:r>
            <a:r>
              <a:rPr lang="es-ES" sz="700" dirty="0" err="1">
                <a:solidFill>
                  <a:srgbClr val="000000">
                    <a:lumMod val="75000"/>
                    <a:lumOff val="25000"/>
                  </a:srgbClr>
                </a:solidFill>
                <a:latin typeface="Arial"/>
              </a:rPr>
              <a:t>complex</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care</a:t>
            </a:r>
            <a:endParaRPr lang="es-ES" sz="700" dirty="0">
              <a:solidFill>
                <a:srgbClr val="000000">
                  <a:lumMod val="75000"/>
                  <a:lumOff val="25000"/>
                </a:srgbClr>
              </a:solidFill>
              <a:latin typeface="Arial"/>
            </a:endParaRPr>
          </a:p>
          <a:p>
            <a:pPr marL="0" marR="0" lvl="0" indent="0" algn="l" defTabSz="514167" rtl="0" eaLnBrk="1" fontAlgn="auto" latinLnBrk="0" hangingPunct="1">
              <a:lnSpc>
                <a:spcPct val="100000"/>
              </a:lnSpc>
              <a:spcBef>
                <a:spcPts val="0"/>
              </a:spcBef>
              <a:spcAft>
                <a:spcPts val="0"/>
              </a:spcAft>
              <a:buClrTx/>
              <a:buSzTx/>
              <a:buFontTx/>
              <a:buNone/>
              <a:tabLst/>
              <a:defRPr/>
            </a:pPr>
            <a:r>
              <a:rPr lang="en-GB" dirty="0"/>
              <a:t>- </a:t>
            </a:r>
            <a:r>
              <a:rPr lang="es-ES" sz="700" dirty="0" err="1">
                <a:solidFill>
                  <a:srgbClr val="000000">
                    <a:lumMod val="75000"/>
                    <a:lumOff val="25000"/>
                  </a:srgbClr>
                </a:solidFill>
                <a:latin typeface="Arial"/>
              </a:rPr>
              <a:t>Rise</a:t>
            </a:r>
            <a:r>
              <a:rPr lang="es-ES" sz="700" dirty="0">
                <a:solidFill>
                  <a:srgbClr val="000000">
                    <a:lumMod val="75000"/>
                    <a:lumOff val="25000"/>
                  </a:srgbClr>
                </a:solidFill>
                <a:latin typeface="Arial"/>
              </a:rPr>
              <a:t> in Diabetes, Cardiovascular, diabetes and mental </a:t>
            </a:r>
            <a:r>
              <a:rPr lang="es-ES" sz="700" dirty="0" err="1">
                <a:solidFill>
                  <a:srgbClr val="000000">
                    <a:lumMod val="75000"/>
                    <a:lumOff val="25000"/>
                  </a:srgbClr>
                </a:solidFill>
                <a:latin typeface="Arial"/>
              </a:rPr>
              <a:t>health</a:t>
            </a:r>
            <a:r>
              <a:rPr lang="es-ES" sz="700" dirty="0">
                <a:solidFill>
                  <a:srgbClr val="000000">
                    <a:lumMod val="75000"/>
                    <a:lumOff val="25000"/>
                  </a:srgbClr>
                </a:solidFill>
                <a:latin typeface="Arial"/>
              </a:rPr>
              <a:t> are </a:t>
            </a:r>
            <a:r>
              <a:rPr lang="es-ES" sz="700" dirty="0" err="1">
                <a:solidFill>
                  <a:srgbClr val="000000">
                    <a:lumMod val="75000"/>
                    <a:lumOff val="25000"/>
                  </a:srgbClr>
                </a:solidFill>
                <a:latin typeface="Arial"/>
              </a:rPr>
              <a:t>the</a:t>
            </a:r>
            <a:r>
              <a:rPr lang="es-ES" sz="700" dirty="0">
                <a:solidFill>
                  <a:srgbClr val="000000">
                    <a:lumMod val="75000"/>
                    <a:lumOff val="25000"/>
                  </a:srgbClr>
                </a:solidFill>
                <a:latin typeface="Arial"/>
              </a:rPr>
              <a:t> new </a:t>
            </a:r>
            <a:r>
              <a:rPr lang="es-ES" sz="700" dirty="0" err="1">
                <a:solidFill>
                  <a:srgbClr val="000000">
                    <a:lumMod val="75000"/>
                    <a:lumOff val="25000"/>
                  </a:srgbClr>
                </a:solidFill>
                <a:latin typeface="Arial"/>
              </a:rPr>
              <a:t>epidemics</a:t>
            </a:r>
            <a:r>
              <a:rPr lang="es-ES" sz="700" dirty="0">
                <a:solidFill>
                  <a:srgbClr val="000000">
                    <a:lumMod val="75000"/>
                    <a:lumOff val="25000"/>
                  </a:srgbClr>
                </a:solidFill>
                <a:latin typeface="Arial"/>
              </a:rPr>
              <a:t> </a:t>
            </a:r>
          </a:p>
          <a:p>
            <a:pPr marL="0" marR="0" lvl="0" indent="0" algn="l" defTabSz="514167" rtl="0" eaLnBrk="1" fontAlgn="auto" latinLnBrk="0" hangingPunct="1">
              <a:lnSpc>
                <a:spcPct val="100000"/>
              </a:lnSpc>
              <a:spcBef>
                <a:spcPts val="0"/>
              </a:spcBef>
              <a:spcAft>
                <a:spcPts val="0"/>
              </a:spcAft>
              <a:buClrTx/>
              <a:buSzTx/>
              <a:buFontTx/>
              <a:buNone/>
              <a:tabLst/>
              <a:defRPr/>
            </a:pPr>
            <a:r>
              <a:rPr lang="en-GB" dirty="0"/>
              <a:t>- </a:t>
            </a:r>
            <a:r>
              <a:rPr lang="es-ES" sz="700" dirty="0" err="1">
                <a:solidFill>
                  <a:srgbClr val="000000">
                    <a:lumMod val="75000"/>
                    <a:lumOff val="25000"/>
                  </a:srgbClr>
                </a:solidFill>
                <a:latin typeface="Arial"/>
              </a:rPr>
              <a:t>Primary</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care</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prevention</a:t>
            </a:r>
            <a:r>
              <a:rPr lang="es-ES" sz="700" dirty="0">
                <a:solidFill>
                  <a:srgbClr val="000000">
                    <a:lumMod val="75000"/>
                    <a:lumOff val="25000"/>
                  </a:srgbClr>
                </a:solidFill>
                <a:latin typeface="Arial"/>
              </a:rPr>
              <a:t> and </a:t>
            </a:r>
            <a:r>
              <a:rPr lang="es-ES" sz="700" dirty="0" err="1">
                <a:solidFill>
                  <a:srgbClr val="000000">
                    <a:lumMod val="75000"/>
                    <a:lumOff val="25000"/>
                  </a:srgbClr>
                </a:solidFill>
                <a:latin typeface="Arial"/>
              </a:rPr>
              <a:t>quality</a:t>
            </a:r>
            <a:r>
              <a:rPr lang="es-ES" sz="700" dirty="0">
                <a:solidFill>
                  <a:srgbClr val="000000">
                    <a:lumMod val="75000"/>
                    <a:lumOff val="25000"/>
                  </a:srgbClr>
                </a:solidFill>
                <a:latin typeface="Arial"/>
              </a:rPr>
              <a:t> of </a:t>
            </a:r>
            <a:r>
              <a:rPr lang="es-ES" sz="700" dirty="0" err="1">
                <a:solidFill>
                  <a:srgbClr val="000000">
                    <a:lumMod val="75000"/>
                    <a:lumOff val="25000"/>
                  </a:srgbClr>
                </a:solidFill>
                <a:latin typeface="Arial"/>
              </a:rPr>
              <a:t>care</a:t>
            </a:r>
            <a:r>
              <a:rPr lang="es-ES" sz="700" dirty="0">
                <a:solidFill>
                  <a:srgbClr val="000000">
                    <a:lumMod val="75000"/>
                    <a:lumOff val="25000"/>
                  </a:srgbClr>
                </a:solidFill>
                <a:latin typeface="Arial"/>
              </a:rPr>
              <a:t> are </a:t>
            </a:r>
            <a:r>
              <a:rPr lang="es-ES" sz="700" dirty="0" err="1">
                <a:solidFill>
                  <a:srgbClr val="000000">
                    <a:lumMod val="75000"/>
                    <a:lumOff val="25000"/>
                  </a:srgbClr>
                </a:solidFill>
                <a:latin typeface="Arial"/>
              </a:rPr>
              <a:t>seen</a:t>
            </a:r>
            <a:r>
              <a:rPr lang="es-ES" sz="700" dirty="0">
                <a:solidFill>
                  <a:srgbClr val="000000">
                    <a:lumMod val="75000"/>
                    <a:lumOff val="25000"/>
                  </a:srgbClr>
                </a:solidFill>
                <a:latin typeface="Arial"/>
              </a:rPr>
              <a:t> as </a:t>
            </a:r>
            <a:r>
              <a:rPr lang="es-ES" sz="700" dirty="0" err="1">
                <a:solidFill>
                  <a:srgbClr val="000000">
                    <a:lumMod val="75000"/>
                    <a:lumOff val="25000"/>
                  </a:srgbClr>
                </a:solidFill>
                <a:latin typeface="Arial"/>
              </a:rPr>
              <a:t>government</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priorities</a:t>
            </a:r>
            <a:r>
              <a:rPr lang="es-ES" sz="700" dirty="0">
                <a:solidFill>
                  <a:srgbClr val="000000">
                    <a:lumMod val="75000"/>
                    <a:lumOff val="25000"/>
                  </a:srgbClr>
                </a:solidFill>
                <a:latin typeface="Arial"/>
              </a:rPr>
              <a:t> </a:t>
            </a:r>
          </a:p>
          <a:p>
            <a:pPr marL="0" marR="0" lvl="0" indent="0" algn="l" defTabSz="514167" rtl="0" eaLnBrk="1" fontAlgn="auto" latinLnBrk="0" hangingPunct="1">
              <a:lnSpc>
                <a:spcPct val="100000"/>
              </a:lnSpc>
              <a:spcBef>
                <a:spcPts val="0"/>
              </a:spcBef>
              <a:spcAft>
                <a:spcPts val="0"/>
              </a:spcAft>
              <a:buClrTx/>
              <a:buSzTx/>
              <a:buFontTx/>
              <a:buNone/>
              <a:tabLst/>
              <a:defRPr/>
            </a:pPr>
            <a:r>
              <a:rPr lang="en-GB" dirty="0"/>
              <a:t>- </a:t>
            </a:r>
            <a:r>
              <a:rPr lang="es-ES" sz="700" dirty="0">
                <a:solidFill>
                  <a:srgbClr val="000000">
                    <a:lumMod val="75000"/>
                    <a:lumOff val="25000"/>
                  </a:srgbClr>
                </a:solidFill>
                <a:latin typeface="Arial"/>
              </a:rPr>
              <a:t>Young </a:t>
            </a:r>
            <a:r>
              <a:rPr lang="es-ES" sz="700" dirty="0" err="1">
                <a:solidFill>
                  <a:srgbClr val="000000">
                    <a:lumMod val="75000"/>
                    <a:lumOff val="25000"/>
                  </a:srgbClr>
                </a:solidFill>
                <a:latin typeface="Arial"/>
              </a:rPr>
              <a:t>populations</a:t>
            </a:r>
            <a:r>
              <a:rPr lang="es-ES" sz="700" dirty="0">
                <a:solidFill>
                  <a:srgbClr val="000000">
                    <a:lumMod val="75000"/>
                    <a:lumOff val="25000"/>
                  </a:srgbClr>
                </a:solidFill>
                <a:latin typeface="Arial"/>
              </a:rPr>
              <a:t> in Asia </a:t>
            </a:r>
            <a:r>
              <a:rPr lang="es-ES" sz="700" dirty="0" err="1">
                <a:solidFill>
                  <a:srgbClr val="000000">
                    <a:lumMod val="75000"/>
                    <a:lumOff val="25000"/>
                  </a:srgbClr>
                </a:solidFill>
                <a:latin typeface="Arial"/>
              </a:rPr>
              <a:t>lifestyle</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connected</a:t>
            </a:r>
            <a:r>
              <a:rPr lang="es-ES" sz="700" dirty="0">
                <a:solidFill>
                  <a:srgbClr val="000000">
                    <a:lumMod val="75000"/>
                    <a:lumOff val="25000"/>
                  </a:srgbClr>
                </a:solidFill>
                <a:latin typeface="Arial"/>
              </a:rPr>
              <a:t> to Smart </a:t>
            </a:r>
            <a:r>
              <a:rPr lang="es-ES" sz="700" dirty="0" err="1">
                <a:solidFill>
                  <a:srgbClr val="000000">
                    <a:lumMod val="75000"/>
                    <a:lumOff val="25000"/>
                  </a:srgbClr>
                </a:solidFill>
                <a:latin typeface="Arial"/>
              </a:rPr>
              <a:t>Technology</a:t>
            </a:r>
            <a:r>
              <a:rPr lang="es-ES" sz="700" dirty="0">
                <a:solidFill>
                  <a:srgbClr val="000000">
                    <a:lumMod val="75000"/>
                    <a:lumOff val="25000"/>
                  </a:srgbClr>
                </a:solidFill>
                <a:latin typeface="Arial"/>
              </a:rPr>
              <a:t> and Healthcare </a:t>
            </a:r>
            <a:r>
              <a:rPr lang="es-ES" sz="700" dirty="0" err="1">
                <a:solidFill>
                  <a:srgbClr val="000000">
                    <a:lumMod val="75000"/>
                    <a:lumOff val="25000"/>
                  </a:srgbClr>
                </a:solidFill>
                <a:latin typeface="Arial"/>
              </a:rPr>
              <a:t>is</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responding</a:t>
            </a:r>
            <a:r>
              <a:rPr lang="es-ES" sz="700" dirty="0">
                <a:solidFill>
                  <a:srgbClr val="000000">
                    <a:lumMod val="75000"/>
                    <a:lumOff val="25000"/>
                  </a:srgbClr>
                </a:solidFill>
                <a:latin typeface="Arial"/>
              </a:rPr>
              <a:t> </a:t>
            </a:r>
          </a:p>
          <a:p>
            <a:pPr marL="0" marR="0" lvl="0" indent="0" algn="l" defTabSz="514167" rtl="0" eaLnBrk="1" fontAlgn="auto" latinLnBrk="0" hangingPunct="1">
              <a:lnSpc>
                <a:spcPct val="100000"/>
              </a:lnSpc>
              <a:spcBef>
                <a:spcPts val="0"/>
              </a:spcBef>
              <a:spcAft>
                <a:spcPts val="0"/>
              </a:spcAft>
              <a:buClrTx/>
              <a:buSzTx/>
              <a:buFontTx/>
              <a:buNone/>
              <a:tabLst/>
              <a:defRPr/>
            </a:pPr>
            <a:r>
              <a:rPr lang="en-GB" dirty="0"/>
              <a:t>- </a:t>
            </a:r>
            <a:r>
              <a:rPr lang="es-ES" sz="700" dirty="0">
                <a:solidFill>
                  <a:srgbClr val="000000">
                    <a:lumMod val="75000"/>
                    <a:lumOff val="25000"/>
                  </a:srgbClr>
                </a:solidFill>
                <a:latin typeface="Arial"/>
              </a:rPr>
              <a:t>The NHS and </a:t>
            </a:r>
            <a:r>
              <a:rPr lang="es-ES" sz="700" dirty="0" err="1">
                <a:solidFill>
                  <a:srgbClr val="000000">
                    <a:lumMod val="75000"/>
                    <a:lumOff val="25000"/>
                  </a:srgbClr>
                </a:solidFill>
                <a:latin typeface="Arial"/>
              </a:rPr>
              <a:t>wider</a:t>
            </a:r>
            <a:r>
              <a:rPr lang="es-ES" sz="700" dirty="0">
                <a:solidFill>
                  <a:srgbClr val="000000">
                    <a:lumMod val="75000"/>
                    <a:lumOff val="25000"/>
                  </a:srgbClr>
                </a:solidFill>
                <a:latin typeface="Arial"/>
              </a:rPr>
              <a:t> UK </a:t>
            </a:r>
            <a:r>
              <a:rPr lang="es-ES" sz="700" dirty="0" err="1">
                <a:solidFill>
                  <a:srgbClr val="000000">
                    <a:lumMod val="75000"/>
                    <a:lumOff val="25000"/>
                  </a:srgbClr>
                </a:solidFill>
                <a:latin typeface="Arial"/>
              </a:rPr>
              <a:t>life</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science</a:t>
            </a:r>
            <a:r>
              <a:rPr lang="es-ES" sz="700" dirty="0">
                <a:solidFill>
                  <a:srgbClr val="000000">
                    <a:lumMod val="75000"/>
                    <a:lumOff val="25000"/>
                  </a:srgbClr>
                </a:solidFill>
                <a:latin typeface="Arial"/>
              </a:rPr>
              <a:t> and </a:t>
            </a:r>
            <a:r>
              <a:rPr lang="es-ES" sz="700" dirty="0" err="1">
                <a:solidFill>
                  <a:srgbClr val="000000">
                    <a:lumMod val="75000"/>
                    <a:lumOff val="25000"/>
                  </a:srgbClr>
                </a:solidFill>
                <a:latin typeface="Arial"/>
              </a:rPr>
              <a:t>academic</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sectors</a:t>
            </a:r>
            <a:r>
              <a:rPr lang="es-ES" sz="700" dirty="0">
                <a:solidFill>
                  <a:srgbClr val="000000">
                    <a:lumMod val="75000"/>
                    <a:lumOff val="25000"/>
                  </a:srgbClr>
                </a:solidFill>
                <a:latin typeface="Arial"/>
              </a:rPr>
              <a:t> has </a:t>
            </a:r>
            <a:r>
              <a:rPr lang="es-ES" sz="700" dirty="0" err="1">
                <a:solidFill>
                  <a:srgbClr val="000000">
                    <a:lumMod val="75000"/>
                    <a:lumOff val="25000"/>
                  </a:srgbClr>
                </a:solidFill>
                <a:latin typeface="Arial"/>
              </a:rPr>
              <a:t>incredible</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reputation</a:t>
            </a:r>
            <a:r>
              <a:rPr lang="es-ES" sz="700" dirty="0">
                <a:solidFill>
                  <a:srgbClr val="000000">
                    <a:lumMod val="75000"/>
                    <a:lumOff val="25000"/>
                  </a:srgbClr>
                </a:solidFill>
                <a:latin typeface="Arial"/>
              </a:rPr>
              <a:t> and </a:t>
            </a:r>
            <a:r>
              <a:rPr lang="es-ES" sz="700" dirty="0" err="1">
                <a:solidFill>
                  <a:srgbClr val="000000">
                    <a:lumMod val="75000"/>
                    <a:lumOff val="25000"/>
                  </a:srgbClr>
                </a:solidFill>
                <a:latin typeface="Arial"/>
              </a:rPr>
              <a:t>historical</a:t>
            </a:r>
            <a:r>
              <a:rPr lang="es-ES" sz="700" dirty="0">
                <a:solidFill>
                  <a:srgbClr val="000000">
                    <a:lumMod val="75000"/>
                    <a:lumOff val="25000"/>
                  </a:srgbClr>
                </a:solidFill>
                <a:latin typeface="Arial"/>
              </a:rPr>
              <a:t> links. </a:t>
            </a:r>
            <a:r>
              <a:rPr lang="es-ES" sz="700" dirty="0" err="1">
                <a:solidFill>
                  <a:srgbClr val="000000">
                    <a:lumMod val="75000"/>
                    <a:lumOff val="25000"/>
                  </a:srgbClr>
                </a:solidFill>
                <a:latin typeface="Arial"/>
              </a:rPr>
              <a:t>This</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combined</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with</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the</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progress</a:t>
            </a:r>
            <a:r>
              <a:rPr lang="es-ES" sz="700" dirty="0">
                <a:solidFill>
                  <a:srgbClr val="000000">
                    <a:lumMod val="75000"/>
                    <a:lumOff val="25000"/>
                  </a:srgbClr>
                </a:solidFill>
                <a:latin typeface="Arial"/>
              </a:rPr>
              <a:t> to drive universal </a:t>
            </a:r>
            <a:r>
              <a:rPr lang="es-ES" sz="700" dirty="0" err="1">
                <a:solidFill>
                  <a:srgbClr val="000000">
                    <a:lumMod val="75000"/>
                    <a:lumOff val="25000"/>
                  </a:srgbClr>
                </a:solidFill>
                <a:latin typeface="Arial"/>
              </a:rPr>
              <a:t>healthare</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coverage</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makes</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our</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system</a:t>
            </a:r>
            <a:r>
              <a:rPr lang="es-ES" sz="700" dirty="0">
                <a:solidFill>
                  <a:srgbClr val="000000">
                    <a:lumMod val="75000"/>
                    <a:lumOff val="25000"/>
                  </a:srgbClr>
                </a:solidFill>
                <a:latin typeface="Arial"/>
              </a:rPr>
              <a:t> a </a:t>
            </a:r>
            <a:r>
              <a:rPr lang="es-ES" sz="700" dirty="0" err="1">
                <a:solidFill>
                  <a:srgbClr val="000000">
                    <a:lumMod val="75000"/>
                    <a:lumOff val="25000"/>
                  </a:srgbClr>
                </a:solidFill>
                <a:latin typeface="Arial"/>
              </a:rPr>
              <a:t>great</a:t>
            </a:r>
            <a:r>
              <a:rPr lang="es-ES" sz="700" dirty="0">
                <a:solidFill>
                  <a:srgbClr val="000000">
                    <a:lumMod val="75000"/>
                    <a:lumOff val="25000"/>
                  </a:srgbClr>
                </a:solidFill>
                <a:latin typeface="Arial"/>
              </a:rPr>
              <a:t> </a:t>
            </a:r>
            <a:r>
              <a:rPr lang="es-ES" sz="700" dirty="0" err="1">
                <a:solidFill>
                  <a:srgbClr val="000000">
                    <a:lumMod val="75000"/>
                    <a:lumOff val="25000"/>
                  </a:srgbClr>
                </a:solidFill>
                <a:latin typeface="Arial"/>
              </a:rPr>
              <a:t>partner</a:t>
            </a:r>
            <a:endParaRPr lang="es-ES" sz="700" dirty="0">
              <a:solidFill>
                <a:srgbClr val="000000">
                  <a:lumMod val="75000"/>
                  <a:lumOff val="25000"/>
                </a:srgbClr>
              </a:solidFill>
              <a:latin typeface="Arial"/>
            </a:endParaRPr>
          </a:p>
          <a:p>
            <a:endParaRPr lang="en-GB" dirty="0"/>
          </a:p>
          <a:p>
            <a:r>
              <a:rPr lang="en-GB" dirty="0"/>
              <a:t>We have also developed the UK offer that are promoted overseas. For all of you it’s a good compass to opportunities as it includes where we think UK strength lies in finding solutions to these changes in SE Asia. We have engaged business in developing these and include the following six areas. </a:t>
            </a:r>
          </a:p>
        </p:txBody>
      </p:sp>
      <p:sp>
        <p:nvSpPr>
          <p:cNvPr id="4" name="Slide Number Placeholder 3"/>
          <p:cNvSpPr>
            <a:spLocks noGrp="1"/>
          </p:cNvSpPr>
          <p:nvPr>
            <p:ph type="sldNum" sz="quarter" idx="5"/>
          </p:nvPr>
        </p:nvSpPr>
        <p:spPr/>
        <p:txBody>
          <a:bodyPr/>
          <a:lstStyle/>
          <a:p>
            <a:fld id="{145F5DF6-DB79-47C2-91F9-FE9DC10FFA83}" type="slidenum">
              <a:rPr lang="en-GB" smtClean="0"/>
              <a:pPr/>
              <a:t>7</a:t>
            </a:fld>
            <a:endParaRPr lang="en-GB"/>
          </a:p>
        </p:txBody>
      </p:sp>
    </p:spTree>
    <p:extLst>
      <p:ext uri="{BB962C8B-B14F-4D97-AF65-F5344CB8AC3E}">
        <p14:creationId xmlns:p14="http://schemas.microsoft.com/office/powerpoint/2010/main" val="67519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648EC5-A0CF-104C-BA82-F5CD62CBF99E}" type="slidenum">
              <a:rPr lang="en-US" smtClean="0"/>
              <a:t>10</a:t>
            </a:fld>
            <a:endParaRPr lang="en-US"/>
          </a:p>
        </p:txBody>
      </p:sp>
    </p:spTree>
    <p:extLst>
      <p:ext uri="{BB962C8B-B14F-4D97-AF65-F5344CB8AC3E}">
        <p14:creationId xmlns:p14="http://schemas.microsoft.com/office/powerpoint/2010/main" val="210309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648EC5-A0CF-104C-BA82-F5CD62CBF99E}" type="slidenum">
              <a:rPr lang="en-US" smtClean="0"/>
              <a:t>11</a:t>
            </a:fld>
            <a:endParaRPr lang="en-US"/>
          </a:p>
        </p:txBody>
      </p:sp>
    </p:spTree>
    <p:extLst>
      <p:ext uri="{BB962C8B-B14F-4D97-AF65-F5344CB8AC3E}">
        <p14:creationId xmlns:p14="http://schemas.microsoft.com/office/powerpoint/2010/main" val="190227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648EC5-A0CF-104C-BA82-F5CD62CBF99E}" type="slidenum">
              <a:rPr lang="en-US" smtClean="0"/>
              <a:t>13</a:t>
            </a:fld>
            <a:endParaRPr lang="en-US"/>
          </a:p>
        </p:txBody>
      </p:sp>
    </p:spTree>
    <p:extLst>
      <p:ext uri="{BB962C8B-B14F-4D97-AF65-F5344CB8AC3E}">
        <p14:creationId xmlns:p14="http://schemas.microsoft.com/office/powerpoint/2010/main" val="273015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48EC5-A0CF-104C-BA82-F5CD62CBF9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1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19025" y="2395611"/>
            <a:ext cx="9935016" cy="835372"/>
          </a:xfrm>
        </p:spPr>
        <p:txBody>
          <a:bodyPr anchor="b"/>
          <a:lstStyle/>
          <a:p>
            <a:r>
              <a:rPr lang="en-US"/>
              <a:t>Click to edit Master title style</a:t>
            </a:r>
            <a:endParaRPr lang="en-GB"/>
          </a:p>
        </p:txBody>
      </p:sp>
      <p:sp>
        <p:nvSpPr>
          <p:cNvPr id="8" name="Subtitle 2"/>
          <p:cNvSpPr>
            <a:spLocks noGrp="1"/>
          </p:cNvSpPr>
          <p:nvPr>
            <p:ph type="subTitle" idx="1"/>
          </p:nvPr>
        </p:nvSpPr>
        <p:spPr>
          <a:xfrm>
            <a:off x="319025" y="3428406"/>
            <a:ext cx="9935016" cy="826121"/>
          </a:xfrm>
        </p:spPr>
        <p:txBody>
          <a:bodyPr/>
          <a:lstStyle>
            <a:lvl1pPr marL="0" indent="0" algn="l">
              <a:buNone/>
              <a:defRPr>
                <a:solidFill>
                  <a:schemeClr val="bg1"/>
                </a:solidFill>
              </a:defRPr>
            </a:lvl1pPr>
            <a:lvl2pPr marL="342770" indent="0" algn="ctr">
              <a:buNone/>
              <a:defRPr/>
            </a:lvl2pPr>
            <a:lvl3pPr marL="685539" indent="0" algn="ctr">
              <a:buNone/>
              <a:defRPr/>
            </a:lvl3pPr>
            <a:lvl4pPr marL="1028309" indent="0" algn="ctr">
              <a:buNone/>
              <a:defRPr/>
            </a:lvl4pPr>
            <a:lvl5pPr marL="1371078" indent="0" algn="ctr">
              <a:buNone/>
              <a:defRPr/>
            </a:lvl5pPr>
            <a:lvl6pPr marL="1713848" indent="0" algn="ctr">
              <a:buNone/>
              <a:defRPr/>
            </a:lvl6pPr>
            <a:lvl7pPr marL="2056617" indent="0" algn="ctr">
              <a:buNone/>
              <a:defRPr/>
            </a:lvl7pPr>
            <a:lvl8pPr marL="2399387" indent="0" algn="ctr">
              <a:buNone/>
              <a:defRPr/>
            </a:lvl8pPr>
            <a:lvl9pPr marL="2742155"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74586272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17AD57BA-845D-6A41-9362-1D4F554817C1}"/>
              </a:ext>
            </a:extLst>
          </p:cNvPr>
          <p:cNvSpPr>
            <a:spLocks noGrp="1" noChangeArrowheads="1"/>
          </p:cNvSpPr>
          <p:nvPr>
            <p:ph type="sldNum" sz="quarter" idx="10"/>
          </p:nvPr>
        </p:nvSpPr>
        <p:spPr>
          <a:ln/>
        </p:spPr>
        <p:txBody>
          <a:bodyPr/>
          <a:lstStyle>
            <a:lvl1pPr>
              <a:defRPr/>
            </a:lvl1pPr>
          </a:lstStyle>
          <a:p>
            <a:pPr>
              <a:defRPr/>
            </a:pPr>
            <a:fld id="{D7C77857-B38B-FE4D-AB8B-F0310C6D1FA2}" type="slidenum">
              <a:rPr lang="en-GB" altLang="en-US"/>
              <a:pPr>
                <a:defRPr/>
              </a:pPr>
              <a:t>‹#›</a:t>
            </a:fld>
            <a:endParaRPr lang="en-GB" altLang="en-US" dirty="0"/>
          </a:p>
        </p:txBody>
      </p:sp>
    </p:spTree>
    <p:extLst>
      <p:ext uri="{BB962C8B-B14F-4D97-AF65-F5344CB8AC3E}">
        <p14:creationId xmlns:p14="http://schemas.microsoft.com/office/powerpoint/2010/main" val="155659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0073-4633-1741-A0D6-322A8D82F715}"/>
              </a:ext>
            </a:extLst>
          </p:cNvPr>
          <p:cNvSpPr>
            <a:spLocks noGrp="1"/>
          </p:cNvSpPr>
          <p:nvPr>
            <p:ph type="title" hasCustomPrompt="1"/>
          </p:nvPr>
        </p:nvSpPr>
        <p:spPr>
          <a:xfrm>
            <a:off x="259079" y="598805"/>
            <a:ext cx="11556683" cy="620395"/>
          </a:xfrm>
        </p:spPr>
        <p:txBody>
          <a:bodyPr anchor="t">
            <a:noAutofit/>
          </a:bodyPr>
          <a:lstStyle>
            <a:lvl1pPr>
              <a:defRPr sz="4000"/>
            </a:lvl1pPr>
          </a:lstStyle>
          <a:p>
            <a:r>
              <a:rPr lang="en-GB" dirty="0"/>
              <a:t>Arial Bold 40pts</a:t>
            </a:r>
            <a:endParaRPr lang="en-US" dirty="0"/>
          </a:p>
        </p:txBody>
      </p:sp>
      <p:sp>
        <p:nvSpPr>
          <p:cNvPr id="4" name="Rectangle 6">
            <a:extLst>
              <a:ext uri="{FF2B5EF4-FFF2-40B4-BE49-F238E27FC236}">
                <a16:creationId xmlns:a16="http://schemas.microsoft.com/office/drawing/2014/main" id="{E8E13734-D810-7F4D-8749-2ACD583DFB39}"/>
              </a:ext>
            </a:extLst>
          </p:cNvPr>
          <p:cNvSpPr txBox="1">
            <a:spLocks noChangeArrowheads="1"/>
          </p:cNvSpPr>
          <p:nvPr userDrawn="1"/>
        </p:nvSpPr>
        <p:spPr bwMode="auto">
          <a:xfrm>
            <a:off x="11724694" y="165151"/>
            <a:ext cx="27235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DE0785-C207-4AB4-9F5B-0D767D51038B}" type="slidenum">
              <a:rPr lang="en-GB" altLang="en-US" b="1" smtClean="0">
                <a:solidFill>
                  <a:srgbClr val="241F46"/>
                </a:solidFill>
                <a:latin typeface="Arial" panose="020B0604020202020204" pitchFamily="34" charset="0"/>
                <a:cs typeface="Arial" panose="020B0604020202020204" pitchFamily="34" charset="0"/>
              </a:rPr>
              <a:pPr/>
              <a:t>‹#›</a:t>
            </a:fld>
            <a:endParaRPr lang="en-GB" altLang="en-US" b="1" dirty="0">
              <a:solidFill>
                <a:srgbClr val="241F4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A5432F0-77D0-C243-8AEC-93B84288CBF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49595" y="195820"/>
            <a:ext cx="575099" cy="9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932D74D1-FD67-EE43-BA6E-2EA96DE74E6B}"/>
              </a:ext>
            </a:extLst>
          </p:cNvPr>
          <p:cNvCxnSpPr>
            <a:cxnSpLocks/>
          </p:cNvCxnSpPr>
          <p:nvPr userDrawn="1"/>
        </p:nvCxnSpPr>
        <p:spPr>
          <a:xfrm>
            <a:off x="376238" y="1292225"/>
            <a:ext cx="11439525" cy="0"/>
          </a:xfrm>
          <a:prstGeom prst="line">
            <a:avLst/>
          </a:prstGeom>
          <a:ln w="76200">
            <a:solidFill>
              <a:srgbClr val="B01925"/>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F9BEBEE4-2064-E94D-9206-E3E3BAD694AE}"/>
              </a:ext>
            </a:extLst>
          </p:cNvPr>
          <p:cNvSpPr>
            <a:spLocks noGrp="1"/>
          </p:cNvSpPr>
          <p:nvPr>
            <p:ph type="body" sz="quarter" idx="11" hasCustomPrompt="1"/>
          </p:nvPr>
        </p:nvSpPr>
        <p:spPr>
          <a:xfrm>
            <a:off x="376238" y="1808163"/>
            <a:ext cx="11439525" cy="4622800"/>
          </a:xfrm>
        </p:spPr>
        <p:txBody>
          <a:bodyPr/>
          <a:lstStyle>
            <a:lvl1pPr>
              <a:defRPr/>
            </a:lvl1pPr>
            <a:lvl3pPr>
              <a:defRPr/>
            </a:lvl3pPr>
          </a:lstStyle>
          <a:p>
            <a:pPr lvl="0"/>
            <a:r>
              <a:rPr lang="en-GB" dirty="0"/>
              <a:t>Arial Regular 24pts: Lorem ipsum is a dummy text of the printing and typesetting industry. Lorem ipsum has been the industry’s standard dummy text ever since 1500s, when an unknown printer took a gallery of type and scrambled it to make a type specimen book.</a:t>
            </a:r>
          </a:p>
          <a:p>
            <a:pPr lvl="1"/>
            <a:r>
              <a:rPr lang="en-GB" dirty="0"/>
              <a:t>Arial Regular 20 pts: Contrary to popular belief, Lorem ipsum is not simply random text.</a:t>
            </a:r>
          </a:p>
          <a:p>
            <a:pPr lvl="2"/>
            <a:r>
              <a:rPr lang="en-GB" dirty="0"/>
              <a:t>Arial Regular 16pts: There are many variations of passages of Lorem ipsum</a:t>
            </a:r>
          </a:p>
          <a:p>
            <a:pPr lvl="3"/>
            <a:r>
              <a:rPr lang="en-GB" dirty="0"/>
              <a:t>Arial Regular 14pts: It has roots in a piece of classical Latin literature from 45 BC</a:t>
            </a:r>
          </a:p>
          <a:p>
            <a:pPr lvl="4"/>
            <a:r>
              <a:rPr lang="en-US" dirty="0"/>
              <a:t>Arial Regular 12pts: Making it over 2000 years old</a:t>
            </a:r>
          </a:p>
        </p:txBody>
      </p:sp>
      <p:sp>
        <p:nvSpPr>
          <p:cNvPr id="11" name="Footer Placeholder 2">
            <a:extLst>
              <a:ext uri="{FF2B5EF4-FFF2-40B4-BE49-F238E27FC236}">
                <a16:creationId xmlns:a16="http://schemas.microsoft.com/office/drawing/2014/main" id="{E535AB13-7A77-D740-9E51-D007478D2805}"/>
              </a:ext>
            </a:extLst>
          </p:cNvPr>
          <p:cNvSpPr>
            <a:spLocks noGrp="1"/>
          </p:cNvSpPr>
          <p:nvPr>
            <p:ph type="ftr" sz="quarter" idx="15"/>
          </p:nvPr>
        </p:nvSpPr>
        <p:spPr>
          <a:xfrm>
            <a:off x="614200" y="127738"/>
            <a:ext cx="10535395" cy="160633"/>
          </a:xfrm>
          <a:prstGeom prst="rect">
            <a:avLst/>
          </a:prstGeom>
        </p:spPr>
        <p:txBody>
          <a:bodyPr/>
          <a:lstStyle>
            <a:lvl1pPr algn="r">
              <a:defRPr sz="1000" b="0" i="0">
                <a:solidFill>
                  <a:srgbClr val="241F46"/>
                </a:solidFill>
                <a:latin typeface="Arial" panose="020B0604020202020204" pitchFamily="34" charset="0"/>
                <a:cs typeface="Arial" panose="020B0604020202020204" pitchFamily="34" charset="0"/>
              </a:defRPr>
            </a:lvl1pPr>
          </a:lstStyle>
          <a:p>
            <a:r>
              <a:rPr lang="en-GB" smtClean="0"/>
              <a:t>Life Science &amp; Healthcare industry in India</a:t>
            </a:r>
            <a:endParaRPr lang="en-US" dirty="0"/>
          </a:p>
        </p:txBody>
      </p:sp>
    </p:spTree>
    <p:extLst>
      <p:ext uri="{BB962C8B-B14F-4D97-AF65-F5344CB8AC3E}">
        <p14:creationId xmlns:p14="http://schemas.microsoft.com/office/powerpoint/2010/main" val="39739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332" y="5783052"/>
            <a:ext cx="10531403" cy="777344"/>
          </a:xfrm>
          <a:prstGeom prst="rect">
            <a:avLst/>
          </a:prstGeom>
          <a:solidFill>
            <a:schemeClr val="bg1"/>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56" tIns="34277" rIns="68556" bIns="34277"/>
          <a:lstStyle/>
          <a:p>
            <a:endParaRPr lang="en-GB" sz="2400"/>
          </a:p>
        </p:txBody>
      </p:sp>
      <p:sp>
        <p:nvSpPr>
          <p:cNvPr id="3" name="Subtitle 2"/>
          <p:cNvSpPr>
            <a:spLocks noGrp="1"/>
          </p:cNvSpPr>
          <p:nvPr>
            <p:ph type="subTitle" idx="1"/>
          </p:nvPr>
        </p:nvSpPr>
        <p:spPr>
          <a:xfrm>
            <a:off x="319025" y="5113694"/>
            <a:ext cx="9935016" cy="826121"/>
          </a:xfrm>
        </p:spPr>
        <p:txBody>
          <a:bodyPr/>
          <a:lstStyle>
            <a:lvl1pPr marL="0" indent="0" algn="l">
              <a:buNone/>
              <a:defRPr>
                <a:solidFill>
                  <a:schemeClr val="bg2">
                    <a:lumMod val="75000"/>
                  </a:schemeClr>
                </a:solidFill>
              </a:defRPr>
            </a:lvl1pPr>
            <a:lvl2pPr marL="342770" indent="0" algn="ctr">
              <a:buNone/>
              <a:defRPr/>
            </a:lvl2pPr>
            <a:lvl3pPr marL="685539" indent="0" algn="ctr">
              <a:buNone/>
              <a:defRPr/>
            </a:lvl3pPr>
            <a:lvl4pPr marL="1028309" indent="0" algn="ctr">
              <a:buNone/>
              <a:defRPr/>
            </a:lvl4pPr>
            <a:lvl5pPr marL="1371078" indent="0" algn="ctr">
              <a:buNone/>
              <a:defRPr/>
            </a:lvl5pPr>
            <a:lvl6pPr marL="1713848" indent="0" algn="ctr">
              <a:buNone/>
              <a:defRPr/>
            </a:lvl6pPr>
            <a:lvl7pPr marL="2056617" indent="0" algn="ctr">
              <a:buNone/>
              <a:defRPr/>
            </a:lvl7pPr>
            <a:lvl8pPr marL="2399387" indent="0" algn="ctr">
              <a:buNone/>
              <a:defRPr/>
            </a:lvl8pPr>
            <a:lvl9pPr marL="2742155" indent="0" algn="ctr">
              <a:buNone/>
              <a:defRPr/>
            </a:lvl9pPr>
          </a:lstStyle>
          <a:p>
            <a:r>
              <a:rPr lang="en-GB"/>
              <a:t>Click to edit Master subtitle style</a:t>
            </a:r>
            <a:endParaRPr lang="en-US"/>
          </a:p>
        </p:txBody>
      </p:sp>
      <p:sp>
        <p:nvSpPr>
          <p:cNvPr id="7" name="Title 6"/>
          <p:cNvSpPr>
            <a:spLocks noGrp="1"/>
          </p:cNvSpPr>
          <p:nvPr>
            <p:ph type="title" hasCustomPrompt="1"/>
          </p:nvPr>
        </p:nvSpPr>
        <p:spPr>
          <a:xfrm>
            <a:off x="319025" y="4249849"/>
            <a:ext cx="9935016" cy="835372"/>
          </a:xfrm>
        </p:spPr>
        <p:txBody>
          <a:bodyPr anchor="b"/>
          <a:lstStyle>
            <a:lvl1pPr>
              <a:defRPr cap="none">
                <a:solidFill>
                  <a:srgbClr val="1E1348"/>
                </a:solidFill>
              </a:defRPr>
            </a:lvl1pPr>
          </a:lstStyle>
          <a:p>
            <a:r>
              <a:rPr lang="en-US"/>
              <a:t>Click To Edit Master Title Style</a:t>
            </a:r>
            <a:endParaRPr lang="en-GB"/>
          </a:p>
        </p:txBody>
      </p:sp>
      <p:cxnSp>
        <p:nvCxnSpPr>
          <p:cNvPr id="8" name="Straight Connector 7"/>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27866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5" y="1438538"/>
            <a:ext cx="9918128" cy="83537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GB" cap="none" dirty="0"/>
            </a:lvl1pPr>
          </a:lstStyle>
          <a:p>
            <a:pPr lvl="0"/>
            <a:r>
              <a:rPr lang="en-US"/>
              <a:t>Click To Edit Master Title Style</a:t>
            </a:r>
            <a:endParaRPr lang="en-GB"/>
          </a:p>
        </p:txBody>
      </p:sp>
      <p:sp>
        <p:nvSpPr>
          <p:cNvPr id="4" name="Content Placeholder 3"/>
          <p:cNvSpPr>
            <a:spLocks noGrp="1"/>
          </p:cNvSpPr>
          <p:nvPr>
            <p:ph sz="quarter" idx="10"/>
          </p:nvPr>
        </p:nvSpPr>
        <p:spPr>
          <a:xfrm>
            <a:off x="319025" y="2612141"/>
            <a:ext cx="9935016" cy="3952548"/>
          </a:xfrm>
        </p:spPr>
        <p:txBody>
          <a:bodyPr/>
          <a:lstStyle/>
          <a:p>
            <a:pPr lvl="0"/>
            <a:r>
              <a:rPr lang="en-US"/>
              <a:t>Click to edit Master text styles</a:t>
            </a:r>
          </a:p>
          <a:p>
            <a:pPr lvl="1"/>
            <a:r>
              <a:rPr lang="en-US"/>
              <a:t>Second level</a:t>
            </a:r>
          </a:p>
          <a:p>
            <a:pPr lvl="2"/>
            <a:r>
              <a:rPr lang="en-US"/>
              <a:t>Third level</a:t>
            </a:r>
          </a:p>
        </p:txBody>
      </p:sp>
      <p:cxnSp>
        <p:nvCxnSpPr>
          <p:cNvPr id="6" name="Straight Connector 5"/>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30684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15829"/>
            <a:ext cx="11553949"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3" name="Content Placeholder 2"/>
          <p:cNvSpPr>
            <a:spLocks noGrp="1"/>
          </p:cNvSpPr>
          <p:nvPr>
            <p:ph sz="half" idx="1"/>
          </p:nvPr>
        </p:nvSpPr>
        <p:spPr>
          <a:xfrm>
            <a:off x="319025" y="2350311"/>
            <a:ext cx="4868907" cy="4150989"/>
          </a:xfrm>
        </p:spPr>
        <p:txBody>
          <a:bodyPr/>
          <a:lstStyle>
            <a:lvl1pPr>
              <a:defRPr sz="1733"/>
            </a:lvl1pPr>
            <a:lvl2pPr>
              <a:defRPr sz="1467"/>
            </a:lvl2pPr>
            <a:lvl3pPr>
              <a:defRPr sz="1333"/>
            </a:lvl3pPr>
            <a:lvl4pPr>
              <a:defRPr sz="1333"/>
            </a:lvl4pPr>
            <a:lvl5pPr>
              <a:defRPr sz="1333"/>
            </a:lvl5pPr>
            <a:lvl6pPr>
              <a:defRPr sz="1333"/>
            </a:lvl6pPr>
            <a:lvl7pPr>
              <a:defRPr sz="1333"/>
            </a:lvl7pPr>
            <a:lvl8pPr>
              <a:defRPr sz="1333"/>
            </a:lvl8pPr>
            <a:lvl9pPr>
              <a:defRPr sz="1333"/>
            </a:lvl9pPr>
          </a:lstStyle>
          <a:p>
            <a:pPr lvl="0"/>
            <a:r>
              <a:rPr lang="en-GB"/>
              <a:t>Click to edit Master text styles</a:t>
            </a:r>
          </a:p>
          <a:p>
            <a:pPr lvl="1"/>
            <a:r>
              <a:rPr lang="en-GB"/>
              <a:t>Second level</a:t>
            </a:r>
          </a:p>
          <a:p>
            <a:pPr lvl="2"/>
            <a:r>
              <a:rPr lang="en-GB"/>
              <a:t>Third level</a:t>
            </a:r>
          </a:p>
        </p:txBody>
      </p:sp>
      <p:sp>
        <p:nvSpPr>
          <p:cNvPr id="6" name="Picture Placeholder 5"/>
          <p:cNvSpPr>
            <a:spLocks noGrp="1"/>
          </p:cNvSpPr>
          <p:nvPr>
            <p:ph type="pic" sz="quarter" idx="10"/>
          </p:nvPr>
        </p:nvSpPr>
        <p:spPr>
          <a:xfrm>
            <a:off x="5381766" y="2350313"/>
            <a:ext cx="4872276" cy="4150988"/>
          </a:xfrm>
          <a:solidFill>
            <a:schemeClr val="bg2">
              <a:lumMod val="60000"/>
              <a:lumOff val="40000"/>
            </a:schemeClr>
          </a:solidFill>
        </p:spPr>
        <p:txBody>
          <a:bodyPr/>
          <a:lstStyle/>
          <a:p>
            <a:pPr lvl="0"/>
            <a:endParaRPr lang="en-GB" noProof="0">
              <a:sym typeface="Gill Sans" pitchFamily="34" charset="0"/>
            </a:endParaRPr>
          </a:p>
        </p:txBody>
      </p:sp>
      <p:cxnSp>
        <p:nvCxnSpPr>
          <p:cNvPr id="7" name="Straight Connector 6"/>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1132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47054"/>
            <a:ext cx="9918351"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17" name="Picture Placeholder 5"/>
          <p:cNvSpPr>
            <a:spLocks noGrp="1"/>
          </p:cNvSpPr>
          <p:nvPr>
            <p:ph type="pic" sz="quarter" idx="14"/>
          </p:nvPr>
        </p:nvSpPr>
        <p:spPr>
          <a:xfrm>
            <a:off x="480919" y="2397151"/>
            <a:ext cx="9773123" cy="4150988"/>
          </a:xfrm>
          <a:solidFill>
            <a:schemeClr val="bg2">
              <a:lumMod val="60000"/>
              <a:lumOff val="40000"/>
            </a:schemeClr>
          </a:solidFill>
        </p:spPr>
        <p:txBody>
          <a:bodyPr/>
          <a:lstStyle/>
          <a:p>
            <a:pPr lvl="0"/>
            <a:endParaRPr lang="en-GB" noProof="0">
              <a:sym typeface="Gill Sans" pitchFamily="34" charset="0"/>
            </a:endParaRPr>
          </a:p>
        </p:txBody>
      </p:sp>
      <p:cxnSp>
        <p:nvCxnSpPr>
          <p:cNvPr id="5" name="Straight Connector 4"/>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7783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78281"/>
            <a:ext cx="9918351"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6" name="Picture Placeholder 5"/>
          <p:cNvSpPr>
            <a:spLocks noGrp="1"/>
          </p:cNvSpPr>
          <p:nvPr>
            <p:ph type="pic" sz="quarter" idx="10"/>
          </p:nvPr>
        </p:nvSpPr>
        <p:spPr>
          <a:xfrm>
            <a:off x="7185884" y="241276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4" name="Picture Placeholder 5"/>
          <p:cNvSpPr>
            <a:spLocks noGrp="1"/>
          </p:cNvSpPr>
          <p:nvPr>
            <p:ph type="pic" sz="quarter" idx="11"/>
          </p:nvPr>
        </p:nvSpPr>
        <p:spPr>
          <a:xfrm>
            <a:off x="7185884" y="461472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5" name="Picture Placeholder 5"/>
          <p:cNvSpPr>
            <a:spLocks noGrp="1"/>
          </p:cNvSpPr>
          <p:nvPr>
            <p:ph type="pic" sz="quarter" idx="12"/>
          </p:nvPr>
        </p:nvSpPr>
        <p:spPr>
          <a:xfrm>
            <a:off x="3833401" y="241276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6" name="Picture Placeholder 5"/>
          <p:cNvSpPr>
            <a:spLocks noGrp="1"/>
          </p:cNvSpPr>
          <p:nvPr>
            <p:ph type="pic" sz="quarter" idx="13"/>
          </p:nvPr>
        </p:nvSpPr>
        <p:spPr>
          <a:xfrm>
            <a:off x="3833401" y="461472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7" name="Picture Placeholder 5"/>
          <p:cNvSpPr>
            <a:spLocks noGrp="1"/>
          </p:cNvSpPr>
          <p:nvPr>
            <p:ph type="pic" sz="quarter" idx="14"/>
          </p:nvPr>
        </p:nvSpPr>
        <p:spPr>
          <a:xfrm>
            <a:off x="480919" y="241276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8" name="Picture Placeholder 5"/>
          <p:cNvSpPr>
            <a:spLocks noGrp="1"/>
          </p:cNvSpPr>
          <p:nvPr>
            <p:ph type="pic" sz="quarter" idx="15"/>
          </p:nvPr>
        </p:nvSpPr>
        <p:spPr>
          <a:xfrm>
            <a:off x="480919" y="4626941"/>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cxnSp>
        <p:nvCxnSpPr>
          <p:cNvPr id="10" name="Straight Connector 9"/>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69436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78281"/>
            <a:ext cx="9918351"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4" name="Text Placeholder 3"/>
          <p:cNvSpPr>
            <a:spLocks noGrp="1"/>
          </p:cNvSpPr>
          <p:nvPr>
            <p:ph type="body" sz="quarter" idx="14"/>
          </p:nvPr>
        </p:nvSpPr>
        <p:spPr>
          <a:xfrm>
            <a:off x="319026" y="2412765"/>
            <a:ext cx="5062740" cy="4150988"/>
          </a:xfrm>
        </p:spPr>
        <p:txBody>
          <a:bodyPr/>
          <a:lstStyle>
            <a:lvl1pPr marL="0" indent="0">
              <a:buNone/>
              <a:defRPr sz="1733"/>
            </a:lvl1pPr>
          </a:lstStyle>
          <a:p>
            <a:pPr lvl="0"/>
            <a:r>
              <a:rPr lang="en-US"/>
              <a:t>Click to edit Master text styles</a:t>
            </a:r>
          </a:p>
        </p:txBody>
      </p:sp>
      <p:sp>
        <p:nvSpPr>
          <p:cNvPr id="12" name="Picture Placeholder 5"/>
          <p:cNvSpPr>
            <a:spLocks noGrp="1"/>
          </p:cNvSpPr>
          <p:nvPr>
            <p:ph type="pic" sz="quarter" idx="10"/>
          </p:nvPr>
        </p:nvSpPr>
        <p:spPr>
          <a:xfrm>
            <a:off x="7176803" y="241276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3" name="Picture Placeholder 5"/>
          <p:cNvSpPr>
            <a:spLocks noGrp="1"/>
          </p:cNvSpPr>
          <p:nvPr>
            <p:ph type="pic" sz="quarter" idx="11"/>
          </p:nvPr>
        </p:nvSpPr>
        <p:spPr>
          <a:xfrm>
            <a:off x="7176803" y="461472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cxnSp>
        <p:nvCxnSpPr>
          <p:cNvPr id="7" name="Straight Connector 6"/>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826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15829"/>
            <a:ext cx="9918351"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cap="none" dirty="0"/>
            </a:lvl1pPr>
          </a:lstStyle>
          <a:p>
            <a:pPr lvl="0"/>
            <a:r>
              <a:rPr lang="en-GB"/>
              <a:t>Click To Edit Master Title Style</a:t>
            </a:r>
            <a:endParaRPr lang="en-US"/>
          </a:p>
        </p:txBody>
      </p:sp>
      <p:cxnSp>
        <p:nvCxnSpPr>
          <p:cNvPr id="4" name="Straight Connector 3"/>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27083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19026" y="2395611"/>
            <a:ext cx="9929889" cy="835372"/>
          </a:xfrm>
        </p:spPr>
        <p:txBody>
          <a:bodyPr anchor="b"/>
          <a:lstStyle/>
          <a:p>
            <a:r>
              <a:rPr lang="en-US"/>
              <a:t>Click to edit Master title style</a:t>
            </a:r>
            <a:endParaRPr lang="en-GB"/>
          </a:p>
        </p:txBody>
      </p:sp>
      <p:sp>
        <p:nvSpPr>
          <p:cNvPr id="5" name="Subtitle 2"/>
          <p:cNvSpPr>
            <a:spLocks noGrp="1"/>
          </p:cNvSpPr>
          <p:nvPr>
            <p:ph type="subTitle" idx="1"/>
          </p:nvPr>
        </p:nvSpPr>
        <p:spPr>
          <a:xfrm>
            <a:off x="319025" y="3428406"/>
            <a:ext cx="9935016" cy="826121"/>
          </a:xfrm>
        </p:spPr>
        <p:txBody>
          <a:bodyPr/>
          <a:lstStyle>
            <a:lvl1pPr marL="0" indent="0" algn="l">
              <a:buNone/>
              <a:defRPr>
                <a:solidFill>
                  <a:schemeClr val="accent2"/>
                </a:solidFill>
              </a:defRPr>
            </a:lvl1pPr>
            <a:lvl2pPr marL="342770" indent="0" algn="ctr">
              <a:buNone/>
              <a:defRPr/>
            </a:lvl2pPr>
            <a:lvl3pPr marL="685539" indent="0" algn="ctr">
              <a:buNone/>
              <a:defRPr/>
            </a:lvl3pPr>
            <a:lvl4pPr marL="1028309" indent="0" algn="ctr">
              <a:buNone/>
              <a:defRPr/>
            </a:lvl4pPr>
            <a:lvl5pPr marL="1371078" indent="0" algn="ctr">
              <a:buNone/>
              <a:defRPr/>
            </a:lvl5pPr>
            <a:lvl6pPr marL="1713848" indent="0" algn="ctr">
              <a:buNone/>
              <a:defRPr/>
            </a:lvl6pPr>
            <a:lvl7pPr marL="2056617" indent="0" algn="ctr">
              <a:buNone/>
              <a:defRPr/>
            </a:lvl7pPr>
            <a:lvl8pPr marL="2399387" indent="0" algn="ctr">
              <a:buNone/>
              <a:defRPr/>
            </a:lvl8pPr>
            <a:lvl9pPr marL="2742155" indent="0" algn="ctr">
              <a:buNone/>
              <a:defRPr/>
            </a:lvl9pPr>
          </a:lstStyle>
          <a:p>
            <a:r>
              <a:rPr lang="en-GB"/>
              <a:t>Click to edit Master subtitle style</a:t>
            </a:r>
            <a:endParaRPr lang="en-US"/>
          </a:p>
        </p:txBody>
      </p:sp>
      <p:cxnSp>
        <p:nvCxnSpPr>
          <p:cNvPr id="8" name="Straight Connector 7"/>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868640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332" y="5783052"/>
            <a:ext cx="10531403" cy="777344"/>
          </a:xfrm>
          <a:prstGeom prst="rect">
            <a:avLst/>
          </a:prstGeom>
          <a:solidFill>
            <a:schemeClr val="bg1"/>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56" tIns="34277" rIns="68556" bIns="34277"/>
          <a:lstStyle/>
          <a:p>
            <a:endParaRPr lang="en-GB" sz="2400"/>
          </a:p>
        </p:txBody>
      </p:sp>
      <p:sp>
        <p:nvSpPr>
          <p:cNvPr id="3" name="Subtitle 2"/>
          <p:cNvSpPr>
            <a:spLocks noGrp="1"/>
          </p:cNvSpPr>
          <p:nvPr>
            <p:ph type="subTitle" idx="1"/>
          </p:nvPr>
        </p:nvSpPr>
        <p:spPr>
          <a:xfrm>
            <a:off x="319025" y="5113694"/>
            <a:ext cx="9935016" cy="826121"/>
          </a:xfrm>
        </p:spPr>
        <p:txBody>
          <a:bodyPr/>
          <a:lstStyle>
            <a:lvl1pPr marL="0" indent="0" algn="l">
              <a:buNone/>
              <a:defRPr>
                <a:solidFill>
                  <a:schemeClr val="bg2">
                    <a:lumMod val="75000"/>
                  </a:schemeClr>
                </a:solidFill>
              </a:defRPr>
            </a:lvl1pPr>
            <a:lvl2pPr marL="342770" indent="0" algn="ctr">
              <a:buNone/>
              <a:defRPr/>
            </a:lvl2pPr>
            <a:lvl3pPr marL="685539" indent="0" algn="ctr">
              <a:buNone/>
              <a:defRPr/>
            </a:lvl3pPr>
            <a:lvl4pPr marL="1028309" indent="0" algn="ctr">
              <a:buNone/>
              <a:defRPr/>
            </a:lvl4pPr>
            <a:lvl5pPr marL="1371078" indent="0" algn="ctr">
              <a:buNone/>
              <a:defRPr/>
            </a:lvl5pPr>
            <a:lvl6pPr marL="1713848" indent="0" algn="ctr">
              <a:buNone/>
              <a:defRPr/>
            </a:lvl6pPr>
            <a:lvl7pPr marL="2056617" indent="0" algn="ctr">
              <a:buNone/>
              <a:defRPr/>
            </a:lvl7pPr>
            <a:lvl8pPr marL="2399387" indent="0" algn="ctr">
              <a:buNone/>
              <a:defRPr/>
            </a:lvl8pPr>
            <a:lvl9pPr marL="2742155" indent="0" algn="ctr">
              <a:buNone/>
              <a:defRPr/>
            </a:lvl9pPr>
          </a:lstStyle>
          <a:p>
            <a:r>
              <a:rPr lang="en-GB"/>
              <a:t>Click to edit Master subtitle style</a:t>
            </a:r>
            <a:endParaRPr lang="en-US"/>
          </a:p>
        </p:txBody>
      </p:sp>
      <p:sp>
        <p:nvSpPr>
          <p:cNvPr id="7" name="Title 6"/>
          <p:cNvSpPr>
            <a:spLocks noGrp="1"/>
          </p:cNvSpPr>
          <p:nvPr>
            <p:ph type="title" hasCustomPrompt="1"/>
          </p:nvPr>
        </p:nvSpPr>
        <p:spPr>
          <a:xfrm>
            <a:off x="319025" y="4249849"/>
            <a:ext cx="9935016" cy="835372"/>
          </a:xfrm>
        </p:spPr>
        <p:txBody>
          <a:bodyPr anchor="b"/>
          <a:lstStyle>
            <a:lvl1pPr>
              <a:defRPr cap="none">
                <a:solidFill>
                  <a:srgbClr val="1E1348"/>
                </a:solidFill>
              </a:defRPr>
            </a:lvl1pPr>
          </a:lstStyle>
          <a:p>
            <a:r>
              <a:rPr lang="en-US"/>
              <a:t>Click To Edit Master Title Style</a:t>
            </a:r>
            <a:endParaRPr lang="en-GB"/>
          </a:p>
        </p:txBody>
      </p:sp>
      <p:cxnSp>
        <p:nvCxnSpPr>
          <p:cNvPr id="8" name="Straight Connector 7"/>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64853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2F7B0B-FB1A-4F04-B262-A374649B5465}" type="datetimeFigureOut">
              <a:rPr lang="en-HK" smtClean="0"/>
              <a:t>19/8/2022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AB91B4A6-C9A6-4AEA-8ECB-15D9752D875C}" type="slidenum">
              <a:rPr lang="en-HK" smtClean="0"/>
              <a:t>‹#›</a:t>
            </a:fld>
            <a:endParaRPr lang="en-HK"/>
          </a:p>
        </p:txBody>
      </p:sp>
    </p:spTree>
    <p:extLst>
      <p:ext uri="{BB962C8B-B14F-4D97-AF65-F5344CB8AC3E}">
        <p14:creationId xmlns:p14="http://schemas.microsoft.com/office/powerpoint/2010/main" val="222895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5" y="1438538"/>
            <a:ext cx="9918128" cy="83537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GB" cap="none" dirty="0"/>
            </a:lvl1pPr>
          </a:lstStyle>
          <a:p>
            <a:pPr lvl="0"/>
            <a:r>
              <a:rPr lang="en-US"/>
              <a:t>Click To Edit Master Title Style</a:t>
            </a:r>
            <a:endParaRPr lang="en-GB"/>
          </a:p>
        </p:txBody>
      </p:sp>
      <p:sp>
        <p:nvSpPr>
          <p:cNvPr id="4" name="Content Placeholder 3"/>
          <p:cNvSpPr>
            <a:spLocks noGrp="1"/>
          </p:cNvSpPr>
          <p:nvPr>
            <p:ph sz="quarter" idx="10"/>
          </p:nvPr>
        </p:nvSpPr>
        <p:spPr>
          <a:xfrm>
            <a:off x="319025" y="2612141"/>
            <a:ext cx="9935016" cy="3952548"/>
          </a:xfrm>
        </p:spPr>
        <p:txBody>
          <a:bodyPr/>
          <a:lstStyle/>
          <a:p>
            <a:pPr lvl="0"/>
            <a:r>
              <a:rPr lang="en-US"/>
              <a:t>Click to edit Master text styles</a:t>
            </a:r>
          </a:p>
          <a:p>
            <a:pPr lvl="1"/>
            <a:r>
              <a:rPr lang="en-US"/>
              <a:t>Second level</a:t>
            </a:r>
          </a:p>
          <a:p>
            <a:pPr lvl="2"/>
            <a:r>
              <a:rPr lang="en-US"/>
              <a:t>Third level</a:t>
            </a:r>
          </a:p>
        </p:txBody>
      </p:sp>
      <p:cxnSp>
        <p:nvCxnSpPr>
          <p:cNvPr id="6" name="Straight Connector 5"/>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80678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15829"/>
            <a:ext cx="11553949"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3" name="Content Placeholder 2"/>
          <p:cNvSpPr>
            <a:spLocks noGrp="1"/>
          </p:cNvSpPr>
          <p:nvPr>
            <p:ph sz="half" idx="1"/>
          </p:nvPr>
        </p:nvSpPr>
        <p:spPr>
          <a:xfrm>
            <a:off x="319025" y="2350311"/>
            <a:ext cx="4868907" cy="4150989"/>
          </a:xfrm>
        </p:spPr>
        <p:txBody>
          <a:bodyPr/>
          <a:lstStyle>
            <a:lvl1pPr>
              <a:defRPr sz="1733"/>
            </a:lvl1pPr>
            <a:lvl2pPr>
              <a:defRPr sz="1467"/>
            </a:lvl2pPr>
            <a:lvl3pPr>
              <a:defRPr sz="1333"/>
            </a:lvl3pPr>
            <a:lvl4pPr>
              <a:defRPr sz="1333"/>
            </a:lvl4pPr>
            <a:lvl5pPr>
              <a:defRPr sz="1333"/>
            </a:lvl5pPr>
            <a:lvl6pPr>
              <a:defRPr sz="1333"/>
            </a:lvl6pPr>
            <a:lvl7pPr>
              <a:defRPr sz="1333"/>
            </a:lvl7pPr>
            <a:lvl8pPr>
              <a:defRPr sz="1333"/>
            </a:lvl8pPr>
            <a:lvl9pPr>
              <a:defRPr sz="1333"/>
            </a:lvl9pPr>
          </a:lstStyle>
          <a:p>
            <a:pPr lvl="0"/>
            <a:r>
              <a:rPr lang="en-GB"/>
              <a:t>Click to edit Master text styles</a:t>
            </a:r>
          </a:p>
          <a:p>
            <a:pPr lvl="1"/>
            <a:r>
              <a:rPr lang="en-GB"/>
              <a:t>Second level</a:t>
            </a:r>
          </a:p>
          <a:p>
            <a:pPr lvl="2"/>
            <a:r>
              <a:rPr lang="en-GB"/>
              <a:t>Third level</a:t>
            </a:r>
          </a:p>
        </p:txBody>
      </p:sp>
      <p:sp>
        <p:nvSpPr>
          <p:cNvPr id="6" name="Picture Placeholder 5"/>
          <p:cNvSpPr>
            <a:spLocks noGrp="1"/>
          </p:cNvSpPr>
          <p:nvPr>
            <p:ph type="pic" sz="quarter" idx="10"/>
          </p:nvPr>
        </p:nvSpPr>
        <p:spPr>
          <a:xfrm>
            <a:off x="5381766" y="2350313"/>
            <a:ext cx="4872276" cy="4150988"/>
          </a:xfrm>
          <a:solidFill>
            <a:schemeClr val="bg2">
              <a:lumMod val="60000"/>
              <a:lumOff val="40000"/>
            </a:schemeClr>
          </a:solidFill>
        </p:spPr>
        <p:txBody>
          <a:bodyPr/>
          <a:lstStyle/>
          <a:p>
            <a:pPr lvl="0"/>
            <a:endParaRPr lang="en-GB" noProof="0">
              <a:sym typeface="Gill Sans" pitchFamily="34" charset="0"/>
            </a:endParaRPr>
          </a:p>
        </p:txBody>
      </p:sp>
      <p:cxnSp>
        <p:nvCxnSpPr>
          <p:cNvPr id="7" name="Straight Connector 6"/>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96262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47054"/>
            <a:ext cx="9918351"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17" name="Picture Placeholder 5"/>
          <p:cNvSpPr>
            <a:spLocks noGrp="1"/>
          </p:cNvSpPr>
          <p:nvPr>
            <p:ph type="pic" sz="quarter" idx="14"/>
          </p:nvPr>
        </p:nvSpPr>
        <p:spPr>
          <a:xfrm>
            <a:off x="480919" y="2397151"/>
            <a:ext cx="9773123" cy="4150988"/>
          </a:xfrm>
          <a:solidFill>
            <a:schemeClr val="bg2">
              <a:lumMod val="60000"/>
              <a:lumOff val="40000"/>
            </a:schemeClr>
          </a:solidFill>
        </p:spPr>
        <p:txBody>
          <a:bodyPr/>
          <a:lstStyle/>
          <a:p>
            <a:pPr lvl="0"/>
            <a:endParaRPr lang="en-GB" noProof="0">
              <a:sym typeface="Gill Sans" pitchFamily="34" charset="0"/>
            </a:endParaRPr>
          </a:p>
        </p:txBody>
      </p:sp>
      <p:cxnSp>
        <p:nvCxnSpPr>
          <p:cNvPr id="5" name="Straight Connector 4"/>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9782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78281"/>
            <a:ext cx="9918351"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6" name="Picture Placeholder 5"/>
          <p:cNvSpPr>
            <a:spLocks noGrp="1"/>
          </p:cNvSpPr>
          <p:nvPr>
            <p:ph type="pic" sz="quarter" idx="10"/>
          </p:nvPr>
        </p:nvSpPr>
        <p:spPr>
          <a:xfrm>
            <a:off x="7185884" y="241276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4" name="Picture Placeholder 5"/>
          <p:cNvSpPr>
            <a:spLocks noGrp="1"/>
          </p:cNvSpPr>
          <p:nvPr>
            <p:ph type="pic" sz="quarter" idx="11"/>
          </p:nvPr>
        </p:nvSpPr>
        <p:spPr>
          <a:xfrm>
            <a:off x="7185884" y="461472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5" name="Picture Placeholder 5"/>
          <p:cNvSpPr>
            <a:spLocks noGrp="1"/>
          </p:cNvSpPr>
          <p:nvPr>
            <p:ph type="pic" sz="quarter" idx="12"/>
          </p:nvPr>
        </p:nvSpPr>
        <p:spPr>
          <a:xfrm>
            <a:off x="3833401" y="241276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6" name="Picture Placeholder 5"/>
          <p:cNvSpPr>
            <a:spLocks noGrp="1"/>
          </p:cNvSpPr>
          <p:nvPr>
            <p:ph type="pic" sz="quarter" idx="13"/>
          </p:nvPr>
        </p:nvSpPr>
        <p:spPr>
          <a:xfrm>
            <a:off x="3833401" y="461472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7" name="Picture Placeholder 5"/>
          <p:cNvSpPr>
            <a:spLocks noGrp="1"/>
          </p:cNvSpPr>
          <p:nvPr>
            <p:ph type="pic" sz="quarter" idx="14"/>
          </p:nvPr>
        </p:nvSpPr>
        <p:spPr>
          <a:xfrm>
            <a:off x="480919" y="241276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8" name="Picture Placeholder 5"/>
          <p:cNvSpPr>
            <a:spLocks noGrp="1"/>
          </p:cNvSpPr>
          <p:nvPr>
            <p:ph type="pic" sz="quarter" idx="15"/>
          </p:nvPr>
        </p:nvSpPr>
        <p:spPr>
          <a:xfrm>
            <a:off x="480919" y="4626941"/>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cxnSp>
        <p:nvCxnSpPr>
          <p:cNvPr id="10" name="Straight Connector 9"/>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07032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78281"/>
            <a:ext cx="9918351"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4" name="Text Placeholder 3"/>
          <p:cNvSpPr>
            <a:spLocks noGrp="1"/>
          </p:cNvSpPr>
          <p:nvPr>
            <p:ph type="body" sz="quarter" idx="14"/>
          </p:nvPr>
        </p:nvSpPr>
        <p:spPr>
          <a:xfrm>
            <a:off x="319026" y="2412765"/>
            <a:ext cx="5062740" cy="4150988"/>
          </a:xfrm>
        </p:spPr>
        <p:txBody>
          <a:bodyPr/>
          <a:lstStyle>
            <a:lvl1pPr marL="0" indent="0">
              <a:buNone/>
              <a:defRPr sz="1733"/>
            </a:lvl1pPr>
          </a:lstStyle>
          <a:p>
            <a:pPr lvl="0"/>
            <a:r>
              <a:rPr lang="en-US"/>
              <a:t>Click to edit Master text styles</a:t>
            </a:r>
          </a:p>
        </p:txBody>
      </p:sp>
      <p:sp>
        <p:nvSpPr>
          <p:cNvPr id="12" name="Picture Placeholder 5"/>
          <p:cNvSpPr>
            <a:spLocks noGrp="1"/>
          </p:cNvSpPr>
          <p:nvPr>
            <p:ph type="pic" sz="quarter" idx="10"/>
          </p:nvPr>
        </p:nvSpPr>
        <p:spPr>
          <a:xfrm>
            <a:off x="7176803" y="241276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sp>
        <p:nvSpPr>
          <p:cNvPr id="13" name="Picture Placeholder 5"/>
          <p:cNvSpPr>
            <a:spLocks noGrp="1"/>
          </p:cNvSpPr>
          <p:nvPr>
            <p:ph type="pic" sz="quarter" idx="11"/>
          </p:nvPr>
        </p:nvSpPr>
        <p:spPr>
          <a:xfrm>
            <a:off x="7176803" y="4614724"/>
            <a:ext cx="3059896" cy="1936811"/>
          </a:xfrm>
          <a:solidFill>
            <a:schemeClr val="bg2">
              <a:lumMod val="60000"/>
              <a:lumOff val="40000"/>
            </a:schemeClr>
          </a:solidFill>
        </p:spPr>
        <p:txBody>
          <a:bodyPr/>
          <a:lstStyle>
            <a:lvl1pPr>
              <a:defRPr sz="1733"/>
            </a:lvl1pPr>
          </a:lstStyle>
          <a:p>
            <a:pPr lvl="0"/>
            <a:endParaRPr lang="en-GB" noProof="0">
              <a:sym typeface="Gill Sans" pitchFamily="34" charset="0"/>
            </a:endParaRPr>
          </a:p>
        </p:txBody>
      </p:sp>
      <p:cxnSp>
        <p:nvCxnSpPr>
          <p:cNvPr id="7" name="Straight Connector 6"/>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09557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26" y="1515829"/>
            <a:ext cx="9918351" cy="83448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lang="en-US" cap="none" dirty="0"/>
            </a:lvl1pPr>
          </a:lstStyle>
          <a:p>
            <a:pPr lvl="0"/>
            <a:r>
              <a:rPr lang="en-GB"/>
              <a:t>Click To Edit Master Title Style</a:t>
            </a:r>
            <a:endParaRPr lang="en-US"/>
          </a:p>
        </p:txBody>
      </p:sp>
      <p:cxnSp>
        <p:nvCxnSpPr>
          <p:cNvPr id="4" name="Straight Connector 3"/>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7912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19026" y="2395611"/>
            <a:ext cx="9929889" cy="835372"/>
          </a:xfrm>
        </p:spPr>
        <p:txBody>
          <a:bodyPr anchor="b"/>
          <a:lstStyle/>
          <a:p>
            <a:r>
              <a:rPr lang="en-US"/>
              <a:t>Click to edit Master title style</a:t>
            </a:r>
            <a:endParaRPr lang="en-GB"/>
          </a:p>
        </p:txBody>
      </p:sp>
      <p:sp>
        <p:nvSpPr>
          <p:cNvPr id="5" name="Subtitle 2"/>
          <p:cNvSpPr>
            <a:spLocks noGrp="1"/>
          </p:cNvSpPr>
          <p:nvPr>
            <p:ph type="subTitle" idx="1"/>
          </p:nvPr>
        </p:nvSpPr>
        <p:spPr>
          <a:xfrm>
            <a:off x="319025" y="3428406"/>
            <a:ext cx="9935016" cy="826121"/>
          </a:xfrm>
        </p:spPr>
        <p:txBody>
          <a:bodyPr/>
          <a:lstStyle>
            <a:lvl1pPr marL="0" indent="0" algn="l">
              <a:buNone/>
              <a:defRPr>
                <a:solidFill>
                  <a:schemeClr val="accent2"/>
                </a:solidFill>
              </a:defRPr>
            </a:lvl1pPr>
            <a:lvl2pPr marL="342770" indent="0" algn="ctr">
              <a:buNone/>
              <a:defRPr/>
            </a:lvl2pPr>
            <a:lvl3pPr marL="685539" indent="0" algn="ctr">
              <a:buNone/>
              <a:defRPr/>
            </a:lvl3pPr>
            <a:lvl4pPr marL="1028309" indent="0" algn="ctr">
              <a:buNone/>
              <a:defRPr/>
            </a:lvl4pPr>
            <a:lvl5pPr marL="1371078" indent="0" algn="ctr">
              <a:buNone/>
              <a:defRPr/>
            </a:lvl5pPr>
            <a:lvl6pPr marL="1713848" indent="0" algn="ctr">
              <a:buNone/>
              <a:defRPr/>
            </a:lvl6pPr>
            <a:lvl7pPr marL="2056617" indent="0" algn="ctr">
              <a:buNone/>
              <a:defRPr/>
            </a:lvl7pPr>
            <a:lvl8pPr marL="2399387" indent="0" algn="ctr">
              <a:buNone/>
              <a:defRPr/>
            </a:lvl8pPr>
            <a:lvl9pPr marL="2742155" indent="0" algn="ctr">
              <a:buNone/>
              <a:defRPr/>
            </a:lvl9pPr>
          </a:lstStyle>
          <a:p>
            <a:r>
              <a:rPr lang="en-GB"/>
              <a:t>Click to edit Master subtitle style</a:t>
            </a:r>
            <a:endParaRPr lang="en-US"/>
          </a:p>
        </p:txBody>
      </p:sp>
      <p:cxnSp>
        <p:nvCxnSpPr>
          <p:cNvPr id="8" name="Straight Connector 7"/>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32595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6.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image" Target="../media/image8.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emf"/><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userDrawn="1"/>
        </p:nvSpPr>
        <p:spPr bwMode="auto">
          <a:xfrm>
            <a:off x="0" y="1"/>
            <a:ext cx="12192000" cy="6856809"/>
          </a:xfrm>
          <a:prstGeom prst="rect">
            <a:avLst/>
          </a:prstGeom>
          <a:solidFill>
            <a:srgbClr val="0D2459"/>
          </a:solidFill>
          <a:ln>
            <a:noFill/>
          </a:ln>
        </p:spPr>
        <p:txBody>
          <a:bodyPr lIns="68556" tIns="34277" rIns="68556" bIns="34277"/>
          <a:lstStyle/>
          <a:p>
            <a:endParaRPr lang="en-GB" sz="240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5911" y="334707"/>
            <a:ext cx="672704" cy="273648"/>
          </a:xfrm>
          <a:prstGeom prst="rect">
            <a:avLst/>
          </a:prstGeom>
        </p:spPr>
      </p:pic>
      <p:pic>
        <p:nvPicPr>
          <p:cNvPr id="3" name="Picture 2"/>
          <p:cNvPicPr>
            <a:picLocks noChangeAspect="1"/>
          </p:cNvPicPr>
          <p:nvPr userDrawn="1"/>
        </p:nvPicPr>
        <p:blipFill>
          <a:blip r:embed="rId4"/>
          <a:stretch>
            <a:fillRect/>
          </a:stretch>
        </p:blipFill>
        <p:spPr>
          <a:xfrm>
            <a:off x="8855616" y="371413"/>
            <a:ext cx="2993361" cy="353260"/>
          </a:xfrm>
          <a:prstGeom prst="rect">
            <a:avLst/>
          </a:prstGeom>
        </p:spPr>
      </p:pic>
      <p:sp>
        <p:nvSpPr>
          <p:cNvPr id="2052" name="Rectangle 1"/>
          <p:cNvSpPr>
            <a:spLocks noGrp="1" noChangeArrowheads="1"/>
          </p:cNvSpPr>
          <p:nvPr>
            <p:ph type="body" idx="1"/>
          </p:nvPr>
        </p:nvSpPr>
        <p:spPr bwMode="auto">
          <a:xfrm>
            <a:off x="319025" y="2631347"/>
            <a:ext cx="9935016" cy="391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1027" name="Rectangle 2"/>
          <p:cNvSpPr>
            <a:spLocks noGrp="1" noChangeArrowheads="1"/>
          </p:cNvSpPr>
          <p:nvPr>
            <p:ph type="title"/>
          </p:nvPr>
        </p:nvSpPr>
        <p:spPr bwMode="auto">
          <a:xfrm>
            <a:off x="319026" y="1465927"/>
            <a:ext cx="9918351" cy="834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4" name="Straight Connector 13"/>
          <p:cNvCxnSpPr/>
          <p:nvPr userDrawn="1"/>
        </p:nvCxnSpPr>
        <p:spPr>
          <a:xfrm>
            <a:off x="319026" y="875006"/>
            <a:ext cx="11553949" cy="119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2" descr="\\op2pdrv02\users$\ShearerL\Documents\Logo\DIT Logo\DfIT_WHITE_SML_AW.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9026" y="202838"/>
            <a:ext cx="1147285" cy="542673"/>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Imagen 1" descr="DHSC_WHITE_A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47347" y="207171"/>
            <a:ext cx="646643" cy="540443"/>
          </a:xfrm>
          <a:prstGeom prst="rect">
            <a:avLst/>
          </a:prstGeom>
        </p:spPr>
      </p:pic>
    </p:spTree>
    <p:extLst>
      <p:ext uri="{BB962C8B-B14F-4D97-AF65-F5344CB8AC3E}">
        <p14:creationId xmlns:p14="http://schemas.microsoft.com/office/powerpoint/2010/main" val="2115401170"/>
      </p:ext>
    </p:extLst>
  </p:cSld>
  <p:clrMap bg1="lt1" tx1="dk1" bg2="lt2" tx2="dk2" accent1="accent1" accent2="accent2" accent3="accent3" accent4="accent4" accent5="accent5" accent6="accent6" hlink="hlink" folHlink="folHlink"/>
  <p:sldLayoutIdLst>
    <p:sldLayoutId id="2147483689" r:id="rId1"/>
  </p:sldLayoutIdLst>
  <p:transition spd="med">
    <p:fade/>
  </p:transition>
  <p:hf sldNum="0" hdr="0" ftr="0" dt="0"/>
  <p:txStyles>
    <p:titleStyle>
      <a:lvl1pPr algn="l" rtl="0" eaLnBrk="0" fontAlgn="base" hangingPunct="0">
        <a:spcBef>
          <a:spcPct val="0"/>
        </a:spcBef>
        <a:spcAft>
          <a:spcPct val="0"/>
        </a:spcAft>
        <a:defRPr lang="en-US" sz="3333" b="1" cap="none" dirty="0">
          <a:solidFill>
            <a:schemeClr val="bg1"/>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3333">
          <a:solidFill>
            <a:schemeClr val="bg1"/>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3333">
          <a:solidFill>
            <a:schemeClr val="bg1"/>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3333">
          <a:solidFill>
            <a:schemeClr val="bg1"/>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3333">
          <a:solidFill>
            <a:schemeClr val="bg1"/>
          </a:solidFill>
          <a:latin typeface="Interstate" pitchFamily="2" charset="0"/>
          <a:ea typeface="ヒラギノ角ゴ ProN W3" charset="-128"/>
          <a:cs typeface="ヒラギノ角ゴ ProN W3" charset="-128"/>
          <a:sym typeface="Gill Sans" pitchFamily="34" charset="0"/>
        </a:defRPr>
      </a:lvl5pPr>
      <a:lvl6pPr marL="342770"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6pPr>
      <a:lvl7pPr marL="685539"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7pPr>
      <a:lvl8pPr marL="1028309"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8pPr>
      <a:lvl9pPr marL="1371078"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9pPr>
    </p:titleStyle>
    <p:bodyStyle>
      <a:lvl1pPr marL="272549" indent="-272549" algn="l" rtl="0" eaLnBrk="0" fontAlgn="base" hangingPunct="0">
        <a:spcBef>
          <a:spcPct val="0"/>
        </a:spcBef>
        <a:spcAft>
          <a:spcPts val="449"/>
        </a:spcAft>
        <a:buClr>
          <a:schemeClr val="accent1"/>
        </a:buClr>
        <a:buFont typeface="Arial" charset="0"/>
        <a:buChar char="•"/>
        <a:defRPr sz="2400">
          <a:solidFill>
            <a:schemeClr val="bg1"/>
          </a:solidFill>
          <a:latin typeface="Arial" pitchFamily="34" charset="0"/>
          <a:ea typeface="+mn-ea"/>
          <a:cs typeface="Arial" pitchFamily="34" charset="0"/>
          <a:sym typeface="Gill Sans" pitchFamily="34" charset="0"/>
        </a:defRPr>
      </a:lvl1pPr>
      <a:lvl2pPr marL="685539" indent="-342770" algn="l" rtl="0" eaLnBrk="0" fontAlgn="base" hangingPunct="0">
        <a:spcBef>
          <a:spcPct val="0"/>
        </a:spcBef>
        <a:spcAft>
          <a:spcPts val="449"/>
        </a:spcAft>
        <a:buFont typeface="Arial" charset="0"/>
        <a:buChar char="•"/>
        <a:defRPr sz="1733">
          <a:solidFill>
            <a:schemeClr val="bg1"/>
          </a:solidFill>
          <a:latin typeface="Arial" pitchFamily="34" charset="0"/>
          <a:ea typeface="+mn-ea"/>
          <a:cs typeface="Arial" pitchFamily="34" charset="0"/>
          <a:sym typeface="Gill Sans" pitchFamily="34" charset="0"/>
        </a:defRPr>
      </a:lvl2pPr>
      <a:lvl3pPr marL="1028309" indent="-342770" algn="l" rtl="0" eaLnBrk="0" fontAlgn="base" hangingPunct="0">
        <a:spcBef>
          <a:spcPct val="0"/>
        </a:spcBef>
        <a:spcAft>
          <a:spcPts val="449"/>
        </a:spcAft>
        <a:buFont typeface="Arial" charset="0"/>
        <a:buChar char="•"/>
        <a:defRPr sz="1733">
          <a:solidFill>
            <a:schemeClr val="bg1"/>
          </a:solidFill>
          <a:latin typeface="Arial" pitchFamily="34" charset="0"/>
          <a:ea typeface="+mn-ea"/>
          <a:cs typeface="Arial" pitchFamily="34" charset="0"/>
          <a:sym typeface="Gill Sans" pitchFamily="34" charset="0"/>
        </a:defRPr>
      </a:lvl3pPr>
      <a:lvl4pPr marL="1371078" indent="-342770" algn="l" rtl="0" eaLnBrk="0" fontAlgn="base" hangingPunct="0">
        <a:spcBef>
          <a:spcPct val="0"/>
        </a:spcBef>
        <a:spcAft>
          <a:spcPct val="0"/>
        </a:spcAft>
        <a:buFont typeface="Arial" charset="0"/>
        <a:buChar char="•"/>
        <a:defRPr sz="2400">
          <a:solidFill>
            <a:schemeClr val="tx1"/>
          </a:solidFill>
          <a:latin typeface="Interstate" pitchFamily="2" charset="0"/>
          <a:ea typeface="+mn-ea"/>
          <a:cs typeface="+mn-cs"/>
          <a:sym typeface="Gill Sans" pitchFamily="34" charset="0"/>
        </a:defRPr>
      </a:lvl4pPr>
      <a:lvl5pPr marL="1713848" indent="-342770" algn="l" rtl="0" eaLnBrk="0" fontAlgn="base" hangingPunct="0">
        <a:spcBef>
          <a:spcPct val="0"/>
        </a:spcBef>
        <a:spcAft>
          <a:spcPct val="0"/>
        </a:spcAft>
        <a:buFont typeface="Arial" charset="0"/>
        <a:buChar char="•"/>
        <a:defRPr sz="2400">
          <a:solidFill>
            <a:schemeClr val="tx1"/>
          </a:solidFill>
          <a:latin typeface="Interstate" pitchFamily="2" charset="0"/>
          <a:ea typeface="+mn-ea"/>
          <a:cs typeface="+mn-cs"/>
          <a:sym typeface="Gill Sans" pitchFamily="34" charset="0"/>
        </a:defRPr>
      </a:lvl5pPr>
      <a:lvl6pPr marL="342770" algn="ctr" rtl="0" fontAlgn="base">
        <a:spcBef>
          <a:spcPct val="0"/>
        </a:spcBef>
        <a:spcAft>
          <a:spcPct val="0"/>
        </a:spcAft>
        <a:defRPr sz="2667">
          <a:solidFill>
            <a:schemeClr val="tx1"/>
          </a:solidFill>
          <a:latin typeface="+mn-lt"/>
          <a:ea typeface="+mn-ea"/>
          <a:cs typeface="+mn-cs"/>
          <a:sym typeface="Gill Sans" charset="0"/>
        </a:defRPr>
      </a:lvl6pPr>
      <a:lvl7pPr marL="685539" algn="ctr" rtl="0" fontAlgn="base">
        <a:spcBef>
          <a:spcPct val="0"/>
        </a:spcBef>
        <a:spcAft>
          <a:spcPct val="0"/>
        </a:spcAft>
        <a:defRPr sz="2667">
          <a:solidFill>
            <a:schemeClr val="tx1"/>
          </a:solidFill>
          <a:latin typeface="+mn-lt"/>
          <a:ea typeface="+mn-ea"/>
          <a:cs typeface="+mn-cs"/>
          <a:sym typeface="Gill Sans" charset="0"/>
        </a:defRPr>
      </a:lvl7pPr>
      <a:lvl8pPr marL="1028309" algn="ctr" rtl="0" fontAlgn="base">
        <a:spcBef>
          <a:spcPct val="0"/>
        </a:spcBef>
        <a:spcAft>
          <a:spcPct val="0"/>
        </a:spcAft>
        <a:defRPr sz="2667">
          <a:solidFill>
            <a:schemeClr val="tx1"/>
          </a:solidFill>
          <a:latin typeface="+mn-lt"/>
          <a:ea typeface="+mn-ea"/>
          <a:cs typeface="+mn-cs"/>
          <a:sym typeface="Gill Sans" charset="0"/>
        </a:defRPr>
      </a:lvl8pPr>
      <a:lvl9pPr marL="1371078" algn="ctr" rtl="0" fontAlgn="base">
        <a:spcBef>
          <a:spcPct val="0"/>
        </a:spcBef>
        <a:spcAft>
          <a:spcPct val="0"/>
        </a:spcAft>
        <a:defRPr sz="2667">
          <a:solidFill>
            <a:schemeClr val="tx1"/>
          </a:solidFill>
          <a:latin typeface="+mn-lt"/>
          <a:ea typeface="+mn-ea"/>
          <a:cs typeface="+mn-cs"/>
          <a:sym typeface="Gill Sans" charset="0"/>
        </a:defRPr>
      </a:lvl9pPr>
    </p:bodyStyle>
    <p:otherStyle>
      <a:defPPr>
        <a:defRPr lang="en-US"/>
      </a:defPPr>
      <a:lvl1pPr marL="0" algn="l" defTabSz="342770" rtl="0" eaLnBrk="1" latinLnBrk="0" hangingPunct="1">
        <a:defRPr sz="1333" kern="1200">
          <a:solidFill>
            <a:schemeClr val="tx1"/>
          </a:solidFill>
          <a:latin typeface="+mn-lt"/>
          <a:ea typeface="+mn-ea"/>
          <a:cs typeface="+mn-cs"/>
        </a:defRPr>
      </a:lvl1pPr>
      <a:lvl2pPr marL="342770" algn="l" defTabSz="342770" rtl="0" eaLnBrk="1" latinLnBrk="0" hangingPunct="1">
        <a:defRPr sz="1333" kern="1200">
          <a:solidFill>
            <a:schemeClr val="tx1"/>
          </a:solidFill>
          <a:latin typeface="+mn-lt"/>
          <a:ea typeface="+mn-ea"/>
          <a:cs typeface="+mn-cs"/>
        </a:defRPr>
      </a:lvl2pPr>
      <a:lvl3pPr marL="685539" algn="l" defTabSz="342770" rtl="0" eaLnBrk="1" latinLnBrk="0" hangingPunct="1">
        <a:defRPr sz="1333" kern="1200">
          <a:solidFill>
            <a:schemeClr val="tx1"/>
          </a:solidFill>
          <a:latin typeface="+mn-lt"/>
          <a:ea typeface="+mn-ea"/>
          <a:cs typeface="+mn-cs"/>
        </a:defRPr>
      </a:lvl3pPr>
      <a:lvl4pPr marL="1028309" algn="l" defTabSz="342770" rtl="0" eaLnBrk="1" latinLnBrk="0" hangingPunct="1">
        <a:defRPr sz="1333" kern="1200">
          <a:solidFill>
            <a:schemeClr val="tx1"/>
          </a:solidFill>
          <a:latin typeface="+mn-lt"/>
          <a:ea typeface="+mn-ea"/>
          <a:cs typeface="+mn-cs"/>
        </a:defRPr>
      </a:lvl4pPr>
      <a:lvl5pPr marL="1371078" algn="l" defTabSz="342770" rtl="0" eaLnBrk="1" latinLnBrk="0" hangingPunct="1">
        <a:defRPr sz="1333" kern="1200">
          <a:solidFill>
            <a:schemeClr val="tx1"/>
          </a:solidFill>
          <a:latin typeface="+mn-lt"/>
          <a:ea typeface="+mn-ea"/>
          <a:cs typeface="+mn-cs"/>
        </a:defRPr>
      </a:lvl5pPr>
      <a:lvl6pPr marL="1713848" algn="l" defTabSz="342770" rtl="0" eaLnBrk="1" latinLnBrk="0" hangingPunct="1">
        <a:defRPr sz="1333" kern="1200">
          <a:solidFill>
            <a:schemeClr val="tx1"/>
          </a:solidFill>
          <a:latin typeface="+mn-lt"/>
          <a:ea typeface="+mn-ea"/>
          <a:cs typeface="+mn-cs"/>
        </a:defRPr>
      </a:lvl6pPr>
      <a:lvl7pPr marL="2056617" algn="l" defTabSz="342770" rtl="0" eaLnBrk="1" latinLnBrk="0" hangingPunct="1">
        <a:defRPr sz="1333" kern="1200">
          <a:solidFill>
            <a:schemeClr val="tx1"/>
          </a:solidFill>
          <a:latin typeface="+mn-lt"/>
          <a:ea typeface="+mn-ea"/>
          <a:cs typeface="+mn-cs"/>
        </a:defRPr>
      </a:lvl7pPr>
      <a:lvl8pPr marL="2399387" algn="l" defTabSz="342770" rtl="0" eaLnBrk="1" latinLnBrk="0" hangingPunct="1">
        <a:defRPr sz="1333" kern="1200">
          <a:solidFill>
            <a:schemeClr val="tx1"/>
          </a:solidFill>
          <a:latin typeface="+mn-lt"/>
          <a:ea typeface="+mn-ea"/>
          <a:cs typeface="+mn-cs"/>
        </a:defRPr>
      </a:lvl8pPr>
      <a:lvl9pPr marL="2742155" algn="l" defTabSz="342770" rtl="0" eaLnBrk="1" latinLnBrk="0" hangingPunct="1">
        <a:defRPr sz="13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body" idx="1"/>
          </p:nvPr>
        </p:nvSpPr>
        <p:spPr bwMode="auto">
          <a:xfrm>
            <a:off x="319025" y="2159348"/>
            <a:ext cx="9935016" cy="4386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2" name="Rectangle 2"/>
          <p:cNvSpPr>
            <a:spLocks noGrp="1" noChangeArrowheads="1"/>
          </p:cNvSpPr>
          <p:nvPr>
            <p:ph type="title"/>
          </p:nvPr>
        </p:nvSpPr>
        <p:spPr bwMode="auto">
          <a:xfrm>
            <a:off x="319026" y="1074353"/>
            <a:ext cx="9918351" cy="834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1" name="Straight Connector 10"/>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952287" y="330437"/>
            <a:ext cx="672704" cy="273648"/>
          </a:xfrm>
          <a:prstGeom prst="rect">
            <a:avLst/>
          </a:prstGeom>
        </p:spPr>
      </p:pic>
      <p:pic>
        <p:nvPicPr>
          <p:cNvPr id="25" name="Picture 2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855616" y="371776"/>
            <a:ext cx="2993361" cy="352531"/>
          </a:xfrm>
          <a:prstGeom prst="rect">
            <a:avLst/>
          </a:prstGeom>
        </p:spPr>
      </p:pic>
      <p:pic>
        <p:nvPicPr>
          <p:cNvPr id="12" name="Picture 11" descr="\\op2pdrv02\users$\ShearerL\Documents\Logo\DIT Logo\DfIT_186_SML_AW.pn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5074" y="196155"/>
            <a:ext cx="1010404" cy="542439"/>
          </a:xfrm>
          <a:prstGeom prst="rect">
            <a:avLst/>
          </a:prstGeom>
          <a:noFill/>
          <a:ln>
            <a:noFill/>
          </a:ln>
        </p:spPr>
      </p:pic>
      <p:pic>
        <p:nvPicPr>
          <p:cNvPr id="9" name="Picture 8">
            <a:extLst>
              <a:ext uri="{FF2B5EF4-FFF2-40B4-BE49-F238E27FC236}">
                <a16:creationId xmlns:a16="http://schemas.microsoft.com/office/drawing/2014/main" id="{C5552F95-D8E4-4AD8-ABE5-044AD862D068}"/>
              </a:ext>
            </a:extLst>
          </p:cNvPr>
          <p:cNvPicPr>
            <a:picLocks noChangeAspect="1"/>
          </p:cNvPicPr>
          <p:nvPr userDrawn="1"/>
        </p:nvPicPr>
        <p:blipFill>
          <a:blip r:embed="rId15"/>
          <a:stretch>
            <a:fillRect/>
          </a:stretch>
        </p:blipFill>
        <p:spPr>
          <a:xfrm>
            <a:off x="1818754" y="147261"/>
            <a:ext cx="780701" cy="650129"/>
          </a:xfrm>
          <a:prstGeom prst="rect">
            <a:avLst/>
          </a:prstGeom>
        </p:spPr>
      </p:pic>
    </p:spTree>
    <p:extLst>
      <p:ext uri="{BB962C8B-B14F-4D97-AF65-F5344CB8AC3E}">
        <p14:creationId xmlns:p14="http://schemas.microsoft.com/office/powerpoint/2010/main" val="21220708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9" r:id="rId9"/>
    <p:sldLayoutId id="2147483710" r:id="rId10"/>
  </p:sldLayoutIdLst>
  <p:transition spd="med">
    <p:fade/>
  </p:transition>
  <p:hf sldNum="0" hdr="0" ftr="0" dt="0"/>
  <p:txStyles>
    <p:titleStyle>
      <a:lvl1pPr algn="l" rtl="0" eaLnBrk="0" fontAlgn="base" hangingPunct="0">
        <a:spcBef>
          <a:spcPct val="0"/>
        </a:spcBef>
        <a:spcAft>
          <a:spcPct val="0"/>
        </a:spcAft>
        <a:defRPr lang="en-US" sz="3333" b="1" cap="none" dirty="0">
          <a:solidFill>
            <a:srgbClr val="1E1348"/>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3333">
          <a:solidFill>
            <a:srgbClr val="1E1348"/>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3333">
          <a:solidFill>
            <a:srgbClr val="1E1348"/>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3333">
          <a:solidFill>
            <a:srgbClr val="1E1348"/>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3333">
          <a:solidFill>
            <a:srgbClr val="1E1348"/>
          </a:solidFill>
          <a:latin typeface="Interstate" pitchFamily="2" charset="0"/>
          <a:ea typeface="ヒラギノ角ゴ ProN W3" charset="-128"/>
          <a:cs typeface="ヒラギノ角ゴ ProN W3" charset="-128"/>
          <a:sym typeface="Gill Sans" pitchFamily="34" charset="0"/>
        </a:defRPr>
      </a:lvl5pPr>
      <a:lvl6pPr marL="342770"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6pPr>
      <a:lvl7pPr marL="685539"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7pPr>
      <a:lvl8pPr marL="1028309"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8pPr>
      <a:lvl9pPr marL="1371078"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9pPr>
    </p:titleStyle>
    <p:bodyStyle>
      <a:lvl1pPr marL="272549" indent="-272549" algn="l" rtl="0" eaLnBrk="0" fontAlgn="base" hangingPunct="0">
        <a:spcBef>
          <a:spcPct val="0"/>
        </a:spcBef>
        <a:spcAft>
          <a:spcPts val="900"/>
        </a:spcAft>
        <a:buClr>
          <a:schemeClr val="accent1"/>
        </a:buClr>
        <a:buFont typeface="Arial" charset="0"/>
        <a:buChar char="•"/>
        <a:defRPr sz="2400">
          <a:solidFill>
            <a:srgbClr val="606060"/>
          </a:solidFill>
          <a:latin typeface="Arial" pitchFamily="34" charset="0"/>
          <a:ea typeface="+mn-ea"/>
          <a:cs typeface="Arial" pitchFamily="34" charset="0"/>
          <a:sym typeface="Gill Sans" pitchFamily="34" charset="0"/>
        </a:defRPr>
      </a:lvl1pPr>
      <a:lvl2pPr marL="685539" indent="-342770" algn="l" rtl="0" eaLnBrk="0" fontAlgn="base" hangingPunct="0">
        <a:spcBef>
          <a:spcPct val="0"/>
        </a:spcBef>
        <a:spcAft>
          <a:spcPts val="900"/>
        </a:spcAft>
        <a:buFont typeface="Arial" charset="0"/>
        <a:buChar char="•"/>
        <a:defRPr sz="1733">
          <a:solidFill>
            <a:srgbClr val="606060"/>
          </a:solidFill>
          <a:latin typeface="Arial" pitchFamily="34" charset="0"/>
          <a:ea typeface="+mn-ea"/>
          <a:cs typeface="Arial" pitchFamily="34" charset="0"/>
          <a:sym typeface="Gill Sans" pitchFamily="34" charset="0"/>
        </a:defRPr>
      </a:lvl2pPr>
      <a:lvl3pPr marL="1028309" indent="-342770" algn="l" rtl="0" eaLnBrk="0" fontAlgn="base" hangingPunct="0">
        <a:spcBef>
          <a:spcPct val="0"/>
        </a:spcBef>
        <a:spcAft>
          <a:spcPts val="900"/>
        </a:spcAft>
        <a:buFont typeface="Arial" charset="0"/>
        <a:buChar char="•"/>
        <a:defRPr sz="1733">
          <a:solidFill>
            <a:srgbClr val="606060"/>
          </a:solidFill>
          <a:latin typeface="Arial" pitchFamily="34" charset="0"/>
          <a:ea typeface="+mn-ea"/>
          <a:cs typeface="Arial" pitchFamily="34" charset="0"/>
          <a:sym typeface="Gill Sans" pitchFamily="34" charset="0"/>
        </a:defRPr>
      </a:lvl3pPr>
      <a:lvl4pPr marL="1371078" indent="-342770" algn="l" rtl="0" eaLnBrk="0" fontAlgn="base" hangingPunct="0">
        <a:spcBef>
          <a:spcPct val="0"/>
        </a:spcBef>
        <a:spcAft>
          <a:spcPct val="0"/>
        </a:spcAft>
        <a:buFont typeface="Arial" charset="0"/>
        <a:buChar char="•"/>
        <a:defRPr sz="2400">
          <a:solidFill>
            <a:schemeClr val="tx1"/>
          </a:solidFill>
          <a:latin typeface="Interstate" pitchFamily="2" charset="0"/>
          <a:ea typeface="+mn-ea"/>
          <a:cs typeface="+mn-cs"/>
          <a:sym typeface="Gill Sans" pitchFamily="34" charset="0"/>
        </a:defRPr>
      </a:lvl4pPr>
      <a:lvl5pPr marL="1713848" indent="-342770" algn="l" rtl="0" eaLnBrk="0" fontAlgn="base" hangingPunct="0">
        <a:spcBef>
          <a:spcPct val="0"/>
        </a:spcBef>
        <a:spcAft>
          <a:spcPct val="0"/>
        </a:spcAft>
        <a:buFont typeface="Arial" charset="0"/>
        <a:buChar char="•"/>
        <a:defRPr sz="2400">
          <a:solidFill>
            <a:schemeClr val="tx1"/>
          </a:solidFill>
          <a:latin typeface="Interstate" pitchFamily="2" charset="0"/>
          <a:ea typeface="+mn-ea"/>
          <a:cs typeface="+mn-cs"/>
          <a:sym typeface="Gill Sans" pitchFamily="34" charset="0"/>
        </a:defRPr>
      </a:lvl5pPr>
      <a:lvl6pPr marL="342770" algn="ctr" rtl="0" fontAlgn="base">
        <a:spcBef>
          <a:spcPct val="0"/>
        </a:spcBef>
        <a:spcAft>
          <a:spcPct val="0"/>
        </a:spcAft>
        <a:defRPr sz="2667">
          <a:solidFill>
            <a:schemeClr val="tx1"/>
          </a:solidFill>
          <a:latin typeface="+mn-lt"/>
          <a:ea typeface="+mn-ea"/>
          <a:cs typeface="+mn-cs"/>
          <a:sym typeface="Gill Sans" charset="0"/>
        </a:defRPr>
      </a:lvl6pPr>
      <a:lvl7pPr marL="685539" algn="ctr" rtl="0" fontAlgn="base">
        <a:spcBef>
          <a:spcPct val="0"/>
        </a:spcBef>
        <a:spcAft>
          <a:spcPct val="0"/>
        </a:spcAft>
        <a:defRPr sz="2667">
          <a:solidFill>
            <a:schemeClr val="tx1"/>
          </a:solidFill>
          <a:latin typeface="+mn-lt"/>
          <a:ea typeface="+mn-ea"/>
          <a:cs typeface="+mn-cs"/>
          <a:sym typeface="Gill Sans" charset="0"/>
        </a:defRPr>
      </a:lvl7pPr>
      <a:lvl8pPr marL="1028309" algn="ctr" rtl="0" fontAlgn="base">
        <a:spcBef>
          <a:spcPct val="0"/>
        </a:spcBef>
        <a:spcAft>
          <a:spcPct val="0"/>
        </a:spcAft>
        <a:defRPr sz="2667">
          <a:solidFill>
            <a:schemeClr val="tx1"/>
          </a:solidFill>
          <a:latin typeface="+mn-lt"/>
          <a:ea typeface="+mn-ea"/>
          <a:cs typeface="+mn-cs"/>
          <a:sym typeface="Gill Sans" charset="0"/>
        </a:defRPr>
      </a:lvl8pPr>
      <a:lvl9pPr marL="1371078" algn="ctr" rtl="0" fontAlgn="base">
        <a:spcBef>
          <a:spcPct val="0"/>
        </a:spcBef>
        <a:spcAft>
          <a:spcPct val="0"/>
        </a:spcAft>
        <a:defRPr sz="2667">
          <a:solidFill>
            <a:schemeClr val="tx1"/>
          </a:solidFill>
          <a:latin typeface="+mn-lt"/>
          <a:ea typeface="+mn-ea"/>
          <a:cs typeface="+mn-cs"/>
          <a:sym typeface="Gill Sans" charset="0"/>
        </a:defRPr>
      </a:lvl9pPr>
    </p:bodyStyle>
    <p:otherStyle>
      <a:defPPr>
        <a:defRPr lang="en-US"/>
      </a:defPPr>
      <a:lvl1pPr marL="0" algn="l" defTabSz="342770" rtl="0" eaLnBrk="1" latinLnBrk="0" hangingPunct="1">
        <a:defRPr sz="1333" kern="1200">
          <a:solidFill>
            <a:schemeClr val="tx1"/>
          </a:solidFill>
          <a:latin typeface="+mn-lt"/>
          <a:ea typeface="+mn-ea"/>
          <a:cs typeface="+mn-cs"/>
        </a:defRPr>
      </a:lvl1pPr>
      <a:lvl2pPr marL="342770" algn="l" defTabSz="342770" rtl="0" eaLnBrk="1" latinLnBrk="0" hangingPunct="1">
        <a:defRPr sz="1333" kern="1200">
          <a:solidFill>
            <a:schemeClr val="tx1"/>
          </a:solidFill>
          <a:latin typeface="+mn-lt"/>
          <a:ea typeface="+mn-ea"/>
          <a:cs typeface="+mn-cs"/>
        </a:defRPr>
      </a:lvl2pPr>
      <a:lvl3pPr marL="685539" algn="l" defTabSz="342770" rtl="0" eaLnBrk="1" latinLnBrk="0" hangingPunct="1">
        <a:defRPr sz="1333" kern="1200">
          <a:solidFill>
            <a:schemeClr val="tx1"/>
          </a:solidFill>
          <a:latin typeface="+mn-lt"/>
          <a:ea typeface="+mn-ea"/>
          <a:cs typeface="+mn-cs"/>
        </a:defRPr>
      </a:lvl3pPr>
      <a:lvl4pPr marL="1028309" algn="l" defTabSz="342770" rtl="0" eaLnBrk="1" latinLnBrk="0" hangingPunct="1">
        <a:defRPr sz="1333" kern="1200">
          <a:solidFill>
            <a:schemeClr val="tx1"/>
          </a:solidFill>
          <a:latin typeface="+mn-lt"/>
          <a:ea typeface="+mn-ea"/>
          <a:cs typeface="+mn-cs"/>
        </a:defRPr>
      </a:lvl4pPr>
      <a:lvl5pPr marL="1371078" algn="l" defTabSz="342770" rtl="0" eaLnBrk="1" latinLnBrk="0" hangingPunct="1">
        <a:defRPr sz="1333" kern="1200">
          <a:solidFill>
            <a:schemeClr val="tx1"/>
          </a:solidFill>
          <a:latin typeface="+mn-lt"/>
          <a:ea typeface="+mn-ea"/>
          <a:cs typeface="+mn-cs"/>
        </a:defRPr>
      </a:lvl5pPr>
      <a:lvl6pPr marL="1713848" algn="l" defTabSz="342770" rtl="0" eaLnBrk="1" latinLnBrk="0" hangingPunct="1">
        <a:defRPr sz="1333" kern="1200">
          <a:solidFill>
            <a:schemeClr val="tx1"/>
          </a:solidFill>
          <a:latin typeface="+mn-lt"/>
          <a:ea typeface="+mn-ea"/>
          <a:cs typeface="+mn-cs"/>
        </a:defRPr>
      </a:lvl6pPr>
      <a:lvl7pPr marL="2056617" algn="l" defTabSz="342770" rtl="0" eaLnBrk="1" latinLnBrk="0" hangingPunct="1">
        <a:defRPr sz="1333" kern="1200">
          <a:solidFill>
            <a:schemeClr val="tx1"/>
          </a:solidFill>
          <a:latin typeface="+mn-lt"/>
          <a:ea typeface="+mn-ea"/>
          <a:cs typeface="+mn-cs"/>
        </a:defRPr>
      </a:lvl7pPr>
      <a:lvl8pPr marL="2399387" algn="l" defTabSz="342770" rtl="0" eaLnBrk="1" latinLnBrk="0" hangingPunct="1">
        <a:defRPr sz="1333" kern="1200">
          <a:solidFill>
            <a:schemeClr val="tx1"/>
          </a:solidFill>
          <a:latin typeface="+mn-lt"/>
          <a:ea typeface="+mn-ea"/>
          <a:cs typeface="+mn-cs"/>
        </a:defRPr>
      </a:lvl8pPr>
      <a:lvl9pPr marL="2742155" algn="l" defTabSz="342770" rtl="0" eaLnBrk="1" latinLnBrk="0" hangingPunct="1">
        <a:defRPr sz="13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body" idx="1"/>
          </p:nvPr>
        </p:nvSpPr>
        <p:spPr bwMode="auto">
          <a:xfrm>
            <a:off x="319025" y="2159348"/>
            <a:ext cx="9935016" cy="4386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2" name="Rectangle 2"/>
          <p:cNvSpPr>
            <a:spLocks noGrp="1" noChangeArrowheads="1"/>
          </p:cNvSpPr>
          <p:nvPr>
            <p:ph type="title"/>
          </p:nvPr>
        </p:nvSpPr>
        <p:spPr bwMode="auto">
          <a:xfrm>
            <a:off x="319026" y="1074353"/>
            <a:ext cx="9918351" cy="834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1" name="Straight Connector 10"/>
          <p:cNvCxnSpPr/>
          <p:nvPr userDrawn="1"/>
        </p:nvCxnSpPr>
        <p:spPr>
          <a:xfrm>
            <a:off x="319026" y="875006"/>
            <a:ext cx="11553949" cy="1191"/>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855616" y="371776"/>
            <a:ext cx="2993361" cy="352531"/>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952287" y="330437"/>
            <a:ext cx="672704" cy="273648"/>
          </a:xfrm>
          <a:prstGeom prst="rect">
            <a:avLst/>
          </a:prstGeom>
        </p:spPr>
      </p:pic>
      <p:pic>
        <p:nvPicPr>
          <p:cNvPr id="15" name="Picture 14" descr="\\op2pdrv02\users$\ShearerL\Documents\Logo\DIT Logo\DfIT_186_SML_AW.png"/>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5074" y="196155"/>
            <a:ext cx="1010404" cy="542439"/>
          </a:xfrm>
          <a:prstGeom prst="rect">
            <a:avLst/>
          </a:prstGeom>
          <a:noFill/>
          <a:ln>
            <a:noFill/>
          </a:ln>
        </p:spPr>
      </p:pic>
      <p:pic>
        <p:nvPicPr>
          <p:cNvPr id="9" name="Picture 8">
            <a:extLst>
              <a:ext uri="{FF2B5EF4-FFF2-40B4-BE49-F238E27FC236}">
                <a16:creationId xmlns:a16="http://schemas.microsoft.com/office/drawing/2014/main" id="{6FD0E3D6-1627-4573-AD20-12AE2C859D31}"/>
              </a:ext>
            </a:extLst>
          </p:cNvPr>
          <p:cNvPicPr>
            <a:picLocks noChangeAspect="1"/>
          </p:cNvPicPr>
          <p:nvPr userDrawn="1"/>
        </p:nvPicPr>
        <p:blipFill>
          <a:blip r:embed="rId14"/>
          <a:stretch>
            <a:fillRect/>
          </a:stretch>
        </p:blipFill>
        <p:spPr>
          <a:xfrm>
            <a:off x="1818754" y="153040"/>
            <a:ext cx="780701" cy="650129"/>
          </a:xfrm>
          <a:prstGeom prst="rect">
            <a:avLst/>
          </a:prstGeom>
        </p:spPr>
      </p:pic>
    </p:spTree>
    <p:extLst>
      <p:ext uri="{BB962C8B-B14F-4D97-AF65-F5344CB8AC3E}">
        <p14:creationId xmlns:p14="http://schemas.microsoft.com/office/powerpoint/2010/main" val="29745984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ransition spd="med">
    <p:fade/>
  </p:transition>
  <p:hf sldNum="0" hdr="0" ftr="0" dt="0"/>
  <p:txStyles>
    <p:titleStyle>
      <a:lvl1pPr algn="l" rtl="0" eaLnBrk="0" fontAlgn="base" hangingPunct="0">
        <a:spcBef>
          <a:spcPct val="0"/>
        </a:spcBef>
        <a:spcAft>
          <a:spcPct val="0"/>
        </a:spcAft>
        <a:defRPr lang="en-US" sz="3333" b="1" cap="none" dirty="0">
          <a:solidFill>
            <a:srgbClr val="B00D23"/>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3333">
          <a:solidFill>
            <a:srgbClr val="1E1348"/>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3333">
          <a:solidFill>
            <a:srgbClr val="1E1348"/>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3333">
          <a:solidFill>
            <a:srgbClr val="1E1348"/>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3333">
          <a:solidFill>
            <a:srgbClr val="1E1348"/>
          </a:solidFill>
          <a:latin typeface="Interstate" pitchFamily="2" charset="0"/>
          <a:ea typeface="ヒラギノ角ゴ ProN W3" charset="-128"/>
          <a:cs typeface="ヒラギノ角ゴ ProN W3" charset="-128"/>
          <a:sym typeface="Gill Sans" pitchFamily="34" charset="0"/>
        </a:defRPr>
      </a:lvl5pPr>
      <a:lvl6pPr marL="342770"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6pPr>
      <a:lvl7pPr marL="685539"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7pPr>
      <a:lvl8pPr marL="1028309"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8pPr>
      <a:lvl9pPr marL="1371078" algn="ctr" rtl="0" fontAlgn="base">
        <a:spcBef>
          <a:spcPct val="0"/>
        </a:spcBef>
        <a:spcAft>
          <a:spcPct val="0"/>
        </a:spcAft>
        <a:defRPr sz="6267">
          <a:solidFill>
            <a:schemeClr val="tx1"/>
          </a:solidFill>
          <a:latin typeface="Gill Sans" charset="0"/>
          <a:ea typeface="ヒラギノ角ゴ ProN W3" charset="-128"/>
          <a:cs typeface="ヒラギノ角ゴ ProN W3" charset="-128"/>
          <a:sym typeface="Gill Sans" charset="0"/>
        </a:defRPr>
      </a:lvl9pPr>
    </p:titleStyle>
    <p:bodyStyle>
      <a:lvl1pPr marL="272549" indent="-272549" algn="l" rtl="0" eaLnBrk="0" fontAlgn="base" hangingPunct="0">
        <a:spcBef>
          <a:spcPct val="0"/>
        </a:spcBef>
        <a:spcAft>
          <a:spcPts val="900"/>
        </a:spcAft>
        <a:buClr>
          <a:srgbClr val="0D2459"/>
        </a:buClr>
        <a:buFont typeface="Arial" charset="0"/>
        <a:buChar char="•"/>
        <a:defRPr sz="2400">
          <a:solidFill>
            <a:srgbClr val="606060"/>
          </a:solidFill>
          <a:latin typeface="Arial" pitchFamily="34" charset="0"/>
          <a:ea typeface="+mn-ea"/>
          <a:cs typeface="Arial" pitchFamily="34" charset="0"/>
          <a:sym typeface="Gill Sans" pitchFamily="34" charset="0"/>
        </a:defRPr>
      </a:lvl1pPr>
      <a:lvl2pPr marL="685539" indent="-342770" algn="l" rtl="0" eaLnBrk="0" fontAlgn="base" hangingPunct="0">
        <a:spcBef>
          <a:spcPct val="0"/>
        </a:spcBef>
        <a:spcAft>
          <a:spcPts val="900"/>
        </a:spcAft>
        <a:buClr>
          <a:srgbClr val="0D2459"/>
        </a:buClr>
        <a:buFont typeface="Arial" charset="0"/>
        <a:buChar char="•"/>
        <a:defRPr sz="1733">
          <a:solidFill>
            <a:srgbClr val="606060"/>
          </a:solidFill>
          <a:latin typeface="Arial" pitchFamily="34" charset="0"/>
          <a:ea typeface="+mn-ea"/>
          <a:cs typeface="Arial" pitchFamily="34" charset="0"/>
          <a:sym typeface="Gill Sans" pitchFamily="34" charset="0"/>
        </a:defRPr>
      </a:lvl2pPr>
      <a:lvl3pPr marL="1028309" indent="-342770" algn="l" rtl="0" eaLnBrk="0" fontAlgn="base" hangingPunct="0">
        <a:spcBef>
          <a:spcPct val="0"/>
        </a:spcBef>
        <a:spcAft>
          <a:spcPts val="900"/>
        </a:spcAft>
        <a:buClr>
          <a:srgbClr val="0D2459"/>
        </a:buClr>
        <a:buFont typeface="Arial" charset="0"/>
        <a:buChar char="•"/>
        <a:defRPr sz="1733">
          <a:solidFill>
            <a:srgbClr val="606060"/>
          </a:solidFill>
          <a:latin typeface="Arial" pitchFamily="34" charset="0"/>
          <a:ea typeface="+mn-ea"/>
          <a:cs typeface="Arial" pitchFamily="34" charset="0"/>
          <a:sym typeface="Gill Sans" pitchFamily="34" charset="0"/>
        </a:defRPr>
      </a:lvl3pPr>
      <a:lvl4pPr marL="1371078" indent="-342770" algn="l" rtl="0" eaLnBrk="0" fontAlgn="base" hangingPunct="0">
        <a:spcBef>
          <a:spcPct val="0"/>
        </a:spcBef>
        <a:spcAft>
          <a:spcPct val="0"/>
        </a:spcAft>
        <a:buFont typeface="Arial" charset="0"/>
        <a:buChar char="•"/>
        <a:defRPr sz="2400">
          <a:solidFill>
            <a:schemeClr val="tx1"/>
          </a:solidFill>
          <a:latin typeface="Interstate" pitchFamily="2" charset="0"/>
          <a:ea typeface="+mn-ea"/>
          <a:cs typeface="+mn-cs"/>
          <a:sym typeface="Gill Sans" pitchFamily="34" charset="0"/>
        </a:defRPr>
      </a:lvl4pPr>
      <a:lvl5pPr marL="1713848" indent="-342770" algn="l" rtl="0" eaLnBrk="0" fontAlgn="base" hangingPunct="0">
        <a:spcBef>
          <a:spcPct val="0"/>
        </a:spcBef>
        <a:spcAft>
          <a:spcPct val="0"/>
        </a:spcAft>
        <a:buFont typeface="Arial" charset="0"/>
        <a:buChar char="•"/>
        <a:defRPr sz="2400">
          <a:solidFill>
            <a:schemeClr val="tx1"/>
          </a:solidFill>
          <a:latin typeface="Interstate" pitchFamily="2" charset="0"/>
          <a:ea typeface="+mn-ea"/>
          <a:cs typeface="+mn-cs"/>
          <a:sym typeface="Gill Sans" pitchFamily="34" charset="0"/>
        </a:defRPr>
      </a:lvl5pPr>
      <a:lvl6pPr marL="342770" algn="ctr" rtl="0" fontAlgn="base">
        <a:spcBef>
          <a:spcPct val="0"/>
        </a:spcBef>
        <a:spcAft>
          <a:spcPct val="0"/>
        </a:spcAft>
        <a:defRPr sz="2667">
          <a:solidFill>
            <a:schemeClr val="tx1"/>
          </a:solidFill>
          <a:latin typeface="+mn-lt"/>
          <a:ea typeface="+mn-ea"/>
          <a:cs typeface="+mn-cs"/>
          <a:sym typeface="Gill Sans" charset="0"/>
        </a:defRPr>
      </a:lvl6pPr>
      <a:lvl7pPr marL="685539" algn="ctr" rtl="0" fontAlgn="base">
        <a:spcBef>
          <a:spcPct val="0"/>
        </a:spcBef>
        <a:spcAft>
          <a:spcPct val="0"/>
        </a:spcAft>
        <a:defRPr sz="2667">
          <a:solidFill>
            <a:schemeClr val="tx1"/>
          </a:solidFill>
          <a:latin typeface="+mn-lt"/>
          <a:ea typeface="+mn-ea"/>
          <a:cs typeface="+mn-cs"/>
          <a:sym typeface="Gill Sans" charset="0"/>
        </a:defRPr>
      </a:lvl7pPr>
      <a:lvl8pPr marL="1028309" algn="ctr" rtl="0" fontAlgn="base">
        <a:spcBef>
          <a:spcPct val="0"/>
        </a:spcBef>
        <a:spcAft>
          <a:spcPct val="0"/>
        </a:spcAft>
        <a:defRPr sz="2667">
          <a:solidFill>
            <a:schemeClr val="tx1"/>
          </a:solidFill>
          <a:latin typeface="+mn-lt"/>
          <a:ea typeface="+mn-ea"/>
          <a:cs typeface="+mn-cs"/>
          <a:sym typeface="Gill Sans" charset="0"/>
        </a:defRPr>
      </a:lvl8pPr>
      <a:lvl9pPr marL="1371078" algn="ctr" rtl="0" fontAlgn="base">
        <a:spcBef>
          <a:spcPct val="0"/>
        </a:spcBef>
        <a:spcAft>
          <a:spcPct val="0"/>
        </a:spcAft>
        <a:defRPr sz="2667">
          <a:solidFill>
            <a:schemeClr val="tx1"/>
          </a:solidFill>
          <a:latin typeface="+mn-lt"/>
          <a:ea typeface="+mn-ea"/>
          <a:cs typeface="+mn-cs"/>
          <a:sym typeface="Gill Sans" charset="0"/>
        </a:defRPr>
      </a:lvl9pPr>
    </p:bodyStyle>
    <p:otherStyle>
      <a:defPPr>
        <a:defRPr lang="en-US"/>
      </a:defPPr>
      <a:lvl1pPr marL="0" algn="l" defTabSz="342770" rtl="0" eaLnBrk="1" latinLnBrk="0" hangingPunct="1">
        <a:defRPr sz="1333" kern="1200">
          <a:solidFill>
            <a:schemeClr val="tx1"/>
          </a:solidFill>
          <a:latin typeface="+mn-lt"/>
          <a:ea typeface="+mn-ea"/>
          <a:cs typeface="+mn-cs"/>
        </a:defRPr>
      </a:lvl1pPr>
      <a:lvl2pPr marL="342770" algn="l" defTabSz="342770" rtl="0" eaLnBrk="1" latinLnBrk="0" hangingPunct="1">
        <a:defRPr sz="1333" kern="1200">
          <a:solidFill>
            <a:schemeClr val="tx1"/>
          </a:solidFill>
          <a:latin typeface="+mn-lt"/>
          <a:ea typeface="+mn-ea"/>
          <a:cs typeface="+mn-cs"/>
        </a:defRPr>
      </a:lvl2pPr>
      <a:lvl3pPr marL="685539" algn="l" defTabSz="342770" rtl="0" eaLnBrk="1" latinLnBrk="0" hangingPunct="1">
        <a:defRPr sz="1333" kern="1200">
          <a:solidFill>
            <a:schemeClr val="tx1"/>
          </a:solidFill>
          <a:latin typeface="+mn-lt"/>
          <a:ea typeface="+mn-ea"/>
          <a:cs typeface="+mn-cs"/>
        </a:defRPr>
      </a:lvl3pPr>
      <a:lvl4pPr marL="1028309" algn="l" defTabSz="342770" rtl="0" eaLnBrk="1" latinLnBrk="0" hangingPunct="1">
        <a:defRPr sz="1333" kern="1200">
          <a:solidFill>
            <a:schemeClr val="tx1"/>
          </a:solidFill>
          <a:latin typeface="+mn-lt"/>
          <a:ea typeface="+mn-ea"/>
          <a:cs typeface="+mn-cs"/>
        </a:defRPr>
      </a:lvl4pPr>
      <a:lvl5pPr marL="1371078" algn="l" defTabSz="342770" rtl="0" eaLnBrk="1" latinLnBrk="0" hangingPunct="1">
        <a:defRPr sz="1333" kern="1200">
          <a:solidFill>
            <a:schemeClr val="tx1"/>
          </a:solidFill>
          <a:latin typeface="+mn-lt"/>
          <a:ea typeface="+mn-ea"/>
          <a:cs typeface="+mn-cs"/>
        </a:defRPr>
      </a:lvl5pPr>
      <a:lvl6pPr marL="1713848" algn="l" defTabSz="342770" rtl="0" eaLnBrk="1" latinLnBrk="0" hangingPunct="1">
        <a:defRPr sz="1333" kern="1200">
          <a:solidFill>
            <a:schemeClr val="tx1"/>
          </a:solidFill>
          <a:latin typeface="+mn-lt"/>
          <a:ea typeface="+mn-ea"/>
          <a:cs typeface="+mn-cs"/>
        </a:defRPr>
      </a:lvl6pPr>
      <a:lvl7pPr marL="2056617" algn="l" defTabSz="342770" rtl="0" eaLnBrk="1" latinLnBrk="0" hangingPunct="1">
        <a:defRPr sz="1333" kern="1200">
          <a:solidFill>
            <a:schemeClr val="tx1"/>
          </a:solidFill>
          <a:latin typeface="+mn-lt"/>
          <a:ea typeface="+mn-ea"/>
          <a:cs typeface="+mn-cs"/>
        </a:defRPr>
      </a:lvl7pPr>
      <a:lvl8pPr marL="2399387" algn="l" defTabSz="342770" rtl="0" eaLnBrk="1" latinLnBrk="0" hangingPunct="1">
        <a:defRPr sz="1333" kern="1200">
          <a:solidFill>
            <a:schemeClr val="tx1"/>
          </a:solidFill>
          <a:latin typeface="+mn-lt"/>
          <a:ea typeface="+mn-ea"/>
          <a:cs typeface="+mn-cs"/>
        </a:defRPr>
      </a:lvl8pPr>
      <a:lvl9pPr marL="2742155" algn="l" defTabSz="342770" rtl="0" eaLnBrk="1" latinLnBrk="0" hangingPunct="1">
        <a:defRPr sz="1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9787-8349-495E-91CF-944BE37D1793}"/>
              </a:ext>
            </a:extLst>
          </p:cNvPr>
          <p:cNvSpPr>
            <a:spLocks noGrp="1"/>
          </p:cNvSpPr>
          <p:nvPr>
            <p:ph type="title"/>
          </p:nvPr>
        </p:nvSpPr>
        <p:spPr>
          <a:xfrm>
            <a:off x="359665" y="2768145"/>
            <a:ext cx="9935016" cy="835372"/>
          </a:xfrm>
        </p:spPr>
        <p:txBody>
          <a:bodyPr/>
          <a:lstStyle/>
          <a:p>
            <a:r>
              <a:rPr lang="en-GB"/>
              <a:t>Market Entry in India</a:t>
            </a:r>
          </a:p>
        </p:txBody>
      </p:sp>
      <p:sp>
        <p:nvSpPr>
          <p:cNvPr id="4" name="Rectangle 3">
            <a:extLst>
              <a:ext uri="{FF2B5EF4-FFF2-40B4-BE49-F238E27FC236}">
                <a16:creationId xmlns:a16="http://schemas.microsoft.com/office/drawing/2014/main" id="{2AB1967D-E4B0-47DF-A209-5C913F953078}"/>
              </a:ext>
            </a:extLst>
          </p:cNvPr>
          <p:cNvSpPr/>
          <p:nvPr/>
        </p:nvSpPr>
        <p:spPr bwMode="auto">
          <a:xfrm>
            <a:off x="0" y="5206701"/>
            <a:ext cx="12261448" cy="1651299"/>
          </a:xfrm>
          <a:prstGeom prst="rect">
            <a:avLst/>
          </a:prstGeom>
          <a:solidFill>
            <a:schemeClr val="bg1"/>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GB" sz="5600">
              <a:solidFill>
                <a:srgbClr val="000000"/>
              </a:solidFill>
              <a:latin typeface="Gill Sans" charset="0"/>
              <a:ea typeface="ヒラギノ角ゴ ProN W3" charset="-128"/>
              <a:cs typeface="ヒラギノ角ゴ ProN W3" charset="-128"/>
              <a:sym typeface="Gill Sans" charset="0"/>
            </a:endParaRPr>
          </a:p>
        </p:txBody>
      </p:sp>
      <p:sp>
        <p:nvSpPr>
          <p:cNvPr id="6" name="Subtitle 2">
            <a:extLst>
              <a:ext uri="{FF2B5EF4-FFF2-40B4-BE49-F238E27FC236}">
                <a16:creationId xmlns:a16="http://schemas.microsoft.com/office/drawing/2014/main" id="{33F72089-C1C9-4459-AF8F-B9C71A5FF501}"/>
              </a:ext>
            </a:extLst>
          </p:cNvPr>
          <p:cNvSpPr txBox="1">
            <a:spLocks/>
          </p:cNvSpPr>
          <p:nvPr/>
        </p:nvSpPr>
        <p:spPr bwMode="auto">
          <a:xfrm>
            <a:off x="250895" y="5654734"/>
            <a:ext cx="9935016" cy="826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134952" tIns="38087" rIns="38087" bIns="38087" numCol="1" anchor="t" anchorCtr="0" compatLnSpc="1">
            <a:prstTxWarp prst="textNoShape">
              <a:avLst/>
            </a:prstTxWarp>
          </a:bodyPr>
          <a:lstStyle>
            <a:lvl1pPr marL="0" indent="0" algn="l" rtl="0" eaLnBrk="0" fontAlgn="base" hangingPunct="0">
              <a:spcBef>
                <a:spcPct val="0"/>
              </a:spcBef>
              <a:spcAft>
                <a:spcPts val="337"/>
              </a:spcAft>
              <a:buClr>
                <a:schemeClr val="accent1"/>
              </a:buClr>
              <a:buFont typeface="Arial" charset="0"/>
              <a:buNone/>
              <a:defRPr sz="1800">
                <a:solidFill>
                  <a:schemeClr val="bg1"/>
                </a:solidFill>
                <a:latin typeface="Arial" pitchFamily="34" charset="0"/>
                <a:ea typeface="+mn-ea"/>
                <a:cs typeface="Arial" pitchFamily="34" charset="0"/>
                <a:sym typeface="Gill Sans" pitchFamily="34" charset="0"/>
              </a:defRPr>
            </a:lvl1pPr>
            <a:lvl2pPr marL="257084" indent="0" algn="ctr" rtl="0" eaLnBrk="0" fontAlgn="base" hangingPunct="0">
              <a:spcBef>
                <a:spcPct val="0"/>
              </a:spcBef>
              <a:spcAft>
                <a:spcPts val="337"/>
              </a:spcAft>
              <a:buFont typeface="Arial" charset="0"/>
              <a:buNone/>
              <a:defRPr sz="1300">
                <a:solidFill>
                  <a:schemeClr val="bg1"/>
                </a:solidFill>
                <a:latin typeface="Arial" pitchFamily="34" charset="0"/>
                <a:ea typeface="+mn-ea"/>
                <a:cs typeface="Arial" pitchFamily="34" charset="0"/>
                <a:sym typeface="Gill Sans" pitchFamily="34" charset="0"/>
              </a:defRPr>
            </a:lvl2pPr>
            <a:lvl3pPr marL="514167" indent="0" algn="ctr" rtl="0" eaLnBrk="0" fontAlgn="base" hangingPunct="0">
              <a:spcBef>
                <a:spcPct val="0"/>
              </a:spcBef>
              <a:spcAft>
                <a:spcPts val="337"/>
              </a:spcAft>
              <a:buFont typeface="Arial" charset="0"/>
              <a:buNone/>
              <a:defRPr sz="1300">
                <a:solidFill>
                  <a:schemeClr val="bg1"/>
                </a:solidFill>
                <a:latin typeface="Arial" pitchFamily="34" charset="0"/>
                <a:ea typeface="+mn-ea"/>
                <a:cs typeface="Arial" pitchFamily="34" charset="0"/>
                <a:sym typeface="Gill Sans" pitchFamily="34" charset="0"/>
              </a:defRPr>
            </a:lvl3pPr>
            <a:lvl4pPr marL="771251" indent="0" algn="ctr" rtl="0" eaLnBrk="0" fontAlgn="base" hangingPunct="0">
              <a:spcBef>
                <a:spcPct val="0"/>
              </a:spcBef>
              <a:spcAft>
                <a:spcPct val="0"/>
              </a:spcAft>
              <a:buFont typeface="Arial" charset="0"/>
              <a:buNone/>
              <a:defRPr sz="1800">
                <a:solidFill>
                  <a:schemeClr val="tx1"/>
                </a:solidFill>
                <a:latin typeface="Interstate" pitchFamily="2" charset="0"/>
                <a:ea typeface="+mn-ea"/>
                <a:cs typeface="+mn-cs"/>
                <a:sym typeface="Gill Sans" pitchFamily="34" charset="0"/>
              </a:defRPr>
            </a:lvl4pPr>
            <a:lvl5pPr marL="1028334" indent="0" algn="ctr" rtl="0" eaLnBrk="0" fontAlgn="base" hangingPunct="0">
              <a:spcBef>
                <a:spcPct val="0"/>
              </a:spcBef>
              <a:spcAft>
                <a:spcPct val="0"/>
              </a:spcAft>
              <a:buFont typeface="Arial" charset="0"/>
              <a:buNone/>
              <a:defRPr sz="1800">
                <a:solidFill>
                  <a:schemeClr val="tx1"/>
                </a:solidFill>
                <a:latin typeface="Interstate" pitchFamily="2" charset="0"/>
                <a:ea typeface="+mn-ea"/>
                <a:cs typeface="+mn-cs"/>
                <a:sym typeface="Gill Sans" pitchFamily="34" charset="0"/>
              </a:defRPr>
            </a:lvl5pPr>
            <a:lvl6pPr marL="1285418" indent="0" algn="ctr" rtl="0" fontAlgn="base">
              <a:spcBef>
                <a:spcPct val="0"/>
              </a:spcBef>
              <a:spcAft>
                <a:spcPct val="0"/>
              </a:spcAft>
              <a:buNone/>
              <a:defRPr sz="2000">
                <a:solidFill>
                  <a:schemeClr val="tx1"/>
                </a:solidFill>
                <a:latin typeface="+mn-lt"/>
                <a:ea typeface="+mn-ea"/>
                <a:cs typeface="+mn-cs"/>
                <a:sym typeface="Gill Sans" charset="0"/>
              </a:defRPr>
            </a:lvl6pPr>
            <a:lvl7pPr marL="1542501" indent="0" algn="ctr" rtl="0" fontAlgn="base">
              <a:spcBef>
                <a:spcPct val="0"/>
              </a:spcBef>
              <a:spcAft>
                <a:spcPct val="0"/>
              </a:spcAft>
              <a:buNone/>
              <a:defRPr sz="2000">
                <a:solidFill>
                  <a:schemeClr val="tx1"/>
                </a:solidFill>
                <a:latin typeface="+mn-lt"/>
                <a:ea typeface="+mn-ea"/>
                <a:cs typeface="+mn-cs"/>
                <a:sym typeface="Gill Sans" charset="0"/>
              </a:defRPr>
            </a:lvl7pPr>
            <a:lvl8pPr marL="1799585" indent="0" algn="ctr" rtl="0" fontAlgn="base">
              <a:spcBef>
                <a:spcPct val="0"/>
              </a:spcBef>
              <a:spcAft>
                <a:spcPct val="0"/>
              </a:spcAft>
              <a:buNone/>
              <a:defRPr sz="2000">
                <a:solidFill>
                  <a:schemeClr val="tx1"/>
                </a:solidFill>
                <a:latin typeface="+mn-lt"/>
                <a:ea typeface="+mn-ea"/>
                <a:cs typeface="+mn-cs"/>
                <a:sym typeface="Gill Sans" charset="0"/>
              </a:defRPr>
            </a:lvl8pPr>
            <a:lvl9pPr marL="2056668" indent="0" algn="ctr" rtl="0" fontAlgn="base">
              <a:spcBef>
                <a:spcPct val="0"/>
              </a:spcBef>
              <a:spcAft>
                <a:spcPct val="0"/>
              </a:spcAft>
              <a:buNone/>
              <a:defRPr sz="2000">
                <a:solidFill>
                  <a:schemeClr val="tx1"/>
                </a:solidFill>
                <a:latin typeface="+mn-lt"/>
                <a:ea typeface="+mn-ea"/>
                <a:cs typeface="+mn-cs"/>
                <a:sym typeface="Gill Sans" charset="0"/>
              </a:defRPr>
            </a:lvl9pPr>
          </a:lstStyle>
          <a:p>
            <a:pPr defTabSz="1219170">
              <a:spcAft>
                <a:spcPts val="449"/>
              </a:spcAft>
              <a:buClr>
                <a:srgbClr val="E41F13"/>
              </a:buClr>
            </a:pPr>
            <a:r>
              <a:rPr lang="en-GB" sz="2400" b="1" kern="0" dirty="0" smtClean="0">
                <a:solidFill>
                  <a:srgbClr val="002060"/>
                </a:solidFill>
                <a:latin typeface="Arial"/>
                <a:ea typeface="ヒラギノ角ゴ ProN W3"/>
                <a:cs typeface="Arial"/>
              </a:rPr>
              <a:t>September 2022</a:t>
            </a:r>
            <a:endParaRPr lang="en-GB" sz="2400" kern="0" dirty="0">
              <a:solidFill>
                <a:srgbClr val="002060"/>
              </a:solidFill>
              <a:latin typeface="Arial"/>
              <a:ea typeface="ヒラギノ角ゴ ProN W3"/>
              <a:cs typeface="Arial"/>
            </a:endParaRPr>
          </a:p>
        </p:txBody>
      </p:sp>
    </p:spTree>
    <p:extLst>
      <p:ext uri="{BB962C8B-B14F-4D97-AF65-F5344CB8AC3E}">
        <p14:creationId xmlns:p14="http://schemas.microsoft.com/office/powerpoint/2010/main" val="3479063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Growth drivers and opportunities</a:t>
            </a:r>
            <a:endParaRPr lang="en-GB" dirty="0"/>
          </a:p>
        </p:txBody>
      </p:sp>
      <p:sp>
        <p:nvSpPr>
          <p:cNvPr id="3" name="Content Placeholder 2"/>
          <p:cNvSpPr>
            <a:spLocks noGrp="1"/>
          </p:cNvSpPr>
          <p:nvPr>
            <p:ph idx="1"/>
          </p:nvPr>
        </p:nvSpPr>
        <p:spPr>
          <a:xfrm>
            <a:off x="501905" y="1610708"/>
            <a:ext cx="10710046" cy="5247292"/>
          </a:xfrm>
        </p:spPr>
        <p:txBody>
          <a:bodyPr/>
          <a:lstStyle/>
          <a:p>
            <a:r>
              <a:rPr lang="en-GB" sz="2000" dirty="0" smtClean="0"/>
              <a:t>Govt</a:t>
            </a:r>
            <a:r>
              <a:rPr lang="en-GB" sz="2000" dirty="0"/>
              <a:t>. introduced a scheme called 'Promotion of Medical Device Parks" </a:t>
            </a:r>
            <a:r>
              <a:rPr lang="en-GB" sz="2000" dirty="0" smtClean="0"/>
              <a:t>in March 2020 to </a:t>
            </a:r>
            <a:r>
              <a:rPr lang="en-GB" sz="2000" dirty="0"/>
              <a:t>exploit the benefits arising due to optimization of resources and economies of scale. </a:t>
            </a:r>
            <a:r>
              <a:rPr lang="en-GB" sz="2000" dirty="0"/>
              <a:t>Work is already progressing on cutting red tape for businesses following the UK-India Enhanced Trade Partnership launched last year, </a:t>
            </a:r>
            <a:r>
              <a:rPr lang="en-GB" sz="2000" dirty="0" smtClean="0"/>
              <a:t>announcing new </a:t>
            </a:r>
            <a:r>
              <a:rPr lang="en-GB" sz="2000" dirty="0"/>
              <a:t>measures to make it easier to export UK-made medical devices to India and to ensure mutual recognition of UK higher education qualifications</a:t>
            </a:r>
            <a:endParaRPr lang="en-GB" sz="2000" dirty="0" smtClean="0"/>
          </a:p>
          <a:p>
            <a:r>
              <a:rPr lang="en-GB" sz="2000" dirty="0" smtClean="0"/>
              <a:t>Currently </a:t>
            </a:r>
            <a:r>
              <a:rPr lang="en-GB" sz="2000" dirty="0"/>
              <a:t>the only fully functional medical devices park is at Andhra Pradesh – Andhra Pradesh Med Tech Zone (AMTZ) </a:t>
            </a:r>
            <a:r>
              <a:rPr lang="en-GB" sz="2000" dirty="0" smtClean="0"/>
              <a:t>6 </a:t>
            </a:r>
            <a:r>
              <a:rPr lang="en-GB" sz="2000" dirty="0"/>
              <a:t>units are operational here. It will start full operation by the end of this year. • Kerala is on the verge of establishing a Park focusing on innovation • Two states (Uttar Pradesh &amp; Tamil Nadu) have facilities/park that houses/can house medical devices companies • Six state governments have plans for setting up medical devices park • Goa • Gujarat • Karnataka • Maharashtra • Haryana • </a:t>
            </a:r>
            <a:r>
              <a:rPr lang="en-GB" sz="2000" dirty="0" smtClean="0"/>
              <a:t>Punjab</a:t>
            </a:r>
          </a:p>
          <a:p>
            <a:r>
              <a:rPr lang="en-GB" sz="2000" dirty="0" smtClean="0"/>
              <a:t>From </a:t>
            </a:r>
            <a:r>
              <a:rPr lang="en-GB" sz="2000" dirty="0"/>
              <a:t>April 1, 2020 </a:t>
            </a:r>
            <a:r>
              <a:rPr lang="en-GB" sz="2000" dirty="0" smtClean="0"/>
              <a:t>all </a:t>
            </a:r>
            <a:r>
              <a:rPr lang="en-GB" sz="2000" dirty="0"/>
              <a:t>manufacturers and importers of medical devices and medical equipment sold in India </a:t>
            </a:r>
            <a:r>
              <a:rPr lang="en-GB" sz="2000" dirty="0" smtClean="0"/>
              <a:t>can </a:t>
            </a:r>
            <a:r>
              <a:rPr lang="en-GB" sz="2000" dirty="0"/>
              <a:t>not increase the maximum retail price of </a:t>
            </a:r>
            <a:r>
              <a:rPr lang="en-GB" sz="2000" dirty="0" smtClean="0"/>
              <a:t>products </a:t>
            </a:r>
            <a:r>
              <a:rPr lang="en-GB" sz="2000" dirty="0"/>
              <a:t>by more than 10% within 12 </a:t>
            </a:r>
            <a:r>
              <a:rPr lang="en-GB" sz="2000" dirty="0" smtClean="0"/>
              <a:t>months – Price capping and regulation. </a:t>
            </a:r>
            <a:endParaRPr lang="en-GB" sz="2000" dirty="0"/>
          </a:p>
        </p:txBody>
      </p:sp>
    </p:spTree>
    <p:extLst>
      <p:ext uri="{BB962C8B-B14F-4D97-AF65-F5344CB8AC3E}">
        <p14:creationId xmlns:p14="http://schemas.microsoft.com/office/powerpoint/2010/main" val="397979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26" y="992708"/>
            <a:ext cx="9918351" cy="803433"/>
          </a:xfrm>
        </p:spPr>
        <p:txBody>
          <a:bodyPr/>
          <a:lstStyle/>
          <a:p>
            <a:r>
              <a:rPr lang="en-GB" dirty="0" smtClean="0"/>
              <a:t>Government incentives and initiatives</a:t>
            </a:r>
            <a:endParaRPr lang="en-GB" dirty="0"/>
          </a:p>
        </p:txBody>
      </p:sp>
      <p:sp>
        <p:nvSpPr>
          <p:cNvPr id="3" name="Content Placeholder 2"/>
          <p:cNvSpPr>
            <a:spLocks noGrp="1"/>
          </p:cNvSpPr>
          <p:nvPr>
            <p:ph idx="1"/>
          </p:nvPr>
        </p:nvSpPr>
        <p:spPr>
          <a:xfrm>
            <a:off x="721910" y="1491595"/>
            <a:ext cx="9935016" cy="5193504"/>
          </a:xfrm>
        </p:spPr>
        <p:txBody>
          <a:bodyPr/>
          <a:lstStyle/>
          <a:p>
            <a:r>
              <a:rPr lang="en-GB" dirty="0"/>
              <a:t>National Medical Devices Promotion Council </a:t>
            </a:r>
          </a:p>
          <a:p>
            <a:pPr lvl="1"/>
            <a:r>
              <a:rPr lang="en-GB" dirty="0" smtClean="0"/>
              <a:t>The </a:t>
            </a:r>
            <a:r>
              <a:rPr lang="en-GB" dirty="0"/>
              <a:t>council undertakes several activities including facilitation, promotion and development of the sector besides holding seminars and workshops to garner views of industry and understand best global policies and practices</a:t>
            </a:r>
            <a:r>
              <a:rPr lang="en-GB" dirty="0" smtClean="0"/>
              <a:t>.</a:t>
            </a:r>
          </a:p>
          <a:p>
            <a:r>
              <a:rPr lang="en-GB" dirty="0" smtClean="0"/>
              <a:t> </a:t>
            </a:r>
            <a:r>
              <a:rPr lang="en-GB" dirty="0"/>
              <a:t>Production Linked Incentive Scheme for Medical Devices </a:t>
            </a:r>
          </a:p>
          <a:p>
            <a:pPr lvl="1"/>
            <a:r>
              <a:rPr lang="en-GB" dirty="0" smtClean="0"/>
              <a:t> </a:t>
            </a:r>
            <a:r>
              <a:rPr lang="en-GB" dirty="0"/>
              <a:t>The government has introduced a Production Linked Incentive (PLI) scheme for medical devices across 4 segments to encourage medtech companies (both domestic &amp; foreign) to setup new manufacturing facility in India </a:t>
            </a:r>
            <a:endParaRPr lang="en-GB" dirty="0" smtClean="0"/>
          </a:p>
          <a:p>
            <a:pPr lvl="2"/>
            <a:r>
              <a:rPr lang="en-GB" dirty="0" smtClean="0"/>
              <a:t>Target </a:t>
            </a:r>
            <a:r>
              <a:rPr lang="en-GB" dirty="0"/>
              <a:t>Segment 1 - Cancer care/Radiotherapy medical </a:t>
            </a:r>
            <a:r>
              <a:rPr lang="en-GB" dirty="0" smtClean="0"/>
              <a:t>devices</a:t>
            </a:r>
          </a:p>
          <a:p>
            <a:pPr lvl="2"/>
            <a:r>
              <a:rPr lang="en-GB" dirty="0" smtClean="0"/>
              <a:t>Target </a:t>
            </a:r>
            <a:r>
              <a:rPr lang="en-GB" dirty="0"/>
              <a:t>Segment 2 - Radiology &amp; Imaging medical devices (both ionizing &amp; non ionizing radiation products) and Nuclear Imaging </a:t>
            </a:r>
            <a:r>
              <a:rPr lang="en-GB" dirty="0" smtClean="0"/>
              <a:t>Devices </a:t>
            </a:r>
          </a:p>
          <a:p>
            <a:pPr lvl="2"/>
            <a:r>
              <a:rPr lang="en-GB" dirty="0" smtClean="0"/>
              <a:t>Target </a:t>
            </a:r>
            <a:r>
              <a:rPr lang="en-GB" dirty="0"/>
              <a:t>Segment 3 - </a:t>
            </a:r>
            <a:r>
              <a:rPr lang="en-GB" dirty="0" smtClean="0"/>
              <a:t>Anaesthetics </a:t>
            </a:r>
            <a:r>
              <a:rPr lang="en-GB" dirty="0"/>
              <a:t>&amp; Cardio Respiratory medical devices including Catheters of Cardio Respiratory Category &amp; Renal Care Medical </a:t>
            </a:r>
            <a:r>
              <a:rPr lang="en-GB" dirty="0" smtClean="0"/>
              <a:t>Devices</a:t>
            </a:r>
          </a:p>
          <a:p>
            <a:pPr lvl="2"/>
            <a:r>
              <a:rPr lang="en-GB" dirty="0" smtClean="0"/>
              <a:t>Target </a:t>
            </a:r>
            <a:r>
              <a:rPr lang="en-GB" dirty="0"/>
              <a:t>Segment 4 - AII Implants including implantable electronic devices like cochlear implants and </a:t>
            </a:r>
            <a:r>
              <a:rPr lang="en-GB" dirty="0" smtClean="0"/>
              <a:t>pacemakers </a:t>
            </a:r>
            <a:endParaRPr lang="en-GB" dirty="0"/>
          </a:p>
        </p:txBody>
      </p:sp>
    </p:spTree>
    <p:extLst>
      <p:ext uri="{BB962C8B-B14F-4D97-AF65-F5344CB8AC3E}">
        <p14:creationId xmlns:p14="http://schemas.microsoft.com/office/powerpoint/2010/main" val="252757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41" y="934503"/>
            <a:ext cx="9918351" cy="834484"/>
          </a:xfrm>
        </p:spPr>
        <p:txBody>
          <a:bodyPr/>
          <a:lstStyle/>
          <a:p>
            <a:r>
              <a:rPr lang="en-GB" sz="2800" dirty="0" smtClean="0"/>
              <a:t>India’s </a:t>
            </a:r>
            <a:r>
              <a:rPr lang="en-GB" sz="2800" dirty="0"/>
              <a:t>MedTech Market: Recommendations</a:t>
            </a:r>
          </a:p>
        </p:txBody>
      </p:sp>
      <p:sp>
        <p:nvSpPr>
          <p:cNvPr id="3" name="Content Placeholder 2"/>
          <p:cNvSpPr>
            <a:spLocks noGrp="1"/>
          </p:cNvSpPr>
          <p:nvPr>
            <p:ph idx="1"/>
          </p:nvPr>
        </p:nvSpPr>
        <p:spPr>
          <a:xfrm>
            <a:off x="577209" y="1534627"/>
            <a:ext cx="9935016" cy="4774733"/>
          </a:xfrm>
        </p:spPr>
        <p:txBody>
          <a:bodyPr/>
          <a:lstStyle/>
          <a:p>
            <a:r>
              <a:rPr lang="en-GB" sz="2000" b="1" dirty="0"/>
              <a:t>High volume products offering economies of </a:t>
            </a:r>
            <a:r>
              <a:rPr lang="en-GB" sz="2000" b="1" dirty="0" smtClean="0"/>
              <a:t>scale</a:t>
            </a:r>
            <a:endParaRPr lang="en-GB" sz="2000" dirty="0"/>
          </a:p>
          <a:p>
            <a:pPr lvl="1"/>
            <a:r>
              <a:rPr lang="en-GB" sz="1600" dirty="0" smtClean="0"/>
              <a:t>More advantageous and cost effective when manufactured </a:t>
            </a:r>
            <a:r>
              <a:rPr lang="en-GB" sz="1600" dirty="0"/>
              <a:t>in </a:t>
            </a:r>
            <a:r>
              <a:rPr lang="en-GB" sz="1600" dirty="0" smtClean="0"/>
              <a:t>India. </a:t>
            </a:r>
            <a:r>
              <a:rPr lang="en-GB" sz="1600" dirty="0"/>
              <a:t>In FY20, foreign investments in the medical devices sector increased 98% YoY to Rs. 2,196 crore (US$ 301.01 million) as against Rs. 1,108 crore (US$ 151.87 million) in </a:t>
            </a:r>
            <a:r>
              <a:rPr lang="en-GB" sz="1600" dirty="0" smtClean="0"/>
              <a:t>FY19.</a:t>
            </a:r>
          </a:p>
          <a:p>
            <a:r>
              <a:rPr lang="en-GB" sz="2000" dirty="0" smtClean="0"/>
              <a:t> </a:t>
            </a:r>
            <a:r>
              <a:rPr lang="en-GB" sz="2000" b="1" dirty="0"/>
              <a:t>There is a need of high-tech machinery for </a:t>
            </a:r>
            <a:r>
              <a:rPr lang="en-GB" sz="2000" b="1" dirty="0" smtClean="0"/>
              <a:t>moulding </a:t>
            </a:r>
            <a:r>
              <a:rPr lang="en-GB" sz="2000" b="1" dirty="0"/>
              <a:t>and extrusion</a:t>
            </a:r>
            <a:r>
              <a:rPr lang="en-GB" sz="2000" dirty="0"/>
              <a:t>. </a:t>
            </a:r>
            <a:endParaRPr lang="en-GB" sz="2000" dirty="0" smtClean="0"/>
          </a:p>
          <a:p>
            <a:pPr lvl="1"/>
            <a:r>
              <a:rPr lang="en-GB" sz="1600" dirty="0" smtClean="0"/>
              <a:t>The </a:t>
            </a:r>
            <a:r>
              <a:rPr lang="en-GB" sz="1600" dirty="0"/>
              <a:t>currently assembly being done is not appropriate for medical device components and sub-assemblies is not at par with other </a:t>
            </a:r>
            <a:r>
              <a:rPr lang="en-GB" sz="1600" dirty="0" smtClean="0"/>
              <a:t>countries.</a:t>
            </a:r>
          </a:p>
          <a:p>
            <a:r>
              <a:rPr lang="en-GB" sz="2000" dirty="0" smtClean="0"/>
              <a:t> </a:t>
            </a:r>
            <a:r>
              <a:rPr lang="en-GB" sz="2000" b="1" dirty="0"/>
              <a:t>As per the Technology and Quality Upgradation Support provided to </a:t>
            </a:r>
            <a:r>
              <a:rPr lang="en-GB" sz="2000" b="1" dirty="0" smtClean="0"/>
              <a:t>MSMEs</a:t>
            </a:r>
            <a:endParaRPr lang="en-GB" sz="2000" dirty="0"/>
          </a:p>
          <a:p>
            <a:pPr lvl="1"/>
            <a:r>
              <a:rPr lang="en-GB" sz="1600" dirty="0" smtClean="0"/>
              <a:t>25</a:t>
            </a:r>
            <a:r>
              <a:rPr lang="en-GB" sz="1600" dirty="0"/>
              <a:t>% of the project cost is provided as subsidy by Government of India and the balance amount is to be funded through loan from SIDBI/ banks/ financial </a:t>
            </a:r>
            <a:r>
              <a:rPr lang="en-GB" sz="1600" dirty="0" smtClean="0"/>
              <a:t>institutions.</a:t>
            </a:r>
          </a:p>
          <a:p>
            <a:r>
              <a:rPr lang="en-GB" sz="2000" b="1" dirty="0" smtClean="0"/>
              <a:t>Collaborations </a:t>
            </a:r>
            <a:r>
              <a:rPr lang="en-GB" sz="2000" b="1" dirty="0"/>
              <a:t>with large healthcare institutions to set up medtech incubation centres to promote new development, </a:t>
            </a:r>
            <a:r>
              <a:rPr lang="en-GB" sz="2000" b="1" dirty="0" smtClean="0"/>
              <a:t>prototyping, product testing </a:t>
            </a:r>
            <a:r>
              <a:rPr lang="en-GB" sz="2000" b="1" dirty="0"/>
              <a:t>etc.</a:t>
            </a:r>
          </a:p>
        </p:txBody>
      </p:sp>
    </p:spTree>
    <p:extLst>
      <p:ext uri="{BB962C8B-B14F-4D97-AF65-F5344CB8AC3E}">
        <p14:creationId xmlns:p14="http://schemas.microsoft.com/office/powerpoint/2010/main" val="63190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65989F0-B99E-43A7-8D7C-17561C3D176C}"/>
              </a:ext>
            </a:extLst>
          </p:cNvPr>
          <p:cNvSpPr txBox="1">
            <a:spLocks/>
          </p:cNvSpPr>
          <p:nvPr/>
        </p:nvSpPr>
        <p:spPr>
          <a:xfrm>
            <a:off x="336398" y="1759935"/>
            <a:ext cx="3887537" cy="462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2000" kern="1200">
                <a:solidFill>
                  <a:srgbClr val="12044B"/>
                </a:solidFill>
                <a:latin typeface="Arial" panose="020B0604020202020204" pitchFamily="34" charset="0"/>
                <a:ea typeface="+mn-ea"/>
                <a:cs typeface="Arial" panose="020B0604020202020204" pitchFamily="34" charset="0"/>
              </a:defRPr>
            </a:lvl2pPr>
            <a:lvl3pPr marL="496888" indent="-223838" algn="l" defTabSz="914400" rtl="0" eaLnBrk="1" latinLnBrk="0" hangingPunct="1">
              <a:lnSpc>
                <a:spcPct val="90000"/>
              </a:lnSpc>
              <a:spcBef>
                <a:spcPts val="500"/>
              </a:spcBef>
              <a:buClr>
                <a:srgbClr val="B11F26"/>
              </a:buClr>
              <a:buFont typeface="System Font Regular"/>
              <a:buChar char="-"/>
              <a:tabLst/>
              <a:defRPr sz="1600" kern="1200">
                <a:solidFill>
                  <a:srgbClr val="12044B"/>
                </a:solidFill>
                <a:latin typeface="Arial" panose="020B0604020202020204" pitchFamily="34" charset="0"/>
                <a:ea typeface="+mn-ea"/>
                <a:cs typeface="Arial" panose="020B0604020202020204" pitchFamily="34" charset="0"/>
              </a:defRPr>
            </a:lvl3pPr>
            <a:lvl4pPr marL="720725" indent="-223838" algn="l" defTabSz="914400" rtl="0" eaLnBrk="1" latinLnBrk="0" hangingPunct="1">
              <a:lnSpc>
                <a:spcPct val="90000"/>
              </a:lnSpc>
              <a:spcBef>
                <a:spcPts val="500"/>
              </a:spcBef>
              <a:buClr>
                <a:srgbClr val="B11F26"/>
              </a:buClr>
              <a:buFont typeface="System Font Regular"/>
              <a:buChar char="-"/>
              <a:tabLst/>
              <a:defRPr sz="1400" kern="1200">
                <a:solidFill>
                  <a:srgbClr val="12044B"/>
                </a:solidFill>
                <a:latin typeface="Arial" panose="020B0604020202020204" pitchFamily="34" charset="0"/>
                <a:ea typeface="+mn-ea"/>
                <a:cs typeface="Arial" panose="020B0604020202020204" pitchFamily="34" charset="0"/>
              </a:defRPr>
            </a:lvl4pPr>
            <a:lvl5pPr marL="933450" indent="-212725" algn="l" defTabSz="914400" rtl="0" eaLnBrk="1" latinLnBrk="0" hangingPunct="1">
              <a:lnSpc>
                <a:spcPct val="90000"/>
              </a:lnSpc>
              <a:spcBef>
                <a:spcPts val="500"/>
              </a:spcBef>
              <a:buClr>
                <a:srgbClr val="B11F26"/>
              </a:buClr>
              <a:buFont typeface="System Font Regular"/>
              <a:buChar char="-"/>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marR="0" lvl="2" indent="0" algn="l" defTabSz="914400" rtl="0" eaLnBrk="1" fontAlgn="auto" latinLnBrk="0" hangingPunct="1">
              <a:lnSpc>
                <a:spcPct val="90000"/>
              </a:lnSpc>
              <a:spcBef>
                <a:spcPts val="500"/>
              </a:spcBef>
              <a:spcAft>
                <a:spcPts val="0"/>
              </a:spcAft>
              <a:buClr>
                <a:srgbClr val="B11F26"/>
              </a:buClr>
              <a:buSzTx/>
              <a:buFont typeface="System Font Regular"/>
              <a:buNone/>
              <a:tabLst/>
              <a:defRPr/>
            </a:pPr>
            <a:r>
              <a:rPr kumimoji="0" lang="en-GB" sz="1800" b="1" i="0" u="none" strike="noStrike" kern="1200" cap="none" spc="0" normalizeH="0" baseline="0" noProof="0" dirty="0">
                <a:ln>
                  <a:noFill/>
                </a:ln>
                <a:solidFill>
                  <a:srgbClr val="12044B"/>
                </a:solidFill>
                <a:effectLst/>
                <a:uLnTx/>
                <a:uFillTx/>
              </a:rPr>
              <a:t>Hospitals/Care providers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a:ln>
                  <a:noFill/>
                </a:ln>
                <a:solidFill>
                  <a:srgbClr val="12044B"/>
                </a:solidFill>
                <a:effectLst/>
                <a:uLnTx/>
                <a:uFillTx/>
              </a:rPr>
              <a:t>Apollo Hospitals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a:ln>
                  <a:noFill/>
                </a:ln>
                <a:solidFill>
                  <a:srgbClr val="12044B"/>
                </a:solidFill>
                <a:effectLst/>
                <a:uLnTx/>
                <a:uFillTx/>
              </a:rPr>
              <a:t>Narayana Health</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smtClean="0">
                <a:ln>
                  <a:noFill/>
                </a:ln>
                <a:solidFill>
                  <a:srgbClr val="12044B"/>
                </a:solidFill>
                <a:effectLst/>
                <a:uLnTx/>
                <a:uFillTx/>
              </a:rPr>
              <a:t>Fortis </a:t>
            </a:r>
            <a:r>
              <a:rPr kumimoji="0" lang="en-GB" sz="1400" b="0" i="0" u="none" strike="noStrike" kern="1200" cap="none" spc="0" normalizeH="0" baseline="0" noProof="0" dirty="0">
                <a:ln>
                  <a:noFill/>
                </a:ln>
                <a:solidFill>
                  <a:srgbClr val="12044B"/>
                </a:solidFill>
                <a:effectLst/>
                <a:uLnTx/>
                <a:uFillTx/>
              </a:rPr>
              <a:t>Healthcare</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err="1">
                <a:ln>
                  <a:noFill/>
                </a:ln>
                <a:solidFill>
                  <a:srgbClr val="12044B"/>
                </a:solidFill>
                <a:effectLst/>
                <a:uLnTx/>
                <a:uFillTx/>
              </a:rPr>
              <a:t>Manipal</a:t>
            </a:r>
            <a:r>
              <a:rPr kumimoji="0" lang="en-GB" sz="1400" b="0" i="0" u="none" strike="noStrike" kern="1200" cap="none" spc="0" normalizeH="0" baseline="0" noProof="0" dirty="0">
                <a:ln>
                  <a:noFill/>
                </a:ln>
                <a:solidFill>
                  <a:srgbClr val="12044B"/>
                </a:solidFill>
                <a:effectLst/>
                <a:uLnTx/>
                <a:uFillTx/>
              </a:rPr>
              <a:t> Hospitals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err="1">
                <a:ln>
                  <a:noFill/>
                </a:ln>
                <a:solidFill>
                  <a:srgbClr val="12044B"/>
                </a:solidFill>
                <a:effectLst/>
                <a:uLnTx/>
                <a:uFillTx/>
              </a:rPr>
              <a:t>Hinduja</a:t>
            </a:r>
            <a:r>
              <a:rPr kumimoji="0" lang="en-GB" sz="1400" b="0" i="0" u="none" strike="noStrike" kern="1200" cap="none" spc="0" normalizeH="0" baseline="0" noProof="0" dirty="0">
                <a:ln>
                  <a:noFill/>
                </a:ln>
                <a:solidFill>
                  <a:srgbClr val="12044B"/>
                </a:solidFill>
                <a:effectLst/>
                <a:uLnTx/>
                <a:uFillTx/>
              </a:rPr>
              <a:t> Hospitals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a:ln>
                  <a:noFill/>
                </a:ln>
                <a:solidFill>
                  <a:srgbClr val="12044B"/>
                </a:solidFill>
                <a:effectLst/>
                <a:uLnTx/>
                <a:uFillTx/>
              </a:rPr>
              <a:t>Max Hospitals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err="1">
                <a:ln>
                  <a:noFill/>
                </a:ln>
                <a:solidFill>
                  <a:srgbClr val="12044B"/>
                </a:solidFill>
                <a:effectLst/>
                <a:uLnTx/>
                <a:uFillTx/>
              </a:rPr>
              <a:t>Medanta</a:t>
            </a:r>
            <a:r>
              <a:rPr kumimoji="0" lang="en-GB" sz="1400" b="0" i="0" u="none" strike="noStrike" kern="1200" cap="none" spc="0" normalizeH="0" baseline="0" noProof="0" dirty="0">
                <a:ln>
                  <a:noFill/>
                </a:ln>
                <a:solidFill>
                  <a:srgbClr val="12044B"/>
                </a:solidFill>
                <a:effectLst/>
                <a:uLnTx/>
                <a:uFillTx/>
              </a:rPr>
              <a:t> Hospitals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a:ln>
                  <a:noFill/>
                </a:ln>
                <a:solidFill>
                  <a:srgbClr val="12044B"/>
                </a:solidFill>
                <a:effectLst/>
                <a:uLnTx/>
                <a:uFillTx/>
              </a:rPr>
              <a:t>Aster DM Healthcare</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err="1">
                <a:ln>
                  <a:noFill/>
                </a:ln>
                <a:solidFill>
                  <a:srgbClr val="12044B"/>
                </a:solidFill>
                <a:effectLst/>
                <a:uLnTx/>
                <a:uFillTx/>
              </a:rPr>
              <a:t>Sakra</a:t>
            </a:r>
            <a:r>
              <a:rPr kumimoji="0" lang="en-GB" sz="1400" b="0" i="0" u="none" strike="noStrike" kern="1200" cap="none" spc="0" normalizeH="0" baseline="0" noProof="0" dirty="0">
                <a:ln>
                  <a:noFill/>
                </a:ln>
                <a:solidFill>
                  <a:srgbClr val="12044B"/>
                </a:solidFill>
                <a:effectLst/>
                <a:uLnTx/>
                <a:uFillTx/>
              </a:rPr>
              <a:t> World Hospitals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a:ln>
                  <a:noFill/>
                </a:ln>
                <a:solidFill>
                  <a:srgbClr val="12044B"/>
                </a:solidFill>
                <a:effectLst/>
                <a:uLnTx/>
                <a:uFillTx/>
              </a:rPr>
              <a:t>Tata Memorial Hospitals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a:ln>
                  <a:noFill/>
                </a:ln>
                <a:solidFill>
                  <a:srgbClr val="12044B"/>
                </a:solidFill>
                <a:effectLst/>
                <a:uLnTx/>
                <a:uFillTx/>
              </a:rPr>
              <a:t>Rainbow Hospitals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a:ln>
                  <a:noFill/>
                </a:ln>
                <a:solidFill>
                  <a:srgbClr val="12044B"/>
                </a:solidFill>
                <a:effectLst/>
                <a:uLnTx/>
                <a:uFillTx/>
              </a:rPr>
              <a:t>MIOT Hospitals</a:t>
            </a:r>
          </a:p>
          <a:p>
            <a:pPr marL="496888" marR="0" lvl="2" indent="-223838" algn="l" defTabSz="914400" rtl="0" eaLnBrk="1" fontAlgn="auto" latinLnBrk="0" hangingPunct="1">
              <a:lnSpc>
                <a:spcPct val="90000"/>
              </a:lnSpc>
              <a:spcBef>
                <a:spcPts val="500"/>
              </a:spcBef>
              <a:spcAft>
                <a:spcPts val="0"/>
              </a:spcAft>
              <a:buClr>
                <a:srgbClr val="B11F26"/>
              </a:buClr>
              <a:buSzTx/>
              <a:buFont typeface="System Font Regular"/>
              <a:buChar char="-"/>
              <a:tabLst/>
              <a:defRPr/>
            </a:pPr>
            <a:r>
              <a:rPr kumimoji="0" lang="en-GB" sz="1400" b="0" i="0" u="none" strike="noStrike" kern="1200" cap="none" spc="0" normalizeH="0" baseline="0" noProof="0" dirty="0" err="1">
                <a:ln>
                  <a:noFill/>
                </a:ln>
                <a:solidFill>
                  <a:srgbClr val="12044B"/>
                </a:solidFill>
                <a:effectLst/>
                <a:uLnTx/>
                <a:uFillTx/>
              </a:rPr>
              <a:t>Cloudnine</a:t>
            </a:r>
            <a:r>
              <a:rPr kumimoji="0" lang="en-GB" sz="1400" b="0" i="0" u="none" strike="noStrike" kern="1200" cap="none" spc="0" normalizeH="0" baseline="0" noProof="0" dirty="0">
                <a:ln>
                  <a:noFill/>
                </a:ln>
                <a:solidFill>
                  <a:srgbClr val="12044B"/>
                </a:solidFill>
                <a:effectLst/>
                <a:uLnTx/>
                <a:uFillTx/>
              </a:rPr>
              <a:t> Hospitals</a:t>
            </a:r>
          </a:p>
        </p:txBody>
      </p:sp>
      <p:sp>
        <p:nvSpPr>
          <p:cNvPr id="6" name="Text Placeholder 2">
            <a:extLst>
              <a:ext uri="{FF2B5EF4-FFF2-40B4-BE49-F238E27FC236}">
                <a16:creationId xmlns:a16="http://schemas.microsoft.com/office/drawing/2014/main" id="{A0275B0F-08C4-48D2-AEC1-93E67761D598}"/>
              </a:ext>
            </a:extLst>
          </p:cNvPr>
          <p:cNvSpPr txBox="1">
            <a:spLocks/>
          </p:cNvSpPr>
          <p:nvPr/>
        </p:nvSpPr>
        <p:spPr>
          <a:xfrm>
            <a:off x="4106116" y="1759935"/>
            <a:ext cx="3887537" cy="4622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2000" kern="1200">
                <a:solidFill>
                  <a:srgbClr val="12044B"/>
                </a:solidFill>
                <a:latin typeface="Arial" panose="020B0604020202020204" pitchFamily="34" charset="0"/>
                <a:ea typeface="+mn-ea"/>
                <a:cs typeface="Arial" panose="020B0604020202020204" pitchFamily="34" charset="0"/>
              </a:defRPr>
            </a:lvl2pPr>
            <a:lvl3pPr marL="496888" indent="-223838" algn="l" defTabSz="914400" rtl="0" eaLnBrk="1" latinLnBrk="0" hangingPunct="1">
              <a:lnSpc>
                <a:spcPct val="90000"/>
              </a:lnSpc>
              <a:spcBef>
                <a:spcPts val="500"/>
              </a:spcBef>
              <a:buClr>
                <a:srgbClr val="B11F26"/>
              </a:buClr>
              <a:buFont typeface="System Font Regular"/>
              <a:buChar char="-"/>
              <a:tabLst/>
              <a:defRPr sz="1600" kern="1200">
                <a:solidFill>
                  <a:srgbClr val="12044B"/>
                </a:solidFill>
                <a:latin typeface="Arial" panose="020B0604020202020204" pitchFamily="34" charset="0"/>
                <a:ea typeface="+mn-ea"/>
                <a:cs typeface="Arial" panose="020B0604020202020204" pitchFamily="34" charset="0"/>
              </a:defRPr>
            </a:lvl3pPr>
            <a:lvl4pPr marL="720725" indent="-223838" algn="l" defTabSz="914400" rtl="0" eaLnBrk="1" latinLnBrk="0" hangingPunct="1">
              <a:lnSpc>
                <a:spcPct val="90000"/>
              </a:lnSpc>
              <a:spcBef>
                <a:spcPts val="500"/>
              </a:spcBef>
              <a:buClr>
                <a:srgbClr val="B11F26"/>
              </a:buClr>
              <a:buFont typeface="System Font Regular"/>
              <a:buChar char="-"/>
              <a:tabLst/>
              <a:defRPr sz="1400" kern="1200">
                <a:solidFill>
                  <a:srgbClr val="12044B"/>
                </a:solidFill>
                <a:latin typeface="Arial" panose="020B0604020202020204" pitchFamily="34" charset="0"/>
                <a:ea typeface="+mn-ea"/>
                <a:cs typeface="Arial" panose="020B0604020202020204" pitchFamily="34" charset="0"/>
              </a:defRPr>
            </a:lvl4pPr>
            <a:lvl5pPr marL="933450" indent="-212725" algn="l" defTabSz="914400" rtl="0" eaLnBrk="1" latinLnBrk="0" hangingPunct="1">
              <a:lnSpc>
                <a:spcPct val="90000"/>
              </a:lnSpc>
              <a:spcBef>
                <a:spcPts val="500"/>
              </a:spcBef>
              <a:buClr>
                <a:srgbClr val="B11F26"/>
              </a:buClr>
              <a:buFont typeface="System Font Regular"/>
              <a:buChar char="-"/>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2" indent="0">
              <a:buFont typeface="System Font Regular"/>
              <a:buNone/>
            </a:pPr>
            <a:r>
              <a:rPr lang="en-GB" sz="1800" b="1" dirty="0">
                <a:latin typeface="Arial"/>
                <a:cs typeface="Arial"/>
              </a:rPr>
              <a:t>Med-Tech/Medical Devices</a:t>
            </a:r>
          </a:p>
          <a:p>
            <a:pPr marL="496570" lvl="2" indent="-223520"/>
            <a:r>
              <a:rPr lang="en-GB" sz="1400" dirty="0">
                <a:latin typeface="Arial"/>
                <a:cs typeface="Arial"/>
              </a:rPr>
              <a:t>Phillips Healthcare</a:t>
            </a:r>
          </a:p>
          <a:p>
            <a:pPr marL="496570" lvl="2" indent="-223520"/>
            <a:r>
              <a:rPr lang="en-GB" sz="1400" dirty="0">
                <a:latin typeface="Arial"/>
                <a:cs typeface="Arial"/>
              </a:rPr>
              <a:t>Wipro GE Healthcare</a:t>
            </a:r>
          </a:p>
          <a:p>
            <a:pPr marL="496570" lvl="2" indent="-223520"/>
            <a:r>
              <a:rPr lang="en-GB" sz="1400" dirty="0" err="1">
                <a:latin typeface="Arial"/>
                <a:cs typeface="Arial"/>
              </a:rPr>
              <a:t>Skanray</a:t>
            </a:r>
            <a:r>
              <a:rPr lang="en-GB" sz="1400" dirty="0">
                <a:latin typeface="Arial"/>
                <a:cs typeface="Arial"/>
              </a:rPr>
              <a:t> Technologies</a:t>
            </a:r>
          </a:p>
          <a:p>
            <a:pPr marL="496570" lvl="2" indent="-223520"/>
            <a:r>
              <a:rPr lang="en-GB" sz="1400" dirty="0">
                <a:latin typeface="Arial"/>
                <a:cs typeface="Arial"/>
              </a:rPr>
              <a:t>BPL Technology</a:t>
            </a:r>
          </a:p>
          <a:p>
            <a:pPr marL="496570" lvl="2" indent="-223520"/>
            <a:r>
              <a:rPr lang="en-GB" sz="1400" dirty="0">
                <a:latin typeface="Arial"/>
                <a:cs typeface="Arial"/>
              </a:rPr>
              <a:t>Smith &amp; Nephew</a:t>
            </a:r>
          </a:p>
          <a:p>
            <a:pPr marL="496570" lvl="2" indent="-223520"/>
            <a:r>
              <a:rPr lang="en-GB" sz="1400" dirty="0">
                <a:latin typeface="Arial"/>
                <a:cs typeface="Arial"/>
              </a:rPr>
              <a:t>Meril Life Sciences</a:t>
            </a:r>
          </a:p>
          <a:p>
            <a:pPr marL="496570" lvl="2" indent="-223520"/>
            <a:r>
              <a:rPr lang="en-GB" sz="1400" dirty="0" err="1">
                <a:latin typeface="Arial"/>
                <a:cs typeface="Arial"/>
              </a:rPr>
              <a:t>Trivitron</a:t>
            </a:r>
            <a:endParaRPr lang="en-GB" sz="1400" dirty="0">
              <a:latin typeface="Arial"/>
              <a:cs typeface="Arial"/>
            </a:endParaRPr>
          </a:p>
          <a:p>
            <a:pPr marL="496570" lvl="2" indent="-223520"/>
            <a:r>
              <a:rPr lang="en-GB" sz="1400" dirty="0">
                <a:latin typeface="Arial"/>
                <a:cs typeface="Arial"/>
              </a:rPr>
              <a:t>Roche</a:t>
            </a:r>
          </a:p>
          <a:p>
            <a:pPr marL="496570" lvl="2" indent="-223520"/>
            <a:r>
              <a:rPr lang="en-GB" sz="1400" dirty="0">
                <a:latin typeface="Arial"/>
                <a:cs typeface="Arial"/>
              </a:rPr>
              <a:t>Johnson &amp; Johnson</a:t>
            </a:r>
          </a:p>
          <a:p>
            <a:pPr marL="496570" lvl="2" indent="-223520"/>
            <a:r>
              <a:rPr lang="en-GB" sz="1400" dirty="0" err="1">
                <a:latin typeface="Arial"/>
                <a:cs typeface="Arial"/>
              </a:rPr>
              <a:t>Healthium</a:t>
            </a:r>
            <a:endParaRPr lang="en-GB" sz="1400" dirty="0">
              <a:latin typeface="Arial"/>
              <a:cs typeface="Arial"/>
            </a:endParaRPr>
          </a:p>
          <a:p>
            <a:pPr marL="496570" lvl="2" indent="-223520"/>
            <a:r>
              <a:rPr lang="en-GB" sz="1400" dirty="0">
                <a:latin typeface="Arial"/>
                <a:cs typeface="Arial"/>
              </a:rPr>
              <a:t>Siemens</a:t>
            </a:r>
          </a:p>
          <a:p>
            <a:pPr marL="496570" lvl="2" indent="-223520"/>
            <a:r>
              <a:rPr lang="en-GB" sz="1400" dirty="0">
                <a:latin typeface="Arial"/>
                <a:cs typeface="Arial"/>
              </a:rPr>
              <a:t>Fujifilm</a:t>
            </a:r>
          </a:p>
          <a:p>
            <a:pPr marL="496570" lvl="2" indent="-223520"/>
            <a:r>
              <a:rPr lang="en-GB" sz="1400" dirty="0">
                <a:latin typeface="Arial"/>
                <a:cs typeface="Arial"/>
              </a:rPr>
              <a:t>Bosch Healthcare</a:t>
            </a:r>
          </a:p>
          <a:p>
            <a:pPr marL="273050" lvl="2" indent="0">
              <a:buNone/>
            </a:pPr>
            <a:endParaRPr lang="en-GB" sz="1400" dirty="0">
              <a:latin typeface="Arial"/>
              <a:cs typeface="Arial"/>
            </a:endParaRPr>
          </a:p>
          <a:p>
            <a:pPr marL="273050" lvl="2" indent="0">
              <a:buNone/>
            </a:pPr>
            <a:r>
              <a:rPr lang="en-GB" sz="1800" b="1" dirty="0">
                <a:latin typeface="Arial"/>
                <a:cs typeface="Arial"/>
              </a:rPr>
              <a:t>Telecomms</a:t>
            </a:r>
          </a:p>
          <a:p>
            <a:pPr marL="496570" lvl="2" indent="-223520"/>
            <a:r>
              <a:rPr lang="en-GB" sz="1400" dirty="0">
                <a:latin typeface="Arial"/>
                <a:cs typeface="Arial"/>
              </a:rPr>
              <a:t>JIO Health platform</a:t>
            </a:r>
            <a:endParaRPr lang="en-GB" sz="1400" dirty="0"/>
          </a:p>
        </p:txBody>
      </p:sp>
      <p:sp>
        <p:nvSpPr>
          <p:cNvPr id="7" name="Text Placeholder 2">
            <a:extLst>
              <a:ext uri="{FF2B5EF4-FFF2-40B4-BE49-F238E27FC236}">
                <a16:creationId xmlns:a16="http://schemas.microsoft.com/office/drawing/2014/main" id="{4B97DFE1-1F1E-4764-A7C6-CFDE2C6A3627}"/>
              </a:ext>
            </a:extLst>
          </p:cNvPr>
          <p:cNvSpPr txBox="1">
            <a:spLocks/>
          </p:cNvSpPr>
          <p:nvPr/>
        </p:nvSpPr>
        <p:spPr>
          <a:xfrm>
            <a:off x="7929483" y="1771382"/>
            <a:ext cx="3887537" cy="462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2000" kern="1200">
                <a:solidFill>
                  <a:srgbClr val="12044B"/>
                </a:solidFill>
                <a:latin typeface="Arial" panose="020B0604020202020204" pitchFamily="34" charset="0"/>
                <a:ea typeface="+mn-ea"/>
                <a:cs typeface="Arial" panose="020B0604020202020204" pitchFamily="34" charset="0"/>
              </a:defRPr>
            </a:lvl2pPr>
            <a:lvl3pPr marL="496888" indent="-223838" algn="l" defTabSz="914400" rtl="0" eaLnBrk="1" latinLnBrk="0" hangingPunct="1">
              <a:lnSpc>
                <a:spcPct val="90000"/>
              </a:lnSpc>
              <a:spcBef>
                <a:spcPts val="500"/>
              </a:spcBef>
              <a:buClr>
                <a:srgbClr val="B11F26"/>
              </a:buClr>
              <a:buFont typeface="System Font Regular"/>
              <a:buChar char="-"/>
              <a:tabLst/>
              <a:defRPr sz="1600" kern="1200">
                <a:solidFill>
                  <a:srgbClr val="12044B"/>
                </a:solidFill>
                <a:latin typeface="Arial" panose="020B0604020202020204" pitchFamily="34" charset="0"/>
                <a:ea typeface="+mn-ea"/>
                <a:cs typeface="Arial" panose="020B0604020202020204" pitchFamily="34" charset="0"/>
              </a:defRPr>
            </a:lvl3pPr>
            <a:lvl4pPr marL="720725" indent="-223838" algn="l" defTabSz="914400" rtl="0" eaLnBrk="1" latinLnBrk="0" hangingPunct="1">
              <a:lnSpc>
                <a:spcPct val="90000"/>
              </a:lnSpc>
              <a:spcBef>
                <a:spcPts val="500"/>
              </a:spcBef>
              <a:buClr>
                <a:srgbClr val="B11F26"/>
              </a:buClr>
              <a:buFont typeface="System Font Regular"/>
              <a:buChar char="-"/>
              <a:tabLst/>
              <a:defRPr sz="1400" kern="1200">
                <a:solidFill>
                  <a:srgbClr val="12044B"/>
                </a:solidFill>
                <a:latin typeface="Arial" panose="020B0604020202020204" pitchFamily="34" charset="0"/>
                <a:ea typeface="+mn-ea"/>
                <a:cs typeface="Arial" panose="020B0604020202020204" pitchFamily="34" charset="0"/>
              </a:defRPr>
            </a:lvl4pPr>
            <a:lvl5pPr marL="933450" indent="-212725" algn="l" defTabSz="914400" rtl="0" eaLnBrk="1" latinLnBrk="0" hangingPunct="1">
              <a:lnSpc>
                <a:spcPct val="90000"/>
              </a:lnSpc>
              <a:spcBef>
                <a:spcPts val="500"/>
              </a:spcBef>
              <a:buClr>
                <a:srgbClr val="B11F26"/>
              </a:buClr>
              <a:buFont typeface="System Font Regular"/>
              <a:buChar char="-"/>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2" indent="0">
              <a:buFont typeface="System Font Regular"/>
              <a:buNone/>
            </a:pPr>
            <a:r>
              <a:rPr lang="en-GB" sz="1800" b="1" dirty="0"/>
              <a:t>Digital health/E-health</a:t>
            </a:r>
          </a:p>
          <a:p>
            <a:pPr lvl="2"/>
            <a:r>
              <a:rPr lang="en-GB" sz="1400" dirty="0" err="1"/>
              <a:t>Practo</a:t>
            </a:r>
            <a:endParaRPr lang="en-GB" sz="1400" dirty="0"/>
          </a:p>
          <a:p>
            <a:pPr lvl="2"/>
            <a:r>
              <a:rPr lang="en-GB" sz="1400" dirty="0" err="1"/>
              <a:t>Docsapp</a:t>
            </a:r>
            <a:endParaRPr lang="en-GB" sz="1400" dirty="0"/>
          </a:p>
          <a:p>
            <a:pPr lvl="2"/>
            <a:r>
              <a:rPr lang="en-GB" sz="1400" dirty="0"/>
              <a:t>1MG</a:t>
            </a:r>
          </a:p>
          <a:p>
            <a:pPr lvl="2"/>
            <a:r>
              <a:rPr lang="en-GB" sz="1400" dirty="0" err="1"/>
              <a:t>Pharmeasy</a:t>
            </a:r>
            <a:endParaRPr lang="en-GB" sz="1400" dirty="0"/>
          </a:p>
          <a:p>
            <a:pPr lvl="2"/>
            <a:r>
              <a:rPr lang="en-GB" sz="1400" dirty="0"/>
              <a:t>M-fine</a:t>
            </a:r>
          </a:p>
          <a:p>
            <a:pPr lvl="2"/>
            <a:r>
              <a:rPr lang="en-GB" sz="1400" dirty="0" err="1"/>
              <a:t>Care.fit</a:t>
            </a:r>
            <a:endParaRPr lang="en-GB" sz="1400" dirty="0"/>
          </a:p>
          <a:p>
            <a:pPr lvl="2"/>
            <a:r>
              <a:rPr lang="en-GB" sz="1400" dirty="0"/>
              <a:t>Intel</a:t>
            </a:r>
          </a:p>
          <a:p>
            <a:pPr lvl="2"/>
            <a:r>
              <a:rPr lang="en-GB" sz="1400" dirty="0"/>
              <a:t>HCL Technologies</a:t>
            </a:r>
          </a:p>
          <a:p>
            <a:pPr lvl="2"/>
            <a:r>
              <a:rPr lang="en-GB" sz="1400" dirty="0"/>
              <a:t>TCS/Tata digital health</a:t>
            </a:r>
          </a:p>
          <a:p>
            <a:pPr lvl="2"/>
            <a:r>
              <a:rPr lang="en-GB" sz="1400" dirty="0" err="1"/>
              <a:t>Portea</a:t>
            </a:r>
            <a:endParaRPr lang="en-GB" sz="1400" dirty="0"/>
          </a:p>
          <a:p>
            <a:pPr marL="273050" lvl="2" indent="0">
              <a:buNone/>
            </a:pPr>
            <a:endParaRPr lang="en-GB" sz="1400" dirty="0"/>
          </a:p>
          <a:p>
            <a:pPr marL="273050" lvl="2" indent="0">
              <a:buFont typeface="System Font Regular"/>
              <a:buNone/>
            </a:pPr>
            <a:r>
              <a:rPr lang="en-GB" sz="1800" b="1" dirty="0"/>
              <a:t>Insurance Providers</a:t>
            </a:r>
          </a:p>
          <a:p>
            <a:pPr lvl="2"/>
            <a:r>
              <a:rPr lang="en-GB" sz="1400" dirty="0"/>
              <a:t>ICICI Lombard</a:t>
            </a:r>
          </a:p>
          <a:p>
            <a:pPr lvl="2"/>
            <a:r>
              <a:rPr lang="en-GB" sz="1400" dirty="0"/>
              <a:t>Max Insurance</a:t>
            </a:r>
          </a:p>
          <a:p>
            <a:pPr lvl="2"/>
            <a:r>
              <a:rPr lang="en-GB" sz="1400" dirty="0" err="1"/>
              <a:t>Religare</a:t>
            </a:r>
            <a:endParaRPr lang="en-GB" sz="1400" dirty="0"/>
          </a:p>
          <a:p>
            <a:pPr lvl="2"/>
            <a:r>
              <a:rPr lang="en-GB" sz="1400" dirty="0"/>
              <a:t>IFFCO Tokyo</a:t>
            </a:r>
          </a:p>
          <a:p>
            <a:pPr marL="273050" lvl="2" indent="0">
              <a:buFont typeface="System Font Regular"/>
              <a:buNone/>
            </a:pPr>
            <a:endParaRPr lang="en-GB" sz="1400" b="1" dirty="0">
              <a:latin typeface="Calibri" panose="020F0502020204030204"/>
            </a:endParaRPr>
          </a:p>
        </p:txBody>
      </p:sp>
      <p:sp>
        <p:nvSpPr>
          <p:cNvPr id="8" name="Title 1">
            <a:extLst>
              <a:ext uri="{FF2B5EF4-FFF2-40B4-BE49-F238E27FC236}">
                <a16:creationId xmlns:a16="http://schemas.microsoft.com/office/drawing/2014/main" id="{1049B5DE-917B-41A6-BAF7-A8D9E2B7E46F}"/>
              </a:ext>
            </a:extLst>
          </p:cNvPr>
          <p:cNvSpPr>
            <a:spLocks noGrp="1"/>
          </p:cNvSpPr>
          <p:nvPr>
            <p:ph type="title"/>
          </p:nvPr>
        </p:nvSpPr>
        <p:spPr>
          <a:xfrm>
            <a:off x="317658" y="919971"/>
            <a:ext cx="8826341" cy="620395"/>
          </a:xfrm>
        </p:spPr>
        <p:txBody>
          <a:bodyPr/>
          <a:lstStyle/>
          <a:p>
            <a:r>
              <a:rPr lang="en-US" sz="3300">
                <a:solidFill>
                  <a:srgbClr val="C00000"/>
                </a:solidFill>
              </a:rPr>
              <a:t>Healthcare : Major Industry Players</a:t>
            </a:r>
          </a:p>
        </p:txBody>
      </p:sp>
    </p:spTree>
    <p:extLst>
      <p:ext uri="{BB962C8B-B14F-4D97-AF65-F5344CB8AC3E}">
        <p14:creationId xmlns:p14="http://schemas.microsoft.com/office/powerpoint/2010/main" val="240822608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C7D4-6945-634E-A6A4-7F2DD560474B}"/>
              </a:ext>
            </a:extLst>
          </p:cNvPr>
          <p:cNvSpPr>
            <a:spLocks noGrp="1"/>
          </p:cNvSpPr>
          <p:nvPr>
            <p:ph type="title"/>
          </p:nvPr>
        </p:nvSpPr>
        <p:spPr>
          <a:xfrm>
            <a:off x="786203" y="1373355"/>
            <a:ext cx="11556683" cy="620395"/>
          </a:xfrm>
        </p:spPr>
        <p:txBody>
          <a:bodyPr/>
          <a:lstStyle/>
          <a:p>
            <a:r>
              <a:rPr lang="en-US" dirty="0" smtClean="0"/>
              <a:t>Events 2022-2023:</a:t>
            </a:r>
            <a:endParaRPr lang="en-US" dirty="0"/>
          </a:p>
        </p:txBody>
      </p:sp>
      <p:sp>
        <p:nvSpPr>
          <p:cNvPr id="3" name="Text Placeholder 2">
            <a:extLst>
              <a:ext uri="{FF2B5EF4-FFF2-40B4-BE49-F238E27FC236}">
                <a16:creationId xmlns:a16="http://schemas.microsoft.com/office/drawing/2014/main" id="{A0E4A561-6223-BA45-9CD4-42C6BEE41772}"/>
              </a:ext>
            </a:extLst>
          </p:cNvPr>
          <p:cNvSpPr>
            <a:spLocks noGrp="1"/>
          </p:cNvSpPr>
          <p:nvPr>
            <p:ph type="body" sz="quarter" idx="11"/>
          </p:nvPr>
        </p:nvSpPr>
        <p:spPr>
          <a:xfrm>
            <a:off x="376238" y="1993749"/>
            <a:ext cx="11439525" cy="4437213"/>
          </a:xfrm>
        </p:spPr>
        <p:txBody>
          <a:bodyPr>
            <a:normAutofit/>
          </a:bodyPr>
          <a:lstStyle/>
          <a:p>
            <a:pPr marL="273050" lvl="2" indent="0">
              <a:buNone/>
            </a:pPr>
            <a:endParaRPr lang="en-GB" sz="2800" b="1" dirty="0" smtClean="0"/>
          </a:p>
          <a:p>
            <a:pPr lvl="2">
              <a:buFont typeface="Wingdings" panose="05000000000000000000" pitchFamily="2" charset="2"/>
              <a:buChar char="§"/>
            </a:pPr>
            <a:r>
              <a:rPr lang="en-GB" sz="2800" b="1" dirty="0"/>
              <a:t>CPHI Worldwide 2022- 1-3 November </a:t>
            </a:r>
            <a:r>
              <a:rPr lang="en-GB" sz="2800" b="1" dirty="0" smtClean="0"/>
              <a:t>2022 (Germany)</a:t>
            </a:r>
          </a:p>
          <a:p>
            <a:pPr marL="273050" lvl="2" indent="0">
              <a:buNone/>
            </a:pPr>
            <a:endParaRPr lang="en-GB" sz="2800" b="1" dirty="0"/>
          </a:p>
          <a:p>
            <a:pPr lvl="2">
              <a:buFont typeface="Wingdings" panose="05000000000000000000" pitchFamily="2" charset="2"/>
              <a:buChar char="§"/>
            </a:pPr>
            <a:r>
              <a:rPr lang="en-GB" sz="2800" b="1" dirty="0"/>
              <a:t>Healthcare Trade Mission to </a:t>
            </a:r>
            <a:r>
              <a:rPr lang="en-GB" sz="2800" b="1" dirty="0" smtClean="0"/>
              <a:t>India - </a:t>
            </a:r>
            <a:r>
              <a:rPr lang="en-GB" sz="2800" b="1" dirty="0"/>
              <a:t>February </a:t>
            </a:r>
            <a:r>
              <a:rPr lang="en-GB" sz="2800" b="1" dirty="0" smtClean="0"/>
              <a:t>2023 (In-country)</a:t>
            </a:r>
            <a:endParaRPr lang="en-GB" sz="2800" b="1" dirty="0"/>
          </a:p>
          <a:p>
            <a:pPr lvl="2">
              <a:buFont typeface="Arial" panose="020B0604020202020204" pitchFamily="34" charset="0"/>
              <a:buChar char="•"/>
            </a:pPr>
            <a:endParaRPr lang="en-GB" dirty="0" smtClean="0"/>
          </a:p>
          <a:p>
            <a:pPr lvl="2">
              <a:buFont typeface="Arial" panose="020B0604020202020204" pitchFamily="34" charset="0"/>
              <a:buChar char="•"/>
            </a:pPr>
            <a:endParaRPr lang="en-GB" dirty="0" smtClean="0"/>
          </a:p>
          <a:p>
            <a:pPr marL="273050" lvl="2" indent="0">
              <a:buNone/>
            </a:pPr>
            <a:endParaRPr lang="en-GB" dirty="0" smtClean="0"/>
          </a:p>
        </p:txBody>
      </p:sp>
    </p:spTree>
    <p:extLst>
      <p:ext uri="{BB962C8B-B14F-4D97-AF65-F5344CB8AC3E}">
        <p14:creationId xmlns:p14="http://schemas.microsoft.com/office/powerpoint/2010/main" val="919512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8EA762-23EF-4387-8ADE-EB3D5F05326D}"/>
              </a:ext>
            </a:extLst>
          </p:cNvPr>
          <p:cNvSpPr/>
          <p:nvPr/>
        </p:nvSpPr>
        <p:spPr bwMode="auto">
          <a:xfrm>
            <a:off x="0" y="2855495"/>
            <a:ext cx="12192000" cy="1524000"/>
          </a:xfrm>
          <a:prstGeom prst="rect">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2" name="Title 1">
            <a:extLst>
              <a:ext uri="{FF2B5EF4-FFF2-40B4-BE49-F238E27FC236}">
                <a16:creationId xmlns:a16="http://schemas.microsoft.com/office/drawing/2014/main" id="{77ADEE8D-7800-4B40-A3FD-069FDDDF6EB0}"/>
              </a:ext>
            </a:extLst>
          </p:cNvPr>
          <p:cNvSpPr>
            <a:spLocks noGrp="1"/>
          </p:cNvSpPr>
          <p:nvPr>
            <p:ph type="title"/>
          </p:nvPr>
        </p:nvSpPr>
        <p:spPr>
          <a:xfrm>
            <a:off x="3103908" y="3348004"/>
            <a:ext cx="5984184" cy="529252"/>
          </a:xfrm>
        </p:spPr>
        <p:txBody>
          <a:bodyPr/>
          <a:lstStyle/>
          <a:p>
            <a:pPr algn="ctr"/>
            <a:r>
              <a:rPr lang="en-US">
                <a:solidFill>
                  <a:schemeClr val="bg1"/>
                </a:solidFill>
              </a:rPr>
              <a:t>Doing Business in India</a:t>
            </a:r>
          </a:p>
        </p:txBody>
      </p:sp>
    </p:spTree>
    <p:extLst>
      <p:ext uri="{BB962C8B-B14F-4D97-AF65-F5344CB8AC3E}">
        <p14:creationId xmlns:p14="http://schemas.microsoft.com/office/powerpoint/2010/main" val="377120645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D034-4697-444D-BEA1-FA8DA46C2A62}"/>
              </a:ext>
            </a:extLst>
          </p:cNvPr>
          <p:cNvSpPr>
            <a:spLocks noGrp="1"/>
          </p:cNvSpPr>
          <p:nvPr>
            <p:ph type="title"/>
          </p:nvPr>
        </p:nvSpPr>
        <p:spPr>
          <a:xfrm>
            <a:off x="317658" y="919971"/>
            <a:ext cx="8826341" cy="620395"/>
          </a:xfrm>
        </p:spPr>
        <p:txBody>
          <a:bodyPr/>
          <a:lstStyle/>
          <a:p>
            <a:r>
              <a:rPr lang="en-US" sz="3300">
                <a:solidFill>
                  <a:srgbClr val="C00000"/>
                </a:solidFill>
                <a:latin typeface="Arial"/>
                <a:cs typeface="Arial"/>
              </a:rPr>
              <a:t>Market Entry Considerations</a:t>
            </a:r>
          </a:p>
        </p:txBody>
      </p:sp>
      <p:sp>
        <p:nvSpPr>
          <p:cNvPr id="3" name="Text Placeholder 2">
            <a:extLst>
              <a:ext uri="{FF2B5EF4-FFF2-40B4-BE49-F238E27FC236}">
                <a16:creationId xmlns:a16="http://schemas.microsoft.com/office/drawing/2014/main" id="{822777DF-8D2A-4E73-8AF7-AE8FDA77767B}"/>
              </a:ext>
            </a:extLst>
          </p:cNvPr>
          <p:cNvSpPr txBox="1">
            <a:spLocks/>
          </p:cNvSpPr>
          <p:nvPr/>
        </p:nvSpPr>
        <p:spPr>
          <a:xfrm>
            <a:off x="398424" y="1784464"/>
            <a:ext cx="10874180" cy="4721264"/>
          </a:xfrm>
          <a:prstGeom prst="rect">
            <a:avLst/>
          </a:prstGeo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lvl1pPr marL="272549" indent="-272549" algn="l" rtl="0" eaLnBrk="0" fontAlgn="base" hangingPunct="0">
              <a:spcBef>
                <a:spcPct val="0"/>
              </a:spcBef>
              <a:spcAft>
                <a:spcPts val="900"/>
              </a:spcAft>
              <a:buClr>
                <a:schemeClr val="accent1"/>
              </a:buClr>
              <a:buFont typeface="Arial" charset="0"/>
              <a:buChar char="•"/>
              <a:defRPr sz="2400">
                <a:solidFill>
                  <a:schemeClr val="dk1"/>
                </a:solidFill>
                <a:latin typeface="+mn-lt"/>
                <a:ea typeface="+mn-ea"/>
                <a:cs typeface="+mn-cs"/>
                <a:sym typeface="Gill Sans" pitchFamily="34" charset="0"/>
              </a:defRPr>
            </a:lvl1pPr>
            <a:lvl2pPr marL="685539" indent="-342770" algn="l" rtl="0" eaLnBrk="0" fontAlgn="base" hangingPunct="0">
              <a:spcBef>
                <a:spcPct val="0"/>
              </a:spcBef>
              <a:spcAft>
                <a:spcPts val="900"/>
              </a:spcAft>
              <a:buFont typeface="Arial" charset="0"/>
              <a:buChar char="•"/>
              <a:defRPr sz="1733">
                <a:solidFill>
                  <a:schemeClr val="dk1"/>
                </a:solidFill>
                <a:latin typeface="+mn-lt"/>
                <a:ea typeface="+mn-ea"/>
                <a:cs typeface="+mn-cs"/>
                <a:sym typeface="Gill Sans" pitchFamily="34" charset="0"/>
              </a:defRPr>
            </a:lvl2pPr>
            <a:lvl3pPr marL="1028309" indent="-342770" algn="l" rtl="0" eaLnBrk="0" fontAlgn="base" hangingPunct="0">
              <a:spcBef>
                <a:spcPct val="0"/>
              </a:spcBef>
              <a:spcAft>
                <a:spcPts val="900"/>
              </a:spcAft>
              <a:buFont typeface="Arial" charset="0"/>
              <a:buChar char="•"/>
              <a:defRPr sz="1733">
                <a:solidFill>
                  <a:schemeClr val="dk1"/>
                </a:solidFill>
                <a:latin typeface="+mn-lt"/>
                <a:ea typeface="+mn-ea"/>
                <a:cs typeface="+mn-cs"/>
                <a:sym typeface="Gill Sans" pitchFamily="34" charset="0"/>
              </a:defRPr>
            </a:lvl3pPr>
            <a:lvl4pPr marL="1371078" indent="-342770" algn="l" rtl="0" eaLnBrk="0" fontAlgn="base" hangingPunct="0">
              <a:spcBef>
                <a:spcPct val="0"/>
              </a:spcBef>
              <a:spcAft>
                <a:spcPct val="0"/>
              </a:spcAft>
              <a:buFont typeface="Arial" charset="0"/>
              <a:buChar char="•"/>
              <a:defRPr sz="2400">
                <a:solidFill>
                  <a:schemeClr val="dk1"/>
                </a:solidFill>
                <a:latin typeface="+mn-lt"/>
                <a:ea typeface="+mn-ea"/>
                <a:cs typeface="+mn-cs"/>
                <a:sym typeface="Gill Sans" pitchFamily="34" charset="0"/>
              </a:defRPr>
            </a:lvl4pPr>
            <a:lvl5pPr marL="1713848" indent="-342770" algn="l" rtl="0" eaLnBrk="0" fontAlgn="base" hangingPunct="0">
              <a:spcBef>
                <a:spcPct val="0"/>
              </a:spcBef>
              <a:spcAft>
                <a:spcPct val="0"/>
              </a:spcAft>
              <a:buFont typeface="Arial" charset="0"/>
              <a:buChar char="•"/>
              <a:defRPr sz="2400">
                <a:solidFill>
                  <a:schemeClr val="dk1"/>
                </a:solidFill>
                <a:latin typeface="+mn-lt"/>
                <a:ea typeface="+mn-ea"/>
                <a:cs typeface="+mn-cs"/>
                <a:sym typeface="Gill Sans" pitchFamily="34" charset="0"/>
              </a:defRPr>
            </a:lvl5pPr>
            <a:lvl6pPr marL="342770" algn="ctr" rtl="0" fontAlgn="base">
              <a:spcBef>
                <a:spcPct val="0"/>
              </a:spcBef>
              <a:spcAft>
                <a:spcPct val="0"/>
              </a:spcAft>
              <a:defRPr sz="2667">
                <a:solidFill>
                  <a:schemeClr val="dk1"/>
                </a:solidFill>
                <a:latin typeface="+mn-lt"/>
                <a:ea typeface="+mn-ea"/>
                <a:cs typeface="+mn-cs"/>
                <a:sym typeface="Gill Sans" charset="0"/>
              </a:defRPr>
            </a:lvl6pPr>
            <a:lvl7pPr marL="685539" algn="ctr" rtl="0" fontAlgn="base">
              <a:spcBef>
                <a:spcPct val="0"/>
              </a:spcBef>
              <a:spcAft>
                <a:spcPct val="0"/>
              </a:spcAft>
              <a:defRPr sz="2667">
                <a:solidFill>
                  <a:schemeClr val="dk1"/>
                </a:solidFill>
                <a:latin typeface="+mn-lt"/>
                <a:ea typeface="+mn-ea"/>
                <a:cs typeface="+mn-cs"/>
                <a:sym typeface="Gill Sans" charset="0"/>
              </a:defRPr>
            </a:lvl7pPr>
            <a:lvl8pPr marL="1028309" algn="ctr" rtl="0" fontAlgn="base">
              <a:spcBef>
                <a:spcPct val="0"/>
              </a:spcBef>
              <a:spcAft>
                <a:spcPct val="0"/>
              </a:spcAft>
              <a:defRPr sz="2667">
                <a:solidFill>
                  <a:schemeClr val="dk1"/>
                </a:solidFill>
                <a:latin typeface="+mn-lt"/>
                <a:ea typeface="+mn-ea"/>
                <a:cs typeface="+mn-cs"/>
                <a:sym typeface="Gill Sans" charset="0"/>
              </a:defRPr>
            </a:lvl8pPr>
            <a:lvl9pPr marL="1371078" algn="ctr" rtl="0" fontAlgn="base">
              <a:spcBef>
                <a:spcPct val="0"/>
              </a:spcBef>
              <a:spcAft>
                <a:spcPct val="0"/>
              </a:spcAft>
              <a:defRPr sz="2667">
                <a:solidFill>
                  <a:schemeClr val="dk1"/>
                </a:solidFill>
                <a:latin typeface="+mn-lt"/>
                <a:ea typeface="+mn-ea"/>
                <a:cs typeface="+mn-cs"/>
                <a:sym typeface="Gill Sans" charset="0"/>
              </a:defRPr>
            </a:lvl9pPr>
          </a:lstStyle>
          <a:p>
            <a:r>
              <a:rPr lang="en-GB" sz="1800" kern="0" dirty="0">
                <a:latin typeface="Arial" panose="020B0604020202020204" pitchFamily="34" charset="0"/>
                <a:cs typeface="Arial" panose="020B0604020202020204" pitchFamily="34" charset="0"/>
              </a:rPr>
              <a:t>Adopt a flexible and considered pricing and commercial approach.</a:t>
            </a:r>
          </a:p>
          <a:p>
            <a:pPr marL="145810" indent="-285750"/>
            <a:r>
              <a:rPr lang="en-GB" sz="1800" kern="0" dirty="0">
                <a:latin typeface="Arial" panose="020B0604020202020204" pitchFamily="34" charset="0"/>
                <a:cs typeface="Arial" panose="020B0604020202020204" pitchFamily="34" charset="0"/>
              </a:rPr>
              <a:t>Consider a volume-based pricing approach which encourages adoption (consider cloud-based i.e. pay per use and early adopter discounts).</a:t>
            </a:r>
          </a:p>
          <a:p>
            <a:pPr marL="145810" indent="-285750"/>
            <a:r>
              <a:rPr lang="en-GB" sz="1800" kern="0" dirty="0">
                <a:latin typeface="Arial" panose="020B0604020202020204" pitchFamily="34" charset="0"/>
                <a:cs typeface="Arial" panose="020B0604020202020204" pitchFamily="34" charset="0"/>
              </a:rPr>
              <a:t>Outline the </a:t>
            </a:r>
            <a:r>
              <a:rPr lang="en-GB" sz="1800" kern="0" dirty="0" smtClean="0">
                <a:latin typeface="Arial" panose="020B0604020202020204" pitchFamily="34" charset="0"/>
                <a:cs typeface="Arial" panose="020B0604020202020204" pitchFamily="34" charset="0"/>
              </a:rPr>
              <a:t>clinical benefits </a:t>
            </a:r>
            <a:r>
              <a:rPr lang="en-GB" sz="1800" kern="0" dirty="0">
                <a:latin typeface="Arial" panose="020B0604020202020204" pitchFamily="34" charset="0"/>
                <a:cs typeface="Arial" panose="020B0604020202020204" pitchFamily="34" charset="0"/>
              </a:rPr>
              <a:t>and financial case for the solution.</a:t>
            </a:r>
          </a:p>
          <a:p>
            <a:pPr marL="145810" indent="-285750"/>
            <a:r>
              <a:rPr lang="en-GB" sz="1800" kern="0" dirty="0">
                <a:latin typeface="Arial" panose="020B0604020202020204" pitchFamily="34" charset="0"/>
                <a:cs typeface="Arial" panose="020B0604020202020204" pitchFamily="34" charset="0"/>
              </a:rPr>
              <a:t>Be prepared to consider a range of partnership options.</a:t>
            </a:r>
          </a:p>
          <a:p>
            <a:pPr marL="145810" indent="-285750"/>
            <a:r>
              <a:rPr lang="en-GB" sz="1800" kern="0" dirty="0">
                <a:latin typeface="Arial" panose="020B0604020202020204" pitchFamily="34" charset="0"/>
                <a:cs typeface="Arial" panose="020B0604020202020204" pitchFamily="34" charset="0"/>
              </a:rPr>
              <a:t>Ensure quotes are sent in local currency (INR) </a:t>
            </a:r>
            <a:r>
              <a:rPr lang="en-GB" sz="1800" u="sng" kern="0" dirty="0">
                <a:latin typeface="Arial" panose="020B0604020202020204" pitchFamily="34" charset="0"/>
                <a:cs typeface="Arial" panose="020B0604020202020204" pitchFamily="34" charset="0"/>
              </a:rPr>
              <a:t>and</a:t>
            </a:r>
            <a:r>
              <a:rPr lang="en-GB" sz="1800" kern="0" dirty="0">
                <a:latin typeface="Arial" panose="020B0604020202020204" pitchFamily="34" charset="0"/>
                <a:cs typeface="Arial" panose="020B0604020202020204" pitchFamily="34" charset="0"/>
              </a:rPr>
              <a:t> GBP and furnish proposals with all the collateral, product information and certifications. </a:t>
            </a:r>
          </a:p>
          <a:p>
            <a:pPr marL="145810" indent="-285750"/>
            <a:r>
              <a:rPr lang="en-GB" sz="1800" kern="0" dirty="0">
                <a:latin typeface="Arial" panose="020B0604020202020204" pitchFamily="34" charset="0"/>
                <a:cs typeface="Arial" panose="020B0604020202020204" pitchFamily="34" charset="0"/>
              </a:rPr>
              <a:t>Peer pressure is a common feature in this competitive market. Always target sales in the top enterprises and the others follow suit. Key Opinion Leader endorsement is very important.</a:t>
            </a:r>
          </a:p>
          <a:p>
            <a:pPr marL="145810" indent="-285750"/>
            <a:r>
              <a:rPr lang="en-GB" sz="1800" kern="0" dirty="0">
                <a:latin typeface="Arial" panose="020B0604020202020204" pitchFamily="34" charset="0"/>
                <a:cs typeface="Arial" panose="020B0604020202020204" pitchFamily="34" charset="0"/>
              </a:rPr>
              <a:t>Understand your product segment and requirement of distributors or partners.</a:t>
            </a:r>
          </a:p>
          <a:p>
            <a:pPr marL="145810" indent="-285750"/>
            <a:r>
              <a:rPr lang="en-GB" sz="1800" kern="0" dirty="0">
                <a:latin typeface="Arial" panose="020B0604020202020204" pitchFamily="34" charset="0"/>
                <a:cs typeface="Arial" panose="020B0604020202020204" pitchFamily="34" charset="0"/>
              </a:rPr>
              <a:t>Anticipate customisation effort (e.g. multilingual requirements), access to local data (AI) and options for white-labelling.</a:t>
            </a:r>
          </a:p>
          <a:p>
            <a:pPr marL="145810" indent="-285750"/>
            <a:r>
              <a:rPr lang="en-GB" sz="1800" kern="0" dirty="0">
                <a:latin typeface="Arial" panose="020B0604020202020204" pitchFamily="34" charset="0"/>
                <a:cs typeface="Arial" panose="020B0604020202020204" pitchFamily="34" charset="0"/>
              </a:rPr>
              <a:t>Handling regulatory issues (including current certifications such as CE/FDA ) and data privacy considerations.</a:t>
            </a:r>
          </a:p>
        </p:txBody>
      </p:sp>
    </p:spTree>
    <p:extLst>
      <p:ext uri="{BB962C8B-B14F-4D97-AF65-F5344CB8AC3E}">
        <p14:creationId xmlns:p14="http://schemas.microsoft.com/office/powerpoint/2010/main" val="121446286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B15C-79DA-48B5-A814-BB2250B59500}"/>
              </a:ext>
            </a:extLst>
          </p:cNvPr>
          <p:cNvSpPr>
            <a:spLocks noGrp="1"/>
          </p:cNvSpPr>
          <p:nvPr>
            <p:ph type="title"/>
          </p:nvPr>
        </p:nvSpPr>
        <p:spPr>
          <a:xfrm>
            <a:off x="317658" y="919971"/>
            <a:ext cx="8826341" cy="620395"/>
          </a:xfrm>
        </p:spPr>
        <p:txBody>
          <a:bodyPr/>
          <a:lstStyle/>
          <a:p>
            <a:r>
              <a:rPr lang="en-US" sz="3300" dirty="0">
                <a:solidFill>
                  <a:srgbClr val="C00000"/>
                </a:solidFill>
              </a:rPr>
              <a:t>For success in India…</a:t>
            </a:r>
          </a:p>
        </p:txBody>
      </p:sp>
      <p:sp>
        <p:nvSpPr>
          <p:cNvPr id="3" name="Text Placeholder 2">
            <a:extLst>
              <a:ext uri="{FF2B5EF4-FFF2-40B4-BE49-F238E27FC236}">
                <a16:creationId xmlns:a16="http://schemas.microsoft.com/office/drawing/2014/main" id="{710FD11B-FE18-4897-9C6B-8C19E41CBB96}"/>
              </a:ext>
            </a:extLst>
          </p:cNvPr>
          <p:cNvSpPr txBox="1">
            <a:spLocks/>
          </p:cNvSpPr>
          <p:nvPr/>
        </p:nvSpPr>
        <p:spPr>
          <a:xfrm>
            <a:off x="544644" y="1742556"/>
            <a:ext cx="5411449" cy="4622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rmAutofit/>
          </a:bodyPr>
          <a:lstStyle>
            <a:lvl1pPr marL="272549" indent="-272549" algn="l" rtl="0" eaLnBrk="0" fontAlgn="base" hangingPunct="0">
              <a:spcBef>
                <a:spcPct val="0"/>
              </a:spcBef>
              <a:spcAft>
                <a:spcPts val="900"/>
              </a:spcAft>
              <a:buClr>
                <a:schemeClr val="accent1"/>
              </a:buClr>
              <a:buFont typeface="Arial" charset="0"/>
              <a:buChar char="•"/>
              <a:defRPr sz="2400">
                <a:solidFill>
                  <a:schemeClr val="dk1"/>
                </a:solidFill>
                <a:latin typeface="+mn-lt"/>
                <a:ea typeface="+mn-ea"/>
                <a:cs typeface="+mn-cs"/>
                <a:sym typeface="Gill Sans" pitchFamily="34" charset="0"/>
              </a:defRPr>
            </a:lvl1pPr>
            <a:lvl2pPr marL="685539" indent="-342770" algn="l" rtl="0" eaLnBrk="0" fontAlgn="base" hangingPunct="0">
              <a:spcBef>
                <a:spcPct val="0"/>
              </a:spcBef>
              <a:spcAft>
                <a:spcPts val="900"/>
              </a:spcAft>
              <a:buFont typeface="Arial" charset="0"/>
              <a:buChar char="•"/>
              <a:defRPr sz="1733">
                <a:solidFill>
                  <a:schemeClr val="dk1"/>
                </a:solidFill>
                <a:latin typeface="+mn-lt"/>
                <a:ea typeface="+mn-ea"/>
                <a:cs typeface="+mn-cs"/>
                <a:sym typeface="Gill Sans" pitchFamily="34" charset="0"/>
              </a:defRPr>
            </a:lvl2pPr>
            <a:lvl3pPr marL="1028309" indent="-342770" algn="l" rtl="0" eaLnBrk="0" fontAlgn="base" hangingPunct="0">
              <a:spcBef>
                <a:spcPct val="0"/>
              </a:spcBef>
              <a:spcAft>
                <a:spcPts val="900"/>
              </a:spcAft>
              <a:buFont typeface="Arial" charset="0"/>
              <a:buChar char="•"/>
              <a:defRPr sz="1733">
                <a:solidFill>
                  <a:schemeClr val="dk1"/>
                </a:solidFill>
                <a:latin typeface="+mn-lt"/>
                <a:ea typeface="+mn-ea"/>
                <a:cs typeface="+mn-cs"/>
                <a:sym typeface="Gill Sans" pitchFamily="34" charset="0"/>
              </a:defRPr>
            </a:lvl3pPr>
            <a:lvl4pPr marL="1371078" indent="-342770" algn="l" rtl="0" eaLnBrk="0" fontAlgn="base" hangingPunct="0">
              <a:spcBef>
                <a:spcPct val="0"/>
              </a:spcBef>
              <a:spcAft>
                <a:spcPct val="0"/>
              </a:spcAft>
              <a:buFont typeface="Arial" charset="0"/>
              <a:buChar char="•"/>
              <a:defRPr sz="2400">
                <a:solidFill>
                  <a:schemeClr val="dk1"/>
                </a:solidFill>
                <a:latin typeface="+mn-lt"/>
                <a:ea typeface="+mn-ea"/>
                <a:cs typeface="+mn-cs"/>
                <a:sym typeface="Gill Sans" pitchFamily="34" charset="0"/>
              </a:defRPr>
            </a:lvl4pPr>
            <a:lvl5pPr marL="1713848" indent="-342770" algn="l" rtl="0" eaLnBrk="0" fontAlgn="base" hangingPunct="0">
              <a:spcBef>
                <a:spcPct val="0"/>
              </a:spcBef>
              <a:spcAft>
                <a:spcPct val="0"/>
              </a:spcAft>
              <a:buFont typeface="Arial" charset="0"/>
              <a:buChar char="•"/>
              <a:defRPr sz="2400">
                <a:solidFill>
                  <a:schemeClr val="dk1"/>
                </a:solidFill>
                <a:latin typeface="+mn-lt"/>
                <a:ea typeface="+mn-ea"/>
                <a:cs typeface="+mn-cs"/>
                <a:sym typeface="Gill Sans" pitchFamily="34" charset="0"/>
              </a:defRPr>
            </a:lvl5pPr>
            <a:lvl6pPr marL="342770" algn="ctr" rtl="0" fontAlgn="base">
              <a:spcBef>
                <a:spcPct val="0"/>
              </a:spcBef>
              <a:spcAft>
                <a:spcPct val="0"/>
              </a:spcAft>
              <a:defRPr sz="2667">
                <a:solidFill>
                  <a:schemeClr val="dk1"/>
                </a:solidFill>
                <a:latin typeface="+mn-lt"/>
                <a:ea typeface="+mn-ea"/>
                <a:cs typeface="+mn-cs"/>
                <a:sym typeface="Gill Sans" charset="0"/>
              </a:defRPr>
            </a:lvl6pPr>
            <a:lvl7pPr marL="685539" algn="ctr" rtl="0" fontAlgn="base">
              <a:spcBef>
                <a:spcPct val="0"/>
              </a:spcBef>
              <a:spcAft>
                <a:spcPct val="0"/>
              </a:spcAft>
              <a:defRPr sz="2667">
                <a:solidFill>
                  <a:schemeClr val="dk1"/>
                </a:solidFill>
                <a:latin typeface="+mn-lt"/>
                <a:ea typeface="+mn-ea"/>
                <a:cs typeface="+mn-cs"/>
                <a:sym typeface="Gill Sans" charset="0"/>
              </a:defRPr>
            </a:lvl7pPr>
            <a:lvl8pPr marL="1028309" algn="ctr" rtl="0" fontAlgn="base">
              <a:spcBef>
                <a:spcPct val="0"/>
              </a:spcBef>
              <a:spcAft>
                <a:spcPct val="0"/>
              </a:spcAft>
              <a:defRPr sz="2667">
                <a:solidFill>
                  <a:schemeClr val="dk1"/>
                </a:solidFill>
                <a:latin typeface="+mn-lt"/>
                <a:ea typeface="+mn-ea"/>
                <a:cs typeface="+mn-cs"/>
                <a:sym typeface="Gill Sans" charset="0"/>
              </a:defRPr>
            </a:lvl8pPr>
            <a:lvl9pPr marL="1371078" algn="ctr" rtl="0" fontAlgn="base">
              <a:spcBef>
                <a:spcPct val="0"/>
              </a:spcBef>
              <a:spcAft>
                <a:spcPct val="0"/>
              </a:spcAft>
              <a:defRPr sz="2667">
                <a:solidFill>
                  <a:schemeClr val="dk1"/>
                </a:solidFill>
                <a:latin typeface="+mn-lt"/>
                <a:ea typeface="+mn-ea"/>
                <a:cs typeface="+mn-cs"/>
                <a:sym typeface="Gill Sans" charset="0"/>
              </a:defRPr>
            </a:lvl9pPr>
          </a:lstStyle>
          <a:p>
            <a:pPr marL="0" indent="0" eaLnBrk="1" hangingPunct="1">
              <a:buNone/>
            </a:pPr>
            <a:r>
              <a:rPr lang="en-GB" sz="2000" b="1" kern="0" dirty="0">
                <a:solidFill>
                  <a:schemeClr val="tx1"/>
                </a:solidFill>
                <a:latin typeface="Arial" panose="020B0604020202020204" pitchFamily="34" charset="0"/>
                <a:cs typeface="Arial" panose="020B0604020202020204" pitchFamily="34" charset="0"/>
              </a:rPr>
              <a:t>Understand your audience</a:t>
            </a:r>
          </a:p>
          <a:p>
            <a:pPr marL="285750" indent="-285750" eaLnBrk="1" hangingPunct="1">
              <a:buFont typeface="Arial" panose="020B0604020202020204" pitchFamily="34" charset="0"/>
              <a:buChar char="•"/>
            </a:pPr>
            <a:r>
              <a:rPr lang="en-GB" sz="1800" kern="0" dirty="0">
                <a:solidFill>
                  <a:schemeClr val="tx1"/>
                </a:solidFill>
                <a:latin typeface="Arial" panose="020B0604020202020204" pitchFamily="34" charset="0"/>
                <a:cs typeface="Arial" panose="020B0604020202020204" pitchFamily="34" charset="0"/>
              </a:rPr>
              <a:t>DIT </a:t>
            </a:r>
            <a:r>
              <a:rPr lang="en-GB" sz="1800" kern="0" dirty="0" smtClean="0">
                <a:solidFill>
                  <a:schemeClr val="tx1"/>
                </a:solidFill>
                <a:latin typeface="Arial" panose="020B0604020202020204" pitchFamily="34" charset="0"/>
                <a:cs typeface="Arial" panose="020B0604020202020204" pitchFamily="34" charset="0"/>
              </a:rPr>
              <a:t>can </a:t>
            </a:r>
            <a:r>
              <a:rPr lang="en-GB" sz="1800" kern="0" dirty="0">
                <a:solidFill>
                  <a:schemeClr val="tx1"/>
                </a:solidFill>
                <a:latin typeface="Arial" panose="020B0604020202020204" pitchFamily="34" charset="0"/>
                <a:cs typeface="Arial" panose="020B0604020202020204" pitchFamily="34" charset="0"/>
              </a:rPr>
              <a:t>help you to interact with a variety of different buyers – understanding their needs is important.</a:t>
            </a:r>
          </a:p>
          <a:p>
            <a:pPr marL="285750" indent="-285750" eaLnBrk="1" hangingPunct="1">
              <a:buFont typeface="Arial" panose="020B0604020202020204" pitchFamily="34" charset="0"/>
              <a:buChar char="•"/>
            </a:pPr>
            <a:r>
              <a:rPr lang="en-GB" sz="1800" kern="0" dirty="0">
                <a:solidFill>
                  <a:schemeClr val="tx1"/>
                </a:solidFill>
                <a:latin typeface="Arial" panose="020B0604020202020204" pitchFamily="34" charset="0"/>
                <a:cs typeface="Arial" panose="020B0604020202020204" pitchFamily="34" charset="0"/>
              </a:rPr>
              <a:t>Buyers are likely to have different levels of maturity and development: important to establish this early on.</a:t>
            </a:r>
          </a:p>
          <a:p>
            <a:pPr marL="285750" indent="-285750" eaLnBrk="1" hangingPunct="1">
              <a:buFont typeface="Arial" panose="020B0604020202020204" pitchFamily="34" charset="0"/>
              <a:buChar char="•"/>
            </a:pPr>
            <a:r>
              <a:rPr lang="en-GB" sz="1800" kern="0" dirty="0">
                <a:solidFill>
                  <a:schemeClr val="tx1"/>
                </a:solidFill>
                <a:latin typeface="Arial" panose="020B0604020202020204" pitchFamily="34" charset="0"/>
                <a:cs typeface="Arial" panose="020B0604020202020204" pitchFamily="34" charset="0"/>
              </a:rPr>
              <a:t>India expects a faster turnaround on their requests so proposals to partner will need to be responded to in a month or else </a:t>
            </a:r>
            <a:r>
              <a:rPr lang="en-GB" sz="1800" kern="0" dirty="0" smtClean="0">
                <a:solidFill>
                  <a:schemeClr val="tx1"/>
                </a:solidFill>
                <a:latin typeface="Arial" panose="020B0604020202020204" pitchFamily="34" charset="0"/>
                <a:cs typeface="Arial" panose="020B0604020202020204" pitchFamily="34" charset="0"/>
              </a:rPr>
              <a:t>clients may lose </a:t>
            </a:r>
            <a:r>
              <a:rPr lang="en-GB" sz="1800" kern="0" dirty="0">
                <a:solidFill>
                  <a:schemeClr val="tx1"/>
                </a:solidFill>
                <a:latin typeface="Arial" panose="020B0604020202020204" pitchFamily="34" charset="0"/>
                <a:cs typeface="Arial" panose="020B0604020202020204" pitchFamily="34" charset="0"/>
              </a:rPr>
              <a:t>interest.  </a:t>
            </a:r>
          </a:p>
        </p:txBody>
      </p:sp>
      <p:sp>
        <p:nvSpPr>
          <p:cNvPr id="5" name="TextBox 4">
            <a:extLst>
              <a:ext uri="{FF2B5EF4-FFF2-40B4-BE49-F238E27FC236}">
                <a16:creationId xmlns:a16="http://schemas.microsoft.com/office/drawing/2014/main" id="{025B6944-360F-48AD-9C0D-38594E2DFC56}"/>
              </a:ext>
            </a:extLst>
          </p:cNvPr>
          <p:cNvSpPr txBox="1"/>
          <p:nvPr/>
        </p:nvSpPr>
        <p:spPr>
          <a:xfrm>
            <a:off x="6235909" y="1743398"/>
            <a:ext cx="5411449" cy="3485570"/>
          </a:xfrm>
          <a:prstGeom prst="rect">
            <a:avLst/>
          </a:prstGeom>
          <a:noFill/>
        </p:spPr>
        <p:txBody>
          <a:bodyPr wrap="square">
            <a:spAutoFit/>
          </a:bodyPr>
          <a:lstStyle/>
          <a:p>
            <a:pPr marL="0" indent="0" fontAlgn="base">
              <a:spcBef>
                <a:spcPct val="0"/>
              </a:spcBef>
              <a:spcAft>
                <a:spcPts val="900"/>
              </a:spcAft>
              <a:buClr>
                <a:schemeClr val="accent1"/>
              </a:buClr>
              <a:buNone/>
            </a:pPr>
            <a:r>
              <a:rPr lang="en-GB" sz="2000" b="1" kern="0" dirty="0">
                <a:latin typeface="Arial" panose="020B0604020202020204" pitchFamily="34" charset="0"/>
                <a:cs typeface="Arial" panose="020B0604020202020204" pitchFamily="34" charset="0"/>
                <a:sym typeface="Gill Sans" pitchFamily="34" charset="0"/>
              </a:rPr>
              <a:t>Engage effectively</a:t>
            </a:r>
          </a:p>
          <a:p>
            <a:pPr marL="285750" indent="-285750" fontAlgn="base">
              <a:spcBef>
                <a:spcPct val="0"/>
              </a:spcBef>
              <a:spcAft>
                <a:spcPts val="900"/>
              </a:spcAft>
              <a:buClr>
                <a:schemeClr val="accent1"/>
              </a:buClr>
              <a:buFont typeface="Arial" panose="020B0604020202020204" pitchFamily="34" charset="0"/>
              <a:buChar char="•"/>
            </a:pPr>
            <a:r>
              <a:rPr lang="en-GB" kern="0" dirty="0">
                <a:latin typeface="Arial" panose="020B0604020202020204" pitchFamily="34" charset="0"/>
                <a:cs typeface="Arial" panose="020B0604020202020204" pitchFamily="34" charset="0"/>
                <a:sym typeface="Gill Sans" pitchFamily="34" charset="0"/>
              </a:rPr>
              <a:t>Always get confirmation over mail to ensure common understanding of what has been agreed.</a:t>
            </a:r>
          </a:p>
          <a:p>
            <a:pPr marL="285750" indent="-285750" fontAlgn="base">
              <a:spcBef>
                <a:spcPct val="0"/>
              </a:spcBef>
              <a:spcAft>
                <a:spcPts val="900"/>
              </a:spcAft>
              <a:buClr>
                <a:schemeClr val="accent1"/>
              </a:buClr>
              <a:buFont typeface="Arial" panose="020B0604020202020204" pitchFamily="34" charset="0"/>
              <a:buChar char="•"/>
            </a:pPr>
            <a:r>
              <a:rPr lang="en-GB" kern="0" dirty="0">
                <a:latin typeface="Arial" panose="020B0604020202020204" pitchFamily="34" charset="0"/>
                <a:cs typeface="Arial" panose="020B0604020202020204" pitchFamily="34" charset="0"/>
                <a:sym typeface="Gill Sans" pitchFamily="34" charset="0"/>
              </a:rPr>
              <a:t>When proposals/</a:t>
            </a:r>
            <a:r>
              <a:rPr lang="en-GB" kern="0" dirty="0" err="1">
                <a:latin typeface="Arial" panose="020B0604020202020204" pitchFamily="34" charset="0"/>
                <a:cs typeface="Arial" panose="020B0604020202020204" pitchFamily="34" charset="0"/>
                <a:sym typeface="Gill Sans" pitchFamily="34" charset="0"/>
              </a:rPr>
              <a:t>MoU</a:t>
            </a:r>
            <a:r>
              <a:rPr lang="en-GB" kern="0" dirty="0">
                <a:latin typeface="Arial" panose="020B0604020202020204" pitchFamily="34" charset="0"/>
                <a:cs typeface="Arial" panose="020B0604020202020204" pitchFamily="34" charset="0"/>
                <a:sym typeface="Gill Sans" pitchFamily="34" charset="0"/>
              </a:rPr>
              <a:t>/NDA have been agreed to be put in place, ensure action promptly. Regular follow-ups are a must especially when a new product is introduced.</a:t>
            </a:r>
          </a:p>
          <a:p>
            <a:pPr marL="285750" indent="-285750" fontAlgn="base">
              <a:spcBef>
                <a:spcPct val="0"/>
              </a:spcBef>
              <a:spcAft>
                <a:spcPts val="900"/>
              </a:spcAft>
              <a:buClr>
                <a:schemeClr val="accent1"/>
              </a:buClr>
              <a:buFont typeface="Arial" panose="020B0604020202020204" pitchFamily="34" charset="0"/>
              <a:buChar char="•"/>
            </a:pPr>
            <a:r>
              <a:rPr lang="en-GB" kern="0" dirty="0">
                <a:latin typeface="Arial" panose="020B0604020202020204" pitchFamily="34" charset="0"/>
                <a:cs typeface="Arial" panose="020B0604020202020204" pitchFamily="34" charset="0"/>
                <a:sym typeface="Gill Sans" pitchFamily="34" charset="0"/>
              </a:rPr>
              <a:t>Be prepared for hard commercial negotiations. Quick feedback is expected with responses as straight forward and direct as possible.</a:t>
            </a:r>
          </a:p>
        </p:txBody>
      </p:sp>
      <p:sp>
        <p:nvSpPr>
          <p:cNvPr id="7" name="TextBox 6">
            <a:extLst>
              <a:ext uri="{FF2B5EF4-FFF2-40B4-BE49-F238E27FC236}">
                <a16:creationId xmlns:a16="http://schemas.microsoft.com/office/drawing/2014/main" id="{BDD53377-C0FE-4E6F-BEDF-8D6B164B1404}"/>
              </a:ext>
            </a:extLst>
          </p:cNvPr>
          <p:cNvSpPr txBox="1"/>
          <p:nvPr/>
        </p:nvSpPr>
        <p:spPr>
          <a:xfrm>
            <a:off x="1830234" y="5415207"/>
            <a:ext cx="8093256" cy="1015663"/>
          </a:xfrm>
          <a:prstGeom prst="rect">
            <a:avLst/>
          </a:prstGeom>
          <a:noFill/>
        </p:spPr>
        <p:txBody>
          <a:bodyPr wrap="square">
            <a:spAutoFit/>
          </a:bodyPr>
          <a:lstStyle/>
          <a:p>
            <a:pPr marL="0" indent="0">
              <a:buNone/>
            </a:pPr>
            <a:r>
              <a:rPr lang="en-GB" sz="3000" kern="0">
                <a:solidFill>
                  <a:srgbClr val="0070C0"/>
                </a:solidFill>
                <a:latin typeface="Arial" panose="020B0604020202020204" pitchFamily="34" charset="0"/>
                <a:cs typeface="Arial" panose="020B0604020202020204" pitchFamily="34" charset="0"/>
              </a:rPr>
              <a:t>Commit to following up as soon as possible – </a:t>
            </a:r>
            <a:r>
              <a:rPr lang="en-GB" sz="3000" b="1" kern="0">
                <a:solidFill>
                  <a:srgbClr val="0070C0"/>
                </a:solidFill>
                <a:latin typeface="Arial" panose="020B0604020202020204" pitchFamily="34" charset="0"/>
                <a:cs typeface="Arial" panose="020B0604020202020204" pitchFamily="34" charset="0"/>
              </a:rPr>
              <a:t>persistence</a:t>
            </a:r>
            <a:r>
              <a:rPr lang="en-GB" sz="3000" kern="0">
                <a:solidFill>
                  <a:srgbClr val="0070C0"/>
                </a:solidFill>
                <a:latin typeface="Arial" panose="020B0604020202020204" pitchFamily="34" charset="0"/>
                <a:cs typeface="Arial" panose="020B0604020202020204" pitchFamily="34" charset="0"/>
              </a:rPr>
              <a:t> and a </a:t>
            </a:r>
            <a:r>
              <a:rPr lang="en-GB" sz="3000" b="1" kern="0">
                <a:solidFill>
                  <a:srgbClr val="0070C0"/>
                </a:solidFill>
                <a:latin typeface="Arial" panose="020B0604020202020204" pitchFamily="34" charset="0"/>
                <a:cs typeface="Arial" panose="020B0604020202020204" pitchFamily="34" charset="0"/>
              </a:rPr>
              <a:t>timely follow up </a:t>
            </a:r>
            <a:r>
              <a:rPr lang="en-GB" sz="3000" kern="0">
                <a:solidFill>
                  <a:srgbClr val="0070C0"/>
                </a:solidFill>
                <a:latin typeface="Arial" panose="020B0604020202020204" pitchFamily="34" charset="0"/>
                <a:cs typeface="Arial" panose="020B0604020202020204" pitchFamily="34" charset="0"/>
              </a:rPr>
              <a:t>is key.</a:t>
            </a:r>
          </a:p>
        </p:txBody>
      </p:sp>
    </p:spTree>
    <p:extLst>
      <p:ext uri="{BB962C8B-B14F-4D97-AF65-F5344CB8AC3E}">
        <p14:creationId xmlns:p14="http://schemas.microsoft.com/office/powerpoint/2010/main" val="106553969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0907-3692-4CFC-9B0E-1445B4C25373}"/>
              </a:ext>
            </a:extLst>
          </p:cNvPr>
          <p:cNvSpPr>
            <a:spLocks noGrp="1"/>
          </p:cNvSpPr>
          <p:nvPr>
            <p:ph type="title"/>
          </p:nvPr>
        </p:nvSpPr>
        <p:spPr>
          <a:xfrm>
            <a:off x="319025" y="1184708"/>
            <a:ext cx="9918128" cy="835371"/>
          </a:xfrm>
        </p:spPr>
        <p:txBody>
          <a:bodyPr/>
          <a:lstStyle/>
          <a:p>
            <a:r>
              <a:rPr lang="en-GB" sz="2667" dirty="0">
                <a:latin typeface="Arial"/>
                <a:cs typeface="Arial"/>
              </a:rPr>
              <a:t>Our teams – here to help</a:t>
            </a:r>
          </a:p>
        </p:txBody>
      </p:sp>
      <p:sp>
        <p:nvSpPr>
          <p:cNvPr id="3" name="Content Placeholder 2">
            <a:extLst>
              <a:ext uri="{FF2B5EF4-FFF2-40B4-BE49-F238E27FC236}">
                <a16:creationId xmlns:a16="http://schemas.microsoft.com/office/drawing/2014/main" id="{B183E621-999A-4F60-AF41-5BC59EA2C136}"/>
              </a:ext>
            </a:extLst>
          </p:cNvPr>
          <p:cNvSpPr>
            <a:spLocks noGrp="1"/>
          </p:cNvSpPr>
          <p:nvPr>
            <p:ph sz="quarter" idx="10"/>
          </p:nvPr>
        </p:nvSpPr>
        <p:spPr>
          <a:xfrm>
            <a:off x="319025" y="2424153"/>
            <a:ext cx="3189050" cy="4124800"/>
          </a:xfrm>
        </p:spPr>
        <p:txBody>
          <a:bodyPr/>
          <a:lstStyle/>
          <a:p>
            <a:pPr marL="271145" indent="-271145"/>
            <a:r>
              <a:rPr lang="en-GB" sz="2133" b="1" dirty="0">
                <a:solidFill>
                  <a:srgbClr val="B60019"/>
                </a:solidFill>
                <a:latin typeface="Arial"/>
                <a:cs typeface="Arial"/>
              </a:rPr>
              <a:t>DIT HQ London</a:t>
            </a:r>
            <a:endParaRPr lang="en-US" dirty="0"/>
          </a:p>
          <a:p>
            <a:pPr marL="684530" lvl="1" indent="-271145"/>
            <a:r>
              <a:rPr lang="en-GB" sz="1450" dirty="0">
                <a:solidFill>
                  <a:schemeClr val="tx1"/>
                </a:solidFill>
                <a:latin typeface="Arial"/>
                <a:cs typeface="Arial"/>
              </a:rPr>
              <a:t>Madhukar Bose </a:t>
            </a:r>
            <a:r>
              <a:rPr lang="en-GB" sz="1450" dirty="0" smtClean="0">
                <a:solidFill>
                  <a:schemeClr val="tx1"/>
                </a:solidFill>
                <a:latin typeface="Arial"/>
                <a:cs typeface="Arial"/>
              </a:rPr>
              <a:t>(Team </a:t>
            </a:r>
            <a:r>
              <a:rPr lang="en-GB" sz="1450" dirty="0">
                <a:solidFill>
                  <a:schemeClr val="tx1"/>
                </a:solidFill>
                <a:latin typeface="Arial"/>
                <a:cs typeface="Arial"/>
              </a:rPr>
              <a:t>lead</a:t>
            </a:r>
            <a:r>
              <a:rPr lang="en-GB" sz="1450" dirty="0" smtClean="0">
                <a:solidFill>
                  <a:schemeClr val="tx1"/>
                </a:solidFill>
                <a:latin typeface="Arial"/>
                <a:cs typeface="Arial"/>
              </a:rPr>
              <a:t>)</a:t>
            </a:r>
            <a:endParaRPr lang="en-GB" sz="1450" dirty="0">
              <a:solidFill>
                <a:schemeClr val="tx1"/>
              </a:solidFill>
              <a:latin typeface="Arial"/>
              <a:cs typeface="Arial"/>
            </a:endParaRPr>
          </a:p>
          <a:p>
            <a:pPr marL="413385" lvl="1" indent="0">
              <a:buNone/>
            </a:pPr>
            <a:endParaRPr lang="en-GB" sz="1450" dirty="0">
              <a:solidFill>
                <a:schemeClr val="tx1"/>
              </a:solidFill>
              <a:latin typeface="Arial"/>
              <a:cs typeface="Arial"/>
            </a:endParaRPr>
          </a:p>
        </p:txBody>
      </p:sp>
      <p:pic>
        <p:nvPicPr>
          <p:cNvPr id="1026" name="Picture 2">
            <a:extLst>
              <a:ext uri="{FF2B5EF4-FFF2-40B4-BE49-F238E27FC236}">
                <a16:creationId xmlns:a16="http://schemas.microsoft.com/office/drawing/2014/main" id="{2B0278A9-59F3-4586-B75B-CB4CC7501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145" y="1876926"/>
            <a:ext cx="3953961" cy="43921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5A9CC41-466F-428A-880A-AB2A3A1108F8}"/>
              </a:ext>
            </a:extLst>
          </p:cNvPr>
          <p:cNvSpPr txBox="1"/>
          <p:nvPr/>
        </p:nvSpPr>
        <p:spPr>
          <a:xfrm>
            <a:off x="3737810" y="2388295"/>
            <a:ext cx="3189050" cy="2893100"/>
          </a:xfrm>
          <a:prstGeom prst="rect">
            <a:avLst/>
          </a:prstGeom>
          <a:noFill/>
        </p:spPr>
        <p:txBody>
          <a:bodyPr wrap="square" lIns="91440" tIns="45720" rIns="91440" bIns="45720" anchor="t">
            <a:spAutoFit/>
          </a:bodyPr>
          <a:lstStyle/>
          <a:p>
            <a:pPr marL="342900" indent="-271145" eaLnBrk="0" fontAlgn="base" hangingPunct="0">
              <a:spcBef>
                <a:spcPct val="0"/>
              </a:spcBef>
              <a:spcAft>
                <a:spcPts val="900"/>
              </a:spcAft>
              <a:buFont typeface="Arial" charset="0"/>
              <a:buChar char="•"/>
            </a:pPr>
            <a:r>
              <a:rPr lang="en-GB" sz="2100" b="1" dirty="0">
                <a:solidFill>
                  <a:srgbClr val="B60019"/>
                </a:solidFill>
                <a:latin typeface="Arial"/>
                <a:cs typeface="Arial"/>
                <a:sym typeface="Gill Sans" pitchFamily="34" charset="0"/>
              </a:rPr>
              <a:t>DIT India  </a:t>
            </a:r>
            <a:endParaRPr lang="en-US" dirty="0"/>
          </a:p>
          <a:p>
            <a:pPr marL="698500" lvl="1" indent="-271145" eaLnBrk="0" fontAlgn="base" hangingPunct="0">
              <a:spcBef>
                <a:spcPct val="0"/>
              </a:spcBef>
              <a:spcAft>
                <a:spcPts val="900"/>
              </a:spcAft>
              <a:buFont typeface="Arial" charset="0"/>
              <a:buChar char="•"/>
            </a:pPr>
            <a:r>
              <a:rPr lang="en-GB" sz="1450" dirty="0">
                <a:latin typeface="Arial"/>
                <a:cs typeface="Arial"/>
                <a:sym typeface="Gill Sans" pitchFamily="34" charset="0"/>
              </a:rPr>
              <a:t>Edna D’Souza </a:t>
            </a:r>
            <a:r>
              <a:rPr lang="en-GB" sz="1450" dirty="0" smtClean="0">
                <a:latin typeface="Arial"/>
                <a:cs typeface="Arial"/>
                <a:sym typeface="Gill Sans" pitchFamily="34" charset="0"/>
              </a:rPr>
              <a:t>(Cluster Lead)</a:t>
            </a:r>
            <a:endParaRPr lang="en-GB" sz="1450" dirty="0">
              <a:latin typeface="Arial"/>
              <a:cs typeface="Arial"/>
            </a:endParaRPr>
          </a:p>
          <a:p>
            <a:pPr marL="684530" lvl="1" indent="-271145">
              <a:spcBef>
                <a:spcPct val="0"/>
              </a:spcBef>
              <a:spcAft>
                <a:spcPts val="900"/>
              </a:spcAft>
              <a:buFont typeface="Arial" charset="0"/>
              <a:buChar char="•"/>
            </a:pPr>
            <a:r>
              <a:rPr lang="en-GB" sz="1450" dirty="0" smtClean="0">
                <a:latin typeface="Arial"/>
                <a:cs typeface="Arial"/>
              </a:rPr>
              <a:t>Ashwin Ravindran (India Head)</a:t>
            </a:r>
            <a:endParaRPr lang="en-GB" sz="1450" dirty="0">
              <a:latin typeface="Arial"/>
              <a:cs typeface="Arial"/>
              <a:sym typeface="Gill Sans" pitchFamily="34" charset="0"/>
            </a:endParaRPr>
          </a:p>
          <a:p>
            <a:pPr marL="684530" lvl="1" indent="-271145" eaLnBrk="0" fontAlgn="base" hangingPunct="0">
              <a:spcBef>
                <a:spcPct val="0"/>
              </a:spcBef>
              <a:spcAft>
                <a:spcPts val="900"/>
              </a:spcAft>
              <a:buFont typeface="Arial" charset="0"/>
              <a:buChar char="•"/>
            </a:pPr>
            <a:r>
              <a:rPr lang="en-GB" sz="1450" dirty="0" smtClean="0">
                <a:latin typeface="Arial"/>
                <a:cs typeface="Arial"/>
                <a:sym typeface="Gill Sans" pitchFamily="34" charset="0"/>
              </a:rPr>
              <a:t>Joiston </a:t>
            </a:r>
            <a:r>
              <a:rPr lang="en-GB" sz="1450" dirty="0">
                <a:latin typeface="Arial"/>
                <a:cs typeface="Arial"/>
                <a:sym typeface="Gill Sans" pitchFamily="34" charset="0"/>
              </a:rPr>
              <a:t>Pereira</a:t>
            </a:r>
            <a:endParaRPr lang="en-GB" sz="1450" dirty="0">
              <a:latin typeface="Arial"/>
              <a:cs typeface="Arial"/>
            </a:endParaRPr>
          </a:p>
          <a:p>
            <a:pPr marL="684530" lvl="1" indent="-271145" eaLnBrk="0" fontAlgn="base" hangingPunct="0">
              <a:spcBef>
                <a:spcPct val="0"/>
              </a:spcBef>
              <a:spcAft>
                <a:spcPts val="900"/>
              </a:spcAft>
              <a:buFont typeface="Arial" charset="0"/>
              <a:buChar char="•"/>
            </a:pPr>
            <a:r>
              <a:rPr lang="en-GB" sz="1450" dirty="0">
                <a:latin typeface="Arial"/>
                <a:cs typeface="Arial"/>
                <a:sym typeface="Gill Sans" pitchFamily="34" charset="0"/>
              </a:rPr>
              <a:t>Harsh Indrarun</a:t>
            </a:r>
            <a:endParaRPr lang="en-GB" sz="1450" dirty="0">
              <a:latin typeface="Arial"/>
              <a:cs typeface="Arial"/>
            </a:endParaRPr>
          </a:p>
          <a:p>
            <a:pPr marL="684530" lvl="1" indent="-271145" eaLnBrk="0" fontAlgn="base" hangingPunct="0">
              <a:spcBef>
                <a:spcPct val="0"/>
              </a:spcBef>
              <a:spcAft>
                <a:spcPts val="900"/>
              </a:spcAft>
              <a:buFont typeface="Arial" charset="0"/>
              <a:buChar char="•"/>
            </a:pPr>
            <a:r>
              <a:rPr lang="en-GB" sz="1450" dirty="0">
                <a:latin typeface="Arial"/>
                <a:cs typeface="Arial"/>
                <a:sym typeface="Gill Sans" pitchFamily="34" charset="0"/>
              </a:rPr>
              <a:t>Harish</a:t>
            </a:r>
            <a:r>
              <a:rPr lang="en-GB" sz="1450" dirty="0">
                <a:latin typeface="Arial" panose="020B0604020202020204" pitchFamily="34" charset="0"/>
                <a:cs typeface="Arial" panose="020B0604020202020204" pitchFamily="34" charset="0"/>
                <a:sym typeface="Gill Sans" pitchFamily="34" charset="0"/>
              </a:rPr>
              <a:t> </a:t>
            </a:r>
            <a:r>
              <a:rPr lang="en-GB" sz="1450" dirty="0">
                <a:latin typeface="Arial" panose="020B0604020202020204" pitchFamily="34" charset="0"/>
                <a:ea typeface="+mn-lt"/>
                <a:cs typeface="Arial" panose="020B0604020202020204" pitchFamily="34" charset="0"/>
                <a:sym typeface="Gill Sans" pitchFamily="34" charset="0"/>
              </a:rPr>
              <a:t>Vaidyanathan</a:t>
            </a:r>
            <a:endParaRPr lang="en-GB" sz="1450" dirty="0">
              <a:latin typeface="Arial" panose="020B0604020202020204" pitchFamily="34" charset="0"/>
              <a:cs typeface="Arial" panose="020B0604020202020204" pitchFamily="34" charset="0"/>
            </a:endParaRPr>
          </a:p>
          <a:p>
            <a:pPr marL="684530" lvl="1" indent="-271145" eaLnBrk="0" fontAlgn="base" hangingPunct="0">
              <a:spcBef>
                <a:spcPct val="0"/>
              </a:spcBef>
              <a:spcAft>
                <a:spcPts val="900"/>
              </a:spcAft>
              <a:buFont typeface="Arial" charset="0"/>
              <a:buChar char="•"/>
            </a:pPr>
            <a:r>
              <a:rPr lang="en-GB" sz="1450" dirty="0">
                <a:latin typeface="Arial"/>
                <a:cs typeface="Arial"/>
                <a:sym typeface="Gill Sans" pitchFamily="34" charset="0"/>
              </a:rPr>
              <a:t>Simran </a:t>
            </a:r>
            <a:r>
              <a:rPr lang="en-GB" sz="1450" dirty="0" smtClean="0">
                <a:latin typeface="Arial"/>
                <a:cs typeface="Arial"/>
                <a:sym typeface="Gill Sans" pitchFamily="34" charset="0"/>
              </a:rPr>
              <a:t>Masand</a:t>
            </a:r>
          </a:p>
        </p:txBody>
      </p:sp>
      <p:sp>
        <p:nvSpPr>
          <p:cNvPr id="6" name="AutoShape 4">
            <a:extLst>
              <a:ext uri="{FF2B5EF4-FFF2-40B4-BE49-F238E27FC236}">
                <a16:creationId xmlns:a16="http://schemas.microsoft.com/office/drawing/2014/main" id="{393115C4-9447-40B5-B016-A3C6C0FE23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47212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8EA762-23EF-4387-8ADE-EB3D5F05326D}"/>
              </a:ext>
            </a:extLst>
          </p:cNvPr>
          <p:cNvSpPr/>
          <p:nvPr/>
        </p:nvSpPr>
        <p:spPr bwMode="auto">
          <a:xfrm>
            <a:off x="0" y="2855495"/>
            <a:ext cx="12192000" cy="1524000"/>
          </a:xfrm>
          <a:prstGeom prst="rect">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2" name="Title 1">
            <a:extLst>
              <a:ext uri="{FF2B5EF4-FFF2-40B4-BE49-F238E27FC236}">
                <a16:creationId xmlns:a16="http://schemas.microsoft.com/office/drawing/2014/main" id="{77ADEE8D-7800-4B40-A3FD-069FDDDF6EB0}"/>
              </a:ext>
            </a:extLst>
          </p:cNvPr>
          <p:cNvSpPr>
            <a:spLocks noGrp="1"/>
          </p:cNvSpPr>
          <p:nvPr>
            <p:ph type="title"/>
          </p:nvPr>
        </p:nvSpPr>
        <p:spPr>
          <a:xfrm>
            <a:off x="3103908" y="2983040"/>
            <a:ext cx="5984184" cy="1134056"/>
          </a:xfrm>
        </p:spPr>
        <p:txBody>
          <a:bodyPr/>
          <a:lstStyle/>
          <a:p>
            <a:pPr algn="ctr"/>
            <a:r>
              <a:rPr lang="en-US">
                <a:solidFill>
                  <a:schemeClr val="bg1"/>
                </a:solidFill>
              </a:rPr>
              <a:t>Thanks for listening</a:t>
            </a:r>
            <a:br>
              <a:rPr lang="en-US">
                <a:solidFill>
                  <a:schemeClr val="bg1"/>
                </a:solidFill>
              </a:rPr>
            </a:br>
            <a:r>
              <a:rPr lang="en-US">
                <a:solidFill>
                  <a:schemeClr val="bg1"/>
                </a:solidFill>
              </a:rPr>
              <a:t>Any questions?</a:t>
            </a:r>
          </a:p>
        </p:txBody>
      </p:sp>
    </p:spTree>
    <p:extLst>
      <p:ext uri="{BB962C8B-B14F-4D97-AF65-F5344CB8AC3E}">
        <p14:creationId xmlns:p14="http://schemas.microsoft.com/office/powerpoint/2010/main" val="338759477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A967E90-4374-486F-B386-A7FACE88DDA6}"/>
              </a:ext>
            </a:extLst>
          </p:cNvPr>
          <p:cNvSpPr/>
          <p:nvPr/>
        </p:nvSpPr>
        <p:spPr bwMode="auto">
          <a:xfrm>
            <a:off x="7908758" y="1699092"/>
            <a:ext cx="3705726" cy="4510124"/>
          </a:xfrm>
          <a:prstGeom prst="round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2" name="Title 1">
            <a:extLst>
              <a:ext uri="{FF2B5EF4-FFF2-40B4-BE49-F238E27FC236}">
                <a16:creationId xmlns:a16="http://schemas.microsoft.com/office/drawing/2014/main" id="{ED8FA7E9-8FBF-4178-8D48-EBB3CFC44133}"/>
              </a:ext>
            </a:extLst>
          </p:cNvPr>
          <p:cNvSpPr>
            <a:spLocks noGrp="1"/>
          </p:cNvSpPr>
          <p:nvPr>
            <p:ph type="title"/>
          </p:nvPr>
        </p:nvSpPr>
        <p:spPr>
          <a:xfrm>
            <a:off x="305479" y="1040003"/>
            <a:ext cx="9918128" cy="579347"/>
          </a:xfrm>
        </p:spPr>
        <p:txBody>
          <a:bodyPr/>
          <a:lstStyle/>
          <a:p>
            <a:r>
              <a:rPr lang="en-US" sz="3300"/>
              <a:t>UK Government Trade and India</a:t>
            </a:r>
            <a:endParaRPr lang="en-GB" sz="3300"/>
          </a:p>
        </p:txBody>
      </p:sp>
      <p:sp>
        <p:nvSpPr>
          <p:cNvPr id="3" name="Content Placeholder 2">
            <a:extLst>
              <a:ext uri="{FF2B5EF4-FFF2-40B4-BE49-F238E27FC236}">
                <a16:creationId xmlns:a16="http://schemas.microsoft.com/office/drawing/2014/main" id="{3E8A5D56-0F7D-4124-A28D-436D5A4E6B1D}"/>
              </a:ext>
            </a:extLst>
          </p:cNvPr>
          <p:cNvSpPr>
            <a:spLocks noGrp="1"/>
          </p:cNvSpPr>
          <p:nvPr>
            <p:ph sz="quarter" idx="10"/>
          </p:nvPr>
        </p:nvSpPr>
        <p:spPr>
          <a:xfrm>
            <a:off x="305479" y="2103003"/>
            <a:ext cx="6977637" cy="4249670"/>
          </a:xfrm>
        </p:spPr>
        <p:txBody>
          <a:bodyPr/>
          <a:lstStyle/>
          <a:p>
            <a:r>
              <a:rPr lang="en-US" sz="1600" dirty="0">
                <a:solidFill>
                  <a:schemeClr val="tx1"/>
                </a:solidFill>
              </a:rPr>
              <a:t>The India Healthcare campaign supports UK businesses who would like to export to India. </a:t>
            </a:r>
          </a:p>
          <a:p>
            <a:r>
              <a:rPr lang="en-US" sz="1600" dirty="0">
                <a:solidFill>
                  <a:schemeClr val="tx1"/>
                </a:solidFill>
              </a:rPr>
              <a:t>The support offered is varied and tailored to individual organisations depending on their readiness to </a:t>
            </a:r>
            <a:r>
              <a:rPr lang="en-US" sz="1600" dirty="0" smtClean="0">
                <a:solidFill>
                  <a:schemeClr val="tx1"/>
                </a:solidFill>
              </a:rPr>
              <a:t>export, including: </a:t>
            </a:r>
            <a:endParaRPr lang="en-US" sz="1600" dirty="0">
              <a:solidFill>
                <a:schemeClr val="tx1"/>
              </a:solidFill>
            </a:endParaRPr>
          </a:p>
          <a:p>
            <a:pPr lvl="1"/>
            <a:r>
              <a:rPr lang="en-US" sz="1200" dirty="0">
                <a:solidFill>
                  <a:schemeClr val="tx1"/>
                </a:solidFill>
              </a:rPr>
              <a:t>1:1 meetings</a:t>
            </a:r>
          </a:p>
          <a:p>
            <a:pPr lvl="1"/>
            <a:r>
              <a:rPr lang="en-US" sz="1200" dirty="0">
                <a:solidFill>
                  <a:schemeClr val="tx1"/>
                </a:solidFill>
              </a:rPr>
              <a:t>Trade missions (both </a:t>
            </a:r>
            <a:r>
              <a:rPr lang="en-US" sz="1200" dirty="0" smtClean="0">
                <a:solidFill>
                  <a:schemeClr val="tx1"/>
                </a:solidFill>
              </a:rPr>
              <a:t>in-person </a:t>
            </a:r>
            <a:r>
              <a:rPr lang="en-US" sz="1200" dirty="0">
                <a:solidFill>
                  <a:schemeClr val="tx1"/>
                </a:solidFill>
              </a:rPr>
              <a:t>and </a:t>
            </a:r>
            <a:r>
              <a:rPr lang="en-US" sz="1200" dirty="0" smtClean="0">
                <a:solidFill>
                  <a:schemeClr val="tx1"/>
                </a:solidFill>
              </a:rPr>
              <a:t>virtual</a:t>
            </a:r>
            <a:r>
              <a:rPr lang="en-US" sz="1200" dirty="0">
                <a:solidFill>
                  <a:schemeClr val="tx1"/>
                </a:solidFill>
              </a:rPr>
              <a:t>) </a:t>
            </a:r>
          </a:p>
          <a:p>
            <a:pPr lvl="1"/>
            <a:r>
              <a:rPr lang="en-US" sz="1200" dirty="0">
                <a:solidFill>
                  <a:schemeClr val="tx1"/>
                </a:solidFill>
              </a:rPr>
              <a:t>Networking events</a:t>
            </a:r>
          </a:p>
          <a:p>
            <a:pPr lvl="1"/>
            <a:r>
              <a:rPr lang="en-US" sz="1200" dirty="0">
                <a:solidFill>
                  <a:schemeClr val="tx1"/>
                </a:solidFill>
              </a:rPr>
              <a:t>Matching sellers with potential buyers</a:t>
            </a:r>
          </a:p>
          <a:p>
            <a:pPr lvl="1"/>
            <a:r>
              <a:rPr lang="en-US" sz="1200" dirty="0">
                <a:solidFill>
                  <a:schemeClr val="tx1"/>
                </a:solidFill>
              </a:rPr>
              <a:t>Advice and guidance on operating in India </a:t>
            </a:r>
          </a:p>
          <a:p>
            <a:r>
              <a:rPr lang="en-US" sz="1600" dirty="0">
                <a:solidFill>
                  <a:schemeClr val="tx1"/>
                </a:solidFill>
              </a:rPr>
              <a:t>DIT </a:t>
            </a:r>
            <a:r>
              <a:rPr lang="en-US" sz="1600" dirty="0" smtClean="0">
                <a:solidFill>
                  <a:schemeClr val="tx1"/>
                </a:solidFill>
              </a:rPr>
              <a:t>can help </a:t>
            </a:r>
            <a:r>
              <a:rPr lang="en-US" sz="1600" dirty="0">
                <a:solidFill>
                  <a:schemeClr val="tx1"/>
                </a:solidFill>
              </a:rPr>
              <a:t>with market development in </a:t>
            </a:r>
            <a:r>
              <a:rPr lang="en-US" sz="1600" dirty="0" smtClean="0">
                <a:solidFill>
                  <a:schemeClr val="tx1"/>
                </a:solidFill>
              </a:rPr>
              <a:t>India &amp; </a:t>
            </a:r>
            <a:r>
              <a:rPr lang="en-US" sz="1600" dirty="0">
                <a:solidFill>
                  <a:schemeClr val="tx1"/>
                </a:solidFill>
              </a:rPr>
              <a:t>finding potential </a:t>
            </a:r>
            <a:r>
              <a:rPr lang="en-US" sz="1600" dirty="0" smtClean="0">
                <a:solidFill>
                  <a:schemeClr val="tx1"/>
                </a:solidFill>
              </a:rPr>
              <a:t>buyers.</a:t>
            </a:r>
            <a:endParaRPr lang="en-US" sz="1600" dirty="0">
              <a:solidFill>
                <a:schemeClr val="tx1"/>
              </a:solidFill>
            </a:endParaRPr>
          </a:p>
          <a:p>
            <a:r>
              <a:rPr lang="en-US" sz="1600" dirty="0">
                <a:solidFill>
                  <a:schemeClr val="tx1"/>
                </a:solidFill>
              </a:rPr>
              <a:t>The team in India are based across the country in embassies and High Commissions in Mumbai, Delhi, Chennai</a:t>
            </a:r>
            <a:r>
              <a:rPr lang="en-US" sz="1600" dirty="0" smtClean="0">
                <a:solidFill>
                  <a:schemeClr val="tx1"/>
                </a:solidFill>
              </a:rPr>
              <a:t>, Ahmedabad</a:t>
            </a:r>
            <a:r>
              <a:rPr lang="en-US" sz="1600" dirty="0" smtClean="0">
                <a:solidFill>
                  <a:schemeClr val="tx1"/>
                </a:solidFill>
              </a:rPr>
              <a:t>,</a:t>
            </a:r>
            <a:r>
              <a:rPr lang="en-US" sz="1600" dirty="0" smtClean="0">
                <a:solidFill>
                  <a:schemeClr val="tx1"/>
                </a:solidFill>
              </a:rPr>
              <a:t> </a:t>
            </a:r>
            <a:r>
              <a:rPr lang="en-US" sz="1600" dirty="0">
                <a:solidFill>
                  <a:schemeClr val="tx1"/>
                </a:solidFill>
              </a:rPr>
              <a:t>Bangalore, and Hyderabad.</a:t>
            </a:r>
          </a:p>
          <a:p>
            <a:pPr marL="0" indent="0">
              <a:buNone/>
            </a:pPr>
            <a:endParaRPr lang="en-US" sz="1600" dirty="0">
              <a:solidFill>
                <a:schemeClr val="tx1"/>
              </a:solidFill>
            </a:endParaRPr>
          </a:p>
          <a:p>
            <a:endParaRPr lang="en-US" sz="1600" dirty="0">
              <a:solidFill>
                <a:schemeClr val="tx1"/>
              </a:solidFill>
            </a:endParaRPr>
          </a:p>
        </p:txBody>
      </p:sp>
      <p:sp>
        <p:nvSpPr>
          <p:cNvPr id="7" name="TextBox 6">
            <a:extLst>
              <a:ext uri="{FF2B5EF4-FFF2-40B4-BE49-F238E27FC236}">
                <a16:creationId xmlns:a16="http://schemas.microsoft.com/office/drawing/2014/main" id="{2C6ADB33-0CF7-49D2-A0D4-0125265B377A}"/>
              </a:ext>
            </a:extLst>
          </p:cNvPr>
          <p:cNvSpPr txBox="1"/>
          <p:nvPr/>
        </p:nvSpPr>
        <p:spPr>
          <a:xfrm>
            <a:off x="8037094" y="1906737"/>
            <a:ext cx="3400926" cy="3993401"/>
          </a:xfrm>
          <a:prstGeom prst="rect">
            <a:avLst/>
          </a:prstGeom>
          <a:noFill/>
        </p:spPr>
        <p:txBody>
          <a:bodyPr wrap="square" lIns="91440" tIns="45720" rIns="91440" bIns="45720" anchor="t">
            <a:spAutoFit/>
          </a:bodyPr>
          <a:lstStyle/>
          <a:p>
            <a:pPr marL="272415" indent="-272415" defTabSz="1219170">
              <a:spcAft>
                <a:spcPts val="900"/>
              </a:spcAft>
              <a:buFont typeface="Wingdings" panose="05000000000000000000" pitchFamily="2" charset="2"/>
              <a:buChar char="ü"/>
            </a:pPr>
            <a:r>
              <a:rPr lang="en-GB" sz="1800" kern="0" dirty="0">
                <a:solidFill>
                  <a:schemeClr val="bg1"/>
                </a:solidFill>
                <a:ea typeface="ヒラギノ角ゴ ProN W3"/>
              </a:rPr>
              <a:t>Market </a:t>
            </a:r>
            <a:r>
              <a:rPr lang="en-GB" kern="0" dirty="0" smtClean="0">
                <a:solidFill>
                  <a:schemeClr val="bg1"/>
                </a:solidFill>
                <a:ea typeface="ヒラギノ角ゴ ProN W3"/>
              </a:rPr>
              <a:t>intelligence/research</a:t>
            </a:r>
            <a:r>
              <a:rPr lang="en-GB" kern="0" dirty="0">
                <a:solidFill>
                  <a:schemeClr val="bg1"/>
                </a:solidFill>
                <a:ea typeface="ヒラギノ角ゴ ProN W3"/>
              </a:rPr>
              <a:t> </a:t>
            </a:r>
            <a:endParaRPr lang="en-US" dirty="0"/>
          </a:p>
          <a:p>
            <a:pPr marL="272415" indent="-272415" defTabSz="1219170">
              <a:spcAft>
                <a:spcPts val="900"/>
              </a:spcAft>
              <a:buFont typeface="Wingdings" panose="05000000000000000000" pitchFamily="2" charset="2"/>
              <a:buChar char="ü"/>
            </a:pPr>
            <a:r>
              <a:rPr lang="en-GB" sz="1800" kern="0" dirty="0">
                <a:solidFill>
                  <a:schemeClr val="bg1"/>
                </a:solidFill>
                <a:ea typeface="ヒラギノ角ゴ ProN W3"/>
              </a:rPr>
              <a:t>International Trade Advisors</a:t>
            </a:r>
            <a:r>
              <a:rPr lang="en-GB" kern="0" dirty="0">
                <a:solidFill>
                  <a:schemeClr val="bg1"/>
                </a:solidFill>
                <a:ea typeface="ヒラギノ角ゴ ProN W3"/>
              </a:rPr>
              <a:t> (ITAs) </a:t>
            </a:r>
            <a:r>
              <a:rPr lang="en-GB" sz="1800" kern="0" dirty="0">
                <a:solidFill>
                  <a:schemeClr val="bg1"/>
                </a:solidFill>
                <a:ea typeface="ヒラギノ角ゴ ProN W3"/>
              </a:rPr>
              <a:t>and </a:t>
            </a:r>
            <a:r>
              <a:rPr lang="en-GB" kern="0" dirty="0">
                <a:solidFill>
                  <a:schemeClr val="bg1"/>
                </a:solidFill>
                <a:ea typeface="ヒラギノ角ゴ ProN W3"/>
              </a:rPr>
              <a:t>regional</a:t>
            </a:r>
            <a:r>
              <a:rPr lang="en-GB" sz="1800" kern="0" dirty="0">
                <a:solidFill>
                  <a:schemeClr val="bg1"/>
                </a:solidFill>
                <a:ea typeface="ヒラギノ角ゴ ProN W3"/>
              </a:rPr>
              <a:t> </a:t>
            </a:r>
            <a:r>
              <a:rPr lang="en-GB" sz="1800" kern="0" dirty="0" smtClean="0">
                <a:solidFill>
                  <a:schemeClr val="bg1"/>
                </a:solidFill>
                <a:ea typeface="ヒラギノ角ゴ ProN W3"/>
              </a:rPr>
              <a:t>support.</a:t>
            </a:r>
            <a:endParaRPr lang="en-GB" sz="1800" kern="0" dirty="0">
              <a:solidFill>
                <a:schemeClr val="bg1"/>
              </a:solidFill>
              <a:ea typeface="ヒラギノ角ゴ ProN W3"/>
            </a:endParaRPr>
          </a:p>
          <a:p>
            <a:pPr marL="272415" indent="-272415" defTabSz="1219170">
              <a:spcAft>
                <a:spcPts val="900"/>
              </a:spcAft>
              <a:buFont typeface="Wingdings" panose="05000000000000000000" pitchFamily="2" charset="2"/>
              <a:buChar char="ü"/>
            </a:pPr>
            <a:r>
              <a:rPr lang="en-GB" sz="1800" kern="0" dirty="0">
                <a:solidFill>
                  <a:schemeClr val="bg1"/>
                </a:solidFill>
                <a:ea typeface="ヒラギノ角ゴ ProN W3"/>
              </a:rPr>
              <a:t>Introductions to potential buyers/partners in UK and </a:t>
            </a:r>
            <a:r>
              <a:rPr lang="en-GB" sz="1800" kern="0" dirty="0" smtClean="0">
                <a:solidFill>
                  <a:schemeClr val="bg1"/>
                </a:solidFill>
                <a:ea typeface="ヒラギノ角ゴ ProN W3"/>
              </a:rPr>
              <a:t>overseas.</a:t>
            </a:r>
            <a:endParaRPr lang="en-GB" sz="1800" kern="0" dirty="0">
              <a:solidFill>
                <a:schemeClr val="bg1"/>
              </a:solidFill>
              <a:ea typeface="ヒラギノ角ゴ ProN W3"/>
            </a:endParaRPr>
          </a:p>
          <a:p>
            <a:pPr marL="272415" indent="-272415" defTabSz="1219170">
              <a:spcAft>
                <a:spcPts val="900"/>
              </a:spcAft>
              <a:buFont typeface="Wingdings" panose="05000000000000000000" pitchFamily="2" charset="2"/>
              <a:buChar char="ü"/>
            </a:pPr>
            <a:r>
              <a:rPr lang="en-GB" sz="1800" kern="0" dirty="0">
                <a:solidFill>
                  <a:schemeClr val="bg1"/>
                </a:solidFill>
                <a:ea typeface="ヒラギノ角ゴ ProN W3"/>
              </a:rPr>
              <a:t>Support accessing the market through </a:t>
            </a:r>
            <a:r>
              <a:rPr lang="en-GB" sz="1800" kern="0" dirty="0" smtClean="0">
                <a:solidFill>
                  <a:schemeClr val="bg1"/>
                </a:solidFill>
                <a:ea typeface="ヒラギノ角ゴ ProN W3"/>
              </a:rPr>
              <a:t>business events </a:t>
            </a:r>
            <a:r>
              <a:rPr lang="en-GB" sz="1800" kern="0" dirty="0">
                <a:solidFill>
                  <a:schemeClr val="bg1"/>
                </a:solidFill>
                <a:ea typeface="ヒラギノ角ゴ ProN W3"/>
              </a:rPr>
              <a:t>and trade </a:t>
            </a:r>
            <a:r>
              <a:rPr lang="en-GB" sz="1800" kern="0" dirty="0" smtClean="0">
                <a:solidFill>
                  <a:schemeClr val="bg1"/>
                </a:solidFill>
                <a:ea typeface="ヒラギノ角ゴ ProN W3"/>
              </a:rPr>
              <a:t>missions.</a:t>
            </a:r>
            <a:endParaRPr lang="en-GB" sz="1800" kern="0" dirty="0">
              <a:solidFill>
                <a:schemeClr val="bg1"/>
              </a:solidFill>
              <a:ea typeface="ヒラギノ角ゴ ProN W3"/>
            </a:endParaRPr>
          </a:p>
          <a:p>
            <a:pPr marL="272415" indent="-272415" defTabSz="1219170">
              <a:spcAft>
                <a:spcPts val="900"/>
              </a:spcAft>
              <a:buFont typeface="Wingdings" panose="05000000000000000000" pitchFamily="2" charset="2"/>
              <a:buChar char="ü"/>
            </a:pPr>
            <a:r>
              <a:rPr lang="en-GB" sz="1800" kern="0" dirty="0">
                <a:solidFill>
                  <a:schemeClr val="bg1"/>
                </a:solidFill>
                <a:ea typeface="ヒラギノ角ゴ ProN W3"/>
              </a:rPr>
              <a:t>Working on market access </a:t>
            </a:r>
            <a:r>
              <a:rPr lang="en-GB" sz="1800" kern="0" dirty="0" smtClean="0">
                <a:solidFill>
                  <a:schemeClr val="bg1"/>
                </a:solidFill>
                <a:ea typeface="ヒラギノ角ゴ ProN W3"/>
              </a:rPr>
              <a:t>barriers</a:t>
            </a:r>
            <a:r>
              <a:rPr lang="en-GB" kern="0" dirty="0">
                <a:solidFill>
                  <a:schemeClr val="bg1"/>
                </a:solidFill>
                <a:ea typeface="ヒラギノ角ゴ ProN W3"/>
              </a:rPr>
              <a:t>.</a:t>
            </a:r>
            <a:endParaRPr lang="en-GB" sz="1800" kern="0" dirty="0">
              <a:solidFill>
                <a:schemeClr val="bg1"/>
              </a:solidFill>
              <a:ea typeface="ヒラギノ角ゴ ProN W3"/>
            </a:endParaRPr>
          </a:p>
          <a:p>
            <a:pPr marL="272415" indent="-272415" defTabSz="1219170">
              <a:spcAft>
                <a:spcPts val="900"/>
              </a:spcAft>
              <a:buFont typeface="Wingdings" panose="05000000000000000000" pitchFamily="2" charset="2"/>
              <a:buChar char="ü"/>
            </a:pPr>
            <a:r>
              <a:rPr lang="en-GB" sz="1800" kern="0" dirty="0">
                <a:solidFill>
                  <a:schemeClr val="bg1"/>
                </a:solidFill>
                <a:ea typeface="ヒラギノ角ゴ ProN W3"/>
              </a:rPr>
              <a:t>Bilateral </a:t>
            </a:r>
            <a:r>
              <a:rPr lang="en-GB" sz="1800" kern="0" dirty="0" smtClean="0">
                <a:solidFill>
                  <a:schemeClr val="bg1"/>
                </a:solidFill>
                <a:ea typeface="ヒラギノ角ゴ ProN W3"/>
              </a:rPr>
              <a:t>engagement</a:t>
            </a:r>
            <a:r>
              <a:rPr lang="en-GB" kern="0" dirty="0">
                <a:solidFill>
                  <a:schemeClr val="bg1"/>
                </a:solidFill>
                <a:ea typeface="ヒラギノ角ゴ ProN W3"/>
              </a:rPr>
              <a:t>.</a:t>
            </a:r>
          </a:p>
        </p:txBody>
      </p:sp>
    </p:spTree>
    <p:extLst>
      <p:ext uri="{BB962C8B-B14F-4D97-AF65-F5344CB8AC3E}">
        <p14:creationId xmlns:p14="http://schemas.microsoft.com/office/powerpoint/2010/main" val="381926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8EA762-23EF-4387-8ADE-EB3D5F05326D}"/>
              </a:ext>
            </a:extLst>
          </p:cNvPr>
          <p:cNvSpPr/>
          <p:nvPr/>
        </p:nvSpPr>
        <p:spPr bwMode="auto">
          <a:xfrm>
            <a:off x="0" y="2855495"/>
            <a:ext cx="12192000" cy="1524000"/>
          </a:xfrm>
          <a:prstGeom prst="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2" name="Title 1">
            <a:extLst>
              <a:ext uri="{FF2B5EF4-FFF2-40B4-BE49-F238E27FC236}">
                <a16:creationId xmlns:a16="http://schemas.microsoft.com/office/drawing/2014/main" id="{77ADEE8D-7800-4B40-A3FD-069FDDDF6EB0}"/>
              </a:ext>
            </a:extLst>
          </p:cNvPr>
          <p:cNvSpPr>
            <a:spLocks noGrp="1"/>
          </p:cNvSpPr>
          <p:nvPr>
            <p:ph type="title"/>
          </p:nvPr>
        </p:nvSpPr>
        <p:spPr>
          <a:xfrm>
            <a:off x="2313954" y="3349228"/>
            <a:ext cx="7564092" cy="536533"/>
          </a:xfrm>
        </p:spPr>
        <p:txBody>
          <a:bodyPr/>
          <a:lstStyle/>
          <a:p>
            <a:pPr algn="ctr"/>
            <a:r>
              <a:rPr lang="en-US" sz="3300" dirty="0">
                <a:solidFill>
                  <a:schemeClr val="bg1"/>
                </a:solidFill>
                <a:latin typeface="Arial"/>
                <a:cs typeface="Arial"/>
              </a:rPr>
              <a:t>India Healthcare Market Overview</a:t>
            </a:r>
            <a:endParaRPr lang="en-US" dirty="0">
              <a:solidFill>
                <a:schemeClr val="bg1"/>
              </a:solidFill>
            </a:endParaRPr>
          </a:p>
        </p:txBody>
      </p:sp>
      <p:sp>
        <p:nvSpPr>
          <p:cNvPr id="5" name="TextBox 4">
            <a:extLst>
              <a:ext uri="{FF2B5EF4-FFF2-40B4-BE49-F238E27FC236}">
                <a16:creationId xmlns:a16="http://schemas.microsoft.com/office/drawing/2014/main" id="{6402160A-4413-4339-8F20-404A6DD2A552}"/>
              </a:ext>
            </a:extLst>
          </p:cNvPr>
          <p:cNvSpPr txBox="1"/>
          <p:nvPr/>
        </p:nvSpPr>
        <p:spPr>
          <a:xfrm>
            <a:off x="2700997" y="4683304"/>
            <a:ext cx="6991643" cy="946413"/>
          </a:xfrm>
          <a:prstGeom prst="rect">
            <a:avLst/>
          </a:prstGeom>
          <a:noFill/>
        </p:spPr>
        <p:txBody>
          <a:bodyPr wrap="square">
            <a:spAutoFit/>
          </a:bodyPr>
          <a:lstStyle/>
          <a:p>
            <a:pPr marL="413385" lvl="1" algn="ctr">
              <a:spcBef>
                <a:spcPct val="0"/>
              </a:spcBef>
              <a:spcAft>
                <a:spcPts val="900"/>
              </a:spcAft>
            </a:pPr>
            <a:r>
              <a:rPr lang="en-GB" sz="2400" b="1" dirty="0">
                <a:latin typeface="Arial"/>
                <a:cs typeface="Arial"/>
              </a:rPr>
              <a:t>Ashwin </a:t>
            </a:r>
            <a:r>
              <a:rPr lang="en-GB" sz="2400" b="1" dirty="0" smtClean="0">
                <a:latin typeface="Arial"/>
                <a:cs typeface="Arial"/>
              </a:rPr>
              <a:t>Ravindran</a:t>
            </a:r>
          </a:p>
          <a:p>
            <a:pPr marL="413385" lvl="1" algn="ctr">
              <a:spcBef>
                <a:spcPct val="0"/>
              </a:spcBef>
              <a:spcAft>
                <a:spcPts val="900"/>
              </a:spcAft>
            </a:pPr>
            <a:r>
              <a:rPr lang="en-GB" sz="2400" b="1" dirty="0" smtClean="0">
                <a:latin typeface="Arial"/>
                <a:cs typeface="Arial"/>
                <a:sym typeface="Gill Sans" pitchFamily="34" charset="0"/>
              </a:rPr>
              <a:t>India Head of Healthcare and Life sciences </a:t>
            </a:r>
            <a:endParaRPr lang="en-GB" sz="2400" b="1" dirty="0">
              <a:latin typeface="Arial"/>
              <a:cs typeface="Arial"/>
              <a:sym typeface="Gill Sans" pitchFamily="34" charset="0"/>
            </a:endParaRPr>
          </a:p>
        </p:txBody>
      </p:sp>
    </p:spTree>
    <p:extLst>
      <p:ext uri="{BB962C8B-B14F-4D97-AF65-F5344CB8AC3E}">
        <p14:creationId xmlns:p14="http://schemas.microsoft.com/office/powerpoint/2010/main" val="299203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id="{AB62FCAD-4C28-481A-A849-57CED970D62D}"/>
              </a:ext>
            </a:extLst>
          </p:cNvPr>
          <p:cNvSpPr/>
          <p:nvPr/>
        </p:nvSpPr>
        <p:spPr>
          <a:xfrm>
            <a:off x="903923" y="3413142"/>
            <a:ext cx="5025036" cy="2846053"/>
          </a:xfrm>
          <a:prstGeom prst="roundRect">
            <a:avLst>
              <a:gd name="adj" fmla="val 4488"/>
            </a:avLst>
          </a:prstGeom>
          <a:solidFill>
            <a:srgbClr val="B11F2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54610" bIns="54610" rtlCol="0" anchor="t"/>
          <a:lstStyle/>
          <a:p>
            <a:pPr>
              <a:lnSpc>
                <a:spcPts val="1400"/>
              </a:lnSpc>
              <a:spcAft>
                <a:spcPts val="600"/>
              </a:spcAft>
            </a:pPr>
            <a:endParaRPr lang="en-US" sz="1200">
              <a:solidFill>
                <a:schemeClr val="bg1"/>
              </a:solidFill>
            </a:endParaRPr>
          </a:p>
        </p:txBody>
      </p:sp>
      <p:sp>
        <p:nvSpPr>
          <p:cNvPr id="7" name="Rounded Rectangle 5">
            <a:extLst>
              <a:ext uri="{FF2B5EF4-FFF2-40B4-BE49-F238E27FC236}">
                <a16:creationId xmlns:a16="http://schemas.microsoft.com/office/drawing/2014/main" id="{8D86B468-96B7-4C3E-93BF-0070269536DA}"/>
              </a:ext>
            </a:extLst>
          </p:cNvPr>
          <p:cNvSpPr/>
          <p:nvPr/>
        </p:nvSpPr>
        <p:spPr>
          <a:xfrm>
            <a:off x="5998248" y="3413142"/>
            <a:ext cx="5025036" cy="2846053"/>
          </a:xfrm>
          <a:prstGeom prst="roundRect">
            <a:avLst>
              <a:gd name="adj" fmla="val 4488"/>
            </a:avLst>
          </a:prstGeom>
          <a:solidFill>
            <a:srgbClr val="B11F2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54610" bIns="54610" rtlCol="0" anchor="t"/>
          <a:lstStyle/>
          <a:p>
            <a:pPr>
              <a:lnSpc>
                <a:spcPts val="1400"/>
              </a:lnSpc>
              <a:spcAft>
                <a:spcPts val="600"/>
              </a:spcAft>
            </a:pPr>
            <a:endParaRPr lang="en-US" sz="1200"/>
          </a:p>
        </p:txBody>
      </p:sp>
      <p:sp>
        <p:nvSpPr>
          <p:cNvPr id="8" name="Rectangle 7">
            <a:extLst>
              <a:ext uri="{FF2B5EF4-FFF2-40B4-BE49-F238E27FC236}">
                <a16:creationId xmlns:a16="http://schemas.microsoft.com/office/drawing/2014/main" id="{96BED2CA-7EF6-48F7-824A-209E1044763F}"/>
              </a:ext>
            </a:extLst>
          </p:cNvPr>
          <p:cNvSpPr/>
          <p:nvPr/>
        </p:nvSpPr>
        <p:spPr>
          <a:xfrm>
            <a:off x="1323473" y="3745614"/>
            <a:ext cx="3999129" cy="2308324"/>
          </a:xfrm>
          <a:prstGeom prst="rect">
            <a:avLst/>
          </a:prstGeom>
        </p:spPr>
        <p:txBody>
          <a:bodyPr wrap="square">
            <a:spAutoFit/>
          </a:bodyPr>
          <a:lstStyle/>
          <a:p>
            <a:pPr marL="0" lvl="2" algn="ctr"/>
            <a:r>
              <a:rPr lang="en-GB" sz="1600" dirty="0">
                <a:solidFill>
                  <a:schemeClr val="bg1"/>
                </a:solidFill>
                <a:latin typeface="Arial" panose="020B0604020202020204" pitchFamily="34" charset="0"/>
                <a:cs typeface="Arial" panose="020B0604020202020204" pitchFamily="34" charset="0"/>
              </a:rPr>
              <a:t>India is </a:t>
            </a:r>
            <a:r>
              <a:rPr lang="en-GB" sz="1600" b="1" dirty="0">
                <a:solidFill>
                  <a:schemeClr val="bg1"/>
                </a:solidFill>
                <a:latin typeface="Arial" panose="020B0604020202020204" pitchFamily="34" charset="0"/>
                <a:cs typeface="Arial" panose="020B0604020202020204" pitchFamily="34" charset="0"/>
              </a:rPr>
              <a:t>among the fastest growing healthcare economies </a:t>
            </a:r>
            <a:r>
              <a:rPr lang="en-GB" sz="1600" dirty="0">
                <a:solidFill>
                  <a:schemeClr val="bg1"/>
                </a:solidFill>
                <a:latin typeface="Arial" panose="020B0604020202020204" pitchFamily="34" charset="0"/>
                <a:cs typeface="Arial" panose="020B0604020202020204" pitchFamily="34" charset="0"/>
              </a:rPr>
              <a:t>in the world.</a:t>
            </a:r>
          </a:p>
          <a:p>
            <a:pPr marL="0" lvl="2" algn="ctr"/>
            <a:endParaRPr lang="en-GB" sz="1600" dirty="0">
              <a:solidFill>
                <a:schemeClr val="bg1"/>
              </a:solidFill>
              <a:latin typeface="Arial" panose="020B0604020202020204" pitchFamily="34" charset="0"/>
              <a:cs typeface="Arial" panose="020B0604020202020204" pitchFamily="34" charset="0"/>
            </a:endParaRPr>
          </a:p>
          <a:p>
            <a:pPr marL="0" lvl="2" algn="ctr"/>
            <a:r>
              <a:rPr lang="en-GB" sz="1600" dirty="0">
                <a:solidFill>
                  <a:schemeClr val="bg1"/>
                </a:solidFill>
                <a:latin typeface="Arial" panose="020B0604020202020204" pitchFamily="34" charset="0"/>
                <a:cs typeface="Arial" panose="020B0604020202020204" pitchFamily="34" charset="0"/>
              </a:rPr>
              <a:t> Improved health penetration, awareness, ageing populations &amp; higher incomes is leading to increased healthcare expenditure and a growing favourable demographic for new/improved products and outcomes. </a:t>
            </a:r>
          </a:p>
        </p:txBody>
      </p:sp>
      <p:sp>
        <p:nvSpPr>
          <p:cNvPr id="10" name="Rectangle 9">
            <a:extLst>
              <a:ext uri="{FF2B5EF4-FFF2-40B4-BE49-F238E27FC236}">
                <a16:creationId xmlns:a16="http://schemas.microsoft.com/office/drawing/2014/main" id="{80B5F76B-2CAE-40ED-B9A6-C4A60477E249}"/>
              </a:ext>
            </a:extLst>
          </p:cNvPr>
          <p:cNvSpPr/>
          <p:nvPr/>
        </p:nvSpPr>
        <p:spPr>
          <a:xfrm>
            <a:off x="6265398" y="3750075"/>
            <a:ext cx="4446721" cy="2308324"/>
          </a:xfrm>
          <a:prstGeom prst="rect">
            <a:avLst/>
          </a:prstGeom>
        </p:spPr>
        <p:txBody>
          <a:bodyPr wrap="square">
            <a:spAutoFit/>
          </a:bodyPr>
          <a:lstStyle/>
          <a:p>
            <a:pPr marL="0" lvl="2" algn="ctr"/>
            <a:r>
              <a:rPr lang="en-US" sz="1550" b="1" dirty="0">
                <a:solidFill>
                  <a:schemeClr val="bg1"/>
                </a:solidFill>
                <a:latin typeface="Arial" panose="020B0604020202020204" pitchFamily="34" charset="0"/>
                <a:cs typeface="Arial" panose="020B0604020202020204" pitchFamily="34" charset="0"/>
              </a:rPr>
              <a:t>Healthcare</a:t>
            </a:r>
            <a:r>
              <a:rPr lang="en-US" sz="1550" dirty="0">
                <a:solidFill>
                  <a:schemeClr val="bg1"/>
                </a:solidFill>
                <a:latin typeface="Arial" panose="020B0604020202020204" pitchFamily="34" charset="0"/>
                <a:cs typeface="Arial" panose="020B0604020202020204" pitchFamily="34" charset="0"/>
              </a:rPr>
              <a:t> is one of the </a:t>
            </a:r>
            <a:r>
              <a:rPr lang="en-US" sz="1550" b="1" dirty="0">
                <a:solidFill>
                  <a:schemeClr val="bg1"/>
                </a:solidFill>
                <a:latin typeface="Arial" panose="020B0604020202020204" pitchFamily="34" charset="0"/>
                <a:cs typeface="Arial" panose="020B0604020202020204" pitchFamily="34" charset="0"/>
              </a:rPr>
              <a:t>fastest growing </a:t>
            </a:r>
            <a:r>
              <a:rPr lang="en-US" sz="1550" dirty="0">
                <a:solidFill>
                  <a:schemeClr val="bg1"/>
                </a:solidFill>
                <a:latin typeface="Arial" panose="020B0604020202020204" pitchFamily="34" charset="0"/>
                <a:cs typeface="Arial" panose="020B0604020202020204" pitchFamily="34" charset="0"/>
              </a:rPr>
              <a:t>sectors in India (in revenue &amp; employment)</a:t>
            </a:r>
            <a:r>
              <a:rPr lang="en-US" sz="1550" b="1" dirty="0">
                <a:solidFill>
                  <a:schemeClr val="bg1"/>
                </a:solidFill>
                <a:latin typeface="Arial" panose="020B0604020202020204" pitchFamily="34" charset="0"/>
                <a:cs typeface="Arial" panose="020B0604020202020204" pitchFamily="34" charset="0"/>
              </a:rPr>
              <a:t>, </a:t>
            </a:r>
            <a:r>
              <a:rPr lang="en-US" sz="1550" dirty="0">
                <a:solidFill>
                  <a:schemeClr val="bg1"/>
                </a:solidFill>
                <a:latin typeface="Arial" panose="020B0604020202020204" pitchFamily="34" charset="0"/>
                <a:cs typeface="Arial" panose="020B0604020202020204" pitchFamily="34" charset="0"/>
              </a:rPr>
              <a:t>expected to surpass US$372bn by 2022.</a:t>
            </a:r>
            <a:r>
              <a:rPr lang="en-GB" sz="1550" dirty="0">
                <a:solidFill>
                  <a:schemeClr val="bg1"/>
                </a:solidFill>
                <a:latin typeface="Arial" panose="020B0604020202020204" pitchFamily="34" charset="0"/>
                <a:cs typeface="Arial" panose="020B0604020202020204" pitchFamily="34" charset="0"/>
              </a:rPr>
              <a:t> </a:t>
            </a:r>
          </a:p>
          <a:p>
            <a:pPr marL="0" lvl="2" algn="ctr"/>
            <a:endParaRPr lang="en-US" sz="1550" dirty="0">
              <a:solidFill>
                <a:schemeClr val="bg1"/>
              </a:solidFill>
              <a:latin typeface="Arial" panose="020B0604020202020204" pitchFamily="34" charset="0"/>
              <a:cs typeface="Arial" panose="020B0604020202020204" pitchFamily="34" charset="0"/>
            </a:endParaRPr>
          </a:p>
          <a:p>
            <a:pPr marL="0" lvl="2" algn="ctr"/>
            <a:r>
              <a:rPr lang="en-GB" sz="1550" dirty="0">
                <a:solidFill>
                  <a:schemeClr val="bg1"/>
                </a:solidFill>
                <a:latin typeface="Arial" panose="020B0604020202020204" pitchFamily="34" charset="0"/>
                <a:cs typeface="Arial" panose="020B0604020202020204" pitchFamily="34" charset="0"/>
              </a:rPr>
              <a:t>Government spending on healthcare to increase to 3% GDP by 2022; </a:t>
            </a:r>
            <a:r>
              <a:rPr lang="en-GB" sz="1550" b="1" dirty="0">
                <a:solidFill>
                  <a:schemeClr val="bg1"/>
                </a:solidFill>
                <a:latin typeface="Arial" panose="020B0604020202020204" pitchFamily="34" charset="0"/>
                <a:cs typeface="Arial" panose="020B0604020202020204" pitchFamily="34" charset="0"/>
              </a:rPr>
              <a:t>Ayushman Bharat </a:t>
            </a:r>
            <a:r>
              <a:rPr lang="en-GB" sz="1550" dirty="0">
                <a:solidFill>
                  <a:schemeClr val="bg1"/>
                </a:solidFill>
                <a:latin typeface="Arial" panose="020B0604020202020204" pitchFamily="34" charset="0"/>
                <a:cs typeface="Arial" panose="020B0604020202020204" pitchFamily="34" charset="0"/>
              </a:rPr>
              <a:t>– largest government funded national health scheme: 125.7m families, 16,085 hospitals (8,059 private &amp; 7,980 public).</a:t>
            </a:r>
            <a:endParaRPr lang="en-US" sz="1550" dirty="0">
              <a:solidFill>
                <a:schemeClr val="bg1"/>
              </a:solidFill>
              <a:latin typeface="Arial" panose="020B0604020202020204" pitchFamily="34" charset="0"/>
              <a:cs typeface="Arial" panose="020B0604020202020204" pitchFamily="34" charset="0"/>
            </a:endParaRPr>
          </a:p>
        </p:txBody>
      </p:sp>
      <p:grpSp>
        <p:nvGrpSpPr>
          <p:cNvPr id="11" name="Graphic 4">
            <a:extLst>
              <a:ext uri="{FF2B5EF4-FFF2-40B4-BE49-F238E27FC236}">
                <a16:creationId xmlns:a16="http://schemas.microsoft.com/office/drawing/2014/main" id="{25C88242-AF9F-4DF6-A5C3-4A3225173B46}"/>
              </a:ext>
            </a:extLst>
          </p:cNvPr>
          <p:cNvGrpSpPr/>
          <p:nvPr/>
        </p:nvGrpSpPr>
        <p:grpSpPr>
          <a:xfrm>
            <a:off x="903922" y="1359035"/>
            <a:ext cx="10122094" cy="2224716"/>
            <a:chOff x="903922" y="1359034"/>
            <a:chExt cx="10122094" cy="2459061"/>
          </a:xfrm>
          <a:solidFill>
            <a:srgbClr val="12044B"/>
          </a:solidFill>
        </p:grpSpPr>
        <p:grpSp>
          <p:nvGrpSpPr>
            <p:cNvPr id="12" name="Graphic 4">
              <a:extLst>
                <a:ext uri="{FF2B5EF4-FFF2-40B4-BE49-F238E27FC236}">
                  <a16:creationId xmlns:a16="http://schemas.microsoft.com/office/drawing/2014/main" id="{AE509D40-3122-4BDE-B2A9-F8B0C29DB45D}"/>
                </a:ext>
              </a:extLst>
            </p:cNvPr>
            <p:cNvGrpSpPr/>
            <p:nvPr/>
          </p:nvGrpSpPr>
          <p:grpSpPr>
            <a:xfrm>
              <a:off x="2494302" y="1542049"/>
              <a:ext cx="6159818" cy="2234957"/>
              <a:chOff x="2494302" y="1542049"/>
              <a:chExt cx="6159818" cy="2234957"/>
            </a:xfrm>
            <a:grpFill/>
          </p:grpSpPr>
          <p:grpSp>
            <p:nvGrpSpPr>
              <p:cNvPr id="15" name="Graphic 4">
                <a:extLst>
                  <a:ext uri="{FF2B5EF4-FFF2-40B4-BE49-F238E27FC236}">
                    <a16:creationId xmlns:a16="http://schemas.microsoft.com/office/drawing/2014/main" id="{C3A7F89F-9C1C-44B6-B3D7-92BE990A98EF}"/>
                  </a:ext>
                </a:extLst>
              </p:cNvPr>
              <p:cNvGrpSpPr/>
              <p:nvPr/>
            </p:nvGrpSpPr>
            <p:grpSpPr>
              <a:xfrm>
                <a:off x="4479429" y="1542049"/>
                <a:ext cx="2951023" cy="2232125"/>
                <a:chOff x="4479429" y="1542049"/>
                <a:chExt cx="2951023" cy="2232125"/>
              </a:xfrm>
              <a:grpFill/>
            </p:grpSpPr>
            <p:sp>
              <p:nvSpPr>
                <p:cNvPr id="18" name="Freeform: Shape 17">
                  <a:extLst>
                    <a:ext uri="{FF2B5EF4-FFF2-40B4-BE49-F238E27FC236}">
                      <a16:creationId xmlns:a16="http://schemas.microsoft.com/office/drawing/2014/main" id="{DE159E29-75A2-4850-B036-184B062E4841}"/>
                    </a:ext>
                  </a:extLst>
                </p:cNvPr>
                <p:cNvSpPr/>
                <p:nvPr/>
              </p:nvSpPr>
              <p:spPr>
                <a:xfrm>
                  <a:off x="7156729" y="2196846"/>
                  <a:ext cx="163186" cy="220165"/>
                </a:xfrm>
                <a:custGeom>
                  <a:avLst/>
                  <a:gdLst>
                    <a:gd name="connsiteX0" fmla="*/ 8888 w 163186"/>
                    <a:gd name="connsiteY0" fmla="*/ 220165 h 220165"/>
                    <a:gd name="connsiteX1" fmla="*/ 154525 w 163186"/>
                    <a:gd name="connsiteY1" fmla="*/ 220165 h 220165"/>
                    <a:gd name="connsiteX2" fmla="*/ 163186 w 163186"/>
                    <a:gd name="connsiteY2" fmla="*/ 211504 h 220165"/>
                    <a:gd name="connsiteX3" fmla="*/ 154525 w 163186"/>
                    <a:gd name="connsiteY3" fmla="*/ 202844 h 220165"/>
                    <a:gd name="connsiteX4" fmla="*/ 147232 w 163186"/>
                    <a:gd name="connsiteY4" fmla="*/ 202844 h 220165"/>
                    <a:gd name="connsiteX5" fmla="*/ 147232 w 163186"/>
                    <a:gd name="connsiteY5" fmla="*/ 110766 h 220165"/>
                    <a:gd name="connsiteX6" fmla="*/ 124441 w 163186"/>
                    <a:gd name="connsiteY6" fmla="*/ 61309 h 220165"/>
                    <a:gd name="connsiteX7" fmla="*/ 125808 w 163186"/>
                    <a:gd name="connsiteY7" fmla="*/ 58118 h 220165"/>
                    <a:gd name="connsiteX8" fmla="*/ 121022 w 163186"/>
                    <a:gd name="connsiteY8" fmla="*/ 53332 h 220165"/>
                    <a:gd name="connsiteX9" fmla="*/ 113045 w 163186"/>
                    <a:gd name="connsiteY9" fmla="*/ 53332 h 220165"/>
                    <a:gd name="connsiteX10" fmla="*/ 86379 w 163186"/>
                    <a:gd name="connsiteY10" fmla="*/ 45583 h 220165"/>
                    <a:gd name="connsiteX11" fmla="*/ 86379 w 163186"/>
                    <a:gd name="connsiteY11" fmla="*/ 45355 h 220165"/>
                    <a:gd name="connsiteX12" fmla="*/ 86379 w 163186"/>
                    <a:gd name="connsiteY12" fmla="*/ 4786 h 220165"/>
                    <a:gd name="connsiteX13" fmla="*/ 81593 w 163186"/>
                    <a:gd name="connsiteY13" fmla="*/ 0 h 220165"/>
                    <a:gd name="connsiteX14" fmla="*/ 76807 w 163186"/>
                    <a:gd name="connsiteY14" fmla="*/ 4786 h 220165"/>
                    <a:gd name="connsiteX15" fmla="*/ 76807 w 163186"/>
                    <a:gd name="connsiteY15" fmla="*/ 45355 h 220165"/>
                    <a:gd name="connsiteX16" fmla="*/ 76807 w 163186"/>
                    <a:gd name="connsiteY16" fmla="*/ 45583 h 220165"/>
                    <a:gd name="connsiteX17" fmla="*/ 50141 w 163186"/>
                    <a:gd name="connsiteY17" fmla="*/ 53332 h 220165"/>
                    <a:gd name="connsiteX18" fmla="*/ 42620 w 163186"/>
                    <a:gd name="connsiteY18" fmla="*/ 53332 h 220165"/>
                    <a:gd name="connsiteX19" fmla="*/ 37834 w 163186"/>
                    <a:gd name="connsiteY19" fmla="*/ 58118 h 220165"/>
                    <a:gd name="connsiteX20" fmla="*/ 38973 w 163186"/>
                    <a:gd name="connsiteY20" fmla="*/ 61081 h 220165"/>
                    <a:gd name="connsiteX21" fmla="*/ 15954 w 163186"/>
                    <a:gd name="connsiteY21" fmla="*/ 110994 h 220165"/>
                    <a:gd name="connsiteX22" fmla="*/ 15954 w 163186"/>
                    <a:gd name="connsiteY22" fmla="*/ 142902 h 220165"/>
                    <a:gd name="connsiteX23" fmla="*/ 15954 w 163186"/>
                    <a:gd name="connsiteY23" fmla="*/ 142902 h 220165"/>
                    <a:gd name="connsiteX24" fmla="*/ 15954 w 163186"/>
                    <a:gd name="connsiteY24" fmla="*/ 202844 h 220165"/>
                    <a:gd name="connsiteX25" fmla="*/ 8661 w 163186"/>
                    <a:gd name="connsiteY25" fmla="*/ 202844 h 220165"/>
                    <a:gd name="connsiteX26" fmla="*/ 0 w 163186"/>
                    <a:gd name="connsiteY26" fmla="*/ 211504 h 220165"/>
                    <a:gd name="connsiteX27" fmla="*/ 8888 w 163186"/>
                    <a:gd name="connsiteY27" fmla="*/ 220165 h 22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186" h="220165">
                      <a:moveTo>
                        <a:pt x="8888" y="220165"/>
                      </a:moveTo>
                      <a:lnTo>
                        <a:pt x="154525" y="220165"/>
                      </a:lnTo>
                      <a:cubicBezTo>
                        <a:pt x="159311" y="220165"/>
                        <a:pt x="163186" y="216291"/>
                        <a:pt x="163186" y="211504"/>
                      </a:cubicBezTo>
                      <a:cubicBezTo>
                        <a:pt x="163186" y="206718"/>
                        <a:pt x="159311" y="202844"/>
                        <a:pt x="154525" y="202844"/>
                      </a:cubicBezTo>
                      <a:lnTo>
                        <a:pt x="147232" y="202844"/>
                      </a:lnTo>
                      <a:lnTo>
                        <a:pt x="147232" y="110766"/>
                      </a:lnTo>
                      <a:cubicBezTo>
                        <a:pt x="147232" y="90938"/>
                        <a:pt x="138344" y="73388"/>
                        <a:pt x="124441" y="61309"/>
                      </a:cubicBezTo>
                      <a:cubicBezTo>
                        <a:pt x="125352" y="60397"/>
                        <a:pt x="125808" y="59258"/>
                        <a:pt x="125808" y="58118"/>
                      </a:cubicBezTo>
                      <a:cubicBezTo>
                        <a:pt x="125808" y="55383"/>
                        <a:pt x="123757" y="53332"/>
                        <a:pt x="121022" y="53332"/>
                      </a:cubicBezTo>
                      <a:lnTo>
                        <a:pt x="113045" y="53332"/>
                      </a:lnTo>
                      <a:cubicBezTo>
                        <a:pt x="105068" y="49002"/>
                        <a:pt x="95951" y="46267"/>
                        <a:pt x="86379" y="45583"/>
                      </a:cubicBezTo>
                      <a:cubicBezTo>
                        <a:pt x="86379" y="45583"/>
                        <a:pt x="86379" y="45355"/>
                        <a:pt x="86379" y="45355"/>
                      </a:cubicBezTo>
                      <a:lnTo>
                        <a:pt x="86379" y="4786"/>
                      </a:lnTo>
                      <a:cubicBezTo>
                        <a:pt x="86379" y="2051"/>
                        <a:pt x="84328" y="0"/>
                        <a:pt x="81593" y="0"/>
                      </a:cubicBezTo>
                      <a:cubicBezTo>
                        <a:pt x="78858" y="0"/>
                        <a:pt x="76807" y="2051"/>
                        <a:pt x="76807" y="4786"/>
                      </a:cubicBezTo>
                      <a:lnTo>
                        <a:pt x="76807" y="45355"/>
                      </a:lnTo>
                      <a:cubicBezTo>
                        <a:pt x="76807" y="45355"/>
                        <a:pt x="76807" y="45583"/>
                        <a:pt x="76807" y="45583"/>
                      </a:cubicBezTo>
                      <a:cubicBezTo>
                        <a:pt x="67234" y="46267"/>
                        <a:pt x="58118" y="49002"/>
                        <a:pt x="50141" y="53332"/>
                      </a:cubicBezTo>
                      <a:lnTo>
                        <a:pt x="42620" y="53332"/>
                      </a:lnTo>
                      <a:cubicBezTo>
                        <a:pt x="39885" y="53332"/>
                        <a:pt x="37834" y="55383"/>
                        <a:pt x="37834" y="58118"/>
                      </a:cubicBezTo>
                      <a:cubicBezTo>
                        <a:pt x="37834" y="59258"/>
                        <a:pt x="38289" y="60169"/>
                        <a:pt x="38973" y="61081"/>
                      </a:cubicBezTo>
                      <a:cubicBezTo>
                        <a:pt x="24842" y="73161"/>
                        <a:pt x="15954" y="90938"/>
                        <a:pt x="15954" y="110994"/>
                      </a:cubicBezTo>
                      <a:lnTo>
                        <a:pt x="15954" y="142902"/>
                      </a:lnTo>
                      <a:cubicBezTo>
                        <a:pt x="15954" y="142902"/>
                        <a:pt x="15954" y="142902"/>
                        <a:pt x="15954" y="142902"/>
                      </a:cubicBezTo>
                      <a:lnTo>
                        <a:pt x="15954" y="202844"/>
                      </a:lnTo>
                      <a:lnTo>
                        <a:pt x="8661" y="202844"/>
                      </a:lnTo>
                      <a:cubicBezTo>
                        <a:pt x="3874" y="202844"/>
                        <a:pt x="0" y="206718"/>
                        <a:pt x="0" y="211504"/>
                      </a:cubicBezTo>
                      <a:cubicBezTo>
                        <a:pt x="227" y="216063"/>
                        <a:pt x="4102" y="220165"/>
                        <a:pt x="8888" y="220165"/>
                      </a:cubicBezTo>
                      <a:close/>
                    </a:path>
                  </a:pathLst>
                </a:custGeom>
                <a:grpFill/>
                <a:ln w="2278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0C67BF1-A38F-4778-85FC-8F12E41BB2E4}"/>
                    </a:ext>
                  </a:extLst>
                </p:cNvPr>
                <p:cNvSpPr/>
                <p:nvPr/>
              </p:nvSpPr>
              <p:spPr>
                <a:xfrm>
                  <a:off x="7145561" y="2416783"/>
                  <a:ext cx="186661" cy="798155"/>
                </a:xfrm>
                <a:custGeom>
                  <a:avLst/>
                  <a:gdLst>
                    <a:gd name="connsiteX0" fmla="*/ 9801 w 186661"/>
                    <a:gd name="connsiteY0" fmla="*/ 627448 h 798155"/>
                    <a:gd name="connsiteX1" fmla="*/ 15499 w 186661"/>
                    <a:gd name="connsiteY1" fmla="*/ 627448 h 798155"/>
                    <a:gd name="connsiteX2" fmla="*/ 11852 w 186661"/>
                    <a:gd name="connsiteY2" fmla="*/ 798155 h 798155"/>
                    <a:gd name="connsiteX3" fmla="*/ 175038 w 186661"/>
                    <a:gd name="connsiteY3" fmla="*/ 798155 h 798155"/>
                    <a:gd name="connsiteX4" fmla="*/ 171163 w 186661"/>
                    <a:gd name="connsiteY4" fmla="*/ 627448 h 798155"/>
                    <a:gd name="connsiteX5" fmla="*/ 176861 w 186661"/>
                    <a:gd name="connsiteY5" fmla="*/ 627448 h 798155"/>
                    <a:gd name="connsiteX6" fmla="*/ 186661 w 186661"/>
                    <a:gd name="connsiteY6" fmla="*/ 617647 h 798155"/>
                    <a:gd name="connsiteX7" fmla="*/ 186661 w 186661"/>
                    <a:gd name="connsiteY7" fmla="*/ 616508 h 798155"/>
                    <a:gd name="connsiteX8" fmla="*/ 176861 w 186661"/>
                    <a:gd name="connsiteY8" fmla="*/ 606707 h 798155"/>
                    <a:gd name="connsiteX9" fmla="*/ 170708 w 186661"/>
                    <a:gd name="connsiteY9" fmla="*/ 606707 h 798155"/>
                    <a:gd name="connsiteX10" fmla="*/ 164554 w 186661"/>
                    <a:gd name="connsiteY10" fmla="*/ 332527 h 798155"/>
                    <a:gd name="connsiteX11" fmla="*/ 171163 w 186661"/>
                    <a:gd name="connsiteY11" fmla="*/ 332527 h 798155"/>
                    <a:gd name="connsiteX12" fmla="*/ 180736 w 186661"/>
                    <a:gd name="connsiteY12" fmla="*/ 322954 h 798155"/>
                    <a:gd name="connsiteX13" fmla="*/ 180736 w 186661"/>
                    <a:gd name="connsiteY13" fmla="*/ 321131 h 798155"/>
                    <a:gd name="connsiteX14" fmla="*/ 171163 w 186661"/>
                    <a:gd name="connsiteY14" fmla="*/ 311559 h 798155"/>
                    <a:gd name="connsiteX15" fmla="*/ 164098 w 186661"/>
                    <a:gd name="connsiteY15" fmla="*/ 311559 h 798155"/>
                    <a:gd name="connsiteX16" fmla="*/ 157033 w 186661"/>
                    <a:gd name="connsiteY16" fmla="*/ 0 h 798155"/>
                    <a:gd name="connsiteX17" fmla="*/ 28945 w 186661"/>
                    <a:gd name="connsiteY17" fmla="*/ 0 h 798155"/>
                    <a:gd name="connsiteX18" fmla="*/ 22336 w 186661"/>
                    <a:gd name="connsiteY18" fmla="*/ 311559 h 798155"/>
                    <a:gd name="connsiteX19" fmla="*/ 15271 w 186661"/>
                    <a:gd name="connsiteY19" fmla="*/ 311559 h 798155"/>
                    <a:gd name="connsiteX20" fmla="*/ 5698 w 186661"/>
                    <a:gd name="connsiteY20" fmla="*/ 321131 h 798155"/>
                    <a:gd name="connsiteX21" fmla="*/ 5698 w 186661"/>
                    <a:gd name="connsiteY21" fmla="*/ 322726 h 798155"/>
                    <a:gd name="connsiteX22" fmla="*/ 15271 w 186661"/>
                    <a:gd name="connsiteY22" fmla="*/ 332299 h 798155"/>
                    <a:gd name="connsiteX23" fmla="*/ 21880 w 186661"/>
                    <a:gd name="connsiteY23" fmla="*/ 332299 h 798155"/>
                    <a:gd name="connsiteX24" fmla="*/ 15954 w 186661"/>
                    <a:gd name="connsiteY24" fmla="*/ 606479 h 798155"/>
                    <a:gd name="connsiteX25" fmla="*/ 9801 w 186661"/>
                    <a:gd name="connsiteY25" fmla="*/ 606479 h 798155"/>
                    <a:gd name="connsiteX26" fmla="*/ 0 w 186661"/>
                    <a:gd name="connsiteY26" fmla="*/ 616280 h 798155"/>
                    <a:gd name="connsiteX27" fmla="*/ 0 w 186661"/>
                    <a:gd name="connsiteY27" fmla="*/ 617419 h 798155"/>
                    <a:gd name="connsiteX28" fmla="*/ 9801 w 186661"/>
                    <a:gd name="connsiteY28" fmla="*/ 627448 h 79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61" h="798155">
                      <a:moveTo>
                        <a:pt x="9801" y="627448"/>
                      </a:moveTo>
                      <a:lnTo>
                        <a:pt x="15499" y="627448"/>
                      </a:lnTo>
                      <a:lnTo>
                        <a:pt x="11852" y="798155"/>
                      </a:lnTo>
                      <a:lnTo>
                        <a:pt x="175038" y="798155"/>
                      </a:lnTo>
                      <a:lnTo>
                        <a:pt x="171163" y="627448"/>
                      </a:lnTo>
                      <a:lnTo>
                        <a:pt x="176861" y="627448"/>
                      </a:lnTo>
                      <a:cubicBezTo>
                        <a:pt x="182331" y="627448"/>
                        <a:pt x="186661" y="623117"/>
                        <a:pt x="186661" y="617647"/>
                      </a:cubicBezTo>
                      <a:lnTo>
                        <a:pt x="186661" y="616508"/>
                      </a:lnTo>
                      <a:cubicBezTo>
                        <a:pt x="186661" y="611038"/>
                        <a:pt x="182331" y="606707"/>
                        <a:pt x="176861" y="606707"/>
                      </a:cubicBezTo>
                      <a:lnTo>
                        <a:pt x="170708" y="606707"/>
                      </a:lnTo>
                      <a:lnTo>
                        <a:pt x="164554" y="332527"/>
                      </a:lnTo>
                      <a:lnTo>
                        <a:pt x="171163" y="332527"/>
                      </a:lnTo>
                      <a:cubicBezTo>
                        <a:pt x="176406" y="332527"/>
                        <a:pt x="180736" y="328196"/>
                        <a:pt x="180736" y="322954"/>
                      </a:cubicBezTo>
                      <a:lnTo>
                        <a:pt x="180736" y="321131"/>
                      </a:lnTo>
                      <a:cubicBezTo>
                        <a:pt x="180736" y="315889"/>
                        <a:pt x="176406" y="311559"/>
                        <a:pt x="171163" y="311559"/>
                      </a:cubicBezTo>
                      <a:lnTo>
                        <a:pt x="164098" y="311559"/>
                      </a:lnTo>
                      <a:lnTo>
                        <a:pt x="157033" y="0"/>
                      </a:lnTo>
                      <a:lnTo>
                        <a:pt x="28945" y="0"/>
                      </a:lnTo>
                      <a:lnTo>
                        <a:pt x="22336" y="311559"/>
                      </a:lnTo>
                      <a:lnTo>
                        <a:pt x="15271" y="311559"/>
                      </a:lnTo>
                      <a:cubicBezTo>
                        <a:pt x="10028" y="311559"/>
                        <a:pt x="5698" y="315889"/>
                        <a:pt x="5698" y="321131"/>
                      </a:cubicBezTo>
                      <a:lnTo>
                        <a:pt x="5698" y="322726"/>
                      </a:lnTo>
                      <a:cubicBezTo>
                        <a:pt x="5698" y="327968"/>
                        <a:pt x="10028" y="332299"/>
                        <a:pt x="15271" y="332299"/>
                      </a:cubicBezTo>
                      <a:lnTo>
                        <a:pt x="21880" y="332299"/>
                      </a:lnTo>
                      <a:lnTo>
                        <a:pt x="15954" y="606479"/>
                      </a:lnTo>
                      <a:lnTo>
                        <a:pt x="9801" y="606479"/>
                      </a:lnTo>
                      <a:cubicBezTo>
                        <a:pt x="4330" y="606479"/>
                        <a:pt x="0" y="610810"/>
                        <a:pt x="0" y="616280"/>
                      </a:cubicBezTo>
                      <a:lnTo>
                        <a:pt x="0" y="617419"/>
                      </a:lnTo>
                      <a:cubicBezTo>
                        <a:pt x="0" y="622889"/>
                        <a:pt x="4330" y="627448"/>
                        <a:pt x="9801" y="627448"/>
                      </a:cubicBezTo>
                      <a:close/>
                    </a:path>
                  </a:pathLst>
                </a:custGeom>
                <a:grpFill/>
                <a:ln w="2278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6D41AC2-50AD-4E90-BF28-8552133109C2}"/>
                    </a:ext>
                  </a:extLst>
                </p:cNvPr>
                <p:cNvSpPr/>
                <p:nvPr/>
              </p:nvSpPr>
              <p:spPr>
                <a:xfrm>
                  <a:off x="6918520" y="2369377"/>
                  <a:ext cx="154791" cy="845789"/>
                </a:xfrm>
                <a:custGeom>
                  <a:avLst/>
                  <a:gdLst>
                    <a:gd name="connsiteX0" fmla="*/ 7787 w 154791"/>
                    <a:gd name="connsiteY0" fmla="*/ 704027 h 845789"/>
                    <a:gd name="connsiteX1" fmla="*/ 12574 w 154791"/>
                    <a:gd name="connsiteY1" fmla="*/ 704027 h 845789"/>
                    <a:gd name="connsiteX2" fmla="*/ 9611 w 154791"/>
                    <a:gd name="connsiteY2" fmla="*/ 845789 h 845789"/>
                    <a:gd name="connsiteX3" fmla="*/ 144992 w 154791"/>
                    <a:gd name="connsiteY3" fmla="*/ 845789 h 845789"/>
                    <a:gd name="connsiteX4" fmla="*/ 141801 w 154791"/>
                    <a:gd name="connsiteY4" fmla="*/ 704027 h 845789"/>
                    <a:gd name="connsiteX5" fmla="*/ 146587 w 154791"/>
                    <a:gd name="connsiteY5" fmla="*/ 704027 h 845789"/>
                    <a:gd name="connsiteX6" fmla="*/ 154792 w 154791"/>
                    <a:gd name="connsiteY6" fmla="*/ 695822 h 845789"/>
                    <a:gd name="connsiteX7" fmla="*/ 154792 w 154791"/>
                    <a:gd name="connsiteY7" fmla="*/ 694910 h 845789"/>
                    <a:gd name="connsiteX8" fmla="*/ 146587 w 154791"/>
                    <a:gd name="connsiteY8" fmla="*/ 686705 h 845789"/>
                    <a:gd name="connsiteX9" fmla="*/ 141345 w 154791"/>
                    <a:gd name="connsiteY9" fmla="*/ 686705 h 845789"/>
                    <a:gd name="connsiteX10" fmla="*/ 136331 w 154791"/>
                    <a:gd name="connsiteY10" fmla="*/ 459247 h 845789"/>
                    <a:gd name="connsiteX11" fmla="*/ 141801 w 154791"/>
                    <a:gd name="connsiteY11" fmla="*/ 459247 h 845789"/>
                    <a:gd name="connsiteX12" fmla="*/ 149778 w 154791"/>
                    <a:gd name="connsiteY12" fmla="*/ 451270 h 845789"/>
                    <a:gd name="connsiteX13" fmla="*/ 149778 w 154791"/>
                    <a:gd name="connsiteY13" fmla="*/ 449902 h 845789"/>
                    <a:gd name="connsiteX14" fmla="*/ 141801 w 154791"/>
                    <a:gd name="connsiteY14" fmla="*/ 441925 h 845789"/>
                    <a:gd name="connsiteX15" fmla="*/ 136103 w 154791"/>
                    <a:gd name="connsiteY15" fmla="*/ 441925 h 845789"/>
                    <a:gd name="connsiteX16" fmla="*/ 130177 w 154791"/>
                    <a:gd name="connsiteY16" fmla="*/ 183471 h 845789"/>
                    <a:gd name="connsiteX17" fmla="*/ 137470 w 154791"/>
                    <a:gd name="connsiteY17" fmla="*/ 183471 h 845789"/>
                    <a:gd name="connsiteX18" fmla="*/ 144764 w 154791"/>
                    <a:gd name="connsiteY18" fmla="*/ 176178 h 845789"/>
                    <a:gd name="connsiteX19" fmla="*/ 137470 w 154791"/>
                    <a:gd name="connsiteY19" fmla="*/ 168884 h 845789"/>
                    <a:gd name="connsiteX20" fmla="*/ 131545 w 154791"/>
                    <a:gd name="connsiteY20" fmla="*/ 168884 h 845789"/>
                    <a:gd name="connsiteX21" fmla="*/ 131545 w 154791"/>
                    <a:gd name="connsiteY21" fmla="*/ 92533 h 845789"/>
                    <a:gd name="connsiteX22" fmla="*/ 113312 w 154791"/>
                    <a:gd name="connsiteY22" fmla="*/ 51964 h 845789"/>
                    <a:gd name="connsiteX23" fmla="*/ 114679 w 154791"/>
                    <a:gd name="connsiteY23" fmla="*/ 48774 h 845789"/>
                    <a:gd name="connsiteX24" fmla="*/ 109893 w 154791"/>
                    <a:gd name="connsiteY24" fmla="*/ 43987 h 845789"/>
                    <a:gd name="connsiteX25" fmla="*/ 101460 w 154791"/>
                    <a:gd name="connsiteY25" fmla="*/ 43987 h 845789"/>
                    <a:gd name="connsiteX26" fmla="*/ 81859 w 154791"/>
                    <a:gd name="connsiteY26" fmla="*/ 38517 h 845789"/>
                    <a:gd name="connsiteX27" fmla="*/ 81859 w 154791"/>
                    <a:gd name="connsiteY27" fmla="*/ 38289 h 845789"/>
                    <a:gd name="connsiteX28" fmla="*/ 81859 w 154791"/>
                    <a:gd name="connsiteY28" fmla="*/ 4786 h 845789"/>
                    <a:gd name="connsiteX29" fmla="*/ 77073 w 154791"/>
                    <a:gd name="connsiteY29" fmla="*/ 0 h 845789"/>
                    <a:gd name="connsiteX30" fmla="*/ 72287 w 154791"/>
                    <a:gd name="connsiteY30" fmla="*/ 4786 h 845789"/>
                    <a:gd name="connsiteX31" fmla="*/ 72287 w 154791"/>
                    <a:gd name="connsiteY31" fmla="*/ 38289 h 845789"/>
                    <a:gd name="connsiteX32" fmla="*/ 72287 w 154791"/>
                    <a:gd name="connsiteY32" fmla="*/ 38517 h 845789"/>
                    <a:gd name="connsiteX33" fmla="*/ 52686 w 154791"/>
                    <a:gd name="connsiteY33" fmla="*/ 43987 h 845789"/>
                    <a:gd name="connsiteX34" fmla="*/ 44709 w 154791"/>
                    <a:gd name="connsiteY34" fmla="*/ 43987 h 845789"/>
                    <a:gd name="connsiteX35" fmla="*/ 39923 w 154791"/>
                    <a:gd name="connsiteY35" fmla="*/ 48774 h 845789"/>
                    <a:gd name="connsiteX36" fmla="*/ 41063 w 154791"/>
                    <a:gd name="connsiteY36" fmla="*/ 51736 h 845789"/>
                    <a:gd name="connsiteX37" fmla="*/ 22602 w 154791"/>
                    <a:gd name="connsiteY37" fmla="*/ 92533 h 845789"/>
                    <a:gd name="connsiteX38" fmla="*/ 22602 w 154791"/>
                    <a:gd name="connsiteY38" fmla="*/ 118971 h 845789"/>
                    <a:gd name="connsiteX39" fmla="*/ 22602 w 154791"/>
                    <a:gd name="connsiteY39" fmla="*/ 118971 h 845789"/>
                    <a:gd name="connsiteX40" fmla="*/ 22602 w 154791"/>
                    <a:gd name="connsiteY40" fmla="*/ 168884 h 845789"/>
                    <a:gd name="connsiteX41" fmla="*/ 16676 w 154791"/>
                    <a:gd name="connsiteY41" fmla="*/ 168884 h 845789"/>
                    <a:gd name="connsiteX42" fmla="*/ 9383 w 154791"/>
                    <a:gd name="connsiteY42" fmla="*/ 176178 h 845789"/>
                    <a:gd name="connsiteX43" fmla="*/ 16676 w 154791"/>
                    <a:gd name="connsiteY43" fmla="*/ 183471 h 845789"/>
                    <a:gd name="connsiteX44" fmla="*/ 77073 w 154791"/>
                    <a:gd name="connsiteY44" fmla="*/ 183471 h 845789"/>
                    <a:gd name="connsiteX45" fmla="*/ 23970 w 154791"/>
                    <a:gd name="connsiteY45" fmla="*/ 183471 h 845789"/>
                    <a:gd name="connsiteX46" fmla="*/ 18499 w 154791"/>
                    <a:gd name="connsiteY46" fmla="*/ 441925 h 845789"/>
                    <a:gd name="connsiteX47" fmla="*/ 12802 w 154791"/>
                    <a:gd name="connsiteY47" fmla="*/ 441925 h 845789"/>
                    <a:gd name="connsiteX48" fmla="*/ 4824 w 154791"/>
                    <a:gd name="connsiteY48" fmla="*/ 449902 h 845789"/>
                    <a:gd name="connsiteX49" fmla="*/ 4824 w 154791"/>
                    <a:gd name="connsiteY49" fmla="*/ 451270 h 845789"/>
                    <a:gd name="connsiteX50" fmla="*/ 12802 w 154791"/>
                    <a:gd name="connsiteY50" fmla="*/ 459247 h 845789"/>
                    <a:gd name="connsiteX51" fmla="*/ 18272 w 154791"/>
                    <a:gd name="connsiteY51" fmla="*/ 459247 h 845789"/>
                    <a:gd name="connsiteX52" fmla="*/ 13485 w 154791"/>
                    <a:gd name="connsiteY52" fmla="*/ 686705 h 845789"/>
                    <a:gd name="connsiteX53" fmla="*/ 8244 w 154791"/>
                    <a:gd name="connsiteY53" fmla="*/ 686705 h 845789"/>
                    <a:gd name="connsiteX54" fmla="*/ 39 w 154791"/>
                    <a:gd name="connsiteY54" fmla="*/ 694910 h 845789"/>
                    <a:gd name="connsiteX55" fmla="*/ 39 w 154791"/>
                    <a:gd name="connsiteY55" fmla="*/ 695822 h 845789"/>
                    <a:gd name="connsiteX56" fmla="*/ 7787 w 154791"/>
                    <a:gd name="connsiteY56" fmla="*/ 704027 h 84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4791" h="845789">
                      <a:moveTo>
                        <a:pt x="7787" y="704027"/>
                      </a:moveTo>
                      <a:lnTo>
                        <a:pt x="12574" y="704027"/>
                      </a:lnTo>
                      <a:lnTo>
                        <a:pt x="9611" y="845789"/>
                      </a:lnTo>
                      <a:lnTo>
                        <a:pt x="144992" y="845789"/>
                      </a:lnTo>
                      <a:lnTo>
                        <a:pt x="141801" y="704027"/>
                      </a:lnTo>
                      <a:lnTo>
                        <a:pt x="146587" y="704027"/>
                      </a:lnTo>
                      <a:cubicBezTo>
                        <a:pt x="151145" y="704027"/>
                        <a:pt x="154792" y="700380"/>
                        <a:pt x="154792" y="695822"/>
                      </a:cubicBezTo>
                      <a:lnTo>
                        <a:pt x="154792" y="694910"/>
                      </a:lnTo>
                      <a:cubicBezTo>
                        <a:pt x="154792" y="690352"/>
                        <a:pt x="151145" y="686705"/>
                        <a:pt x="146587" y="686705"/>
                      </a:cubicBezTo>
                      <a:lnTo>
                        <a:pt x="141345" y="686705"/>
                      </a:lnTo>
                      <a:lnTo>
                        <a:pt x="136331" y="459247"/>
                      </a:lnTo>
                      <a:lnTo>
                        <a:pt x="141801" y="459247"/>
                      </a:lnTo>
                      <a:cubicBezTo>
                        <a:pt x="146131" y="459247"/>
                        <a:pt x="149778" y="455600"/>
                        <a:pt x="149778" y="451270"/>
                      </a:cubicBezTo>
                      <a:lnTo>
                        <a:pt x="149778" y="449902"/>
                      </a:lnTo>
                      <a:cubicBezTo>
                        <a:pt x="149778" y="445572"/>
                        <a:pt x="146131" y="441925"/>
                        <a:pt x="141801" y="441925"/>
                      </a:cubicBezTo>
                      <a:lnTo>
                        <a:pt x="136103" y="441925"/>
                      </a:lnTo>
                      <a:lnTo>
                        <a:pt x="130177" y="183471"/>
                      </a:lnTo>
                      <a:lnTo>
                        <a:pt x="137470" y="183471"/>
                      </a:lnTo>
                      <a:cubicBezTo>
                        <a:pt x="141573" y="183471"/>
                        <a:pt x="144764" y="180280"/>
                        <a:pt x="144764" y="176178"/>
                      </a:cubicBezTo>
                      <a:cubicBezTo>
                        <a:pt x="144764" y="172303"/>
                        <a:pt x="141573" y="168884"/>
                        <a:pt x="137470" y="168884"/>
                      </a:cubicBezTo>
                      <a:lnTo>
                        <a:pt x="131545" y="168884"/>
                      </a:lnTo>
                      <a:lnTo>
                        <a:pt x="131545" y="92533"/>
                      </a:lnTo>
                      <a:cubicBezTo>
                        <a:pt x="131545" y="76351"/>
                        <a:pt x="124479" y="61993"/>
                        <a:pt x="113312" y="51964"/>
                      </a:cubicBezTo>
                      <a:cubicBezTo>
                        <a:pt x="113995" y="51053"/>
                        <a:pt x="114679" y="49913"/>
                        <a:pt x="114679" y="48774"/>
                      </a:cubicBezTo>
                      <a:cubicBezTo>
                        <a:pt x="114679" y="46039"/>
                        <a:pt x="112628" y="43987"/>
                        <a:pt x="109893" y="43987"/>
                      </a:cubicBezTo>
                      <a:lnTo>
                        <a:pt x="101460" y="43987"/>
                      </a:lnTo>
                      <a:cubicBezTo>
                        <a:pt x="95534" y="41025"/>
                        <a:pt x="88925" y="38973"/>
                        <a:pt x="81859" y="38517"/>
                      </a:cubicBezTo>
                      <a:cubicBezTo>
                        <a:pt x="81859" y="38517"/>
                        <a:pt x="81859" y="38289"/>
                        <a:pt x="81859" y="38289"/>
                      </a:cubicBezTo>
                      <a:lnTo>
                        <a:pt x="81859" y="4786"/>
                      </a:lnTo>
                      <a:cubicBezTo>
                        <a:pt x="81859" y="2051"/>
                        <a:pt x="79808" y="0"/>
                        <a:pt x="77073" y="0"/>
                      </a:cubicBezTo>
                      <a:cubicBezTo>
                        <a:pt x="74339" y="0"/>
                        <a:pt x="72287" y="2051"/>
                        <a:pt x="72287" y="4786"/>
                      </a:cubicBezTo>
                      <a:lnTo>
                        <a:pt x="72287" y="38289"/>
                      </a:lnTo>
                      <a:cubicBezTo>
                        <a:pt x="72287" y="38289"/>
                        <a:pt x="72287" y="38517"/>
                        <a:pt x="72287" y="38517"/>
                      </a:cubicBezTo>
                      <a:cubicBezTo>
                        <a:pt x="65222" y="39201"/>
                        <a:pt x="58612" y="41025"/>
                        <a:pt x="52686" y="43987"/>
                      </a:cubicBezTo>
                      <a:lnTo>
                        <a:pt x="44709" y="43987"/>
                      </a:lnTo>
                      <a:cubicBezTo>
                        <a:pt x="41975" y="43987"/>
                        <a:pt x="39923" y="46039"/>
                        <a:pt x="39923" y="48774"/>
                      </a:cubicBezTo>
                      <a:cubicBezTo>
                        <a:pt x="39923" y="49913"/>
                        <a:pt x="40380" y="51053"/>
                        <a:pt x="41063" y="51736"/>
                      </a:cubicBezTo>
                      <a:cubicBezTo>
                        <a:pt x="29668" y="61765"/>
                        <a:pt x="22602" y="76351"/>
                        <a:pt x="22602" y="92533"/>
                      </a:cubicBezTo>
                      <a:lnTo>
                        <a:pt x="22602" y="118971"/>
                      </a:lnTo>
                      <a:cubicBezTo>
                        <a:pt x="22602" y="118971"/>
                        <a:pt x="22602" y="118971"/>
                        <a:pt x="22602" y="118971"/>
                      </a:cubicBezTo>
                      <a:lnTo>
                        <a:pt x="22602" y="168884"/>
                      </a:lnTo>
                      <a:lnTo>
                        <a:pt x="16676" y="168884"/>
                      </a:lnTo>
                      <a:cubicBezTo>
                        <a:pt x="12802" y="168884"/>
                        <a:pt x="9383" y="172075"/>
                        <a:pt x="9383" y="176178"/>
                      </a:cubicBezTo>
                      <a:cubicBezTo>
                        <a:pt x="9383" y="180052"/>
                        <a:pt x="12574" y="183471"/>
                        <a:pt x="16676" y="183471"/>
                      </a:cubicBezTo>
                      <a:lnTo>
                        <a:pt x="77073" y="183471"/>
                      </a:lnTo>
                      <a:lnTo>
                        <a:pt x="23970" y="183471"/>
                      </a:lnTo>
                      <a:lnTo>
                        <a:pt x="18499" y="441925"/>
                      </a:lnTo>
                      <a:lnTo>
                        <a:pt x="12802" y="441925"/>
                      </a:lnTo>
                      <a:cubicBezTo>
                        <a:pt x="8471" y="441925"/>
                        <a:pt x="4824" y="445572"/>
                        <a:pt x="4824" y="449902"/>
                      </a:cubicBezTo>
                      <a:lnTo>
                        <a:pt x="4824" y="451270"/>
                      </a:lnTo>
                      <a:cubicBezTo>
                        <a:pt x="4824" y="455600"/>
                        <a:pt x="8471" y="459247"/>
                        <a:pt x="12802" y="459247"/>
                      </a:cubicBezTo>
                      <a:lnTo>
                        <a:pt x="18272" y="459247"/>
                      </a:lnTo>
                      <a:lnTo>
                        <a:pt x="13485" y="686705"/>
                      </a:lnTo>
                      <a:lnTo>
                        <a:pt x="8244" y="686705"/>
                      </a:lnTo>
                      <a:cubicBezTo>
                        <a:pt x="3685" y="686705"/>
                        <a:pt x="39" y="690352"/>
                        <a:pt x="39" y="694910"/>
                      </a:cubicBezTo>
                      <a:lnTo>
                        <a:pt x="39" y="695822"/>
                      </a:lnTo>
                      <a:cubicBezTo>
                        <a:pt x="-417" y="700380"/>
                        <a:pt x="3230" y="704027"/>
                        <a:pt x="7787" y="704027"/>
                      </a:cubicBezTo>
                      <a:close/>
                    </a:path>
                  </a:pathLst>
                </a:custGeom>
                <a:grpFill/>
                <a:ln w="2278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A6BFF09-4C42-4183-96E6-9F1C31582F2E}"/>
                    </a:ext>
                  </a:extLst>
                </p:cNvPr>
                <p:cNvSpPr/>
                <p:nvPr/>
              </p:nvSpPr>
              <p:spPr>
                <a:xfrm>
                  <a:off x="5928959" y="1542049"/>
                  <a:ext cx="52192" cy="127404"/>
                </a:xfrm>
                <a:custGeom>
                  <a:avLst/>
                  <a:gdLst>
                    <a:gd name="connsiteX0" fmla="*/ 52192 w 52192"/>
                    <a:gd name="connsiteY0" fmla="*/ 101650 h 127404"/>
                    <a:gd name="connsiteX1" fmla="*/ 28489 w 52192"/>
                    <a:gd name="connsiteY1" fmla="*/ 75895 h 127404"/>
                    <a:gd name="connsiteX2" fmla="*/ 28489 w 52192"/>
                    <a:gd name="connsiteY2" fmla="*/ 75668 h 127404"/>
                    <a:gd name="connsiteX3" fmla="*/ 28489 w 52192"/>
                    <a:gd name="connsiteY3" fmla="*/ 75440 h 127404"/>
                    <a:gd name="connsiteX4" fmla="*/ 41708 w 52192"/>
                    <a:gd name="connsiteY4" fmla="*/ 60169 h 127404"/>
                    <a:gd name="connsiteX5" fmla="*/ 28489 w 52192"/>
                    <a:gd name="connsiteY5" fmla="*/ 44899 h 127404"/>
                    <a:gd name="connsiteX6" fmla="*/ 28489 w 52192"/>
                    <a:gd name="connsiteY6" fmla="*/ 28489 h 127404"/>
                    <a:gd name="connsiteX7" fmla="*/ 41025 w 52192"/>
                    <a:gd name="connsiteY7" fmla="*/ 22336 h 127404"/>
                    <a:gd name="connsiteX8" fmla="*/ 47634 w 52192"/>
                    <a:gd name="connsiteY8" fmla="*/ 6610 h 127404"/>
                    <a:gd name="connsiteX9" fmla="*/ 45355 w 52192"/>
                    <a:gd name="connsiteY9" fmla="*/ 4330 h 127404"/>
                    <a:gd name="connsiteX10" fmla="*/ 43076 w 52192"/>
                    <a:gd name="connsiteY10" fmla="*/ 6610 h 127404"/>
                    <a:gd name="connsiteX11" fmla="*/ 38062 w 52192"/>
                    <a:gd name="connsiteY11" fmla="*/ 18917 h 127404"/>
                    <a:gd name="connsiteX12" fmla="*/ 28945 w 52192"/>
                    <a:gd name="connsiteY12" fmla="*/ 23703 h 127404"/>
                    <a:gd name="connsiteX13" fmla="*/ 28945 w 52192"/>
                    <a:gd name="connsiteY13" fmla="*/ 2507 h 127404"/>
                    <a:gd name="connsiteX14" fmla="*/ 26438 w 52192"/>
                    <a:gd name="connsiteY14" fmla="*/ 0 h 127404"/>
                    <a:gd name="connsiteX15" fmla="*/ 23931 w 52192"/>
                    <a:gd name="connsiteY15" fmla="*/ 2507 h 127404"/>
                    <a:gd name="connsiteX16" fmla="*/ 23931 w 52192"/>
                    <a:gd name="connsiteY16" fmla="*/ 23703 h 127404"/>
                    <a:gd name="connsiteX17" fmla="*/ 13219 w 52192"/>
                    <a:gd name="connsiteY17" fmla="*/ 18689 h 127404"/>
                    <a:gd name="connsiteX18" fmla="*/ 7977 w 52192"/>
                    <a:gd name="connsiteY18" fmla="*/ 6382 h 127404"/>
                    <a:gd name="connsiteX19" fmla="*/ 5470 w 52192"/>
                    <a:gd name="connsiteY19" fmla="*/ 3875 h 127404"/>
                    <a:gd name="connsiteX20" fmla="*/ 2963 w 52192"/>
                    <a:gd name="connsiteY20" fmla="*/ 6382 h 127404"/>
                    <a:gd name="connsiteX21" fmla="*/ 9572 w 52192"/>
                    <a:gd name="connsiteY21" fmla="*/ 22108 h 127404"/>
                    <a:gd name="connsiteX22" fmla="*/ 23703 w 52192"/>
                    <a:gd name="connsiteY22" fmla="*/ 28489 h 127404"/>
                    <a:gd name="connsiteX23" fmla="*/ 23703 w 52192"/>
                    <a:gd name="connsiteY23" fmla="*/ 44671 h 127404"/>
                    <a:gd name="connsiteX24" fmla="*/ 10484 w 52192"/>
                    <a:gd name="connsiteY24" fmla="*/ 59941 h 127404"/>
                    <a:gd name="connsiteX25" fmla="*/ 23703 w 52192"/>
                    <a:gd name="connsiteY25" fmla="*/ 75212 h 127404"/>
                    <a:gd name="connsiteX26" fmla="*/ 23703 w 52192"/>
                    <a:gd name="connsiteY26" fmla="*/ 75440 h 127404"/>
                    <a:gd name="connsiteX27" fmla="*/ 23703 w 52192"/>
                    <a:gd name="connsiteY27" fmla="*/ 75668 h 127404"/>
                    <a:gd name="connsiteX28" fmla="*/ 0 w 52192"/>
                    <a:gd name="connsiteY28" fmla="*/ 101422 h 127404"/>
                    <a:gd name="connsiteX29" fmla="*/ 25982 w 52192"/>
                    <a:gd name="connsiteY29" fmla="*/ 127404 h 127404"/>
                    <a:gd name="connsiteX30" fmla="*/ 52192 w 52192"/>
                    <a:gd name="connsiteY30" fmla="*/ 101650 h 12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192" h="127404">
                      <a:moveTo>
                        <a:pt x="52192" y="101650"/>
                      </a:moveTo>
                      <a:cubicBezTo>
                        <a:pt x="52192" y="88203"/>
                        <a:pt x="41708" y="77035"/>
                        <a:pt x="28489" y="75895"/>
                      </a:cubicBezTo>
                      <a:cubicBezTo>
                        <a:pt x="28489" y="75895"/>
                        <a:pt x="28489" y="75668"/>
                        <a:pt x="28489" y="75668"/>
                      </a:cubicBezTo>
                      <a:lnTo>
                        <a:pt x="28489" y="75440"/>
                      </a:lnTo>
                      <a:cubicBezTo>
                        <a:pt x="36010" y="74300"/>
                        <a:pt x="41708" y="67918"/>
                        <a:pt x="41708" y="60169"/>
                      </a:cubicBezTo>
                      <a:cubicBezTo>
                        <a:pt x="41708" y="52420"/>
                        <a:pt x="36010" y="46039"/>
                        <a:pt x="28489" y="44899"/>
                      </a:cubicBezTo>
                      <a:lnTo>
                        <a:pt x="28489" y="28489"/>
                      </a:lnTo>
                      <a:cubicBezTo>
                        <a:pt x="33276" y="27806"/>
                        <a:pt x="37606" y="25754"/>
                        <a:pt x="41025" y="22336"/>
                      </a:cubicBezTo>
                      <a:cubicBezTo>
                        <a:pt x="45127" y="18233"/>
                        <a:pt x="47634" y="12535"/>
                        <a:pt x="47634" y="6610"/>
                      </a:cubicBezTo>
                      <a:cubicBezTo>
                        <a:pt x="47634" y="5242"/>
                        <a:pt x="46495" y="4330"/>
                        <a:pt x="45355" y="4330"/>
                      </a:cubicBezTo>
                      <a:cubicBezTo>
                        <a:pt x="43987" y="4330"/>
                        <a:pt x="42848" y="5470"/>
                        <a:pt x="43076" y="6610"/>
                      </a:cubicBezTo>
                      <a:cubicBezTo>
                        <a:pt x="43076" y="11396"/>
                        <a:pt x="41252" y="15726"/>
                        <a:pt x="38062" y="18917"/>
                      </a:cubicBezTo>
                      <a:cubicBezTo>
                        <a:pt x="35554" y="21424"/>
                        <a:pt x="32364" y="23019"/>
                        <a:pt x="28945" y="23703"/>
                      </a:cubicBezTo>
                      <a:lnTo>
                        <a:pt x="28945" y="2507"/>
                      </a:lnTo>
                      <a:cubicBezTo>
                        <a:pt x="28945" y="1140"/>
                        <a:pt x="27805" y="0"/>
                        <a:pt x="26438" y="0"/>
                      </a:cubicBezTo>
                      <a:cubicBezTo>
                        <a:pt x="25071" y="0"/>
                        <a:pt x="23931" y="1140"/>
                        <a:pt x="23931" y="2507"/>
                      </a:cubicBezTo>
                      <a:lnTo>
                        <a:pt x="23931" y="23703"/>
                      </a:lnTo>
                      <a:cubicBezTo>
                        <a:pt x="19829" y="23247"/>
                        <a:pt x="16182" y="21652"/>
                        <a:pt x="13219" y="18689"/>
                      </a:cubicBezTo>
                      <a:cubicBezTo>
                        <a:pt x="9800" y="15498"/>
                        <a:pt x="7977" y="10940"/>
                        <a:pt x="7977" y="6382"/>
                      </a:cubicBezTo>
                      <a:cubicBezTo>
                        <a:pt x="7977" y="5014"/>
                        <a:pt x="6837" y="3875"/>
                        <a:pt x="5470" y="3875"/>
                      </a:cubicBezTo>
                      <a:cubicBezTo>
                        <a:pt x="4103" y="3875"/>
                        <a:pt x="2963" y="5014"/>
                        <a:pt x="2963" y="6382"/>
                      </a:cubicBezTo>
                      <a:cubicBezTo>
                        <a:pt x="2963" y="12307"/>
                        <a:pt x="5242" y="18005"/>
                        <a:pt x="9572" y="22108"/>
                      </a:cubicBezTo>
                      <a:cubicBezTo>
                        <a:pt x="13447" y="25982"/>
                        <a:pt x="18461" y="28033"/>
                        <a:pt x="23703" y="28489"/>
                      </a:cubicBezTo>
                      <a:lnTo>
                        <a:pt x="23703" y="44671"/>
                      </a:lnTo>
                      <a:cubicBezTo>
                        <a:pt x="16182" y="45811"/>
                        <a:pt x="10484" y="52192"/>
                        <a:pt x="10484" y="59941"/>
                      </a:cubicBezTo>
                      <a:cubicBezTo>
                        <a:pt x="10484" y="67691"/>
                        <a:pt x="16182" y="74072"/>
                        <a:pt x="23703" y="75212"/>
                      </a:cubicBezTo>
                      <a:lnTo>
                        <a:pt x="23703" y="75440"/>
                      </a:lnTo>
                      <a:cubicBezTo>
                        <a:pt x="23703" y="75440"/>
                        <a:pt x="23703" y="75668"/>
                        <a:pt x="23703" y="75668"/>
                      </a:cubicBezTo>
                      <a:cubicBezTo>
                        <a:pt x="10484" y="76807"/>
                        <a:pt x="0" y="87747"/>
                        <a:pt x="0" y="101422"/>
                      </a:cubicBezTo>
                      <a:cubicBezTo>
                        <a:pt x="0" y="115780"/>
                        <a:pt x="11624" y="127404"/>
                        <a:pt x="25982" y="127404"/>
                      </a:cubicBezTo>
                      <a:cubicBezTo>
                        <a:pt x="40341" y="127404"/>
                        <a:pt x="52192" y="116008"/>
                        <a:pt x="52192" y="101650"/>
                      </a:cubicBezTo>
                      <a:close/>
                    </a:path>
                  </a:pathLst>
                </a:custGeom>
                <a:grpFill/>
                <a:ln w="2278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7D2B23-A5C5-4929-A14D-6E557FCE460E}"/>
                    </a:ext>
                  </a:extLst>
                </p:cNvPr>
                <p:cNvSpPr/>
                <p:nvPr/>
              </p:nvSpPr>
              <p:spPr>
                <a:xfrm>
                  <a:off x="4479429" y="1669680"/>
                  <a:ext cx="2951023" cy="1668559"/>
                </a:xfrm>
                <a:custGeom>
                  <a:avLst/>
                  <a:gdLst>
                    <a:gd name="connsiteX0" fmla="*/ 2951024 w 2951023"/>
                    <a:gd name="connsiteY0" fmla="*/ 1626167 h 1668559"/>
                    <a:gd name="connsiteX1" fmla="*/ 2891539 w 2951023"/>
                    <a:gd name="connsiteY1" fmla="*/ 1626167 h 1668559"/>
                    <a:gd name="connsiteX2" fmla="*/ 2891539 w 2951023"/>
                    <a:gd name="connsiteY2" fmla="*/ 1545030 h 1668559"/>
                    <a:gd name="connsiteX3" fmla="*/ 2311955 w 2951023"/>
                    <a:gd name="connsiteY3" fmla="*/ 1545486 h 1668559"/>
                    <a:gd name="connsiteX4" fmla="*/ 2311955 w 2951023"/>
                    <a:gd name="connsiteY4" fmla="*/ 1545486 h 1668559"/>
                    <a:gd name="connsiteX5" fmla="*/ 2311955 w 2951023"/>
                    <a:gd name="connsiteY5" fmla="*/ 1545486 h 1668559"/>
                    <a:gd name="connsiteX6" fmla="*/ 2340900 w 2951023"/>
                    <a:gd name="connsiteY6" fmla="*/ 1545486 h 1668559"/>
                    <a:gd name="connsiteX7" fmla="*/ 2358449 w 2951023"/>
                    <a:gd name="connsiteY7" fmla="*/ 1545486 h 1668559"/>
                    <a:gd name="connsiteX8" fmla="*/ 2357993 w 2951023"/>
                    <a:gd name="connsiteY8" fmla="*/ 779466 h 1668559"/>
                    <a:gd name="connsiteX9" fmla="*/ 2366426 w 2951023"/>
                    <a:gd name="connsiteY9" fmla="*/ 779466 h 1668559"/>
                    <a:gd name="connsiteX10" fmla="*/ 2372124 w 2951023"/>
                    <a:gd name="connsiteY10" fmla="*/ 769210 h 1668559"/>
                    <a:gd name="connsiteX11" fmla="*/ 2362779 w 2951023"/>
                    <a:gd name="connsiteY11" fmla="*/ 760777 h 1668559"/>
                    <a:gd name="connsiteX12" fmla="*/ 2353207 w 2951023"/>
                    <a:gd name="connsiteY12" fmla="*/ 746875 h 1668559"/>
                    <a:gd name="connsiteX13" fmla="*/ 2345230 w 2951023"/>
                    <a:gd name="connsiteY13" fmla="*/ 746875 h 1668559"/>
                    <a:gd name="connsiteX14" fmla="*/ 2335657 w 2951023"/>
                    <a:gd name="connsiteY14" fmla="*/ 760777 h 1668559"/>
                    <a:gd name="connsiteX15" fmla="*/ 2326314 w 2951023"/>
                    <a:gd name="connsiteY15" fmla="*/ 769210 h 1668559"/>
                    <a:gd name="connsiteX16" fmla="*/ 2332011 w 2951023"/>
                    <a:gd name="connsiteY16" fmla="*/ 779466 h 1668559"/>
                    <a:gd name="connsiteX17" fmla="*/ 2340444 w 2951023"/>
                    <a:gd name="connsiteY17" fmla="*/ 779466 h 1668559"/>
                    <a:gd name="connsiteX18" fmla="*/ 2340444 w 2951023"/>
                    <a:gd name="connsiteY18" fmla="*/ 875646 h 1668559"/>
                    <a:gd name="connsiteX19" fmla="*/ 2159936 w 2951023"/>
                    <a:gd name="connsiteY19" fmla="*/ 875646 h 1668559"/>
                    <a:gd name="connsiteX20" fmla="*/ 2159936 w 2951023"/>
                    <a:gd name="connsiteY20" fmla="*/ 738670 h 1668559"/>
                    <a:gd name="connsiteX21" fmla="*/ 2168369 w 2951023"/>
                    <a:gd name="connsiteY21" fmla="*/ 738670 h 1668559"/>
                    <a:gd name="connsiteX22" fmla="*/ 2174067 w 2951023"/>
                    <a:gd name="connsiteY22" fmla="*/ 728414 h 1668559"/>
                    <a:gd name="connsiteX23" fmla="*/ 2164723 w 2951023"/>
                    <a:gd name="connsiteY23" fmla="*/ 719981 h 1668559"/>
                    <a:gd name="connsiteX24" fmla="*/ 2155150 w 2951023"/>
                    <a:gd name="connsiteY24" fmla="*/ 706078 h 1668559"/>
                    <a:gd name="connsiteX25" fmla="*/ 2147173 w 2951023"/>
                    <a:gd name="connsiteY25" fmla="*/ 706078 h 1668559"/>
                    <a:gd name="connsiteX26" fmla="*/ 2137601 w 2951023"/>
                    <a:gd name="connsiteY26" fmla="*/ 720209 h 1668559"/>
                    <a:gd name="connsiteX27" fmla="*/ 2128256 w 2951023"/>
                    <a:gd name="connsiteY27" fmla="*/ 728641 h 1668559"/>
                    <a:gd name="connsiteX28" fmla="*/ 2133954 w 2951023"/>
                    <a:gd name="connsiteY28" fmla="*/ 738898 h 1668559"/>
                    <a:gd name="connsiteX29" fmla="*/ 2142387 w 2951023"/>
                    <a:gd name="connsiteY29" fmla="*/ 738898 h 1668559"/>
                    <a:gd name="connsiteX30" fmla="*/ 2142387 w 2951023"/>
                    <a:gd name="connsiteY30" fmla="*/ 875874 h 1668559"/>
                    <a:gd name="connsiteX31" fmla="*/ 2091107 w 2951023"/>
                    <a:gd name="connsiteY31" fmla="*/ 875874 h 1668559"/>
                    <a:gd name="connsiteX32" fmla="*/ 2091107 w 2951023"/>
                    <a:gd name="connsiteY32" fmla="*/ 698329 h 1668559"/>
                    <a:gd name="connsiteX33" fmla="*/ 2043928 w 2951023"/>
                    <a:gd name="connsiteY33" fmla="*/ 599870 h 1668559"/>
                    <a:gd name="connsiteX34" fmla="*/ 2045296 w 2951023"/>
                    <a:gd name="connsiteY34" fmla="*/ 596451 h 1668559"/>
                    <a:gd name="connsiteX35" fmla="*/ 2040510 w 2951023"/>
                    <a:gd name="connsiteY35" fmla="*/ 591665 h 1668559"/>
                    <a:gd name="connsiteX36" fmla="*/ 2032305 w 2951023"/>
                    <a:gd name="connsiteY36" fmla="*/ 591665 h 1668559"/>
                    <a:gd name="connsiteX37" fmla="*/ 1969173 w 2951023"/>
                    <a:gd name="connsiteY37" fmla="*/ 572064 h 1668559"/>
                    <a:gd name="connsiteX38" fmla="*/ 1969173 w 2951023"/>
                    <a:gd name="connsiteY38" fmla="*/ 571837 h 1668559"/>
                    <a:gd name="connsiteX39" fmla="*/ 1969173 w 2951023"/>
                    <a:gd name="connsiteY39" fmla="*/ 511211 h 1668559"/>
                    <a:gd name="connsiteX40" fmla="*/ 1964387 w 2951023"/>
                    <a:gd name="connsiteY40" fmla="*/ 506425 h 1668559"/>
                    <a:gd name="connsiteX41" fmla="*/ 1959600 w 2951023"/>
                    <a:gd name="connsiteY41" fmla="*/ 511211 h 1668559"/>
                    <a:gd name="connsiteX42" fmla="*/ 1959600 w 2951023"/>
                    <a:gd name="connsiteY42" fmla="*/ 571837 h 1668559"/>
                    <a:gd name="connsiteX43" fmla="*/ 1959600 w 2951023"/>
                    <a:gd name="connsiteY43" fmla="*/ 572064 h 1668559"/>
                    <a:gd name="connsiteX44" fmla="*/ 1896468 w 2951023"/>
                    <a:gd name="connsiteY44" fmla="*/ 591665 h 1668559"/>
                    <a:gd name="connsiteX45" fmla="*/ 1889403 w 2951023"/>
                    <a:gd name="connsiteY45" fmla="*/ 591665 h 1668559"/>
                    <a:gd name="connsiteX46" fmla="*/ 1884617 w 2951023"/>
                    <a:gd name="connsiteY46" fmla="*/ 596451 h 1668559"/>
                    <a:gd name="connsiteX47" fmla="*/ 1885756 w 2951023"/>
                    <a:gd name="connsiteY47" fmla="*/ 599414 h 1668559"/>
                    <a:gd name="connsiteX48" fmla="*/ 1838122 w 2951023"/>
                    <a:gd name="connsiteY48" fmla="*/ 698329 h 1668559"/>
                    <a:gd name="connsiteX49" fmla="*/ 1838122 w 2951023"/>
                    <a:gd name="connsiteY49" fmla="*/ 729781 h 1668559"/>
                    <a:gd name="connsiteX50" fmla="*/ 1838122 w 2951023"/>
                    <a:gd name="connsiteY50" fmla="*/ 729781 h 1668559"/>
                    <a:gd name="connsiteX51" fmla="*/ 1838122 w 2951023"/>
                    <a:gd name="connsiteY51" fmla="*/ 654569 h 1668559"/>
                    <a:gd name="connsiteX52" fmla="*/ 1838122 w 2951023"/>
                    <a:gd name="connsiteY52" fmla="*/ 605568 h 1668559"/>
                    <a:gd name="connsiteX53" fmla="*/ 1838122 w 2951023"/>
                    <a:gd name="connsiteY53" fmla="*/ 586195 h 1668559"/>
                    <a:gd name="connsiteX54" fmla="*/ 1835388 w 2951023"/>
                    <a:gd name="connsiteY54" fmla="*/ 586195 h 1668559"/>
                    <a:gd name="connsiteX55" fmla="*/ 1706844 w 2951023"/>
                    <a:gd name="connsiteY55" fmla="*/ 249794 h 1668559"/>
                    <a:gd name="connsiteX56" fmla="*/ 1610209 w 2951023"/>
                    <a:gd name="connsiteY56" fmla="*/ 172303 h 1668559"/>
                    <a:gd name="connsiteX57" fmla="*/ 1611121 w 2951023"/>
                    <a:gd name="connsiteY57" fmla="*/ 172303 h 1668559"/>
                    <a:gd name="connsiteX58" fmla="*/ 1515853 w 2951023"/>
                    <a:gd name="connsiteY58" fmla="*/ 80910 h 1668559"/>
                    <a:gd name="connsiteX59" fmla="*/ 1480754 w 2951023"/>
                    <a:gd name="connsiteY59" fmla="*/ 30313 h 1668559"/>
                    <a:gd name="connsiteX60" fmla="*/ 1491922 w 2951023"/>
                    <a:gd name="connsiteY60" fmla="*/ 15498 h 1668559"/>
                    <a:gd name="connsiteX61" fmla="*/ 1476424 w 2951023"/>
                    <a:gd name="connsiteY61" fmla="*/ 0 h 1668559"/>
                    <a:gd name="connsiteX62" fmla="*/ 1460925 w 2951023"/>
                    <a:gd name="connsiteY62" fmla="*/ 15498 h 1668559"/>
                    <a:gd name="connsiteX63" fmla="*/ 1470042 w 2951023"/>
                    <a:gd name="connsiteY63" fmla="*/ 29629 h 1668559"/>
                    <a:gd name="connsiteX64" fmla="*/ 1431069 w 2951023"/>
                    <a:gd name="connsiteY64" fmla="*/ 84784 h 1668559"/>
                    <a:gd name="connsiteX65" fmla="*/ 1341043 w 2951023"/>
                    <a:gd name="connsiteY65" fmla="*/ 171847 h 1668559"/>
                    <a:gd name="connsiteX66" fmla="*/ 1243724 w 2951023"/>
                    <a:gd name="connsiteY66" fmla="*/ 250250 h 1668559"/>
                    <a:gd name="connsiteX67" fmla="*/ 1115637 w 2951023"/>
                    <a:gd name="connsiteY67" fmla="*/ 586651 h 1668559"/>
                    <a:gd name="connsiteX68" fmla="*/ 1758125 w 2951023"/>
                    <a:gd name="connsiteY68" fmla="*/ 586195 h 1668559"/>
                    <a:gd name="connsiteX69" fmla="*/ 1116320 w 2951023"/>
                    <a:gd name="connsiteY69" fmla="*/ 586651 h 1668559"/>
                    <a:gd name="connsiteX70" fmla="*/ 1116320 w 2951023"/>
                    <a:gd name="connsiteY70" fmla="*/ 606024 h 1668559"/>
                    <a:gd name="connsiteX71" fmla="*/ 1116320 w 2951023"/>
                    <a:gd name="connsiteY71" fmla="*/ 655025 h 1668559"/>
                    <a:gd name="connsiteX72" fmla="*/ 1116320 w 2951023"/>
                    <a:gd name="connsiteY72" fmla="*/ 683059 h 1668559"/>
                    <a:gd name="connsiteX73" fmla="*/ 1070282 w 2951023"/>
                    <a:gd name="connsiteY73" fmla="*/ 600326 h 1668559"/>
                    <a:gd name="connsiteX74" fmla="*/ 1071649 w 2951023"/>
                    <a:gd name="connsiteY74" fmla="*/ 596907 h 1668559"/>
                    <a:gd name="connsiteX75" fmla="*/ 1066863 w 2951023"/>
                    <a:gd name="connsiteY75" fmla="*/ 592121 h 1668559"/>
                    <a:gd name="connsiteX76" fmla="*/ 1066863 w 2951023"/>
                    <a:gd name="connsiteY76" fmla="*/ 592121 h 1668559"/>
                    <a:gd name="connsiteX77" fmla="*/ 1058658 w 2951023"/>
                    <a:gd name="connsiteY77" fmla="*/ 592121 h 1668559"/>
                    <a:gd name="connsiteX78" fmla="*/ 995526 w 2951023"/>
                    <a:gd name="connsiteY78" fmla="*/ 572520 h 1668559"/>
                    <a:gd name="connsiteX79" fmla="*/ 995526 w 2951023"/>
                    <a:gd name="connsiteY79" fmla="*/ 572292 h 1668559"/>
                    <a:gd name="connsiteX80" fmla="*/ 995526 w 2951023"/>
                    <a:gd name="connsiteY80" fmla="*/ 511667 h 1668559"/>
                    <a:gd name="connsiteX81" fmla="*/ 990740 w 2951023"/>
                    <a:gd name="connsiteY81" fmla="*/ 506881 h 1668559"/>
                    <a:gd name="connsiteX82" fmla="*/ 990740 w 2951023"/>
                    <a:gd name="connsiteY82" fmla="*/ 506881 h 1668559"/>
                    <a:gd name="connsiteX83" fmla="*/ 985954 w 2951023"/>
                    <a:gd name="connsiteY83" fmla="*/ 511667 h 1668559"/>
                    <a:gd name="connsiteX84" fmla="*/ 985954 w 2951023"/>
                    <a:gd name="connsiteY84" fmla="*/ 572292 h 1668559"/>
                    <a:gd name="connsiteX85" fmla="*/ 985954 w 2951023"/>
                    <a:gd name="connsiteY85" fmla="*/ 572520 h 1668559"/>
                    <a:gd name="connsiteX86" fmla="*/ 922822 w 2951023"/>
                    <a:gd name="connsiteY86" fmla="*/ 592121 h 1668559"/>
                    <a:gd name="connsiteX87" fmla="*/ 915756 w 2951023"/>
                    <a:gd name="connsiteY87" fmla="*/ 592121 h 1668559"/>
                    <a:gd name="connsiteX88" fmla="*/ 910970 w 2951023"/>
                    <a:gd name="connsiteY88" fmla="*/ 596907 h 1668559"/>
                    <a:gd name="connsiteX89" fmla="*/ 912110 w 2951023"/>
                    <a:gd name="connsiteY89" fmla="*/ 599870 h 1668559"/>
                    <a:gd name="connsiteX90" fmla="*/ 864476 w 2951023"/>
                    <a:gd name="connsiteY90" fmla="*/ 698785 h 1668559"/>
                    <a:gd name="connsiteX91" fmla="*/ 864476 w 2951023"/>
                    <a:gd name="connsiteY91" fmla="*/ 876330 h 1668559"/>
                    <a:gd name="connsiteX92" fmla="*/ 811372 w 2951023"/>
                    <a:gd name="connsiteY92" fmla="*/ 876330 h 1668559"/>
                    <a:gd name="connsiteX93" fmla="*/ 811372 w 2951023"/>
                    <a:gd name="connsiteY93" fmla="*/ 739353 h 1668559"/>
                    <a:gd name="connsiteX94" fmla="*/ 819805 w 2951023"/>
                    <a:gd name="connsiteY94" fmla="*/ 739353 h 1668559"/>
                    <a:gd name="connsiteX95" fmla="*/ 825503 w 2951023"/>
                    <a:gd name="connsiteY95" fmla="*/ 729097 h 1668559"/>
                    <a:gd name="connsiteX96" fmla="*/ 816158 w 2951023"/>
                    <a:gd name="connsiteY96" fmla="*/ 720665 h 1668559"/>
                    <a:gd name="connsiteX97" fmla="*/ 806586 w 2951023"/>
                    <a:gd name="connsiteY97" fmla="*/ 706762 h 1668559"/>
                    <a:gd name="connsiteX98" fmla="*/ 798609 w 2951023"/>
                    <a:gd name="connsiteY98" fmla="*/ 706762 h 1668559"/>
                    <a:gd name="connsiteX99" fmla="*/ 789037 w 2951023"/>
                    <a:gd name="connsiteY99" fmla="*/ 720665 h 1668559"/>
                    <a:gd name="connsiteX100" fmla="*/ 779692 w 2951023"/>
                    <a:gd name="connsiteY100" fmla="*/ 729097 h 1668559"/>
                    <a:gd name="connsiteX101" fmla="*/ 785390 w 2951023"/>
                    <a:gd name="connsiteY101" fmla="*/ 739353 h 1668559"/>
                    <a:gd name="connsiteX102" fmla="*/ 793823 w 2951023"/>
                    <a:gd name="connsiteY102" fmla="*/ 739353 h 1668559"/>
                    <a:gd name="connsiteX103" fmla="*/ 793823 w 2951023"/>
                    <a:gd name="connsiteY103" fmla="*/ 876330 h 1668559"/>
                    <a:gd name="connsiteX104" fmla="*/ 613315 w 2951023"/>
                    <a:gd name="connsiteY104" fmla="*/ 876330 h 1668559"/>
                    <a:gd name="connsiteX105" fmla="*/ 613315 w 2951023"/>
                    <a:gd name="connsiteY105" fmla="*/ 780150 h 1668559"/>
                    <a:gd name="connsiteX106" fmla="*/ 621748 w 2951023"/>
                    <a:gd name="connsiteY106" fmla="*/ 780150 h 1668559"/>
                    <a:gd name="connsiteX107" fmla="*/ 627446 w 2951023"/>
                    <a:gd name="connsiteY107" fmla="*/ 769894 h 1668559"/>
                    <a:gd name="connsiteX108" fmla="*/ 618101 w 2951023"/>
                    <a:gd name="connsiteY108" fmla="*/ 761461 h 1668559"/>
                    <a:gd name="connsiteX109" fmla="*/ 608529 w 2951023"/>
                    <a:gd name="connsiteY109" fmla="*/ 747558 h 1668559"/>
                    <a:gd name="connsiteX110" fmla="*/ 600552 w 2951023"/>
                    <a:gd name="connsiteY110" fmla="*/ 747558 h 1668559"/>
                    <a:gd name="connsiteX111" fmla="*/ 590980 w 2951023"/>
                    <a:gd name="connsiteY111" fmla="*/ 761689 h 1668559"/>
                    <a:gd name="connsiteX112" fmla="*/ 581635 w 2951023"/>
                    <a:gd name="connsiteY112" fmla="*/ 770122 h 1668559"/>
                    <a:gd name="connsiteX113" fmla="*/ 587333 w 2951023"/>
                    <a:gd name="connsiteY113" fmla="*/ 780378 h 1668559"/>
                    <a:gd name="connsiteX114" fmla="*/ 595766 w 2951023"/>
                    <a:gd name="connsiteY114" fmla="*/ 780378 h 1668559"/>
                    <a:gd name="connsiteX115" fmla="*/ 596222 w 2951023"/>
                    <a:gd name="connsiteY115" fmla="*/ 1546398 h 1668559"/>
                    <a:gd name="connsiteX116" fmla="*/ 506196 w 2951023"/>
                    <a:gd name="connsiteY116" fmla="*/ 1546398 h 1668559"/>
                    <a:gd name="connsiteX117" fmla="*/ 503005 w 2951023"/>
                    <a:gd name="connsiteY117" fmla="*/ 1404863 h 1668559"/>
                    <a:gd name="connsiteX118" fmla="*/ 507791 w 2951023"/>
                    <a:gd name="connsiteY118" fmla="*/ 1404863 h 1668559"/>
                    <a:gd name="connsiteX119" fmla="*/ 515996 w 2951023"/>
                    <a:gd name="connsiteY119" fmla="*/ 1396658 h 1668559"/>
                    <a:gd name="connsiteX120" fmla="*/ 515996 w 2951023"/>
                    <a:gd name="connsiteY120" fmla="*/ 1395746 h 1668559"/>
                    <a:gd name="connsiteX121" fmla="*/ 507791 w 2951023"/>
                    <a:gd name="connsiteY121" fmla="*/ 1387541 h 1668559"/>
                    <a:gd name="connsiteX122" fmla="*/ 502549 w 2951023"/>
                    <a:gd name="connsiteY122" fmla="*/ 1387541 h 1668559"/>
                    <a:gd name="connsiteX123" fmla="*/ 497535 w 2951023"/>
                    <a:gd name="connsiteY123" fmla="*/ 1160083 h 1668559"/>
                    <a:gd name="connsiteX124" fmla="*/ 503005 w 2951023"/>
                    <a:gd name="connsiteY124" fmla="*/ 1160083 h 1668559"/>
                    <a:gd name="connsiteX125" fmla="*/ 510982 w 2951023"/>
                    <a:gd name="connsiteY125" fmla="*/ 1152106 h 1668559"/>
                    <a:gd name="connsiteX126" fmla="*/ 510982 w 2951023"/>
                    <a:gd name="connsiteY126" fmla="*/ 1150739 h 1668559"/>
                    <a:gd name="connsiteX127" fmla="*/ 503005 w 2951023"/>
                    <a:gd name="connsiteY127" fmla="*/ 1142762 h 1668559"/>
                    <a:gd name="connsiteX128" fmla="*/ 497307 w 2951023"/>
                    <a:gd name="connsiteY128" fmla="*/ 1142762 h 1668559"/>
                    <a:gd name="connsiteX129" fmla="*/ 491381 w 2951023"/>
                    <a:gd name="connsiteY129" fmla="*/ 884307 h 1668559"/>
                    <a:gd name="connsiteX130" fmla="*/ 438278 w 2951023"/>
                    <a:gd name="connsiteY130" fmla="*/ 884307 h 1668559"/>
                    <a:gd name="connsiteX131" fmla="*/ 498675 w 2951023"/>
                    <a:gd name="connsiteY131" fmla="*/ 884307 h 1668559"/>
                    <a:gd name="connsiteX132" fmla="*/ 505968 w 2951023"/>
                    <a:gd name="connsiteY132" fmla="*/ 877014 h 1668559"/>
                    <a:gd name="connsiteX133" fmla="*/ 505968 w 2951023"/>
                    <a:gd name="connsiteY133" fmla="*/ 877014 h 1668559"/>
                    <a:gd name="connsiteX134" fmla="*/ 498675 w 2951023"/>
                    <a:gd name="connsiteY134" fmla="*/ 869720 h 1668559"/>
                    <a:gd name="connsiteX135" fmla="*/ 492749 w 2951023"/>
                    <a:gd name="connsiteY135" fmla="*/ 869720 h 1668559"/>
                    <a:gd name="connsiteX136" fmla="*/ 492749 w 2951023"/>
                    <a:gd name="connsiteY136" fmla="*/ 819807 h 1668559"/>
                    <a:gd name="connsiteX137" fmla="*/ 492749 w 2951023"/>
                    <a:gd name="connsiteY137" fmla="*/ 819807 h 1668559"/>
                    <a:gd name="connsiteX138" fmla="*/ 492749 w 2951023"/>
                    <a:gd name="connsiteY138" fmla="*/ 793369 h 1668559"/>
                    <a:gd name="connsiteX139" fmla="*/ 474288 w 2951023"/>
                    <a:gd name="connsiteY139" fmla="*/ 752573 h 1668559"/>
                    <a:gd name="connsiteX140" fmla="*/ 475428 w 2951023"/>
                    <a:gd name="connsiteY140" fmla="*/ 749610 h 1668559"/>
                    <a:gd name="connsiteX141" fmla="*/ 470641 w 2951023"/>
                    <a:gd name="connsiteY141" fmla="*/ 744823 h 1668559"/>
                    <a:gd name="connsiteX142" fmla="*/ 470641 w 2951023"/>
                    <a:gd name="connsiteY142" fmla="*/ 744823 h 1668559"/>
                    <a:gd name="connsiteX143" fmla="*/ 462664 w 2951023"/>
                    <a:gd name="connsiteY143" fmla="*/ 744823 h 1668559"/>
                    <a:gd name="connsiteX144" fmla="*/ 443064 w 2951023"/>
                    <a:gd name="connsiteY144" fmla="*/ 739353 h 1668559"/>
                    <a:gd name="connsiteX145" fmla="*/ 443064 w 2951023"/>
                    <a:gd name="connsiteY145" fmla="*/ 739126 h 1668559"/>
                    <a:gd name="connsiteX146" fmla="*/ 443064 w 2951023"/>
                    <a:gd name="connsiteY146" fmla="*/ 705622 h 1668559"/>
                    <a:gd name="connsiteX147" fmla="*/ 438278 w 2951023"/>
                    <a:gd name="connsiteY147" fmla="*/ 700836 h 1668559"/>
                    <a:gd name="connsiteX148" fmla="*/ 438278 w 2951023"/>
                    <a:gd name="connsiteY148" fmla="*/ 700836 h 1668559"/>
                    <a:gd name="connsiteX149" fmla="*/ 433491 w 2951023"/>
                    <a:gd name="connsiteY149" fmla="*/ 705622 h 1668559"/>
                    <a:gd name="connsiteX150" fmla="*/ 433491 w 2951023"/>
                    <a:gd name="connsiteY150" fmla="*/ 739126 h 1668559"/>
                    <a:gd name="connsiteX151" fmla="*/ 433491 w 2951023"/>
                    <a:gd name="connsiteY151" fmla="*/ 739353 h 1668559"/>
                    <a:gd name="connsiteX152" fmla="*/ 413891 w 2951023"/>
                    <a:gd name="connsiteY152" fmla="*/ 744823 h 1668559"/>
                    <a:gd name="connsiteX153" fmla="*/ 405458 w 2951023"/>
                    <a:gd name="connsiteY153" fmla="*/ 744823 h 1668559"/>
                    <a:gd name="connsiteX154" fmla="*/ 400672 w 2951023"/>
                    <a:gd name="connsiteY154" fmla="*/ 749610 h 1668559"/>
                    <a:gd name="connsiteX155" fmla="*/ 402039 w 2951023"/>
                    <a:gd name="connsiteY155" fmla="*/ 752800 h 1668559"/>
                    <a:gd name="connsiteX156" fmla="*/ 383806 w 2951023"/>
                    <a:gd name="connsiteY156" fmla="*/ 793369 h 1668559"/>
                    <a:gd name="connsiteX157" fmla="*/ 383806 w 2951023"/>
                    <a:gd name="connsiteY157" fmla="*/ 869720 h 1668559"/>
                    <a:gd name="connsiteX158" fmla="*/ 383806 w 2951023"/>
                    <a:gd name="connsiteY158" fmla="*/ 869720 h 1668559"/>
                    <a:gd name="connsiteX159" fmla="*/ 384946 w 2951023"/>
                    <a:gd name="connsiteY159" fmla="*/ 869720 h 1668559"/>
                    <a:gd name="connsiteX160" fmla="*/ 413207 w 2951023"/>
                    <a:gd name="connsiteY160" fmla="*/ 869720 h 1668559"/>
                    <a:gd name="connsiteX161" fmla="*/ 412979 w 2951023"/>
                    <a:gd name="connsiteY161" fmla="*/ 869720 h 1668559"/>
                    <a:gd name="connsiteX162" fmla="*/ 377425 w 2951023"/>
                    <a:gd name="connsiteY162" fmla="*/ 869720 h 1668559"/>
                    <a:gd name="connsiteX163" fmla="*/ 370131 w 2951023"/>
                    <a:gd name="connsiteY163" fmla="*/ 877014 h 1668559"/>
                    <a:gd name="connsiteX164" fmla="*/ 377425 w 2951023"/>
                    <a:gd name="connsiteY164" fmla="*/ 884307 h 1668559"/>
                    <a:gd name="connsiteX165" fmla="*/ 384718 w 2951023"/>
                    <a:gd name="connsiteY165" fmla="*/ 884307 h 1668559"/>
                    <a:gd name="connsiteX166" fmla="*/ 379248 w 2951023"/>
                    <a:gd name="connsiteY166" fmla="*/ 1142762 h 1668559"/>
                    <a:gd name="connsiteX167" fmla="*/ 373550 w 2951023"/>
                    <a:gd name="connsiteY167" fmla="*/ 1142762 h 1668559"/>
                    <a:gd name="connsiteX168" fmla="*/ 365573 w 2951023"/>
                    <a:gd name="connsiteY168" fmla="*/ 1150739 h 1668559"/>
                    <a:gd name="connsiteX169" fmla="*/ 365573 w 2951023"/>
                    <a:gd name="connsiteY169" fmla="*/ 1152106 h 1668559"/>
                    <a:gd name="connsiteX170" fmla="*/ 373550 w 2951023"/>
                    <a:gd name="connsiteY170" fmla="*/ 1160083 h 1668559"/>
                    <a:gd name="connsiteX171" fmla="*/ 379020 w 2951023"/>
                    <a:gd name="connsiteY171" fmla="*/ 1160083 h 1668559"/>
                    <a:gd name="connsiteX172" fmla="*/ 374234 w 2951023"/>
                    <a:gd name="connsiteY172" fmla="*/ 1387541 h 1668559"/>
                    <a:gd name="connsiteX173" fmla="*/ 369220 w 2951023"/>
                    <a:gd name="connsiteY173" fmla="*/ 1387541 h 1668559"/>
                    <a:gd name="connsiteX174" fmla="*/ 361015 w 2951023"/>
                    <a:gd name="connsiteY174" fmla="*/ 1395746 h 1668559"/>
                    <a:gd name="connsiteX175" fmla="*/ 361015 w 2951023"/>
                    <a:gd name="connsiteY175" fmla="*/ 1396658 h 1668559"/>
                    <a:gd name="connsiteX176" fmla="*/ 369220 w 2951023"/>
                    <a:gd name="connsiteY176" fmla="*/ 1404863 h 1668559"/>
                    <a:gd name="connsiteX177" fmla="*/ 374006 w 2951023"/>
                    <a:gd name="connsiteY177" fmla="*/ 1404863 h 1668559"/>
                    <a:gd name="connsiteX178" fmla="*/ 371043 w 2951023"/>
                    <a:gd name="connsiteY178" fmla="*/ 1546625 h 1668559"/>
                    <a:gd name="connsiteX179" fmla="*/ 276915 w 2951023"/>
                    <a:gd name="connsiteY179" fmla="*/ 1546625 h 1668559"/>
                    <a:gd name="connsiteX180" fmla="*/ 272584 w 2951023"/>
                    <a:gd name="connsiteY180" fmla="*/ 1375918 h 1668559"/>
                    <a:gd name="connsiteX181" fmla="*/ 278282 w 2951023"/>
                    <a:gd name="connsiteY181" fmla="*/ 1375918 h 1668559"/>
                    <a:gd name="connsiteX182" fmla="*/ 288083 w 2951023"/>
                    <a:gd name="connsiteY182" fmla="*/ 1366117 h 1668559"/>
                    <a:gd name="connsiteX183" fmla="*/ 288083 w 2951023"/>
                    <a:gd name="connsiteY183" fmla="*/ 1364978 h 1668559"/>
                    <a:gd name="connsiteX184" fmla="*/ 278282 w 2951023"/>
                    <a:gd name="connsiteY184" fmla="*/ 1355177 h 1668559"/>
                    <a:gd name="connsiteX185" fmla="*/ 272129 w 2951023"/>
                    <a:gd name="connsiteY185" fmla="*/ 1355177 h 1668559"/>
                    <a:gd name="connsiteX186" fmla="*/ 265975 w 2951023"/>
                    <a:gd name="connsiteY186" fmla="*/ 1080997 h 1668559"/>
                    <a:gd name="connsiteX187" fmla="*/ 272584 w 2951023"/>
                    <a:gd name="connsiteY187" fmla="*/ 1080997 h 1668559"/>
                    <a:gd name="connsiteX188" fmla="*/ 282157 w 2951023"/>
                    <a:gd name="connsiteY188" fmla="*/ 1071424 h 1668559"/>
                    <a:gd name="connsiteX189" fmla="*/ 282157 w 2951023"/>
                    <a:gd name="connsiteY189" fmla="*/ 1069601 h 1668559"/>
                    <a:gd name="connsiteX190" fmla="*/ 272584 w 2951023"/>
                    <a:gd name="connsiteY190" fmla="*/ 1060029 h 1668559"/>
                    <a:gd name="connsiteX191" fmla="*/ 265519 w 2951023"/>
                    <a:gd name="connsiteY191" fmla="*/ 1060029 h 1668559"/>
                    <a:gd name="connsiteX192" fmla="*/ 258454 w 2951023"/>
                    <a:gd name="connsiteY192" fmla="*/ 748470 h 1668559"/>
                    <a:gd name="connsiteX193" fmla="*/ 267115 w 2951023"/>
                    <a:gd name="connsiteY193" fmla="*/ 748470 h 1668559"/>
                    <a:gd name="connsiteX194" fmla="*/ 275775 w 2951023"/>
                    <a:gd name="connsiteY194" fmla="*/ 739809 h 1668559"/>
                    <a:gd name="connsiteX195" fmla="*/ 267115 w 2951023"/>
                    <a:gd name="connsiteY195" fmla="*/ 731149 h 1668559"/>
                    <a:gd name="connsiteX196" fmla="*/ 259821 w 2951023"/>
                    <a:gd name="connsiteY196" fmla="*/ 731149 h 1668559"/>
                    <a:gd name="connsiteX197" fmla="*/ 259821 w 2951023"/>
                    <a:gd name="connsiteY197" fmla="*/ 671207 h 1668559"/>
                    <a:gd name="connsiteX198" fmla="*/ 259821 w 2951023"/>
                    <a:gd name="connsiteY198" fmla="*/ 671207 h 1668559"/>
                    <a:gd name="connsiteX199" fmla="*/ 259821 w 2951023"/>
                    <a:gd name="connsiteY199" fmla="*/ 639299 h 1668559"/>
                    <a:gd name="connsiteX200" fmla="*/ 236802 w 2951023"/>
                    <a:gd name="connsiteY200" fmla="*/ 589614 h 1668559"/>
                    <a:gd name="connsiteX201" fmla="*/ 237942 w 2951023"/>
                    <a:gd name="connsiteY201" fmla="*/ 586651 h 1668559"/>
                    <a:gd name="connsiteX202" fmla="*/ 233155 w 2951023"/>
                    <a:gd name="connsiteY202" fmla="*/ 581865 h 1668559"/>
                    <a:gd name="connsiteX203" fmla="*/ 233155 w 2951023"/>
                    <a:gd name="connsiteY203" fmla="*/ 581865 h 1668559"/>
                    <a:gd name="connsiteX204" fmla="*/ 225634 w 2951023"/>
                    <a:gd name="connsiteY204" fmla="*/ 581865 h 1668559"/>
                    <a:gd name="connsiteX205" fmla="*/ 198968 w 2951023"/>
                    <a:gd name="connsiteY205" fmla="*/ 574116 h 1668559"/>
                    <a:gd name="connsiteX206" fmla="*/ 198968 w 2951023"/>
                    <a:gd name="connsiteY206" fmla="*/ 573888 h 1668559"/>
                    <a:gd name="connsiteX207" fmla="*/ 198968 w 2951023"/>
                    <a:gd name="connsiteY207" fmla="*/ 533319 h 1668559"/>
                    <a:gd name="connsiteX208" fmla="*/ 194182 w 2951023"/>
                    <a:gd name="connsiteY208" fmla="*/ 528533 h 1668559"/>
                    <a:gd name="connsiteX209" fmla="*/ 194182 w 2951023"/>
                    <a:gd name="connsiteY209" fmla="*/ 528533 h 1668559"/>
                    <a:gd name="connsiteX210" fmla="*/ 189396 w 2951023"/>
                    <a:gd name="connsiteY210" fmla="*/ 533319 h 1668559"/>
                    <a:gd name="connsiteX211" fmla="*/ 189396 w 2951023"/>
                    <a:gd name="connsiteY211" fmla="*/ 573888 h 1668559"/>
                    <a:gd name="connsiteX212" fmla="*/ 189396 w 2951023"/>
                    <a:gd name="connsiteY212" fmla="*/ 574116 h 1668559"/>
                    <a:gd name="connsiteX213" fmla="*/ 162730 w 2951023"/>
                    <a:gd name="connsiteY213" fmla="*/ 581865 h 1668559"/>
                    <a:gd name="connsiteX214" fmla="*/ 154753 w 2951023"/>
                    <a:gd name="connsiteY214" fmla="*/ 581865 h 1668559"/>
                    <a:gd name="connsiteX215" fmla="*/ 149967 w 2951023"/>
                    <a:gd name="connsiteY215" fmla="*/ 586651 h 1668559"/>
                    <a:gd name="connsiteX216" fmla="*/ 151335 w 2951023"/>
                    <a:gd name="connsiteY216" fmla="*/ 589842 h 1668559"/>
                    <a:gd name="connsiteX217" fmla="*/ 128771 w 2951023"/>
                    <a:gd name="connsiteY217" fmla="*/ 639299 h 1668559"/>
                    <a:gd name="connsiteX218" fmla="*/ 128771 w 2951023"/>
                    <a:gd name="connsiteY218" fmla="*/ 671207 h 1668559"/>
                    <a:gd name="connsiteX219" fmla="*/ 128771 w 2951023"/>
                    <a:gd name="connsiteY219" fmla="*/ 671435 h 1668559"/>
                    <a:gd name="connsiteX220" fmla="*/ 128771 w 2951023"/>
                    <a:gd name="connsiteY220" fmla="*/ 731376 h 1668559"/>
                    <a:gd name="connsiteX221" fmla="*/ 128771 w 2951023"/>
                    <a:gd name="connsiteY221" fmla="*/ 731376 h 1668559"/>
                    <a:gd name="connsiteX222" fmla="*/ 134469 w 2951023"/>
                    <a:gd name="connsiteY222" fmla="*/ 731376 h 1668559"/>
                    <a:gd name="connsiteX223" fmla="*/ 161591 w 2951023"/>
                    <a:gd name="connsiteY223" fmla="*/ 731376 h 1668559"/>
                    <a:gd name="connsiteX224" fmla="*/ 121478 w 2951023"/>
                    <a:gd name="connsiteY224" fmla="*/ 731376 h 1668559"/>
                    <a:gd name="connsiteX225" fmla="*/ 112817 w 2951023"/>
                    <a:gd name="connsiteY225" fmla="*/ 740037 h 1668559"/>
                    <a:gd name="connsiteX226" fmla="*/ 121478 w 2951023"/>
                    <a:gd name="connsiteY226" fmla="*/ 748698 h 1668559"/>
                    <a:gd name="connsiteX227" fmla="*/ 194182 w 2951023"/>
                    <a:gd name="connsiteY227" fmla="*/ 748698 h 1668559"/>
                    <a:gd name="connsiteX228" fmla="*/ 130138 w 2951023"/>
                    <a:gd name="connsiteY228" fmla="*/ 748698 h 1668559"/>
                    <a:gd name="connsiteX229" fmla="*/ 123529 w 2951023"/>
                    <a:gd name="connsiteY229" fmla="*/ 1060257 h 1668559"/>
                    <a:gd name="connsiteX230" fmla="*/ 116464 w 2951023"/>
                    <a:gd name="connsiteY230" fmla="*/ 1060257 h 1668559"/>
                    <a:gd name="connsiteX231" fmla="*/ 106891 w 2951023"/>
                    <a:gd name="connsiteY231" fmla="*/ 1069829 h 1668559"/>
                    <a:gd name="connsiteX232" fmla="*/ 106891 w 2951023"/>
                    <a:gd name="connsiteY232" fmla="*/ 1071652 h 1668559"/>
                    <a:gd name="connsiteX233" fmla="*/ 116464 w 2951023"/>
                    <a:gd name="connsiteY233" fmla="*/ 1081225 h 1668559"/>
                    <a:gd name="connsiteX234" fmla="*/ 123073 w 2951023"/>
                    <a:gd name="connsiteY234" fmla="*/ 1081225 h 1668559"/>
                    <a:gd name="connsiteX235" fmla="*/ 117148 w 2951023"/>
                    <a:gd name="connsiteY235" fmla="*/ 1355405 h 1668559"/>
                    <a:gd name="connsiteX236" fmla="*/ 110994 w 2951023"/>
                    <a:gd name="connsiteY236" fmla="*/ 1355405 h 1668559"/>
                    <a:gd name="connsiteX237" fmla="*/ 101194 w 2951023"/>
                    <a:gd name="connsiteY237" fmla="*/ 1365206 h 1668559"/>
                    <a:gd name="connsiteX238" fmla="*/ 101194 w 2951023"/>
                    <a:gd name="connsiteY238" fmla="*/ 1366345 h 1668559"/>
                    <a:gd name="connsiteX239" fmla="*/ 110994 w 2951023"/>
                    <a:gd name="connsiteY239" fmla="*/ 1376146 h 1668559"/>
                    <a:gd name="connsiteX240" fmla="*/ 116692 w 2951023"/>
                    <a:gd name="connsiteY240" fmla="*/ 1376146 h 1668559"/>
                    <a:gd name="connsiteX241" fmla="*/ 113045 w 2951023"/>
                    <a:gd name="connsiteY241" fmla="*/ 1546853 h 1668559"/>
                    <a:gd name="connsiteX242" fmla="*/ 59485 w 2951023"/>
                    <a:gd name="connsiteY242" fmla="*/ 1546853 h 1668559"/>
                    <a:gd name="connsiteX243" fmla="*/ 59485 w 2951023"/>
                    <a:gd name="connsiteY243" fmla="*/ 1627991 h 1668559"/>
                    <a:gd name="connsiteX244" fmla="*/ 1999941 w 2951023"/>
                    <a:gd name="connsiteY244" fmla="*/ 1626851 h 1668559"/>
                    <a:gd name="connsiteX245" fmla="*/ 0 w 2951023"/>
                    <a:gd name="connsiteY245" fmla="*/ 1627991 h 1668559"/>
                    <a:gd name="connsiteX246" fmla="*/ 0 w 2951023"/>
                    <a:gd name="connsiteY246" fmla="*/ 1668559 h 1668559"/>
                    <a:gd name="connsiteX247" fmla="*/ 2950796 w 2951023"/>
                    <a:gd name="connsiteY247" fmla="*/ 1666736 h 1668559"/>
                    <a:gd name="connsiteX248" fmla="*/ 2951024 w 2951023"/>
                    <a:gd name="connsiteY248" fmla="*/ 1626167 h 1668559"/>
                    <a:gd name="connsiteX249" fmla="*/ 167744 w 2951023"/>
                    <a:gd name="connsiteY249" fmla="*/ 731376 h 1668559"/>
                    <a:gd name="connsiteX250" fmla="*/ 167744 w 2951023"/>
                    <a:gd name="connsiteY250" fmla="*/ 731376 h 1668559"/>
                    <a:gd name="connsiteX251" fmla="*/ 194182 w 2951023"/>
                    <a:gd name="connsiteY251" fmla="*/ 731376 h 1668559"/>
                    <a:gd name="connsiteX252" fmla="*/ 167744 w 2951023"/>
                    <a:gd name="connsiteY252" fmla="*/ 731376 h 1668559"/>
                    <a:gd name="connsiteX253" fmla="*/ 1837895 w 2951023"/>
                    <a:gd name="connsiteY253" fmla="*/ 730237 h 1668559"/>
                    <a:gd name="connsiteX254" fmla="*/ 1837895 w 2951023"/>
                    <a:gd name="connsiteY254" fmla="*/ 875874 h 1668559"/>
                    <a:gd name="connsiteX255" fmla="*/ 1837895 w 2951023"/>
                    <a:gd name="connsiteY255" fmla="*/ 730693 h 1668559"/>
                    <a:gd name="connsiteX256" fmla="*/ 1837895 w 2951023"/>
                    <a:gd name="connsiteY256" fmla="*/ 730237 h 1668559"/>
                    <a:gd name="connsiteX257" fmla="*/ 974102 w 2951023"/>
                    <a:gd name="connsiteY257" fmla="*/ 876330 h 1668559"/>
                    <a:gd name="connsiteX258" fmla="*/ 987321 w 2951023"/>
                    <a:gd name="connsiteY258" fmla="*/ 876330 h 1668559"/>
                    <a:gd name="connsiteX259" fmla="*/ 1001680 w 2951023"/>
                    <a:gd name="connsiteY259" fmla="*/ 876330 h 1668559"/>
                    <a:gd name="connsiteX260" fmla="*/ 974102 w 2951023"/>
                    <a:gd name="connsiteY260" fmla="*/ 876330 h 1668559"/>
                    <a:gd name="connsiteX261" fmla="*/ 1115864 w 2951023"/>
                    <a:gd name="connsiteY261" fmla="*/ 876330 h 1668559"/>
                    <a:gd name="connsiteX262" fmla="*/ 1049086 w 2951023"/>
                    <a:gd name="connsiteY262" fmla="*/ 876330 h 1668559"/>
                    <a:gd name="connsiteX263" fmla="*/ 1082133 w 2951023"/>
                    <a:gd name="connsiteY263" fmla="*/ 876330 h 1668559"/>
                    <a:gd name="connsiteX264" fmla="*/ 1101962 w 2951023"/>
                    <a:gd name="connsiteY264" fmla="*/ 876330 h 1668559"/>
                    <a:gd name="connsiteX265" fmla="*/ 1115864 w 2951023"/>
                    <a:gd name="connsiteY265" fmla="*/ 876330 h 1668559"/>
                    <a:gd name="connsiteX266" fmla="*/ 1115864 w 2951023"/>
                    <a:gd name="connsiteY266" fmla="*/ 876330 h 1668559"/>
                    <a:gd name="connsiteX267" fmla="*/ 1691802 w 2951023"/>
                    <a:gd name="connsiteY267" fmla="*/ 1545942 h 1668559"/>
                    <a:gd name="connsiteX268" fmla="*/ 1691802 w 2951023"/>
                    <a:gd name="connsiteY268" fmla="*/ 1545942 h 1668559"/>
                    <a:gd name="connsiteX269" fmla="*/ 1838350 w 2951023"/>
                    <a:gd name="connsiteY269" fmla="*/ 1545942 h 1668559"/>
                    <a:gd name="connsiteX270" fmla="*/ 1838350 w 2951023"/>
                    <a:gd name="connsiteY270" fmla="*/ 1545942 h 1668559"/>
                    <a:gd name="connsiteX271" fmla="*/ 1880514 w 2951023"/>
                    <a:gd name="connsiteY271" fmla="*/ 1545942 h 1668559"/>
                    <a:gd name="connsiteX272" fmla="*/ 1880514 w 2951023"/>
                    <a:gd name="connsiteY272" fmla="*/ 1545942 h 1668559"/>
                    <a:gd name="connsiteX273" fmla="*/ 1691802 w 2951023"/>
                    <a:gd name="connsiteY273" fmla="*/ 1545942 h 1668559"/>
                    <a:gd name="connsiteX274" fmla="*/ 1897608 w 2951023"/>
                    <a:gd name="connsiteY274" fmla="*/ 875874 h 1668559"/>
                    <a:gd name="connsiteX275" fmla="*/ 1910371 w 2951023"/>
                    <a:gd name="connsiteY275" fmla="*/ 875874 h 1668559"/>
                    <a:gd name="connsiteX276" fmla="*/ 1910827 w 2951023"/>
                    <a:gd name="connsiteY276" fmla="*/ 875874 h 1668559"/>
                    <a:gd name="connsiteX277" fmla="*/ 1897608 w 2951023"/>
                    <a:gd name="connsiteY277" fmla="*/ 875874 h 1668559"/>
                    <a:gd name="connsiteX278" fmla="*/ 1999485 w 2951023"/>
                    <a:gd name="connsiteY278" fmla="*/ 875874 h 1668559"/>
                    <a:gd name="connsiteX279" fmla="*/ 1999485 w 2951023"/>
                    <a:gd name="connsiteY279" fmla="*/ 875874 h 1668559"/>
                    <a:gd name="connsiteX280" fmla="*/ 2015895 w 2951023"/>
                    <a:gd name="connsiteY280" fmla="*/ 875874 h 1668559"/>
                    <a:gd name="connsiteX281" fmla="*/ 2016123 w 2951023"/>
                    <a:gd name="connsiteY281" fmla="*/ 875874 h 1668559"/>
                    <a:gd name="connsiteX282" fmla="*/ 1999485 w 2951023"/>
                    <a:gd name="connsiteY282" fmla="*/ 875874 h 1668559"/>
                    <a:gd name="connsiteX283" fmla="*/ 2100907 w 2951023"/>
                    <a:gd name="connsiteY283" fmla="*/ 1545714 h 1668559"/>
                    <a:gd name="connsiteX284" fmla="*/ 2100907 w 2951023"/>
                    <a:gd name="connsiteY284" fmla="*/ 1545714 h 1668559"/>
                    <a:gd name="connsiteX285" fmla="*/ 2100907 w 2951023"/>
                    <a:gd name="connsiteY285" fmla="*/ 1545714 h 1668559"/>
                    <a:gd name="connsiteX286" fmla="*/ 2142615 w 2951023"/>
                    <a:gd name="connsiteY286" fmla="*/ 1545714 h 1668559"/>
                    <a:gd name="connsiteX287" fmla="*/ 2142615 w 2951023"/>
                    <a:gd name="connsiteY287" fmla="*/ 1545714 h 1668559"/>
                    <a:gd name="connsiteX288" fmla="*/ 2160164 w 2951023"/>
                    <a:gd name="connsiteY288" fmla="*/ 1545714 h 1668559"/>
                    <a:gd name="connsiteX289" fmla="*/ 2190021 w 2951023"/>
                    <a:gd name="connsiteY289" fmla="*/ 1545714 h 1668559"/>
                    <a:gd name="connsiteX290" fmla="*/ 2190021 w 2951023"/>
                    <a:gd name="connsiteY290" fmla="*/ 1545714 h 1668559"/>
                    <a:gd name="connsiteX291" fmla="*/ 2100907 w 2951023"/>
                    <a:gd name="connsiteY291" fmla="*/ 1545714 h 166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2951023" h="1668559">
                      <a:moveTo>
                        <a:pt x="2951024" y="1626167"/>
                      </a:moveTo>
                      <a:lnTo>
                        <a:pt x="2891539" y="1626167"/>
                      </a:lnTo>
                      <a:lnTo>
                        <a:pt x="2891539" y="1545030"/>
                      </a:lnTo>
                      <a:lnTo>
                        <a:pt x="2311955" y="1545486"/>
                      </a:lnTo>
                      <a:cubicBezTo>
                        <a:pt x="2311955" y="1545486"/>
                        <a:pt x="2311955" y="1545486"/>
                        <a:pt x="2311955" y="1545486"/>
                      </a:cubicBezTo>
                      <a:lnTo>
                        <a:pt x="2311955" y="1545486"/>
                      </a:lnTo>
                      <a:lnTo>
                        <a:pt x="2340900" y="1545486"/>
                      </a:lnTo>
                      <a:lnTo>
                        <a:pt x="2358449" y="1545486"/>
                      </a:lnTo>
                      <a:lnTo>
                        <a:pt x="2357993" y="779466"/>
                      </a:lnTo>
                      <a:lnTo>
                        <a:pt x="2366426" y="779466"/>
                      </a:lnTo>
                      <a:cubicBezTo>
                        <a:pt x="2371668" y="779466"/>
                        <a:pt x="2375087" y="773541"/>
                        <a:pt x="2372124" y="769210"/>
                      </a:cubicBezTo>
                      <a:cubicBezTo>
                        <a:pt x="2370073" y="766247"/>
                        <a:pt x="2367110" y="763284"/>
                        <a:pt x="2362779" y="760777"/>
                      </a:cubicBezTo>
                      <a:cubicBezTo>
                        <a:pt x="2358221" y="758270"/>
                        <a:pt x="2355258" y="748242"/>
                        <a:pt x="2353207" y="746875"/>
                      </a:cubicBezTo>
                      <a:cubicBezTo>
                        <a:pt x="2350700" y="745051"/>
                        <a:pt x="2347509" y="745051"/>
                        <a:pt x="2345230" y="746875"/>
                      </a:cubicBezTo>
                      <a:cubicBezTo>
                        <a:pt x="2343179" y="748470"/>
                        <a:pt x="2340216" y="758270"/>
                        <a:pt x="2335657" y="760777"/>
                      </a:cubicBezTo>
                      <a:cubicBezTo>
                        <a:pt x="2331328" y="763284"/>
                        <a:pt x="2328365" y="766247"/>
                        <a:pt x="2326314" y="769210"/>
                      </a:cubicBezTo>
                      <a:cubicBezTo>
                        <a:pt x="2323351" y="773541"/>
                        <a:pt x="2326769" y="779466"/>
                        <a:pt x="2332011" y="779466"/>
                      </a:cubicBezTo>
                      <a:lnTo>
                        <a:pt x="2340444" y="779466"/>
                      </a:lnTo>
                      <a:lnTo>
                        <a:pt x="2340444" y="875646"/>
                      </a:lnTo>
                      <a:lnTo>
                        <a:pt x="2159936" y="875646"/>
                      </a:lnTo>
                      <a:lnTo>
                        <a:pt x="2159936" y="738670"/>
                      </a:lnTo>
                      <a:lnTo>
                        <a:pt x="2168369" y="738670"/>
                      </a:lnTo>
                      <a:cubicBezTo>
                        <a:pt x="2173611" y="738670"/>
                        <a:pt x="2177030" y="732744"/>
                        <a:pt x="2174067" y="728414"/>
                      </a:cubicBezTo>
                      <a:cubicBezTo>
                        <a:pt x="2172016" y="725451"/>
                        <a:pt x="2169053" y="722488"/>
                        <a:pt x="2164723" y="719981"/>
                      </a:cubicBezTo>
                      <a:cubicBezTo>
                        <a:pt x="2160164" y="717474"/>
                        <a:pt x="2157201" y="707445"/>
                        <a:pt x="2155150" y="706078"/>
                      </a:cubicBezTo>
                      <a:cubicBezTo>
                        <a:pt x="2152643" y="704255"/>
                        <a:pt x="2149452" y="704255"/>
                        <a:pt x="2147173" y="706078"/>
                      </a:cubicBezTo>
                      <a:cubicBezTo>
                        <a:pt x="2145122" y="707673"/>
                        <a:pt x="2142159" y="717474"/>
                        <a:pt x="2137601" y="720209"/>
                      </a:cubicBezTo>
                      <a:cubicBezTo>
                        <a:pt x="2133270" y="722716"/>
                        <a:pt x="2130308" y="725679"/>
                        <a:pt x="2128256" y="728641"/>
                      </a:cubicBezTo>
                      <a:cubicBezTo>
                        <a:pt x="2125294" y="732972"/>
                        <a:pt x="2128712" y="738898"/>
                        <a:pt x="2133954" y="738898"/>
                      </a:cubicBezTo>
                      <a:lnTo>
                        <a:pt x="2142387" y="738898"/>
                      </a:lnTo>
                      <a:lnTo>
                        <a:pt x="2142387" y="875874"/>
                      </a:lnTo>
                      <a:lnTo>
                        <a:pt x="2091107" y="875874"/>
                      </a:lnTo>
                      <a:lnTo>
                        <a:pt x="2091107" y="698329"/>
                      </a:lnTo>
                      <a:cubicBezTo>
                        <a:pt x="2091107" y="658444"/>
                        <a:pt x="2072646" y="623117"/>
                        <a:pt x="2043928" y="599870"/>
                      </a:cubicBezTo>
                      <a:cubicBezTo>
                        <a:pt x="2044840" y="598958"/>
                        <a:pt x="2045296" y="597819"/>
                        <a:pt x="2045296" y="596451"/>
                      </a:cubicBezTo>
                      <a:cubicBezTo>
                        <a:pt x="2045296" y="593716"/>
                        <a:pt x="2043245" y="591665"/>
                        <a:pt x="2040510" y="591665"/>
                      </a:cubicBezTo>
                      <a:lnTo>
                        <a:pt x="2032305" y="591665"/>
                      </a:lnTo>
                      <a:cubicBezTo>
                        <a:pt x="2013844" y="580042"/>
                        <a:pt x="1992420" y="572976"/>
                        <a:pt x="1969173" y="572064"/>
                      </a:cubicBezTo>
                      <a:cubicBezTo>
                        <a:pt x="1969173" y="572064"/>
                        <a:pt x="1969173" y="571837"/>
                        <a:pt x="1969173" y="571837"/>
                      </a:cubicBezTo>
                      <a:lnTo>
                        <a:pt x="1969173" y="511211"/>
                      </a:lnTo>
                      <a:cubicBezTo>
                        <a:pt x="1969173" y="508476"/>
                        <a:pt x="1967122" y="506425"/>
                        <a:pt x="1964387" y="506425"/>
                      </a:cubicBezTo>
                      <a:cubicBezTo>
                        <a:pt x="1961651" y="506425"/>
                        <a:pt x="1959600" y="508476"/>
                        <a:pt x="1959600" y="511211"/>
                      </a:cubicBezTo>
                      <a:lnTo>
                        <a:pt x="1959600" y="571837"/>
                      </a:lnTo>
                      <a:cubicBezTo>
                        <a:pt x="1959600" y="571837"/>
                        <a:pt x="1959600" y="572064"/>
                        <a:pt x="1959600" y="572064"/>
                      </a:cubicBezTo>
                      <a:cubicBezTo>
                        <a:pt x="1936353" y="572976"/>
                        <a:pt x="1914929" y="580042"/>
                        <a:pt x="1896468" y="591665"/>
                      </a:cubicBezTo>
                      <a:lnTo>
                        <a:pt x="1889403" y="591665"/>
                      </a:lnTo>
                      <a:cubicBezTo>
                        <a:pt x="1886668" y="591665"/>
                        <a:pt x="1884617" y="593716"/>
                        <a:pt x="1884617" y="596451"/>
                      </a:cubicBezTo>
                      <a:cubicBezTo>
                        <a:pt x="1884617" y="597591"/>
                        <a:pt x="1885073" y="598503"/>
                        <a:pt x="1885756" y="599414"/>
                      </a:cubicBezTo>
                      <a:cubicBezTo>
                        <a:pt x="1856583" y="622661"/>
                        <a:pt x="1838122" y="658216"/>
                        <a:pt x="1838122" y="698329"/>
                      </a:cubicBezTo>
                      <a:lnTo>
                        <a:pt x="1838122" y="729781"/>
                      </a:lnTo>
                      <a:lnTo>
                        <a:pt x="1838122" y="729781"/>
                      </a:lnTo>
                      <a:lnTo>
                        <a:pt x="1838122" y="654569"/>
                      </a:lnTo>
                      <a:lnTo>
                        <a:pt x="1838122" y="605568"/>
                      </a:lnTo>
                      <a:lnTo>
                        <a:pt x="1838122" y="586195"/>
                      </a:lnTo>
                      <a:lnTo>
                        <a:pt x="1835388" y="586195"/>
                      </a:lnTo>
                      <a:cubicBezTo>
                        <a:pt x="1835388" y="586195"/>
                        <a:pt x="1941139" y="427339"/>
                        <a:pt x="1706844" y="249794"/>
                      </a:cubicBezTo>
                      <a:cubicBezTo>
                        <a:pt x="1668555" y="220849"/>
                        <a:pt x="1636875" y="195095"/>
                        <a:pt x="1610209" y="172303"/>
                      </a:cubicBezTo>
                      <a:lnTo>
                        <a:pt x="1611121" y="172303"/>
                      </a:lnTo>
                      <a:cubicBezTo>
                        <a:pt x="1561663" y="130823"/>
                        <a:pt x="1516081" y="81137"/>
                        <a:pt x="1515853" y="80910"/>
                      </a:cubicBezTo>
                      <a:cubicBezTo>
                        <a:pt x="1495341" y="57206"/>
                        <a:pt x="1485540" y="40797"/>
                        <a:pt x="1480754" y="30313"/>
                      </a:cubicBezTo>
                      <a:cubicBezTo>
                        <a:pt x="1487136" y="28261"/>
                        <a:pt x="1491922" y="22563"/>
                        <a:pt x="1491922" y="15498"/>
                      </a:cubicBezTo>
                      <a:cubicBezTo>
                        <a:pt x="1491922" y="6837"/>
                        <a:pt x="1484856" y="0"/>
                        <a:pt x="1476424" y="0"/>
                      </a:cubicBezTo>
                      <a:cubicBezTo>
                        <a:pt x="1467763" y="0"/>
                        <a:pt x="1460925" y="7065"/>
                        <a:pt x="1460925" y="15498"/>
                      </a:cubicBezTo>
                      <a:cubicBezTo>
                        <a:pt x="1460925" y="21652"/>
                        <a:pt x="1464572" y="27122"/>
                        <a:pt x="1470042" y="29629"/>
                      </a:cubicBezTo>
                      <a:cubicBezTo>
                        <a:pt x="1465256" y="40569"/>
                        <a:pt x="1454316" y="58346"/>
                        <a:pt x="1431069" y="84784"/>
                      </a:cubicBezTo>
                      <a:cubicBezTo>
                        <a:pt x="1421952" y="94812"/>
                        <a:pt x="1394147" y="124669"/>
                        <a:pt x="1341043" y="171847"/>
                      </a:cubicBezTo>
                      <a:cubicBezTo>
                        <a:pt x="1314377" y="194867"/>
                        <a:pt x="1282241" y="220849"/>
                        <a:pt x="1243724" y="250250"/>
                      </a:cubicBezTo>
                      <a:cubicBezTo>
                        <a:pt x="1009657" y="428023"/>
                        <a:pt x="1115637" y="586651"/>
                        <a:pt x="1115637" y="586651"/>
                      </a:cubicBezTo>
                      <a:lnTo>
                        <a:pt x="1758125" y="586195"/>
                      </a:lnTo>
                      <a:lnTo>
                        <a:pt x="1116320" y="586651"/>
                      </a:lnTo>
                      <a:lnTo>
                        <a:pt x="1116320" y="606024"/>
                      </a:lnTo>
                      <a:lnTo>
                        <a:pt x="1116320" y="655025"/>
                      </a:lnTo>
                      <a:lnTo>
                        <a:pt x="1116320" y="683059"/>
                      </a:lnTo>
                      <a:cubicBezTo>
                        <a:pt x="1112218" y="649783"/>
                        <a:pt x="1095124" y="620382"/>
                        <a:pt x="1070282" y="600326"/>
                      </a:cubicBezTo>
                      <a:cubicBezTo>
                        <a:pt x="1071194" y="599414"/>
                        <a:pt x="1071649" y="598275"/>
                        <a:pt x="1071649" y="596907"/>
                      </a:cubicBezTo>
                      <a:cubicBezTo>
                        <a:pt x="1071649" y="594172"/>
                        <a:pt x="1069598" y="592121"/>
                        <a:pt x="1066863" y="592121"/>
                      </a:cubicBezTo>
                      <a:cubicBezTo>
                        <a:pt x="1066863" y="592121"/>
                        <a:pt x="1066863" y="592121"/>
                        <a:pt x="1066863" y="592121"/>
                      </a:cubicBezTo>
                      <a:lnTo>
                        <a:pt x="1058658" y="592121"/>
                      </a:lnTo>
                      <a:cubicBezTo>
                        <a:pt x="1040197" y="580497"/>
                        <a:pt x="1018773" y="573432"/>
                        <a:pt x="995526" y="572520"/>
                      </a:cubicBezTo>
                      <a:cubicBezTo>
                        <a:pt x="995526" y="572520"/>
                        <a:pt x="995526" y="572292"/>
                        <a:pt x="995526" y="572292"/>
                      </a:cubicBezTo>
                      <a:lnTo>
                        <a:pt x="995526" y="511667"/>
                      </a:lnTo>
                      <a:cubicBezTo>
                        <a:pt x="995526" y="508932"/>
                        <a:pt x="993475" y="506881"/>
                        <a:pt x="990740" y="506881"/>
                      </a:cubicBezTo>
                      <a:cubicBezTo>
                        <a:pt x="990740" y="506881"/>
                        <a:pt x="990740" y="506881"/>
                        <a:pt x="990740" y="506881"/>
                      </a:cubicBezTo>
                      <a:cubicBezTo>
                        <a:pt x="988005" y="506881"/>
                        <a:pt x="985954" y="508932"/>
                        <a:pt x="985954" y="511667"/>
                      </a:cubicBezTo>
                      <a:lnTo>
                        <a:pt x="985954" y="572292"/>
                      </a:lnTo>
                      <a:cubicBezTo>
                        <a:pt x="985954" y="572292"/>
                        <a:pt x="985954" y="572520"/>
                        <a:pt x="985954" y="572520"/>
                      </a:cubicBezTo>
                      <a:cubicBezTo>
                        <a:pt x="962706" y="573432"/>
                        <a:pt x="941283" y="580497"/>
                        <a:pt x="922822" y="592121"/>
                      </a:cubicBezTo>
                      <a:lnTo>
                        <a:pt x="915756" y="592121"/>
                      </a:lnTo>
                      <a:cubicBezTo>
                        <a:pt x="913022" y="592121"/>
                        <a:pt x="910970" y="594172"/>
                        <a:pt x="910970" y="596907"/>
                      </a:cubicBezTo>
                      <a:cubicBezTo>
                        <a:pt x="910970" y="598047"/>
                        <a:pt x="911426" y="598958"/>
                        <a:pt x="912110" y="599870"/>
                      </a:cubicBezTo>
                      <a:cubicBezTo>
                        <a:pt x="882937" y="623117"/>
                        <a:pt x="864476" y="658672"/>
                        <a:pt x="864476" y="698785"/>
                      </a:cubicBezTo>
                      <a:lnTo>
                        <a:pt x="864476" y="876330"/>
                      </a:lnTo>
                      <a:lnTo>
                        <a:pt x="811372" y="876330"/>
                      </a:lnTo>
                      <a:lnTo>
                        <a:pt x="811372" y="739353"/>
                      </a:lnTo>
                      <a:lnTo>
                        <a:pt x="819805" y="739353"/>
                      </a:lnTo>
                      <a:cubicBezTo>
                        <a:pt x="825047" y="739353"/>
                        <a:pt x="828465" y="733428"/>
                        <a:pt x="825503" y="729097"/>
                      </a:cubicBezTo>
                      <a:cubicBezTo>
                        <a:pt x="823451" y="726134"/>
                        <a:pt x="820489" y="723172"/>
                        <a:pt x="816158" y="720665"/>
                      </a:cubicBezTo>
                      <a:cubicBezTo>
                        <a:pt x="811600" y="718157"/>
                        <a:pt x="808637" y="708129"/>
                        <a:pt x="806586" y="706762"/>
                      </a:cubicBezTo>
                      <a:cubicBezTo>
                        <a:pt x="804079" y="704938"/>
                        <a:pt x="800888" y="704938"/>
                        <a:pt x="798609" y="706762"/>
                      </a:cubicBezTo>
                      <a:cubicBezTo>
                        <a:pt x="796558" y="708357"/>
                        <a:pt x="793595" y="718157"/>
                        <a:pt x="789037" y="720665"/>
                      </a:cubicBezTo>
                      <a:cubicBezTo>
                        <a:pt x="784706" y="723172"/>
                        <a:pt x="781743" y="726134"/>
                        <a:pt x="779692" y="729097"/>
                      </a:cubicBezTo>
                      <a:cubicBezTo>
                        <a:pt x="776729" y="733428"/>
                        <a:pt x="780148" y="739353"/>
                        <a:pt x="785390" y="739353"/>
                      </a:cubicBezTo>
                      <a:lnTo>
                        <a:pt x="793823" y="739353"/>
                      </a:lnTo>
                      <a:lnTo>
                        <a:pt x="793823" y="876330"/>
                      </a:lnTo>
                      <a:lnTo>
                        <a:pt x="613315" y="876330"/>
                      </a:lnTo>
                      <a:lnTo>
                        <a:pt x="613315" y="780150"/>
                      </a:lnTo>
                      <a:lnTo>
                        <a:pt x="621748" y="780150"/>
                      </a:lnTo>
                      <a:cubicBezTo>
                        <a:pt x="626990" y="780150"/>
                        <a:pt x="630409" y="774224"/>
                        <a:pt x="627446" y="769894"/>
                      </a:cubicBezTo>
                      <a:cubicBezTo>
                        <a:pt x="625395" y="766931"/>
                        <a:pt x="622432" y="763968"/>
                        <a:pt x="618101" y="761461"/>
                      </a:cubicBezTo>
                      <a:cubicBezTo>
                        <a:pt x="613543" y="758954"/>
                        <a:pt x="610580" y="748926"/>
                        <a:pt x="608529" y="747558"/>
                      </a:cubicBezTo>
                      <a:cubicBezTo>
                        <a:pt x="606022" y="745735"/>
                        <a:pt x="602831" y="745735"/>
                        <a:pt x="600552" y="747558"/>
                      </a:cubicBezTo>
                      <a:cubicBezTo>
                        <a:pt x="598501" y="749154"/>
                        <a:pt x="595538" y="758954"/>
                        <a:pt x="590980" y="761689"/>
                      </a:cubicBezTo>
                      <a:cubicBezTo>
                        <a:pt x="586649" y="764196"/>
                        <a:pt x="583687" y="767159"/>
                        <a:pt x="581635" y="770122"/>
                      </a:cubicBezTo>
                      <a:cubicBezTo>
                        <a:pt x="578672" y="774452"/>
                        <a:pt x="582091" y="780378"/>
                        <a:pt x="587333" y="780378"/>
                      </a:cubicBezTo>
                      <a:lnTo>
                        <a:pt x="595766" y="780378"/>
                      </a:lnTo>
                      <a:lnTo>
                        <a:pt x="596222" y="1546398"/>
                      </a:lnTo>
                      <a:lnTo>
                        <a:pt x="506196" y="1546398"/>
                      </a:lnTo>
                      <a:lnTo>
                        <a:pt x="503005" y="1404863"/>
                      </a:lnTo>
                      <a:lnTo>
                        <a:pt x="507791" y="1404863"/>
                      </a:lnTo>
                      <a:cubicBezTo>
                        <a:pt x="512349" y="1404863"/>
                        <a:pt x="515996" y="1401216"/>
                        <a:pt x="515996" y="1396658"/>
                      </a:cubicBezTo>
                      <a:lnTo>
                        <a:pt x="515996" y="1395746"/>
                      </a:lnTo>
                      <a:cubicBezTo>
                        <a:pt x="515996" y="1391188"/>
                        <a:pt x="512349" y="1387541"/>
                        <a:pt x="507791" y="1387541"/>
                      </a:cubicBezTo>
                      <a:lnTo>
                        <a:pt x="502549" y="1387541"/>
                      </a:lnTo>
                      <a:lnTo>
                        <a:pt x="497535" y="1160083"/>
                      </a:lnTo>
                      <a:lnTo>
                        <a:pt x="503005" y="1160083"/>
                      </a:lnTo>
                      <a:cubicBezTo>
                        <a:pt x="507335" y="1160083"/>
                        <a:pt x="510982" y="1156436"/>
                        <a:pt x="510982" y="1152106"/>
                      </a:cubicBezTo>
                      <a:lnTo>
                        <a:pt x="510982" y="1150739"/>
                      </a:lnTo>
                      <a:cubicBezTo>
                        <a:pt x="510982" y="1146408"/>
                        <a:pt x="507335" y="1142762"/>
                        <a:pt x="503005" y="1142762"/>
                      </a:cubicBezTo>
                      <a:lnTo>
                        <a:pt x="497307" y="1142762"/>
                      </a:lnTo>
                      <a:lnTo>
                        <a:pt x="491381" y="884307"/>
                      </a:lnTo>
                      <a:lnTo>
                        <a:pt x="438278" y="884307"/>
                      </a:lnTo>
                      <a:lnTo>
                        <a:pt x="498675" y="884307"/>
                      </a:lnTo>
                      <a:cubicBezTo>
                        <a:pt x="502549" y="884307"/>
                        <a:pt x="505968" y="881116"/>
                        <a:pt x="505968" y="877014"/>
                      </a:cubicBezTo>
                      <a:lnTo>
                        <a:pt x="505968" y="877014"/>
                      </a:lnTo>
                      <a:cubicBezTo>
                        <a:pt x="505968" y="873139"/>
                        <a:pt x="502777" y="869720"/>
                        <a:pt x="498675" y="869720"/>
                      </a:cubicBezTo>
                      <a:lnTo>
                        <a:pt x="492749" y="869720"/>
                      </a:lnTo>
                      <a:lnTo>
                        <a:pt x="492749" y="819807"/>
                      </a:lnTo>
                      <a:cubicBezTo>
                        <a:pt x="492749" y="819807"/>
                        <a:pt x="492749" y="819807"/>
                        <a:pt x="492749" y="819807"/>
                      </a:cubicBezTo>
                      <a:lnTo>
                        <a:pt x="492749" y="793369"/>
                      </a:lnTo>
                      <a:cubicBezTo>
                        <a:pt x="492749" y="777187"/>
                        <a:pt x="485456" y="762601"/>
                        <a:pt x="474288" y="752573"/>
                      </a:cubicBezTo>
                      <a:cubicBezTo>
                        <a:pt x="474972" y="751661"/>
                        <a:pt x="475428" y="750749"/>
                        <a:pt x="475428" y="749610"/>
                      </a:cubicBezTo>
                      <a:cubicBezTo>
                        <a:pt x="475428" y="746875"/>
                        <a:pt x="473376" y="744823"/>
                        <a:pt x="470641" y="744823"/>
                      </a:cubicBezTo>
                      <a:cubicBezTo>
                        <a:pt x="470641" y="744823"/>
                        <a:pt x="470641" y="744823"/>
                        <a:pt x="470641" y="744823"/>
                      </a:cubicBezTo>
                      <a:lnTo>
                        <a:pt x="462664" y="744823"/>
                      </a:lnTo>
                      <a:cubicBezTo>
                        <a:pt x="456739" y="741861"/>
                        <a:pt x="450129" y="739809"/>
                        <a:pt x="443064" y="739353"/>
                      </a:cubicBezTo>
                      <a:cubicBezTo>
                        <a:pt x="443064" y="739353"/>
                        <a:pt x="443064" y="739126"/>
                        <a:pt x="443064" y="739126"/>
                      </a:cubicBezTo>
                      <a:lnTo>
                        <a:pt x="443064" y="705622"/>
                      </a:lnTo>
                      <a:cubicBezTo>
                        <a:pt x="443064" y="702887"/>
                        <a:pt x="441012" y="700836"/>
                        <a:pt x="438278" y="700836"/>
                      </a:cubicBezTo>
                      <a:cubicBezTo>
                        <a:pt x="438278" y="700836"/>
                        <a:pt x="438278" y="700836"/>
                        <a:pt x="438278" y="700836"/>
                      </a:cubicBezTo>
                      <a:cubicBezTo>
                        <a:pt x="435543" y="700836"/>
                        <a:pt x="433491" y="702887"/>
                        <a:pt x="433491" y="705622"/>
                      </a:cubicBezTo>
                      <a:lnTo>
                        <a:pt x="433491" y="739126"/>
                      </a:lnTo>
                      <a:cubicBezTo>
                        <a:pt x="433491" y="739126"/>
                        <a:pt x="433491" y="739353"/>
                        <a:pt x="433491" y="739353"/>
                      </a:cubicBezTo>
                      <a:cubicBezTo>
                        <a:pt x="426426" y="740037"/>
                        <a:pt x="419817" y="741861"/>
                        <a:pt x="413891" y="744823"/>
                      </a:cubicBezTo>
                      <a:lnTo>
                        <a:pt x="405458" y="744823"/>
                      </a:lnTo>
                      <a:cubicBezTo>
                        <a:pt x="402723" y="744823"/>
                        <a:pt x="400672" y="746875"/>
                        <a:pt x="400672" y="749610"/>
                      </a:cubicBezTo>
                      <a:cubicBezTo>
                        <a:pt x="400672" y="750977"/>
                        <a:pt x="401128" y="751889"/>
                        <a:pt x="402039" y="752800"/>
                      </a:cubicBezTo>
                      <a:cubicBezTo>
                        <a:pt x="390872" y="762829"/>
                        <a:pt x="383806" y="777187"/>
                        <a:pt x="383806" y="793369"/>
                      </a:cubicBezTo>
                      <a:lnTo>
                        <a:pt x="383806" y="869720"/>
                      </a:lnTo>
                      <a:lnTo>
                        <a:pt x="383806" y="869720"/>
                      </a:lnTo>
                      <a:lnTo>
                        <a:pt x="384946" y="869720"/>
                      </a:lnTo>
                      <a:lnTo>
                        <a:pt x="413207" y="869720"/>
                      </a:lnTo>
                      <a:lnTo>
                        <a:pt x="412979" y="869720"/>
                      </a:lnTo>
                      <a:lnTo>
                        <a:pt x="377425" y="869720"/>
                      </a:lnTo>
                      <a:cubicBezTo>
                        <a:pt x="373550" y="869720"/>
                        <a:pt x="370131" y="872911"/>
                        <a:pt x="370131" y="877014"/>
                      </a:cubicBezTo>
                      <a:cubicBezTo>
                        <a:pt x="370131" y="880888"/>
                        <a:pt x="373322" y="884307"/>
                        <a:pt x="377425" y="884307"/>
                      </a:cubicBezTo>
                      <a:lnTo>
                        <a:pt x="384718" y="884307"/>
                      </a:lnTo>
                      <a:lnTo>
                        <a:pt x="379248" y="1142762"/>
                      </a:lnTo>
                      <a:lnTo>
                        <a:pt x="373550" y="1142762"/>
                      </a:lnTo>
                      <a:cubicBezTo>
                        <a:pt x="369220" y="1142762"/>
                        <a:pt x="365573" y="1146408"/>
                        <a:pt x="365573" y="1150739"/>
                      </a:cubicBezTo>
                      <a:lnTo>
                        <a:pt x="365573" y="1152106"/>
                      </a:lnTo>
                      <a:cubicBezTo>
                        <a:pt x="365573" y="1156436"/>
                        <a:pt x="369220" y="1160083"/>
                        <a:pt x="373550" y="1160083"/>
                      </a:cubicBezTo>
                      <a:lnTo>
                        <a:pt x="379020" y="1160083"/>
                      </a:lnTo>
                      <a:lnTo>
                        <a:pt x="374234" y="1387541"/>
                      </a:lnTo>
                      <a:lnTo>
                        <a:pt x="369220" y="1387541"/>
                      </a:lnTo>
                      <a:cubicBezTo>
                        <a:pt x="364662" y="1387541"/>
                        <a:pt x="361015" y="1391188"/>
                        <a:pt x="361015" y="1395746"/>
                      </a:cubicBezTo>
                      <a:lnTo>
                        <a:pt x="361015" y="1396658"/>
                      </a:lnTo>
                      <a:cubicBezTo>
                        <a:pt x="361015" y="1401216"/>
                        <a:pt x="364662" y="1404863"/>
                        <a:pt x="369220" y="1404863"/>
                      </a:cubicBezTo>
                      <a:lnTo>
                        <a:pt x="374006" y="1404863"/>
                      </a:lnTo>
                      <a:lnTo>
                        <a:pt x="371043" y="1546625"/>
                      </a:lnTo>
                      <a:lnTo>
                        <a:pt x="276915" y="1546625"/>
                      </a:lnTo>
                      <a:lnTo>
                        <a:pt x="272584" y="1375918"/>
                      </a:lnTo>
                      <a:lnTo>
                        <a:pt x="278282" y="1375918"/>
                      </a:lnTo>
                      <a:cubicBezTo>
                        <a:pt x="283752" y="1375918"/>
                        <a:pt x="288083" y="1371587"/>
                        <a:pt x="288083" y="1366117"/>
                      </a:cubicBezTo>
                      <a:lnTo>
                        <a:pt x="288083" y="1364978"/>
                      </a:lnTo>
                      <a:cubicBezTo>
                        <a:pt x="288083" y="1359508"/>
                        <a:pt x="283752" y="1355177"/>
                        <a:pt x="278282" y="1355177"/>
                      </a:cubicBezTo>
                      <a:lnTo>
                        <a:pt x="272129" y="1355177"/>
                      </a:lnTo>
                      <a:lnTo>
                        <a:pt x="265975" y="1080997"/>
                      </a:lnTo>
                      <a:lnTo>
                        <a:pt x="272584" y="1080997"/>
                      </a:lnTo>
                      <a:cubicBezTo>
                        <a:pt x="277827" y="1080997"/>
                        <a:pt x="282157" y="1076666"/>
                        <a:pt x="282157" y="1071424"/>
                      </a:cubicBezTo>
                      <a:lnTo>
                        <a:pt x="282157" y="1069601"/>
                      </a:lnTo>
                      <a:cubicBezTo>
                        <a:pt x="282157" y="1064359"/>
                        <a:pt x="277827" y="1060029"/>
                        <a:pt x="272584" y="1060029"/>
                      </a:cubicBezTo>
                      <a:lnTo>
                        <a:pt x="265519" y="1060029"/>
                      </a:lnTo>
                      <a:lnTo>
                        <a:pt x="258454" y="748470"/>
                      </a:lnTo>
                      <a:lnTo>
                        <a:pt x="267115" y="748470"/>
                      </a:lnTo>
                      <a:cubicBezTo>
                        <a:pt x="271901" y="748470"/>
                        <a:pt x="275775" y="744595"/>
                        <a:pt x="275775" y="739809"/>
                      </a:cubicBezTo>
                      <a:cubicBezTo>
                        <a:pt x="275775" y="735023"/>
                        <a:pt x="271901" y="731149"/>
                        <a:pt x="267115" y="731149"/>
                      </a:cubicBezTo>
                      <a:lnTo>
                        <a:pt x="259821" y="731149"/>
                      </a:lnTo>
                      <a:lnTo>
                        <a:pt x="259821" y="671207"/>
                      </a:lnTo>
                      <a:cubicBezTo>
                        <a:pt x="259821" y="671207"/>
                        <a:pt x="259821" y="671207"/>
                        <a:pt x="259821" y="671207"/>
                      </a:cubicBezTo>
                      <a:lnTo>
                        <a:pt x="259821" y="639299"/>
                      </a:lnTo>
                      <a:cubicBezTo>
                        <a:pt x="259821" y="619243"/>
                        <a:pt x="250933" y="601465"/>
                        <a:pt x="236802" y="589614"/>
                      </a:cubicBezTo>
                      <a:cubicBezTo>
                        <a:pt x="237486" y="588702"/>
                        <a:pt x="237942" y="587791"/>
                        <a:pt x="237942" y="586651"/>
                      </a:cubicBezTo>
                      <a:cubicBezTo>
                        <a:pt x="237942" y="583916"/>
                        <a:pt x="235890" y="581865"/>
                        <a:pt x="233155" y="581865"/>
                      </a:cubicBezTo>
                      <a:cubicBezTo>
                        <a:pt x="233155" y="581865"/>
                        <a:pt x="233155" y="581865"/>
                        <a:pt x="233155" y="581865"/>
                      </a:cubicBezTo>
                      <a:lnTo>
                        <a:pt x="225634" y="581865"/>
                      </a:lnTo>
                      <a:cubicBezTo>
                        <a:pt x="217657" y="577534"/>
                        <a:pt x="208541" y="574799"/>
                        <a:pt x="198968" y="574116"/>
                      </a:cubicBezTo>
                      <a:cubicBezTo>
                        <a:pt x="198968" y="574116"/>
                        <a:pt x="198968" y="573888"/>
                        <a:pt x="198968" y="573888"/>
                      </a:cubicBezTo>
                      <a:lnTo>
                        <a:pt x="198968" y="533319"/>
                      </a:lnTo>
                      <a:cubicBezTo>
                        <a:pt x="198968" y="530584"/>
                        <a:pt x="196917" y="528533"/>
                        <a:pt x="194182" y="528533"/>
                      </a:cubicBezTo>
                      <a:cubicBezTo>
                        <a:pt x="194182" y="528533"/>
                        <a:pt x="194182" y="528533"/>
                        <a:pt x="194182" y="528533"/>
                      </a:cubicBezTo>
                      <a:cubicBezTo>
                        <a:pt x="191447" y="528533"/>
                        <a:pt x="189396" y="530584"/>
                        <a:pt x="189396" y="533319"/>
                      </a:cubicBezTo>
                      <a:lnTo>
                        <a:pt x="189396" y="573888"/>
                      </a:lnTo>
                      <a:cubicBezTo>
                        <a:pt x="189396" y="573888"/>
                        <a:pt x="189396" y="574116"/>
                        <a:pt x="189396" y="574116"/>
                      </a:cubicBezTo>
                      <a:cubicBezTo>
                        <a:pt x="179824" y="574799"/>
                        <a:pt x="170707" y="577534"/>
                        <a:pt x="162730" y="581865"/>
                      </a:cubicBezTo>
                      <a:lnTo>
                        <a:pt x="154753" y="581865"/>
                      </a:lnTo>
                      <a:cubicBezTo>
                        <a:pt x="152018" y="581865"/>
                        <a:pt x="149967" y="583916"/>
                        <a:pt x="149967" y="586651"/>
                      </a:cubicBezTo>
                      <a:cubicBezTo>
                        <a:pt x="149967" y="588018"/>
                        <a:pt x="150423" y="588930"/>
                        <a:pt x="151335" y="589842"/>
                      </a:cubicBezTo>
                      <a:cubicBezTo>
                        <a:pt x="137432" y="601921"/>
                        <a:pt x="128771" y="619471"/>
                        <a:pt x="128771" y="639299"/>
                      </a:cubicBezTo>
                      <a:lnTo>
                        <a:pt x="128771" y="671207"/>
                      </a:lnTo>
                      <a:lnTo>
                        <a:pt x="128771" y="671435"/>
                      </a:lnTo>
                      <a:lnTo>
                        <a:pt x="128771" y="731376"/>
                      </a:lnTo>
                      <a:lnTo>
                        <a:pt x="128771" y="731376"/>
                      </a:lnTo>
                      <a:lnTo>
                        <a:pt x="134469" y="731376"/>
                      </a:lnTo>
                      <a:lnTo>
                        <a:pt x="161591" y="731376"/>
                      </a:lnTo>
                      <a:lnTo>
                        <a:pt x="121478" y="731376"/>
                      </a:lnTo>
                      <a:cubicBezTo>
                        <a:pt x="116692" y="731376"/>
                        <a:pt x="112817" y="735251"/>
                        <a:pt x="112817" y="740037"/>
                      </a:cubicBezTo>
                      <a:cubicBezTo>
                        <a:pt x="112817" y="744823"/>
                        <a:pt x="116692" y="748698"/>
                        <a:pt x="121478" y="748698"/>
                      </a:cubicBezTo>
                      <a:lnTo>
                        <a:pt x="194182" y="748698"/>
                      </a:lnTo>
                      <a:lnTo>
                        <a:pt x="130138" y="748698"/>
                      </a:lnTo>
                      <a:lnTo>
                        <a:pt x="123529" y="1060257"/>
                      </a:lnTo>
                      <a:lnTo>
                        <a:pt x="116464" y="1060257"/>
                      </a:lnTo>
                      <a:cubicBezTo>
                        <a:pt x="111222" y="1060257"/>
                        <a:pt x="106891" y="1064587"/>
                        <a:pt x="106891" y="1069829"/>
                      </a:cubicBezTo>
                      <a:lnTo>
                        <a:pt x="106891" y="1071652"/>
                      </a:lnTo>
                      <a:cubicBezTo>
                        <a:pt x="106891" y="1076894"/>
                        <a:pt x="111222" y="1081225"/>
                        <a:pt x="116464" y="1081225"/>
                      </a:cubicBezTo>
                      <a:lnTo>
                        <a:pt x="123073" y="1081225"/>
                      </a:lnTo>
                      <a:lnTo>
                        <a:pt x="117148" y="1355405"/>
                      </a:lnTo>
                      <a:lnTo>
                        <a:pt x="110994" y="1355405"/>
                      </a:lnTo>
                      <a:cubicBezTo>
                        <a:pt x="105524" y="1355405"/>
                        <a:pt x="101194" y="1359736"/>
                        <a:pt x="101194" y="1365206"/>
                      </a:cubicBezTo>
                      <a:lnTo>
                        <a:pt x="101194" y="1366345"/>
                      </a:lnTo>
                      <a:cubicBezTo>
                        <a:pt x="101194" y="1371815"/>
                        <a:pt x="105524" y="1376146"/>
                        <a:pt x="110994" y="1376146"/>
                      </a:cubicBezTo>
                      <a:lnTo>
                        <a:pt x="116692" y="1376146"/>
                      </a:lnTo>
                      <a:lnTo>
                        <a:pt x="113045" y="1546853"/>
                      </a:lnTo>
                      <a:lnTo>
                        <a:pt x="59485" y="1546853"/>
                      </a:lnTo>
                      <a:lnTo>
                        <a:pt x="59485" y="1627991"/>
                      </a:lnTo>
                      <a:lnTo>
                        <a:pt x="1999941" y="1626851"/>
                      </a:lnTo>
                      <a:lnTo>
                        <a:pt x="0" y="1627991"/>
                      </a:lnTo>
                      <a:lnTo>
                        <a:pt x="0" y="1668559"/>
                      </a:lnTo>
                      <a:lnTo>
                        <a:pt x="2950796" y="1666736"/>
                      </a:lnTo>
                      <a:lnTo>
                        <a:pt x="2951024" y="1626167"/>
                      </a:lnTo>
                      <a:close/>
                      <a:moveTo>
                        <a:pt x="167744" y="731376"/>
                      </a:moveTo>
                      <a:lnTo>
                        <a:pt x="167744" y="731376"/>
                      </a:lnTo>
                      <a:lnTo>
                        <a:pt x="194182" y="731376"/>
                      </a:lnTo>
                      <a:lnTo>
                        <a:pt x="167744" y="731376"/>
                      </a:lnTo>
                      <a:close/>
                      <a:moveTo>
                        <a:pt x="1837895" y="730237"/>
                      </a:moveTo>
                      <a:lnTo>
                        <a:pt x="1837895" y="875874"/>
                      </a:lnTo>
                      <a:lnTo>
                        <a:pt x="1837895" y="730693"/>
                      </a:lnTo>
                      <a:lnTo>
                        <a:pt x="1837895" y="730237"/>
                      </a:lnTo>
                      <a:close/>
                      <a:moveTo>
                        <a:pt x="974102" y="876330"/>
                      </a:moveTo>
                      <a:lnTo>
                        <a:pt x="987321" y="876330"/>
                      </a:lnTo>
                      <a:lnTo>
                        <a:pt x="1001680" y="876330"/>
                      </a:lnTo>
                      <a:lnTo>
                        <a:pt x="974102" y="876330"/>
                      </a:lnTo>
                      <a:close/>
                      <a:moveTo>
                        <a:pt x="1115864" y="876330"/>
                      </a:moveTo>
                      <a:lnTo>
                        <a:pt x="1049086" y="876330"/>
                      </a:lnTo>
                      <a:lnTo>
                        <a:pt x="1082133" y="876330"/>
                      </a:lnTo>
                      <a:lnTo>
                        <a:pt x="1101962" y="876330"/>
                      </a:lnTo>
                      <a:lnTo>
                        <a:pt x="1115864" y="876330"/>
                      </a:lnTo>
                      <a:lnTo>
                        <a:pt x="1115864" y="876330"/>
                      </a:lnTo>
                      <a:close/>
                      <a:moveTo>
                        <a:pt x="1691802" y="1545942"/>
                      </a:moveTo>
                      <a:lnTo>
                        <a:pt x="1691802" y="1545942"/>
                      </a:lnTo>
                      <a:lnTo>
                        <a:pt x="1838350" y="1545942"/>
                      </a:lnTo>
                      <a:lnTo>
                        <a:pt x="1838350" y="1545942"/>
                      </a:lnTo>
                      <a:lnTo>
                        <a:pt x="1880514" y="1545942"/>
                      </a:lnTo>
                      <a:cubicBezTo>
                        <a:pt x="1880514" y="1545942"/>
                        <a:pt x="1880514" y="1545942"/>
                        <a:pt x="1880514" y="1545942"/>
                      </a:cubicBezTo>
                      <a:lnTo>
                        <a:pt x="1691802" y="1545942"/>
                      </a:lnTo>
                      <a:close/>
                      <a:moveTo>
                        <a:pt x="1897608" y="875874"/>
                      </a:moveTo>
                      <a:lnTo>
                        <a:pt x="1910371" y="875874"/>
                      </a:lnTo>
                      <a:lnTo>
                        <a:pt x="1910827" y="875874"/>
                      </a:lnTo>
                      <a:lnTo>
                        <a:pt x="1897608" y="875874"/>
                      </a:lnTo>
                      <a:close/>
                      <a:moveTo>
                        <a:pt x="1999485" y="875874"/>
                      </a:moveTo>
                      <a:lnTo>
                        <a:pt x="1999485" y="875874"/>
                      </a:lnTo>
                      <a:lnTo>
                        <a:pt x="2015895" y="875874"/>
                      </a:lnTo>
                      <a:lnTo>
                        <a:pt x="2016123" y="875874"/>
                      </a:lnTo>
                      <a:lnTo>
                        <a:pt x="1999485" y="875874"/>
                      </a:lnTo>
                      <a:close/>
                      <a:moveTo>
                        <a:pt x="2100907" y="1545714"/>
                      </a:moveTo>
                      <a:cubicBezTo>
                        <a:pt x="2100907" y="1545714"/>
                        <a:pt x="2100907" y="1545714"/>
                        <a:pt x="2100907" y="1545714"/>
                      </a:cubicBezTo>
                      <a:lnTo>
                        <a:pt x="2100907" y="1545714"/>
                      </a:lnTo>
                      <a:lnTo>
                        <a:pt x="2142615" y="1545714"/>
                      </a:lnTo>
                      <a:lnTo>
                        <a:pt x="2142615" y="1545714"/>
                      </a:lnTo>
                      <a:lnTo>
                        <a:pt x="2160164" y="1545714"/>
                      </a:lnTo>
                      <a:lnTo>
                        <a:pt x="2190021" y="1545714"/>
                      </a:lnTo>
                      <a:cubicBezTo>
                        <a:pt x="2190021" y="1545714"/>
                        <a:pt x="2190021" y="1545714"/>
                        <a:pt x="2190021" y="1545714"/>
                      </a:cubicBezTo>
                      <a:lnTo>
                        <a:pt x="2100907" y="1545714"/>
                      </a:lnTo>
                      <a:close/>
                    </a:path>
                  </a:pathLst>
                </a:custGeom>
                <a:grpFill/>
                <a:ln w="22783"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A7BE30C8-A5D3-4776-A433-1A5489BC60CF}"/>
                  </a:ext>
                </a:extLst>
              </p:cNvPr>
              <p:cNvSpPr/>
              <p:nvPr/>
            </p:nvSpPr>
            <p:spPr>
              <a:xfrm>
                <a:off x="7611644" y="2163115"/>
                <a:ext cx="1042476" cy="1175125"/>
              </a:xfrm>
              <a:custGeom>
                <a:avLst/>
                <a:gdLst>
                  <a:gd name="connsiteX0" fmla="*/ 1007605 w 1042476"/>
                  <a:gd name="connsiteY0" fmla="*/ 447623 h 1175125"/>
                  <a:gd name="connsiteX1" fmla="*/ 1025155 w 1042476"/>
                  <a:gd name="connsiteY1" fmla="*/ 413892 h 1175125"/>
                  <a:gd name="connsiteX2" fmla="*/ 1037462 w 1042476"/>
                  <a:gd name="connsiteY2" fmla="*/ 390645 h 1175125"/>
                  <a:gd name="connsiteX3" fmla="*/ 1042476 w 1042476"/>
                  <a:gd name="connsiteY3" fmla="*/ 381072 h 1175125"/>
                  <a:gd name="connsiteX4" fmla="*/ 973418 w 1042476"/>
                  <a:gd name="connsiteY4" fmla="*/ 381072 h 1175125"/>
                  <a:gd name="connsiteX5" fmla="*/ 973418 w 1042476"/>
                  <a:gd name="connsiteY5" fmla="*/ 350760 h 1175125"/>
                  <a:gd name="connsiteX6" fmla="*/ 973418 w 1042476"/>
                  <a:gd name="connsiteY6" fmla="*/ 280334 h 1175125"/>
                  <a:gd name="connsiteX7" fmla="*/ 893877 w 1042476"/>
                  <a:gd name="connsiteY7" fmla="*/ 280334 h 1175125"/>
                  <a:gd name="connsiteX8" fmla="*/ 893877 w 1042476"/>
                  <a:gd name="connsiteY8" fmla="*/ 233612 h 1175125"/>
                  <a:gd name="connsiteX9" fmla="*/ 893877 w 1042476"/>
                  <a:gd name="connsiteY9" fmla="*/ 191448 h 1175125"/>
                  <a:gd name="connsiteX10" fmla="*/ 809549 w 1042476"/>
                  <a:gd name="connsiteY10" fmla="*/ 191448 h 1175125"/>
                  <a:gd name="connsiteX11" fmla="*/ 809549 w 1042476"/>
                  <a:gd name="connsiteY11" fmla="*/ 167973 h 1175125"/>
                  <a:gd name="connsiteX12" fmla="*/ 809549 w 1042476"/>
                  <a:gd name="connsiteY12" fmla="*/ 64956 h 1175125"/>
                  <a:gd name="connsiteX13" fmla="*/ 670749 w 1042476"/>
                  <a:gd name="connsiteY13" fmla="*/ 64956 h 1175125"/>
                  <a:gd name="connsiteX14" fmla="*/ 670749 w 1042476"/>
                  <a:gd name="connsiteY14" fmla="*/ 51053 h 1175125"/>
                  <a:gd name="connsiteX15" fmla="*/ 670749 w 1042476"/>
                  <a:gd name="connsiteY15" fmla="*/ 30085 h 1175125"/>
                  <a:gd name="connsiteX16" fmla="*/ 604883 w 1042476"/>
                  <a:gd name="connsiteY16" fmla="*/ 30085 h 1175125"/>
                  <a:gd name="connsiteX17" fmla="*/ 521238 w 1042476"/>
                  <a:gd name="connsiteY17" fmla="*/ 0 h 1175125"/>
                  <a:gd name="connsiteX18" fmla="*/ 437594 w 1042476"/>
                  <a:gd name="connsiteY18" fmla="*/ 30085 h 1175125"/>
                  <a:gd name="connsiteX19" fmla="*/ 371727 w 1042476"/>
                  <a:gd name="connsiteY19" fmla="*/ 30085 h 1175125"/>
                  <a:gd name="connsiteX20" fmla="*/ 371727 w 1042476"/>
                  <a:gd name="connsiteY20" fmla="*/ 51053 h 1175125"/>
                  <a:gd name="connsiteX21" fmla="*/ 371727 w 1042476"/>
                  <a:gd name="connsiteY21" fmla="*/ 64956 h 1175125"/>
                  <a:gd name="connsiteX22" fmla="*/ 232928 w 1042476"/>
                  <a:gd name="connsiteY22" fmla="*/ 64956 h 1175125"/>
                  <a:gd name="connsiteX23" fmla="*/ 232928 w 1042476"/>
                  <a:gd name="connsiteY23" fmla="*/ 167973 h 1175125"/>
                  <a:gd name="connsiteX24" fmla="*/ 232928 w 1042476"/>
                  <a:gd name="connsiteY24" fmla="*/ 191448 h 1175125"/>
                  <a:gd name="connsiteX25" fmla="*/ 148599 w 1042476"/>
                  <a:gd name="connsiteY25" fmla="*/ 191448 h 1175125"/>
                  <a:gd name="connsiteX26" fmla="*/ 148599 w 1042476"/>
                  <a:gd name="connsiteY26" fmla="*/ 233612 h 1175125"/>
                  <a:gd name="connsiteX27" fmla="*/ 148599 w 1042476"/>
                  <a:gd name="connsiteY27" fmla="*/ 280334 h 1175125"/>
                  <a:gd name="connsiteX28" fmla="*/ 69058 w 1042476"/>
                  <a:gd name="connsiteY28" fmla="*/ 280334 h 1175125"/>
                  <a:gd name="connsiteX29" fmla="*/ 69058 w 1042476"/>
                  <a:gd name="connsiteY29" fmla="*/ 350760 h 1175125"/>
                  <a:gd name="connsiteX30" fmla="*/ 69058 w 1042476"/>
                  <a:gd name="connsiteY30" fmla="*/ 381072 h 1175125"/>
                  <a:gd name="connsiteX31" fmla="*/ 0 w 1042476"/>
                  <a:gd name="connsiteY31" fmla="*/ 381072 h 1175125"/>
                  <a:gd name="connsiteX32" fmla="*/ 5014 w 1042476"/>
                  <a:gd name="connsiteY32" fmla="*/ 390645 h 1175125"/>
                  <a:gd name="connsiteX33" fmla="*/ 17322 w 1042476"/>
                  <a:gd name="connsiteY33" fmla="*/ 413892 h 1175125"/>
                  <a:gd name="connsiteX34" fmla="*/ 34871 w 1042476"/>
                  <a:gd name="connsiteY34" fmla="*/ 447623 h 1175125"/>
                  <a:gd name="connsiteX35" fmla="*/ 46722 w 1042476"/>
                  <a:gd name="connsiteY35" fmla="*/ 447623 h 1175125"/>
                  <a:gd name="connsiteX36" fmla="*/ 46722 w 1042476"/>
                  <a:gd name="connsiteY36" fmla="*/ 693771 h 1175125"/>
                  <a:gd name="connsiteX37" fmla="*/ 16410 w 1042476"/>
                  <a:gd name="connsiteY37" fmla="*/ 693771 h 1175125"/>
                  <a:gd name="connsiteX38" fmla="*/ 23247 w 1042476"/>
                  <a:gd name="connsiteY38" fmla="*/ 714283 h 1175125"/>
                  <a:gd name="connsiteX39" fmla="*/ 30085 w 1042476"/>
                  <a:gd name="connsiteY39" fmla="*/ 735479 h 1175125"/>
                  <a:gd name="connsiteX40" fmla="*/ 46950 w 1042476"/>
                  <a:gd name="connsiteY40" fmla="*/ 735479 h 1175125"/>
                  <a:gd name="connsiteX41" fmla="*/ 46950 w 1042476"/>
                  <a:gd name="connsiteY41" fmla="*/ 759410 h 1175125"/>
                  <a:gd name="connsiteX42" fmla="*/ 16638 w 1042476"/>
                  <a:gd name="connsiteY42" fmla="*/ 759410 h 1175125"/>
                  <a:gd name="connsiteX43" fmla="*/ 23475 w 1042476"/>
                  <a:gd name="connsiteY43" fmla="*/ 779922 h 1175125"/>
                  <a:gd name="connsiteX44" fmla="*/ 30313 w 1042476"/>
                  <a:gd name="connsiteY44" fmla="*/ 800890 h 1175125"/>
                  <a:gd name="connsiteX45" fmla="*/ 47178 w 1042476"/>
                  <a:gd name="connsiteY45" fmla="*/ 800890 h 1175125"/>
                  <a:gd name="connsiteX46" fmla="*/ 47178 w 1042476"/>
                  <a:gd name="connsiteY46" fmla="*/ 1054331 h 1175125"/>
                  <a:gd name="connsiteX47" fmla="*/ 16865 w 1042476"/>
                  <a:gd name="connsiteY47" fmla="*/ 1054331 h 1175125"/>
                  <a:gd name="connsiteX48" fmla="*/ 23703 w 1042476"/>
                  <a:gd name="connsiteY48" fmla="*/ 1074843 h 1175125"/>
                  <a:gd name="connsiteX49" fmla="*/ 30540 w 1042476"/>
                  <a:gd name="connsiteY49" fmla="*/ 1095811 h 1175125"/>
                  <a:gd name="connsiteX50" fmla="*/ 47406 w 1042476"/>
                  <a:gd name="connsiteY50" fmla="*/ 1095811 h 1175125"/>
                  <a:gd name="connsiteX51" fmla="*/ 47406 w 1042476"/>
                  <a:gd name="connsiteY51" fmla="*/ 1133873 h 1175125"/>
                  <a:gd name="connsiteX52" fmla="*/ 9345 w 1042476"/>
                  <a:gd name="connsiteY52" fmla="*/ 1133873 h 1175125"/>
                  <a:gd name="connsiteX53" fmla="*/ 9345 w 1042476"/>
                  <a:gd name="connsiteY53" fmla="*/ 1153701 h 1175125"/>
                  <a:gd name="connsiteX54" fmla="*/ 9573 w 1042476"/>
                  <a:gd name="connsiteY54" fmla="*/ 1154613 h 1175125"/>
                  <a:gd name="connsiteX55" fmla="*/ 9345 w 1042476"/>
                  <a:gd name="connsiteY55" fmla="*/ 1154613 h 1175125"/>
                  <a:gd name="connsiteX56" fmla="*/ 9345 w 1042476"/>
                  <a:gd name="connsiteY56" fmla="*/ 1174897 h 1175125"/>
                  <a:gd name="connsiteX57" fmla="*/ 47406 w 1042476"/>
                  <a:gd name="connsiteY57" fmla="*/ 1174897 h 1175125"/>
                  <a:gd name="connsiteX58" fmla="*/ 299251 w 1042476"/>
                  <a:gd name="connsiteY58" fmla="*/ 1174897 h 1175125"/>
                  <a:gd name="connsiteX59" fmla="*/ 327284 w 1042476"/>
                  <a:gd name="connsiteY59" fmla="*/ 1174897 h 1175125"/>
                  <a:gd name="connsiteX60" fmla="*/ 385174 w 1042476"/>
                  <a:gd name="connsiteY60" fmla="*/ 1174897 h 1175125"/>
                  <a:gd name="connsiteX61" fmla="*/ 385630 w 1042476"/>
                  <a:gd name="connsiteY61" fmla="*/ 1174897 h 1175125"/>
                  <a:gd name="connsiteX62" fmla="*/ 399761 w 1042476"/>
                  <a:gd name="connsiteY62" fmla="*/ 1174897 h 1175125"/>
                  <a:gd name="connsiteX63" fmla="*/ 399304 w 1042476"/>
                  <a:gd name="connsiteY63" fmla="*/ 932169 h 1175125"/>
                  <a:gd name="connsiteX64" fmla="*/ 399077 w 1042476"/>
                  <a:gd name="connsiteY64" fmla="*/ 823226 h 1175125"/>
                  <a:gd name="connsiteX65" fmla="*/ 399532 w 1042476"/>
                  <a:gd name="connsiteY65" fmla="*/ 770350 h 1175125"/>
                  <a:gd name="connsiteX66" fmla="*/ 399532 w 1042476"/>
                  <a:gd name="connsiteY66" fmla="*/ 770122 h 1175125"/>
                  <a:gd name="connsiteX67" fmla="*/ 399761 w 1042476"/>
                  <a:gd name="connsiteY67" fmla="*/ 763057 h 1175125"/>
                  <a:gd name="connsiteX68" fmla="*/ 399761 w 1042476"/>
                  <a:gd name="connsiteY68" fmla="*/ 762373 h 1175125"/>
                  <a:gd name="connsiteX69" fmla="*/ 399988 w 1042476"/>
                  <a:gd name="connsiteY69" fmla="*/ 755991 h 1175125"/>
                  <a:gd name="connsiteX70" fmla="*/ 399988 w 1042476"/>
                  <a:gd name="connsiteY70" fmla="*/ 755535 h 1175125"/>
                  <a:gd name="connsiteX71" fmla="*/ 400216 w 1042476"/>
                  <a:gd name="connsiteY71" fmla="*/ 749382 h 1175125"/>
                  <a:gd name="connsiteX72" fmla="*/ 400216 w 1042476"/>
                  <a:gd name="connsiteY72" fmla="*/ 748470 h 1175125"/>
                  <a:gd name="connsiteX73" fmla="*/ 400444 w 1042476"/>
                  <a:gd name="connsiteY73" fmla="*/ 743684 h 1175125"/>
                  <a:gd name="connsiteX74" fmla="*/ 400672 w 1042476"/>
                  <a:gd name="connsiteY74" fmla="*/ 739809 h 1175125"/>
                  <a:gd name="connsiteX75" fmla="*/ 400900 w 1042476"/>
                  <a:gd name="connsiteY75" fmla="*/ 737758 h 1175125"/>
                  <a:gd name="connsiteX76" fmla="*/ 401584 w 1042476"/>
                  <a:gd name="connsiteY76" fmla="*/ 731604 h 1175125"/>
                  <a:gd name="connsiteX77" fmla="*/ 401812 w 1042476"/>
                  <a:gd name="connsiteY77" fmla="*/ 729097 h 1175125"/>
                  <a:gd name="connsiteX78" fmla="*/ 402040 w 1042476"/>
                  <a:gd name="connsiteY78" fmla="*/ 727730 h 1175125"/>
                  <a:gd name="connsiteX79" fmla="*/ 402267 w 1042476"/>
                  <a:gd name="connsiteY79" fmla="*/ 725906 h 1175125"/>
                  <a:gd name="connsiteX80" fmla="*/ 402951 w 1042476"/>
                  <a:gd name="connsiteY80" fmla="*/ 722488 h 1175125"/>
                  <a:gd name="connsiteX81" fmla="*/ 403635 w 1042476"/>
                  <a:gd name="connsiteY81" fmla="*/ 719297 h 1175125"/>
                  <a:gd name="connsiteX82" fmla="*/ 405002 w 1042476"/>
                  <a:gd name="connsiteY82" fmla="*/ 714739 h 1175125"/>
                  <a:gd name="connsiteX83" fmla="*/ 405002 w 1042476"/>
                  <a:gd name="connsiteY83" fmla="*/ 714511 h 1175125"/>
                  <a:gd name="connsiteX84" fmla="*/ 405002 w 1042476"/>
                  <a:gd name="connsiteY84" fmla="*/ 714511 h 1175125"/>
                  <a:gd name="connsiteX85" fmla="*/ 406826 w 1042476"/>
                  <a:gd name="connsiteY85" fmla="*/ 707673 h 1175125"/>
                  <a:gd name="connsiteX86" fmla="*/ 409105 w 1042476"/>
                  <a:gd name="connsiteY86" fmla="*/ 701292 h 1175125"/>
                  <a:gd name="connsiteX87" fmla="*/ 411612 w 1042476"/>
                  <a:gd name="connsiteY87" fmla="*/ 695594 h 1175125"/>
                  <a:gd name="connsiteX88" fmla="*/ 414347 w 1042476"/>
                  <a:gd name="connsiteY88" fmla="*/ 689440 h 1175125"/>
                  <a:gd name="connsiteX89" fmla="*/ 421640 w 1042476"/>
                  <a:gd name="connsiteY89" fmla="*/ 676221 h 1175125"/>
                  <a:gd name="connsiteX90" fmla="*/ 430301 w 1042476"/>
                  <a:gd name="connsiteY90" fmla="*/ 663914 h 1175125"/>
                  <a:gd name="connsiteX91" fmla="*/ 433264 w 1042476"/>
                  <a:gd name="connsiteY91" fmla="*/ 660039 h 1175125"/>
                  <a:gd name="connsiteX92" fmla="*/ 436454 w 1042476"/>
                  <a:gd name="connsiteY92" fmla="*/ 656393 h 1175125"/>
                  <a:gd name="connsiteX93" fmla="*/ 442152 w 1042476"/>
                  <a:gd name="connsiteY93" fmla="*/ 650695 h 1175125"/>
                  <a:gd name="connsiteX94" fmla="*/ 449445 w 1042476"/>
                  <a:gd name="connsiteY94" fmla="*/ 644313 h 1175125"/>
                  <a:gd name="connsiteX95" fmla="*/ 479074 w 1042476"/>
                  <a:gd name="connsiteY95" fmla="*/ 626308 h 1175125"/>
                  <a:gd name="connsiteX96" fmla="*/ 487735 w 1042476"/>
                  <a:gd name="connsiteY96" fmla="*/ 622889 h 1175125"/>
                  <a:gd name="connsiteX97" fmla="*/ 493433 w 1042476"/>
                  <a:gd name="connsiteY97" fmla="*/ 621294 h 1175125"/>
                  <a:gd name="connsiteX98" fmla="*/ 542890 w 1042476"/>
                  <a:gd name="connsiteY98" fmla="*/ 619699 h 1175125"/>
                  <a:gd name="connsiteX99" fmla="*/ 549955 w 1042476"/>
                  <a:gd name="connsiteY99" fmla="*/ 621294 h 1175125"/>
                  <a:gd name="connsiteX100" fmla="*/ 556793 w 1042476"/>
                  <a:gd name="connsiteY100" fmla="*/ 623345 h 1175125"/>
                  <a:gd name="connsiteX101" fmla="*/ 563630 w 1042476"/>
                  <a:gd name="connsiteY101" fmla="*/ 625852 h 1175125"/>
                  <a:gd name="connsiteX102" fmla="*/ 567961 w 1042476"/>
                  <a:gd name="connsiteY102" fmla="*/ 627904 h 1175125"/>
                  <a:gd name="connsiteX103" fmla="*/ 571379 w 1042476"/>
                  <a:gd name="connsiteY103" fmla="*/ 629499 h 1175125"/>
                  <a:gd name="connsiteX104" fmla="*/ 575710 w 1042476"/>
                  <a:gd name="connsiteY104" fmla="*/ 631778 h 1175125"/>
                  <a:gd name="connsiteX105" fmla="*/ 577533 w 1042476"/>
                  <a:gd name="connsiteY105" fmla="*/ 632690 h 1175125"/>
                  <a:gd name="connsiteX106" fmla="*/ 582091 w 1042476"/>
                  <a:gd name="connsiteY106" fmla="*/ 635653 h 1175125"/>
                  <a:gd name="connsiteX107" fmla="*/ 595310 w 1042476"/>
                  <a:gd name="connsiteY107" fmla="*/ 645453 h 1175125"/>
                  <a:gd name="connsiteX108" fmla="*/ 601464 w 1042476"/>
                  <a:gd name="connsiteY108" fmla="*/ 651151 h 1175125"/>
                  <a:gd name="connsiteX109" fmla="*/ 601692 w 1042476"/>
                  <a:gd name="connsiteY109" fmla="*/ 651151 h 1175125"/>
                  <a:gd name="connsiteX110" fmla="*/ 611264 w 1042476"/>
                  <a:gd name="connsiteY110" fmla="*/ 661407 h 1175125"/>
                  <a:gd name="connsiteX111" fmla="*/ 612860 w 1042476"/>
                  <a:gd name="connsiteY111" fmla="*/ 663458 h 1175125"/>
                  <a:gd name="connsiteX112" fmla="*/ 615822 w 1042476"/>
                  <a:gd name="connsiteY112" fmla="*/ 667561 h 1175125"/>
                  <a:gd name="connsiteX113" fmla="*/ 618558 w 1042476"/>
                  <a:gd name="connsiteY113" fmla="*/ 671435 h 1175125"/>
                  <a:gd name="connsiteX114" fmla="*/ 620836 w 1042476"/>
                  <a:gd name="connsiteY114" fmla="*/ 674854 h 1175125"/>
                  <a:gd name="connsiteX115" fmla="*/ 621748 w 1042476"/>
                  <a:gd name="connsiteY115" fmla="*/ 676221 h 1175125"/>
                  <a:gd name="connsiteX116" fmla="*/ 626534 w 1042476"/>
                  <a:gd name="connsiteY116" fmla="*/ 684426 h 1175125"/>
                  <a:gd name="connsiteX117" fmla="*/ 627674 w 1042476"/>
                  <a:gd name="connsiteY117" fmla="*/ 686705 h 1175125"/>
                  <a:gd name="connsiteX118" fmla="*/ 629725 w 1042476"/>
                  <a:gd name="connsiteY118" fmla="*/ 690808 h 1175125"/>
                  <a:gd name="connsiteX119" fmla="*/ 630864 w 1042476"/>
                  <a:gd name="connsiteY119" fmla="*/ 693543 h 1175125"/>
                  <a:gd name="connsiteX120" fmla="*/ 630864 w 1042476"/>
                  <a:gd name="connsiteY120" fmla="*/ 693771 h 1175125"/>
                  <a:gd name="connsiteX121" fmla="*/ 631548 w 1042476"/>
                  <a:gd name="connsiteY121" fmla="*/ 695366 h 1175125"/>
                  <a:gd name="connsiteX122" fmla="*/ 631776 w 1042476"/>
                  <a:gd name="connsiteY122" fmla="*/ 696050 h 1175125"/>
                  <a:gd name="connsiteX123" fmla="*/ 637930 w 1042476"/>
                  <a:gd name="connsiteY123" fmla="*/ 714283 h 1175125"/>
                  <a:gd name="connsiteX124" fmla="*/ 639297 w 1042476"/>
                  <a:gd name="connsiteY124" fmla="*/ 718841 h 1175125"/>
                  <a:gd name="connsiteX125" fmla="*/ 639297 w 1042476"/>
                  <a:gd name="connsiteY125" fmla="*/ 719297 h 1175125"/>
                  <a:gd name="connsiteX126" fmla="*/ 642260 w 1042476"/>
                  <a:gd name="connsiteY126" fmla="*/ 752117 h 1175125"/>
                  <a:gd name="connsiteX127" fmla="*/ 642260 w 1042476"/>
                  <a:gd name="connsiteY127" fmla="*/ 756447 h 1175125"/>
                  <a:gd name="connsiteX128" fmla="*/ 642716 w 1042476"/>
                  <a:gd name="connsiteY128" fmla="*/ 1031767 h 1175125"/>
                  <a:gd name="connsiteX129" fmla="*/ 642716 w 1042476"/>
                  <a:gd name="connsiteY129" fmla="*/ 1175125 h 1175125"/>
                  <a:gd name="connsiteX130" fmla="*/ 656619 w 1042476"/>
                  <a:gd name="connsiteY130" fmla="*/ 1175125 h 1175125"/>
                  <a:gd name="connsiteX131" fmla="*/ 656619 w 1042476"/>
                  <a:gd name="connsiteY131" fmla="*/ 1175125 h 1175125"/>
                  <a:gd name="connsiteX132" fmla="*/ 715193 w 1042476"/>
                  <a:gd name="connsiteY132" fmla="*/ 1175125 h 1175125"/>
                  <a:gd name="connsiteX133" fmla="*/ 743226 w 1042476"/>
                  <a:gd name="connsiteY133" fmla="*/ 1175125 h 1175125"/>
                  <a:gd name="connsiteX134" fmla="*/ 995071 w 1042476"/>
                  <a:gd name="connsiteY134" fmla="*/ 1175125 h 1175125"/>
                  <a:gd name="connsiteX135" fmla="*/ 1033360 w 1042476"/>
                  <a:gd name="connsiteY135" fmla="*/ 1175125 h 1175125"/>
                  <a:gd name="connsiteX136" fmla="*/ 1033360 w 1042476"/>
                  <a:gd name="connsiteY136" fmla="*/ 1154841 h 1175125"/>
                  <a:gd name="connsiteX137" fmla="*/ 1033360 w 1042476"/>
                  <a:gd name="connsiteY137" fmla="*/ 1154841 h 1175125"/>
                  <a:gd name="connsiteX138" fmla="*/ 1033360 w 1042476"/>
                  <a:gd name="connsiteY138" fmla="*/ 1134329 h 1175125"/>
                  <a:gd name="connsiteX139" fmla="*/ 995071 w 1042476"/>
                  <a:gd name="connsiteY139" fmla="*/ 1134329 h 1175125"/>
                  <a:gd name="connsiteX140" fmla="*/ 995071 w 1042476"/>
                  <a:gd name="connsiteY140" fmla="*/ 1096267 h 1175125"/>
                  <a:gd name="connsiteX141" fmla="*/ 1012620 w 1042476"/>
                  <a:gd name="connsiteY141" fmla="*/ 1096267 h 1175125"/>
                  <a:gd name="connsiteX142" fmla="*/ 1018774 w 1042476"/>
                  <a:gd name="connsiteY142" fmla="*/ 1075071 h 1175125"/>
                  <a:gd name="connsiteX143" fmla="*/ 1019457 w 1042476"/>
                  <a:gd name="connsiteY143" fmla="*/ 1075071 h 1175125"/>
                  <a:gd name="connsiteX144" fmla="*/ 1026295 w 1042476"/>
                  <a:gd name="connsiteY144" fmla="*/ 1054559 h 1175125"/>
                  <a:gd name="connsiteX145" fmla="*/ 995299 w 1042476"/>
                  <a:gd name="connsiteY145" fmla="*/ 1054559 h 1175125"/>
                  <a:gd name="connsiteX146" fmla="*/ 995299 w 1042476"/>
                  <a:gd name="connsiteY146" fmla="*/ 801118 h 1175125"/>
                  <a:gd name="connsiteX147" fmla="*/ 1012848 w 1042476"/>
                  <a:gd name="connsiteY147" fmla="*/ 801118 h 1175125"/>
                  <a:gd name="connsiteX148" fmla="*/ 1019685 w 1042476"/>
                  <a:gd name="connsiteY148" fmla="*/ 779922 h 1175125"/>
                  <a:gd name="connsiteX149" fmla="*/ 1026523 w 1042476"/>
                  <a:gd name="connsiteY149" fmla="*/ 759410 h 1175125"/>
                  <a:gd name="connsiteX150" fmla="*/ 995526 w 1042476"/>
                  <a:gd name="connsiteY150" fmla="*/ 759410 h 1175125"/>
                  <a:gd name="connsiteX151" fmla="*/ 995526 w 1042476"/>
                  <a:gd name="connsiteY151" fmla="*/ 735479 h 1175125"/>
                  <a:gd name="connsiteX152" fmla="*/ 1013076 w 1042476"/>
                  <a:gd name="connsiteY152" fmla="*/ 735479 h 1175125"/>
                  <a:gd name="connsiteX153" fmla="*/ 1019913 w 1042476"/>
                  <a:gd name="connsiteY153" fmla="*/ 714511 h 1175125"/>
                  <a:gd name="connsiteX154" fmla="*/ 1026750 w 1042476"/>
                  <a:gd name="connsiteY154" fmla="*/ 693999 h 1175125"/>
                  <a:gd name="connsiteX155" fmla="*/ 995754 w 1042476"/>
                  <a:gd name="connsiteY155" fmla="*/ 693999 h 1175125"/>
                  <a:gd name="connsiteX156" fmla="*/ 995754 w 1042476"/>
                  <a:gd name="connsiteY156" fmla="*/ 447851 h 1175125"/>
                  <a:gd name="connsiteX157" fmla="*/ 1007605 w 1042476"/>
                  <a:gd name="connsiteY157" fmla="*/ 447851 h 11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042476" h="1175125">
                    <a:moveTo>
                      <a:pt x="1007605" y="447623"/>
                    </a:moveTo>
                    <a:lnTo>
                      <a:pt x="1025155" y="413892"/>
                    </a:lnTo>
                    <a:lnTo>
                      <a:pt x="1037462" y="390645"/>
                    </a:lnTo>
                    <a:lnTo>
                      <a:pt x="1042476" y="381072"/>
                    </a:lnTo>
                    <a:lnTo>
                      <a:pt x="973418" y="381072"/>
                    </a:lnTo>
                    <a:lnTo>
                      <a:pt x="973418" y="350760"/>
                    </a:lnTo>
                    <a:lnTo>
                      <a:pt x="973418" y="280334"/>
                    </a:lnTo>
                    <a:lnTo>
                      <a:pt x="893877" y="280334"/>
                    </a:lnTo>
                    <a:lnTo>
                      <a:pt x="893877" y="233612"/>
                    </a:lnTo>
                    <a:lnTo>
                      <a:pt x="893877" y="191448"/>
                    </a:lnTo>
                    <a:lnTo>
                      <a:pt x="809549" y="191448"/>
                    </a:lnTo>
                    <a:lnTo>
                      <a:pt x="809549" y="167973"/>
                    </a:lnTo>
                    <a:lnTo>
                      <a:pt x="809549" y="64956"/>
                    </a:lnTo>
                    <a:lnTo>
                      <a:pt x="670749" y="64956"/>
                    </a:lnTo>
                    <a:lnTo>
                      <a:pt x="670749" y="51053"/>
                    </a:lnTo>
                    <a:lnTo>
                      <a:pt x="670749" y="30085"/>
                    </a:lnTo>
                    <a:lnTo>
                      <a:pt x="604883" y="30085"/>
                    </a:lnTo>
                    <a:lnTo>
                      <a:pt x="521238" y="0"/>
                    </a:lnTo>
                    <a:lnTo>
                      <a:pt x="437594" y="30085"/>
                    </a:lnTo>
                    <a:lnTo>
                      <a:pt x="371727" y="30085"/>
                    </a:lnTo>
                    <a:lnTo>
                      <a:pt x="371727" y="51053"/>
                    </a:lnTo>
                    <a:lnTo>
                      <a:pt x="371727" y="64956"/>
                    </a:lnTo>
                    <a:lnTo>
                      <a:pt x="232928" y="64956"/>
                    </a:lnTo>
                    <a:lnTo>
                      <a:pt x="232928" y="167973"/>
                    </a:lnTo>
                    <a:lnTo>
                      <a:pt x="232928" y="191448"/>
                    </a:lnTo>
                    <a:lnTo>
                      <a:pt x="148599" y="191448"/>
                    </a:lnTo>
                    <a:lnTo>
                      <a:pt x="148599" y="233612"/>
                    </a:lnTo>
                    <a:lnTo>
                      <a:pt x="148599" y="280334"/>
                    </a:lnTo>
                    <a:lnTo>
                      <a:pt x="69058" y="280334"/>
                    </a:lnTo>
                    <a:lnTo>
                      <a:pt x="69058" y="350760"/>
                    </a:lnTo>
                    <a:lnTo>
                      <a:pt x="69058" y="381072"/>
                    </a:lnTo>
                    <a:lnTo>
                      <a:pt x="0" y="381072"/>
                    </a:lnTo>
                    <a:lnTo>
                      <a:pt x="5014" y="390645"/>
                    </a:lnTo>
                    <a:lnTo>
                      <a:pt x="17322" y="413892"/>
                    </a:lnTo>
                    <a:lnTo>
                      <a:pt x="34871" y="447623"/>
                    </a:lnTo>
                    <a:lnTo>
                      <a:pt x="46722" y="447623"/>
                    </a:lnTo>
                    <a:lnTo>
                      <a:pt x="46722" y="693771"/>
                    </a:lnTo>
                    <a:lnTo>
                      <a:pt x="16410" y="693771"/>
                    </a:lnTo>
                    <a:lnTo>
                      <a:pt x="23247" y="714283"/>
                    </a:lnTo>
                    <a:lnTo>
                      <a:pt x="30085" y="735479"/>
                    </a:lnTo>
                    <a:lnTo>
                      <a:pt x="46950" y="735479"/>
                    </a:lnTo>
                    <a:lnTo>
                      <a:pt x="46950" y="759410"/>
                    </a:lnTo>
                    <a:lnTo>
                      <a:pt x="16638" y="759410"/>
                    </a:lnTo>
                    <a:lnTo>
                      <a:pt x="23475" y="779922"/>
                    </a:lnTo>
                    <a:lnTo>
                      <a:pt x="30313" y="800890"/>
                    </a:lnTo>
                    <a:lnTo>
                      <a:pt x="47178" y="800890"/>
                    </a:lnTo>
                    <a:lnTo>
                      <a:pt x="47178" y="1054331"/>
                    </a:lnTo>
                    <a:lnTo>
                      <a:pt x="16865" y="1054331"/>
                    </a:lnTo>
                    <a:lnTo>
                      <a:pt x="23703" y="1074843"/>
                    </a:lnTo>
                    <a:lnTo>
                      <a:pt x="30540" y="1095811"/>
                    </a:lnTo>
                    <a:lnTo>
                      <a:pt x="47406" y="1095811"/>
                    </a:lnTo>
                    <a:lnTo>
                      <a:pt x="47406" y="1133873"/>
                    </a:lnTo>
                    <a:lnTo>
                      <a:pt x="9345" y="1133873"/>
                    </a:lnTo>
                    <a:lnTo>
                      <a:pt x="9345" y="1153701"/>
                    </a:lnTo>
                    <a:lnTo>
                      <a:pt x="9573" y="1154613"/>
                    </a:lnTo>
                    <a:lnTo>
                      <a:pt x="9345" y="1154613"/>
                    </a:lnTo>
                    <a:lnTo>
                      <a:pt x="9345" y="1174897"/>
                    </a:lnTo>
                    <a:lnTo>
                      <a:pt x="47406" y="1174897"/>
                    </a:lnTo>
                    <a:lnTo>
                      <a:pt x="299251" y="1174897"/>
                    </a:lnTo>
                    <a:lnTo>
                      <a:pt x="327284" y="1174897"/>
                    </a:lnTo>
                    <a:lnTo>
                      <a:pt x="385174" y="1174897"/>
                    </a:lnTo>
                    <a:lnTo>
                      <a:pt x="385630" y="1174897"/>
                    </a:lnTo>
                    <a:lnTo>
                      <a:pt x="399761" y="1174897"/>
                    </a:lnTo>
                    <a:cubicBezTo>
                      <a:pt x="399761" y="1071424"/>
                      <a:pt x="399532" y="992794"/>
                      <a:pt x="399304" y="932169"/>
                    </a:cubicBezTo>
                    <a:cubicBezTo>
                      <a:pt x="399077" y="886130"/>
                      <a:pt x="399077" y="850804"/>
                      <a:pt x="399077" y="823226"/>
                    </a:cubicBezTo>
                    <a:cubicBezTo>
                      <a:pt x="399077" y="801118"/>
                      <a:pt x="399077" y="784025"/>
                      <a:pt x="399532" y="770350"/>
                    </a:cubicBezTo>
                    <a:cubicBezTo>
                      <a:pt x="399532" y="770350"/>
                      <a:pt x="399532" y="770122"/>
                      <a:pt x="399532" y="770122"/>
                    </a:cubicBezTo>
                    <a:cubicBezTo>
                      <a:pt x="399532" y="767615"/>
                      <a:pt x="399532" y="765336"/>
                      <a:pt x="399761" y="763057"/>
                    </a:cubicBezTo>
                    <a:cubicBezTo>
                      <a:pt x="399761" y="762829"/>
                      <a:pt x="399761" y="762601"/>
                      <a:pt x="399761" y="762373"/>
                    </a:cubicBezTo>
                    <a:cubicBezTo>
                      <a:pt x="399761" y="760094"/>
                      <a:pt x="399988" y="758042"/>
                      <a:pt x="399988" y="755991"/>
                    </a:cubicBezTo>
                    <a:cubicBezTo>
                      <a:pt x="399988" y="755763"/>
                      <a:pt x="399988" y="755763"/>
                      <a:pt x="399988" y="755535"/>
                    </a:cubicBezTo>
                    <a:cubicBezTo>
                      <a:pt x="399988" y="753484"/>
                      <a:pt x="400216" y="751433"/>
                      <a:pt x="400216" y="749382"/>
                    </a:cubicBezTo>
                    <a:lnTo>
                      <a:pt x="400216" y="748470"/>
                    </a:lnTo>
                    <a:cubicBezTo>
                      <a:pt x="400216" y="746875"/>
                      <a:pt x="400444" y="745051"/>
                      <a:pt x="400444" y="743684"/>
                    </a:cubicBezTo>
                    <a:cubicBezTo>
                      <a:pt x="400444" y="742316"/>
                      <a:pt x="400444" y="740949"/>
                      <a:pt x="400672" y="739809"/>
                    </a:cubicBezTo>
                    <a:cubicBezTo>
                      <a:pt x="400672" y="739126"/>
                      <a:pt x="400672" y="738442"/>
                      <a:pt x="400900" y="737758"/>
                    </a:cubicBezTo>
                    <a:cubicBezTo>
                      <a:pt x="401128" y="735479"/>
                      <a:pt x="401356" y="733428"/>
                      <a:pt x="401584" y="731604"/>
                    </a:cubicBezTo>
                    <a:cubicBezTo>
                      <a:pt x="401584" y="730693"/>
                      <a:pt x="401812" y="730009"/>
                      <a:pt x="401812" y="729097"/>
                    </a:cubicBezTo>
                    <a:cubicBezTo>
                      <a:pt x="401812" y="728642"/>
                      <a:pt x="402040" y="727958"/>
                      <a:pt x="402040" y="727730"/>
                    </a:cubicBezTo>
                    <a:cubicBezTo>
                      <a:pt x="402040" y="727046"/>
                      <a:pt x="402267" y="726362"/>
                      <a:pt x="402267" y="725906"/>
                    </a:cubicBezTo>
                    <a:cubicBezTo>
                      <a:pt x="402495" y="724767"/>
                      <a:pt x="402724" y="723627"/>
                      <a:pt x="402951" y="722488"/>
                    </a:cubicBezTo>
                    <a:cubicBezTo>
                      <a:pt x="403179" y="721348"/>
                      <a:pt x="403407" y="720437"/>
                      <a:pt x="403635" y="719297"/>
                    </a:cubicBezTo>
                    <a:cubicBezTo>
                      <a:pt x="404091" y="717702"/>
                      <a:pt x="404547" y="716334"/>
                      <a:pt x="405002" y="714739"/>
                    </a:cubicBezTo>
                    <a:cubicBezTo>
                      <a:pt x="405002" y="714739"/>
                      <a:pt x="405002" y="714511"/>
                      <a:pt x="405002" y="714511"/>
                    </a:cubicBezTo>
                    <a:lnTo>
                      <a:pt x="405002" y="714511"/>
                    </a:lnTo>
                    <a:cubicBezTo>
                      <a:pt x="405230" y="712915"/>
                      <a:pt x="405914" y="710408"/>
                      <a:pt x="406826" y="707673"/>
                    </a:cubicBezTo>
                    <a:cubicBezTo>
                      <a:pt x="407509" y="705850"/>
                      <a:pt x="408421" y="703571"/>
                      <a:pt x="409105" y="701292"/>
                    </a:cubicBezTo>
                    <a:cubicBezTo>
                      <a:pt x="409789" y="699697"/>
                      <a:pt x="410472" y="697645"/>
                      <a:pt x="411612" y="695594"/>
                    </a:cubicBezTo>
                    <a:cubicBezTo>
                      <a:pt x="412295" y="693543"/>
                      <a:pt x="413207" y="691492"/>
                      <a:pt x="414347" y="689440"/>
                    </a:cubicBezTo>
                    <a:cubicBezTo>
                      <a:pt x="416398" y="685110"/>
                      <a:pt x="418677" y="680780"/>
                      <a:pt x="421640" y="676221"/>
                    </a:cubicBezTo>
                    <a:cubicBezTo>
                      <a:pt x="424375" y="671891"/>
                      <a:pt x="427338" y="667789"/>
                      <a:pt x="430301" y="663914"/>
                    </a:cubicBezTo>
                    <a:cubicBezTo>
                      <a:pt x="431213" y="662546"/>
                      <a:pt x="432352" y="661179"/>
                      <a:pt x="433264" y="660039"/>
                    </a:cubicBezTo>
                    <a:cubicBezTo>
                      <a:pt x="434403" y="658672"/>
                      <a:pt x="435543" y="657532"/>
                      <a:pt x="436454" y="656393"/>
                    </a:cubicBezTo>
                    <a:cubicBezTo>
                      <a:pt x="438278" y="654342"/>
                      <a:pt x="440101" y="652518"/>
                      <a:pt x="442152" y="650695"/>
                    </a:cubicBezTo>
                    <a:cubicBezTo>
                      <a:pt x="444431" y="648416"/>
                      <a:pt x="446939" y="646365"/>
                      <a:pt x="449445" y="644313"/>
                    </a:cubicBezTo>
                    <a:cubicBezTo>
                      <a:pt x="459246" y="636336"/>
                      <a:pt x="469274" y="630411"/>
                      <a:pt x="479074" y="626308"/>
                    </a:cubicBezTo>
                    <a:cubicBezTo>
                      <a:pt x="482037" y="625168"/>
                      <a:pt x="484772" y="623801"/>
                      <a:pt x="487735" y="622889"/>
                    </a:cubicBezTo>
                    <a:cubicBezTo>
                      <a:pt x="489558" y="622206"/>
                      <a:pt x="491610" y="621522"/>
                      <a:pt x="493433" y="621294"/>
                    </a:cubicBezTo>
                    <a:cubicBezTo>
                      <a:pt x="509615" y="616964"/>
                      <a:pt x="526709" y="616508"/>
                      <a:pt x="542890" y="619699"/>
                    </a:cubicBezTo>
                    <a:cubicBezTo>
                      <a:pt x="545169" y="619926"/>
                      <a:pt x="547448" y="620610"/>
                      <a:pt x="549955" y="621294"/>
                    </a:cubicBezTo>
                    <a:cubicBezTo>
                      <a:pt x="552235" y="621750"/>
                      <a:pt x="554514" y="622434"/>
                      <a:pt x="556793" y="623345"/>
                    </a:cubicBezTo>
                    <a:cubicBezTo>
                      <a:pt x="559072" y="624029"/>
                      <a:pt x="561351" y="624941"/>
                      <a:pt x="563630" y="625852"/>
                    </a:cubicBezTo>
                    <a:cubicBezTo>
                      <a:pt x="565225" y="626308"/>
                      <a:pt x="566593" y="627220"/>
                      <a:pt x="567961" y="627904"/>
                    </a:cubicBezTo>
                    <a:cubicBezTo>
                      <a:pt x="569100" y="628359"/>
                      <a:pt x="570239" y="628815"/>
                      <a:pt x="571379" y="629499"/>
                    </a:cubicBezTo>
                    <a:cubicBezTo>
                      <a:pt x="572747" y="630183"/>
                      <a:pt x="574342" y="630866"/>
                      <a:pt x="575710" y="631778"/>
                    </a:cubicBezTo>
                    <a:cubicBezTo>
                      <a:pt x="576394" y="632006"/>
                      <a:pt x="576849" y="632234"/>
                      <a:pt x="577533" y="632690"/>
                    </a:cubicBezTo>
                    <a:cubicBezTo>
                      <a:pt x="579128" y="633601"/>
                      <a:pt x="580724" y="634513"/>
                      <a:pt x="582091" y="635653"/>
                    </a:cubicBezTo>
                    <a:cubicBezTo>
                      <a:pt x="586649" y="638615"/>
                      <a:pt x="590980" y="641806"/>
                      <a:pt x="595310" y="645453"/>
                    </a:cubicBezTo>
                    <a:cubicBezTo>
                      <a:pt x="597361" y="647276"/>
                      <a:pt x="599640" y="649327"/>
                      <a:pt x="601464" y="651151"/>
                    </a:cubicBezTo>
                    <a:cubicBezTo>
                      <a:pt x="601464" y="651151"/>
                      <a:pt x="601464" y="651151"/>
                      <a:pt x="601692" y="651151"/>
                    </a:cubicBezTo>
                    <a:cubicBezTo>
                      <a:pt x="604883" y="654342"/>
                      <a:pt x="608073" y="657760"/>
                      <a:pt x="611264" y="661407"/>
                    </a:cubicBezTo>
                    <a:cubicBezTo>
                      <a:pt x="611720" y="662091"/>
                      <a:pt x="612404" y="662774"/>
                      <a:pt x="612860" y="663458"/>
                    </a:cubicBezTo>
                    <a:cubicBezTo>
                      <a:pt x="613999" y="664826"/>
                      <a:pt x="614911" y="666193"/>
                      <a:pt x="615822" y="667561"/>
                    </a:cubicBezTo>
                    <a:cubicBezTo>
                      <a:pt x="616734" y="668928"/>
                      <a:pt x="617646" y="670068"/>
                      <a:pt x="618558" y="671435"/>
                    </a:cubicBezTo>
                    <a:cubicBezTo>
                      <a:pt x="619469" y="672575"/>
                      <a:pt x="620153" y="673714"/>
                      <a:pt x="620836" y="674854"/>
                    </a:cubicBezTo>
                    <a:cubicBezTo>
                      <a:pt x="621064" y="675310"/>
                      <a:pt x="621292" y="675765"/>
                      <a:pt x="621748" y="676221"/>
                    </a:cubicBezTo>
                    <a:cubicBezTo>
                      <a:pt x="623344" y="678956"/>
                      <a:pt x="624939" y="681691"/>
                      <a:pt x="626534" y="684426"/>
                    </a:cubicBezTo>
                    <a:cubicBezTo>
                      <a:pt x="626990" y="685110"/>
                      <a:pt x="627446" y="685794"/>
                      <a:pt x="627674" y="686705"/>
                    </a:cubicBezTo>
                    <a:cubicBezTo>
                      <a:pt x="628358" y="688073"/>
                      <a:pt x="629041" y="689440"/>
                      <a:pt x="629725" y="690808"/>
                    </a:cubicBezTo>
                    <a:cubicBezTo>
                      <a:pt x="629953" y="691719"/>
                      <a:pt x="630409" y="692631"/>
                      <a:pt x="630864" y="693543"/>
                    </a:cubicBezTo>
                    <a:cubicBezTo>
                      <a:pt x="630864" y="693543"/>
                      <a:pt x="630864" y="693771"/>
                      <a:pt x="630864" y="693771"/>
                    </a:cubicBezTo>
                    <a:cubicBezTo>
                      <a:pt x="631093" y="694226"/>
                      <a:pt x="631321" y="694910"/>
                      <a:pt x="631548" y="695366"/>
                    </a:cubicBezTo>
                    <a:cubicBezTo>
                      <a:pt x="631548" y="695594"/>
                      <a:pt x="631776" y="695822"/>
                      <a:pt x="631776" y="696050"/>
                    </a:cubicBezTo>
                    <a:cubicBezTo>
                      <a:pt x="634284" y="701976"/>
                      <a:pt x="636335" y="707901"/>
                      <a:pt x="637930" y="714283"/>
                    </a:cubicBezTo>
                    <a:cubicBezTo>
                      <a:pt x="638386" y="715878"/>
                      <a:pt x="639070" y="717246"/>
                      <a:pt x="639297" y="718841"/>
                    </a:cubicBezTo>
                    <a:cubicBezTo>
                      <a:pt x="639297" y="718841"/>
                      <a:pt x="639297" y="719069"/>
                      <a:pt x="639297" y="719297"/>
                    </a:cubicBezTo>
                    <a:cubicBezTo>
                      <a:pt x="640665" y="726818"/>
                      <a:pt x="641576" y="736846"/>
                      <a:pt x="642260" y="752117"/>
                    </a:cubicBezTo>
                    <a:cubicBezTo>
                      <a:pt x="642260" y="753484"/>
                      <a:pt x="642260" y="754852"/>
                      <a:pt x="642260" y="756447"/>
                    </a:cubicBezTo>
                    <a:cubicBezTo>
                      <a:pt x="643172" y="792685"/>
                      <a:pt x="642944" y="866530"/>
                      <a:pt x="642716" y="1031767"/>
                    </a:cubicBezTo>
                    <a:cubicBezTo>
                      <a:pt x="642716" y="1073476"/>
                      <a:pt x="642716" y="1121110"/>
                      <a:pt x="642716" y="1175125"/>
                    </a:cubicBezTo>
                    <a:lnTo>
                      <a:pt x="656619" y="1175125"/>
                    </a:lnTo>
                    <a:lnTo>
                      <a:pt x="656619" y="1175125"/>
                    </a:lnTo>
                    <a:lnTo>
                      <a:pt x="715193" y="1175125"/>
                    </a:lnTo>
                    <a:lnTo>
                      <a:pt x="743226" y="1175125"/>
                    </a:lnTo>
                    <a:lnTo>
                      <a:pt x="995071" y="1175125"/>
                    </a:lnTo>
                    <a:lnTo>
                      <a:pt x="1033360" y="1175125"/>
                    </a:lnTo>
                    <a:lnTo>
                      <a:pt x="1033360" y="1154841"/>
                    </a:lnTo>
                    <a:lnTo>
                      <a:pt x="1033360" y="1154841"/>
                    </a:lnTo>
                    <a:lnTo>
                      <a:pt x="1033360" y="1134329"/>
                    </a:lnTo>
                    <a:lnTo>
                      <a:pt x="995071" y="1134329"/>
                    </a:lnTo>
                    <a:lnTo>
                      <a:pt x="995071" y="1096267"/>
                    </a:lnTo>
                    <a:lnTo>
                      <a:pt x="1012620" y="1096267"/>
                    </a:lnTo>
                    <a:lnTo>
                      <a:pt x="1018774" y="1075071"/>
                    </a:lnTo>
                    <a:lnTo>
                      <a:pt x="1019457" y="1075071"/>
                    </a:lnTo>
                    <a:lnTo>
                      <a:pt x="1026295" y="1054559"/>
                    </a:lnTo>
                    <a:lnTo>
                      <a:pt x="995299" y="1054559"/>
                    </a:lnTo>
                    <a:lnTo>
                      <a:pt x="995299" y="801118"/>
                    </a:lnTo>
                    <a:lnTo>
                      <a:pt x="1012848" y="801118"/>
                    </a:lnTo>
                    <a:lnTo>
                      <a:pt x="1019685" y="779922"/>
                    </a:lnTo>
                    <a:lnTo>
                      <a:pt x="1026523" y="759410"/>
                    </a:lnTo>
                    <a:lnTo>
                      <a:pt x="995526" y="759410"/>
                    </a:lnTo>
                    <a:lnTo>
                      <a:pt x="995526" y="735479"/>
                    </a:lnTo>
                    <a:lnTo>
                      <a:pt x="1013076" y="735479"/>
                    </a:lnTo>
                    <a:lnTo>
                      <a:pt x="1019913" y="714511"/>
                    </a:lnTo>
                    <a:lnTo>
                      <a:pt x="1026750" y="693999"/>
                    </a:lnTo>
                    <a:lnTo>
                      <a:pt x="995754" y="693999"/>
                    </a:lnTo>
                    <a:lnTo>
                      <a:pt x="995754" y="447851"/>
                    </a:lnTo>
                    <a:lnTo>
                      <a:pt x="1007605" y="447851"/>
                    </a:lnTo>
                    <a:close/>
                  </a:path>
                </a:pathLst>
              </a:custGeom>
              <a:grpFill/>
              <a:ln w="2278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9B40347-2268-44A9-AA98-B4EB6D38F901}"/>
                  </a:ext>
                </a:extLst>
              </p:cNvPr>
              <p:cNvSpPr/>
              <p:nvPr/>
            </p:nvSpPr>
            <p:spPr>
              <a:xfrm>
                <a:off x="2494302" y="1932238"/>
                <a:ext cx="1836754" cy="1408281"/>
              </a:xfrm>
              <a:custGeom>
                <a:avLst/>
                <a:gdLst>
                  <a:gd name="connsiteX0" fmla="*/ 1769976 w 1836754"/>
                  <a:gd name="connsiteY0" fmla="*/ 810919 h 1408281"/>
                  <a:gd name="connsiteX1" fmla="*/ 1769976 w 1836754"/>
                  <a:gd name="connsiteY1" fmla="*/ 686477 h 1408281"/>
                  <a:gd name="connsiteX2" fmla="*/ 1790944 w 1836754"/>
                  <a:gd name="connsiteY2" fmla="*/ 686477 h 1408281"/>
                  <a:gd name="connsiteX3" fmla="*/ 1770660 w 1836754"/>
                  <a:gd name="connsiteY3" fmla="*/ 648188 h 1408281"/>
                  <a:gd name="connsiteX4" fmla="*/ 1769976 w 1836754"/>
                  <a:gd name="connsiteY4" fmla="*/ 648188 h 1408281"/>
                  <a:gd name="connsiteX5" fmla="*/ 1769976 w 1836754"/>
                  <a:gd name="connsiteY5" fmla="*/ 614001 h 1408281"/>
                  <a:gd name="connsiteX6" fmla="*/ 1769976 w 1836754"/>
                  <a:gd name="connsiteY6" fmla="*/ 575483 h 1408281"/>
                  <a:gd name="connsiteX7" fmla="*/ 1267655 w 1836754"/>
                  <a:gd name="connsiteY7" fmla="*/ 575483 h 1408281"/>
                  <a:gd name="connsiteX8" fmla="*/ 1267655 w 1836754"/>
                  <a:gd name="connsiteY8" fmla="*/ 448991 h 1408281"/>
                  <a:gd name="connsiteX9" fmla="*/ 1298879 w 1836754"/>
                  <a:gd name="connsiteY9" fmla="*/ 448991 h 1408281"/>
                  <a:gd name="connsiteX10" fmla="*/ 1272669 w 1836754"/>
                  <a:gd name="connsiteY10" fmla="*/ 422325 h 1408281"/>
                  <a:gd name="connsiteX11" fmla="*/ 1267655 w 1836754"/>
                  <a:gd name="connsiteY11" fmla="*/ 422325 h 1408281"/>
                  <a:gd name="connsiteX12" fmla="*/ 1267655 w 1836754"/>
                  <a:gd name="connsiteY12" fmla="*/ 348253 h 1408281"/>
                  <a:gd name="connsiteX13" fmla="*/ 1267655 w 1836754"/>
                  <a:gd name="connsiteY13" fmla="*/ 207858 h 1408281"/>
                  <a:gd name="connsiteX14" fmla="*/ 1268111 w 1836754"/>
                  <a:gd name="connsiteY14" fmla="*/ 207858 h 1408281"/>
                  <a:gd name="connsiteX15" fmla="*/ 1274492 w 1836754"/>
                  <a:gd name="connsiteY15" fmla="*/ 185978 h 1408281"/>
                  <a:gd name="connsiteX16" fmla="*/ 1266971 w 1836754"/>
                  <a:gd name="connsiteY16" fmla="*/ 185978 h 1408281"/>
                  <a:gd name="connsiteX17" fmla="*/ 1207030 w 1836754"/>
                  <a:gd name="connsiteY17" fmla="*/ 73388 h 1408281"/>
                  <a:gd name="connsiteX18" fmla="*/ 1216375 w 1836754"/>
                  <a:gd name="connsiteY18" fmla="*/ 55155 h 1408281"/>
                  <a:gd name="connsiteX19" fmla="*/ 1199965 w 1836754"/>
                  <a:gd name="connsiteY19" fmla="*/ 33503 h 1408281"/>
                  <a:gd name="connsiteX20" fmla="*/ 1199965 w 1836754"/>
                  <a:gd name="connsiteY20" fmla="*/ 5926 h 1408281"/>
                  <a:gd name="connsiteX21" fmla="*/ 1194267 w 1836754"/>
                  <a:gd name="connsiteY21" fmla="*/ 228 h 1408281"/>
                  <a:gd name="connsiteX22" fmla="*/ 1188569 w 1836754"/>
                  <a:gd name="connsiteY22" fmla="*/ 5926 h 1408281"/>
                  <a:gd name="connsiteX23" fmla="*/ 1188569 w 1836754"/>
                  <a:gd name="connsiteY23" fmla="*/ 33503 h 1408281"/>
                  <a:gd name="connsiteX24" fmla="*/ 1187202 w 1836754"/>
                  <a:gd name="connsiteY24" fmla="*/ 33959 h 1408281"/>
                  <a:gd name="connsiteX25" fmla="*/ 1171704 w 1836754"/>
                  <a:gd name="connsiteY25" fmla="*/ 55155 h 1408281"/>
                  <a:gd name="connsiteX26" fmla="*/ 1180592 w 1836754"/>
                  <a:gd name="connsiteY26" fmla="*/ 72933 h 1408281"/>
                  <a:gd name="connsiteX27" fmla="*/ 1121335 w 1836754"/>
                  <a:gd name="connsiteY27" fmla="*/ 185978 h 1408281"/>
                  <a:gd name="connsiteX28" fmla="*/ 1113586 w 1836754"/>
                  <a:gd name="connsiteY28" fmla="*/ 185978 h 1408281"/>
                  <a:gd name="connsiteX29" fmla="*/ 1119967 w 1836754"/>
                  <a:gd name="connsiteY29" fmla="*/ 207858 h 1408281"/>
                  <a:gd name="connsiteX30" fmla="*/ 1120423 w 1836754"/>
                  <a:gd name="connsiteY30" fmla="*/ 207858 h 1408281"/>
                  <a:gd name="connsiteX31" fmla="*/ 1120423 w 1836754"/>
                  <a:gd name="connsiteY31" fmla="*/ 348253 h 1408281"/>
                  <a:gd name="connsiteX32" fmla="*/ 1120423 w 1836754"/>
                  <a:gd name="connsiteY32" fmla="*/ 374007 h 1408281"/>
                  <a:gd name="connsiteX33" fmla="*/ 715648 w 1836754"/>
                  <a:gd name="connsiteY33" fmla="*/ 374007 h 1408281"/>
                  <a:gd name="connsiteX34" fmla="*/ 715648 w 1836754"/>
                  <a:gd name="connsiteY34" fmla="*/ 348253 h 1408281"/>
                  <a:gd name="connsiteX35" fmla="*/ 715648 w 1836754"/>
                  <a:gd name="connsiteY35" fmla="*/ 348253 h 1408281"/>
                  <a:gd name="connsiteX36" fmla="*/ 715648 w 1836754"/>
                  <a:gd name="connsiteY36" fmla="*/ 215607 h 1408281"/>
                  <a:gd name="connsiteX37" fmla="*/ 715648 w 1836754"/>
                  <a:gd name="connsiteY37" fmla="*/ 207630 h 1408281"/>
                  <a:gd name="connsiteX38" fmla="*/ 716104 w 1836754"/>
                  <a:gd name="connsiteY38" fmla="*/ 207630 h 1408281"/>
                  <a:gd name="connsiteX39" fmla="*/ 722486 w 1836754"/>
                  <a:gd name="connsiteY39" fmla="*/ 185750 h 1408281"/>
                  <a:gd name="connsiteX40" fmla="*/ 714965 w 1836754"/>
                  <a:gd name="connsiteY40" fmla="*/ 185750 h 1408281"/>
                  <a:gd name="connsiteX41" fmla="*/ 655023 w 1836754"/>
                  <a:gd name="connsiteY41" fmla="*/ 73160 h 1408281"/>
                  <a:gd name="connsiteX42" fmla="*/ 664368 w 1836754"/>
                  <a:gd name="connsiteY42" fmla="*/ 54927 h 1408281"/>
                  <a:gd name="connsiteX43" fmla="*/ 647958 w 1836754"/>
                  <a:gd name="connsiteY43" fmla="*/ 33275 h 1408281"/>
                  <a:gd name="connsiteX44" fmla="*/ 647958 w 1836754"/>
                  <a:gd name="connsiteY44" fmla="*/ 5698 h 1408281"/>
                  <a:gd name="connsiteX45" fmla="*/ 642260 w 1836754"/>
                  <a:gd name="connsiteY45" fmla="*/ 0 h 1408281"/>
                  <a:gd name="connsiteX46" fmla="*/ 636562 w 1836754"/>
                  <a:gd name="connsiteY46" fmla="*/ 5698 h 1408281"/>
                  <a:gd name="connsiteX47" fmla="*/ 636562 w 1836754"/>
                  <a:gd name="connsiteY47" fmla="*/ 33275 h 1408281"/>
                  <a:gd name="connsiteX48" fmla="*/ 619697 w 1836754"/>
                  <a:gd name="connsiteY48" fmla="*/ 54927 h 1408281"/>
                  <a:gd name="connsiteX49" fmla="*/ 628586 w 1836754"/>
                  <a:gd name="connsiteY49" fmla="*/ 72705 h 1408281"/>
                  <a:gd name="connsiteX50" fmla="*/ 606934 w 1836754"/>
                  <a:gd name="connsiteY50" fmla="*/ 94356 h 1408281"/>
                  <a:gd name="connsiteX51" fmla="*/ 569328 w 1836754"/>
                  <a:gd name="connsiteY51" fmla="*/ 185750 h 1408281"/>
                  <a:gd name="connsiteX52" fmla="*/ 561579 w 1836754"/>
                  <a:gd name="connsiteY52" fmla="*/ 185750 h 1408281"/>
                  <a:gd name="connsiteX53" fmla="*/ 567960 w 1836754"/>
                  <a:gd name="connsiteY53" fmla="*/ 207630 h 1408281"/>
                  <a:gd name="connsiteX54" fmla="*/ 568416 w 1836754"/>
                  <a:gd name="connsiteY54" fmla="*/ 207630 h 1408281"/>
                  <a:gd name="connsiteX55" fmla="*/ 568416 w 1836754"/>
                  <a:gd name="connsiteY55" fmla="*/ 348025 h 1408281"/>
                  <a:gd name="connsiteX56" fmla="*/ 568416 w 1836754"/>
                  <a:gd name="connsiteY56" fmla="*/ 348025 h 1408281"/>
                  <a:gd name="connsiteX57" fmla="*/ 568416 w 1836754"/>
                  <a:gd name="connsiteY57" fmla="*/ 422097 h 1408281"/>
                  <a:gd name="connsiteX58" fmla="*/ 563402 w 1836754"/>
                  <a:gd name="connsiteY58" fmla="*/ 422097 h 1408281"/>
                  <a:gd name="connsiteX59" fmla="*/ 537192 w 1836754"/>
                  <a:gd name="connsiteY59" fmla="*/ 448763 h 1408281"/>
                  <a:gd name="connsiteX60" fmla="*/ 568416 w 1836754"/>
                  <a:gd name="connsiteY60" fmla="*/ 448763 h 1408281"/>
                  <a:gd name="connsiteX61" fmla="*/ 568416 w 1836754"/>
                  <a:gd name="connsiteY61" fmla="*/ 575255 h 1408281"/>
                  <a:gd name="connsiteX62" fmla="*/ 66551 w 1836754"/>
                  <a:gd name="connsiteY62" fmla="*/ 575255 h 1408281"/>
                  <a:gd name="connsiteX63" fmla="*/ 66551 w 1836754"/>
                  <a:gd name="connsiteY63" fmla="*/ 613545 h 1408281"/>
                  <a:gd name="connsiteX64" fmla="*/ 66551 w 1836754"/>
                  <a:gd name="connsiteY64" fmla="*/ 613545 h 1408281"/>
                  <a:gd name="connsiteX65" fmla="*/ 66551 w 1836754"/>
                  <a:gd name="connsiteY65" fmla="*/ 647732 h 1408281"/>
                  <a:gd name="connsiteX66" fmla="*/ 65867 w 1836754"/>
                  <a:gd name="connsiteY66" fmla="*/ 647732 h 1408281"/>
                  <a:gd name="connsiteX67" fmla="*/ 45583 w 1836754"/>
                  <a:gd name="connsiteY67" fmla="*/ 686022 h 1408281"/>
                  <a:gd name="connsiteX68" fmla="*/ 66551 w 1836754"/>
                  <a:gd name="connsiteY68" fmla="*/ 686022 h 1408281"/>
                  <a:gd name="connsiteX69" fmla="*/ 66551 w 1836754"/>
                  <a:gd name="connsiteY69" fmla="*/ 810463 h 1408281"/>
                  <a:gd name="connsiteX70" fmla="*/ 0 w 1836754"/>
                  <a:gd name="connsiteY70" fmla="*/ 810463 h 1408281"/>
                  <a:gd name="connsiteX71" fmla="*/ 23703 w 1836754"/>
                  <a:gd name="connsiteY71" fmla="*/ 830291 h 1408281"/>
                  <a:gd name="connsiteX72" fmla="*/ 14814 w 1836754"/>
                  <a:gd name="connsiteY72" fmla="*/ 829835 h 1408281"/>
                  <a:gd name="connsiteX73" fmla="*/ 45127 w 1836754"/>
                  <a:gd name="connsiteY73" fmla="*/ 875418 h 1408281"/>
                  <a:gd name="connsiteX74" fmla="*/ 66779 w 1836754"/>
                  <a:gd name="connsiteY74" fmla="*/ 875418 h 1408281"/>
                  <a:gd name="connsiteX75" fmla="*/ 66779 w 1836754"/>
                  <a:gd name="connsiteY75" fmla="*/ 1406230 h 1408281"/>
                  <a:gd name="connsiteX76" fmla="*/ 281701 w 1836754"/>
                  <a:gd name="connsiteY76" fmla="*/ 1406230 h 1408281"/>
                  <a:gd name="connsiteX77" fmla="*/ 294236 w 1836754"/>
                  <a:gd name="connsiteY77" fmla="*/ 1406230 h 1408281"/>
                  <a:gd name="connsiteX78" fmla="*/ 294236 w 1836754"/>
                  <a:gd name="connsiteY78" fmla="*/ 1244639 h 1408281"/>
                  <a:gd name="connsiteX79" fmla="*/ 299934 w 1836754"/>
                  <a:gd name="connsiteY79" fmla="*/ 1238258 h 1408281"/>
                  <a:gd name="connsiteX80" fmla="*/ 355773 w 1836754"/>
                  <a:gd name="connsiteY80" fmla="*/ 1111993 h 1408281"/>
                  <a:gd name="connsiteX81" fmla="*/ 411612 w 1836754"/>
                  <a:gd name="connsiteY81" fmla="*/ 1238258 h 1408281"/>
                  <a:gd name="connsiteX82" fmla="*/ 417310 w 1836754"/>
                  <a:gd name="connsiteY82" fmla="*/ 1244639 h 1408281"/>
                  <a:gd name="connsiteX83" fmla="*/ 417310 w 1836754"/>
                  <a:gd name="connsiteY83" fmla="*/ 1406230 h 1408281"/>
                  <a:gd name="connsiteX84" fmla="*/ 429845 w 1836754"/>
                  <a:gd name="connsiteY84" fmla="*/ 1406230 h 1408281"/>
                  <a:gd name="connsiteX85" fmla="*/ 568872 w 1836754"/>
                  <a:gd name="connsiteY85" fmla="*/ 1406230 h 1408281"/>
                  <a:gd name="connsiteX86" fmla="*/ 568872 w 1836754"/>
                  <a:gd name="connsiteY86" fmla="*/ 1408282 h 1408281"/>
                  <a:gd name="connsiteX87" fmla="*/ 715876 w 1836754"/>
                  <a:gd name="connsiteY87" fmla="*/ 1408282 h 1408281"/>
                  <a:gd name="connsiteX88" fmla="*/ 715876 w 1836754"/>
                  <a:gd name="connsiteY88" fmla="*/ 1406230 h 1408281"/>
                  <a:gd name="connsiteX89" fmla="*/ 739352 w 1836754"/>
                  <a:gd name="connsiteY89" fmla="*/ 1406230 h 1408281"/>
                  <a:gd name="connsiteX90" fmla="*/ 761687 w 1836754"/>
                  <a:gd name="connsiteY90" fmla="*/ 1406230 h 1408281"/>
                  <a:gd name="connsiteX91" fmla="*/ 761687 w 1836754"/>
                  <a:gd name="connsiteY91" fmla="*/ 1399849 h 1408281"/>
                  <a:gd name="connsiteX92" fmla="*/ 761687 w 1836754"/>
                  <a:gd name="connsiteY92" fmla="*/ 1076211 h 1408281"/>
                  <a:gd name="connsiteX93" fmla="*/ 775590 w 1836754"/>
                  <a:gd name="connsiteY93" fmla="*/ 1063220 h 1408281"/>
                  <a:gd name="connsiteX94" fmla="*/ 819349 w 1836754"/>
                  <a:gd name="connsiteY94" fmla="*/ 875418 h 1408281"/>
                  <a:gd name="connsiteX95" fmla="*/ 855132 w 1836754"/>
                  <a:gd name="connsiteY95" fmla="*/ 834849 h 1408281"/>
                  <a:gd name="connsiteX96" fmla="*/ 859918 w 1836754"/>
                  <a:gd name="connsiteY96" fmla="*/ 830975 h 1408281"/>
                  <a:gd name="connsiteX97" fmla="*/ 898207 w 1836754"/>
                  <a:gd name="connsiteY97" fmla="*/ 810463 h 1408281"/>
                  <a:gd name="connsiteX98" fmla="*/ 938320 w 1836754"/>
                  <a:gd name="connsiteY98" fmla="*/ 810463 h 1408281"/>
                  <a:gd name="connsiteX99" fmla="*/ 976154 w 1836754"/>
                  <a:gd name="connsiteY99" fmla="*/ 830747 h 1408281"/>
                  <a:gd name="connsiteX100" fmla="*/ 981168 w 1836754"/>
                  <a:gd name="connsiteY100" fmla="*/ 834622 h 1408281"/>
                  <a:gd name="connsiteX101" fmla="*/ 1016950 w 1836754"/>
                  <a:gd name="connsiteY101" fmla="*/ 875418 h 1408281"/>
                  <a:gd name="connsiteX102" fmla="*/ 1060710 w 1836754"/>
                  <a:gd name="connsiteY102" fmla="*/ 1063220 h 1408281"/>
                  <a:gd name="connsiteX103" fmla="*/ 1074612 w 1836754"/>
                  <a:gd name="connsiteY103" fmla="*/ 1076211 h 1408281"/>
                  <a:gd name="connsiteX104" fmla="*/ 1074612 w 1836754"/>
                  <a:gd name="connsiteY104" fmla="*/ 1399849 h 1408281"/>
                  <a:gd name="connsiteX105" fmla="*/ 1074612 w 1836754"/>
                  <a:gd name="connsiteY105" fmla="*/ 1406230 h 1408281"/>
                  <a:gd name="connsiteX106" fmla="*/ 1096948 w 1836754"/>
                  <a:gd name="connsiteY106" fmla="*/ 1406230 h 1408281"/>
                  <a:gd name="connsiteX107" fmla="*/ 1120423 w 1836754"/>
                  <a:gd name="connsiteY107" fmla="*/ 1406230 h 1408281"/>
                  <a:gd name="connsiteX108" fmla="*/ 1120423 w 1836754"/>
                  <a:gd name="connsiteY108" fmla="*/ 1408282 h 1408281"/>
                  <a:gd name="connsiteX109" fmla="*/ 1241445 w 1836754"/>
                  <a:gd name="connsiteY109" fmla="*/ 1408282 h 1408281"/>
                  <a:gd name="connsiteX110" fmla="*/ 1267427 w 1836754"/>
                  <a:gd name="connsiteY110" fmla="*/ 1408282 h 1408281"/>
                  <a:gd name="connsiteX111" fmla="*/ 1267427 w 1836754"/>
                  <a:gd name="connsiteY111" fmla="*/ 1406230 h 1408281"/>
                  <a:gd name="connsiteX112" fmla="*/ 1406455 w 1836754"/>
                  <a:gd name="connsiteY112" fmla="*/ 1406230 h 1408281"/>
                  <a:gd name="connsiteX113" fmla="*/ 1418989 w 1836754"/>
                  <a:gd name="connsiteY113" fmla="*/ 1406230 h 1408281"/>
                  <a:gd name="connsiteX114" fmla="*/ 1418989 w 1836754"/>
                  <a:gd name="connsiteY114" fmla="*/ 1244639 h 1408281"/>
                  <a:gd name="connsiteX115" fmla="*/ 1424915 w 1836754"/>
                  <a:gd name="connsiteY115" fmla="*/ 1238258 h 1408281"/>
                  <a:gd name="connsiteX116" fmla="*/ 1480754 w 1836754"/>
                  <a:gd name="connsiteY116" fmla="*/ 1111993 h 1408281"/>
                  <a:gd name="connsiteX117" fmla="*/ 1536593 w 1836754"/>
                  <a:gd name="connsiteY117" fmla="*/ 1238258 h 1408281"/>
                  <a:gd name="connsiteX118" fmla="*/ 1542519 w 1836754"/>
                  <a:gd name="connsiteY118" fmla="*/ 1244639 h 1408281"/>
                  <a:gd name="connsiteX119" fmla="*/ 1542519 w 1836754"/>
                  <a:gd name="connsiteY119" fmla="*/ 1406230 h 1408281"/>
                  <a:gd name="connsiteX120" fmla="*/ 1555054 w 1836754"/>
                  <a:gd name="connsiteY120" fmla="*/ 1406230 h 1408281"/>
                  <a:gd name="connsiteX121" fmla="*/ 1769976 w 1836754"/>
                  <a:gd name="connsiteY121" fmla="*/ 1406230 h 1408281"/>
                  <a:gd name="connsiteX122" fmla="*/ 1769976 w 1836754"/>
                  <a:gd name="connsiteY122" fmla="*/ 866985 h 1408281"/>
                  <a:gd name="connsiteX123" fmla="*/ 1813964 w 1836754"/>
                  <a:gd name="connsiteY123" fmla="*/ 834849 h 1408281"/>
                  <a:gd name="connsiteX124" fmla="*/ 1813964 w 1836754"/>
                  <a:gd name="connsiteY124" fmla="*/ 834849 h 1408281"/>
                  <a:gd name="connsiteX125" fmla="*/ 1836755 w 1836754"/>
                  <a:gd name="connsiteY125" fmla="*/ 834849 h 1408281"/>
                  <a:gd name="connsiteX126" fmla="*/ 1836755 w 1836754"/>
                  <a:gd name="connsiteY126" fmla="*/ 810919 h 1408281"/>
                  <a:gd name="connsiteX127" fmla="*/ 1769976 w 1836754"/>
                  <a:gd name="connsiteY127" fmla="*/ 810919 h 14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36754" h="1408281">
                    <a:moveTo>
                      <a:pt x="1769976" y="810919"/>
                    </a:moveTo>
                    <a:lnTo>
                      <a:pt x="1769976" y="686477"/>
                    </a:lnTo>
                    <a:lnTo>
                      <a:pt x="1790944" y="686477"/>
                    </a:lnTo>
                    <a:lnTo>
                      <a:pt x="1770660" y="648188"/>
                    </a:lnTo>
                    <a:lnTo>
                      <a:pt x="1769976" y="648188"/>
                    </a:lnTo>
                    <a:lnTo>
                      <a:pt x="1769976" y="614001"/>
                    </a:lnTo>
                    <a:lnTo>
                      <a:pt x="1769976" y="575483"/>
                    </a:lnTo>
                    <a:lnTo>
                      <a:pt x="1267655" y="575483"/>
                    </a:lnTo>
                    <a:lnTo>
                      <a:pt x="1267655" y="448991"/>
                    </a:lnTo>
                    <a:lnTo>
                      <a:pt x="1298879" y="448991"/>
                    </a:lnTo>
                    <a:lnTo>
                      <a:pt x="1272669" y="422325"/>
                    </a:lnTo>
                    <a:lnTo>
                      <a:pt x="1267655" y="422325"/>
                    </a:lnTo>
                    <a:lnTo>
                      <a:pt x="1267655" y="348253"/>
                    </a:lnTo>
                    <a:lnTo>
                      <a:pt x="1267655" y="207858"/>
                    </a:lnTo>
                    <a:lnTo>
                      <a:pt x="1268111" y="207858"/>
                    </a:lnTo>
                    <a:lnTo>
                      <a:pt x="1274492" y="185978"/>
                    </a:lnTo>
                    <a:lnTo>
                      <a:pt x="1266971" y="185978"/>
                    </a:lnTo>
                    <a:cubicBezTo>
                      <a:pt x="1261046" y="137432"/>
                      <a:pt x="1236431" y="95268"/>
                      <a:pt x="1207030" y="73388"/>
                    </a:cubicBezTo>
                    <a:cubicBezTo>
                      <a:pt x="1212728" y="69286"/>
                      <a:pt x="1216375" y="62676"/>
                      <a:pt x="1216375" y="55155"/>
                    </a:cubicBezTo>
                    <a:cubicBezTo>
                      <a:pt x="1216375" y="44899"/>
                      <a:pt x="1209309" y="36238"/>
                      <a:pt x="1199965" y="33503"/>
                    </a:cubicBezTo>
                    <a:lnTo>
                      <a:pt x="1199965" y="5926"/>
                    </a:lnTo>
                    <a:cubicBezTo>
                      <a:pt x="1199965" y="2735"/>
                      <a:pt x="1197458" y="228"/>
                      <a:pt x="1194267" y="228"/>
                    </a:cubicBezTo>
                    <a:cubicBezTo>
                      <a:pt x="1191076" y="228"/>
                      <a:pt x="1188569" y="2735"/>
                      <a:pt x="1188569" y="5926"/>
                    </a:cubicBezTo>
                    <a:lnTo>
                      <a:pt x="1188569" y="33503"/>
                    </a:lnTo>
                    <a:cubicBezTo>
                      <a:pt x="1188113" y="33731"/>
                      <a:pt x="1187657" y="33731"/>
                      <a:pt x="1187202" y="33959"/>
                    </a:cubicBezTo>
                    <a:cubicBezTo>
                      <a:pt x="1178313" y="36922"/>
                      <a:pt x="1171704" y="45127"/>
                      <a:pt x="1171704" y="55155"/>
                    </a:cubicBezTo>
                    <a:cubicBezTo>
                      <a:pt x="1171704" y="62448"/>
                      <a:pt x="1175122" y="68830"/>
                      <a:pt x="1180592" y="72933"/>
                    </a:cubicBezTo>
                    <a:cubicBezTo>
                      <a:pt x="1153470" y="92989"/>
                      <a:pt x="1127716" y="137660"/>
                      <a:pt x="1121335" y="185978"/>
                    </a:cubicBezTo>
                    <a:lnTo>
                      <a:pt x="1113586" y="185978"/>
                    </a:lnTo>
                    <a:lnTo>
                      <a:pt x="1119967" y="207858"/>
                    </a:lnTo>
                    <a:lnTo>
                      <a:pt x="1120423" y="207858"/>
                    </a:lnTo>
                    <a:lnTo>
                      <a:pt x="1120423" y="348253"/>
                    </a:lnTo>
                    <a:lnTo>
                      <a:pt x="1120423" y="374007"/>
                    </a:lnTo>
                    <a:lnTo>
                      <a:pt x="715648" y="374007"/>
                    </a:lnTo>
                    <a:lnTo>
                      <a:pt x="715648" y="348253"/>
                    </a:lnTo>
                    <a:lnTo>
                      <a:pt x="715648" y="348253"/>
                    </a:lnTo>
                    <a:lnTo>
                      <a:pt x="715648" y="215607"/>
                    </a:lnTo>
                    <a:lnTo>
                      <a:pt x="715648" y="207630"/>
                    </a:lnTo>
                    <a:lnTo>
                      <a:pt x="716104" y="207630"/>
                    </a:lnTo>
                    <a:lnTo>
                      <a:pt x="722486" y="185750"/>
                    </a:lnTo>
                    <a:lnTo>
                      <a:pt x="714965" y="185750"/>
                    </a:lnTo>
                    <a:cubicBezTo>
                      <a:pt x="709267" y="137204"/>
                      <a:pt x="684424" y="95040"/>
                      <a:pt x="655023" y="73160"/>
                    </a:cubicBezTo>
                    <a:cubicBezTo>
                      <a:pt x="660721" y="69058"/>
                      <a:pt x="664368" y="62448"/>
                      <a:pt x="664368" y="54927"/>
                    </a:cubicBezTo>
                    <a:cubicBezTo>
                      <a:pt x="664368" y="44671"/>
                      <a:pt x="657303" y="36010"/>
                      <a:pt x="647958" y="33275"/>
                    </a:cubicBezTo>
                    <a:lnTo>
                      <a:pt x="647958" y="5698"/>
                    </a:lnTo>
                    <a:cubicBezTo>
                      <a:pt x="647958" y="2507"/>
                      <a:pt x="645451" y="0"/>
                      <a:pt x="642260" y="0"/>
                    </a:cubicBezTo>
                    <a:cubicBezTo>
                      <a:pt x="639070" y="0"/>
                      <a:pt x="636562" y="2507"/>
                      <a:pt x="636562" y="5698"/>
                    </a:cubicBezTo>
                    <a:lnTo>
                      <a:pt x="636562" y="33275"/>
                    </a:lnTo>
                    <a:cubicBezTo>
                      <a:pt x="626762" y="35783"/>
                      <a:pt x="619697" y="44443"/>
                      <a:pt x="619697" y="54927"/>
                    </a:cubicBezTo>
                    <a:cubicBezTo>
                      <a:pt x="619697" y="62221"/>
                      <a:pt x="623116" y="68602"/>
                      <a:pt x="628586" y="72705"/>
                    </a:cubicBezTo>
                    <a:cubicBezTo>
                      <a:pt x="621064" y="78175"/>
                      <a:pt x="613771" y="85468"/>
                      <a:pt x="606934" y="94356"/>
                    </a:cubicBezTo>
                    <a:cubicBezTo>
                      <a:pt x="588701" y="117604"/>
                      <a:pt x="573886" y="150651"/>
                      <a:pt x="569328" y="185750"/>
                    </a:cubicBezTo>
                    <a:lnTo>
                      <a:pt x="561579" y="185750"/>
                    </a:lnTo>
                    <a:lnTo>
                      <a:pt x="567960" y="207630"/>
                    </a:lnTo>
                    <a:lnTo>
                      <a:pt x="568416" y="207630"/>
                    </a:lnTo>
                    <a:lnTo>
                      <a:pt x="568416" y="348025"/>
                    </a:lnTo>
                    <a:lnTo>
                      <a:pt x="568416" y="348025"/>
                    </a:lnTo>
                    <a:lnTo>
                      <a:pt x="568416" y="422097"/>
                    </a:lnTo>
                    <a:lnTo>
                      <a:pt x="563402" y="422097"/>
                    </a:lnTo>
                    <a:lnTo>
                      <a:pt x="537192" y="448763"/>
                    </a:lnTo>
                    <a:lnTo>
                      <a:pt x="568416" y="448763"/>
                    </a:lnTo>
                    <a:lnTo>
                      <a:pt x="568416" y="575255"/>
                    </a:lnTo>
                    <a:lnTo>
                      <a:pt x="66551" y="575255"/>
                    </a:lnTo>
                    <a:lnTo>
                      <a:pt x="66551" y="613545"/>
                    </a:lnTo>
                    <a:lnTo>
                      <a:pt x="66551" y="613545"/>
                    </a:lnTo>
                    <a:lnTo>
                      <a:pt x="66551" y="647732"/>
                    </a:lnTo>
                    <a:lnTo>
                      <a:pt x="65867" y="647732"/>
                    </a:lnTo>
                    <a:lnTo>
                      <a:pt x="45583" y="686022"/>
                    </a:lnTo>
                    <a:lnTo>
                      <a:pt x="66551" y="686022"/>
                    </a:lnTo>
                    <a:lnTo>
                      <a:pt x="66551" y="810463"/>
                    </a:lnTo>
                    <a:lnTo>
                      <a:pt x="0" y="810463"/>
                    </a:lnTo>
                    <a:lnTo>
                      <a:pt x="23703" y="830291"/>
                    </a:lnTo>
                    <a:cubicBezTo>
                      <a:pt x="18005" y="830063"/>
                      <a:pt x="15042" y="830063"/>
                      <a:pt x="14814" y="829835"/>
                    </a:cubicBezTo>
                    <a:lnTo>
                      <a:pt x="45127" y="875418"/>
                    </a:lnTo>
                    <a:lnTo>
                      <a:pt x="66779" y="875418"/>
                    </a:lnTo>
                    <a:lnTo>
                      <a:pt x="66779" y="1406230"/>
                    </a:lnTo>
                    <a:lnTo>
                      <a:pt x="281701" y="1406230"/>
                    </a:lnTo>
                    <a:lnTo>
                      <a:pt x="294236" y="1406230"/>
                    </a:lnTo>
                    <a:lnTo>
                      <a:pt x="294236" y="1244639"/>
                    </a:lnTo>
                    <a:cubicBezTo>
                      <a:pt x="294236" y="1244639"/>
                      <a:pt x="294236" y="1244639"/>
                      <a:pt x="299934" y="1238258"/>
                    </a:cubicBezTo>
                    <a:cubicBezTo>
                      <a:pt x="299934" y="1129315"/>
                      <a:pt x="344605" y="1114044"/>
                      <a:pt x="355773" y="1111993"/>
                    </a:cubicBezTo>
                    <a:cubicBezTo>
                      <a:pt x="366941" y="1114044"/>
                      <a:pt x="411612" y="1129315"/>
                      <a:pt x="411612" y="1238258"/>
                    </a:cubicBezTo>
                    <a:cubicBezTo>
                      <a:pt x="417310" y="1244639"/>
                      <a:pt x="417310" y="1244639"/>
                      <a:pt x="417310" y="1244639"/>
                    </a:cubicBezTo>
                    <a:lnTo>
                      <a:pt x="417310" y="1406230"/>
                    </a:lnTo>
                    <a:lnTo>
                      <a:pt x="429845" y="1406230"/>
                    </a:lnTo>
                    <a:lnTo>
                      <a:pt x="568872" y="1406230"/>
                    </a:lnTo>
                    <a:lnTo>
                      <a:pt x="568872" y="1408282"/>
                    </a:lnTo>
                    <a:lnTo>
                      <a:pt x="715876" y="1408282"/>
                    </a:lnTo>
                    <a:lnTo>
                      <a:pt x="715876" y="1406230"/>
                    </a:lnTo>
                    <a:lnTo>
                      <a:pt x="739352" y="1406230"/>
                    </a:lnTo>
                    <a:lnTo>
                      <a:pt x="761687" y="1406230"/>
                    </a:lnTo>
                    <a:lnTo>
                      <a:pt x="761687" y="1399849"/>
                    </a:lnTo>
                    <a:lnTo>
                      <a:pt x="761687" y="1076211"/>
                    </a:lnTo>
                    <a:cubicBezTo>
                      <a:pt x="761687" y="1076211"/>
                      <a:pt x="761687" y="1076211"/>
                      <a:pt x="775590" y="1063220"/>
                    </a:cubicBezTo>
                    <a:cubicBezTo>
                      <a:pt x="775590" y="972510"/>
                      <a:pt x="794735" y="913708"/>
                      <a:pt x="819349" y="875418"/>
                    </a:cubicBezTo>
                    <a:cubicBezTo>
                      <a:pt x="830517" y="857869"/>
                      <a:pt x="843052" y="844650"/>
                      <a:pt x="855132" y="834849"/>
                    </a:cubicBezTo>
                    <a:cubicBezTo>
                      <a:pt x="856727" y="833482"/>
                      <a:pt x="858322" y="832342"/>
                      <a:pt x="859918" y="830975"/>
                    </a:cubicBezTo>
                    <a:cubicBezTo>
                      <a:pt x="873821" y="820491"/>
                      <a:pt x="887267" y="814337"/>
                      <a:pt x="898207" y="810463"/>
                    </a:cubicBezTo>
                    <a:lnTo>
                      <a:pt x="938320" y="810463"/>
                    </a:lnTo>
                    <a:cubicBezTo>
                      <a:pt x="949260" y="814337"/>
                      <a:pt x="962479" y="820491"/>
                      <a:pt x="976154" y="830747"/>
                    </a:cubicBezTo>
                    <a:cubicBezTo>
                      <a:pt x="977749" y="831887"/>
                      <a:pt x="979572" y="833254"/>
                      <a:pt x="981168" y="834622"/>
                    </a:cubicBezTo>
                    <a:cubicBezTo>
                      <a:pt x="993475" y="844650"/>
                      <a:pt x="1005782" y="857869"/>
                      <a:pt x="1016950" y="875418"/>
                    </a:cubicBezTo>
                    <a:cubicBezTo>
                      <a:pt x="1041565" y="913708"/>
                      <a:pt x="1060710" y="972510"/>
                      <a:pt x="1060710" y="1063220"/>
                    </a:cubicBezTo>
                    <a:cubicBezTo>
                      <a:pt x="1074612" y="1076211"/>
                      <a:pt x="1074612" y="1076211"/>
                      <a:pt x="1074612" y="1076211"/>
                    </a:cubicBezTo>
                    <a:lnTo>
                      <a:pt x="1074612" y="1399849"/>
                    </a:lnTo>
                    <a:lnTo>
                      <a:pt x="1074612" y="1406230"/>
                    </a:lnTo>
                    <a:lnTo>
                      <a:pt x="1096948" y="1406230"/>
                    </a:lnTo>
                    <a:lnTo>
                      <a:pt x="1120423" y="1406230"/>
                    </a:lnTo>
                    <a:lnTo>
                      <a:pt x="1120423" y="1408282"/>
                    </a:lnTo>
                    <a:lnTo>
                      <a:pt x="1241445" y="1408282"/>
                    </a:lnTo>
                    <a:lnTo>
                      <a:pt x="1267427" y="1408282"/>
                    </a:lnTo>
                    <a:lnTo>
                      <a:pt x="1267427" y="1406230"/>
                    </a:lnTo>
                    <a:lnTo>
                      <a:pt x="1406455" y="1406230"/>
                    </a:lnTo>
                    <a:lnTo>
                      <a:pt x="1418989" y="1406230"/>
                    </a:lnTo>
                    <a:lnTo>
                      <a:pt x="1418989" y="1244639"/>
                    </a:lnTo>
                    <a:cubicBezTo>
                      <a:pt x="1418989" y="1244639"/>
                      <a:pt x="1418989" y="1244639"/>
                      <a:pt x="1424915" y="1238258"/>
                    </a:cubicBezTo>
                    <a:cubicBezTo>
                      <a:pt x="1424915" y="1129315"/>
                      <a:pt x="1469586" y="1114044"/>
                      <a:pt x="1480754" y="1111993"/>
                    </a:cubicBezTo>
                    <a:cubicBezTo>
                      <a:pt x="1491922" y="1114044"/>
                      <a:pt x="1536593" y="1129315"/>
                      <a:pt x="1536593" y="1238258"/>
                    </a:cubicBezTo>
                    <a:cubicBezTo>
                      <a:pt x="1542519" y="1244639"/>
                      <a:pt x="1542519" y="1244639"/>
                      <a:pt x="1542519" y="1244639"/>
                    </a:cubicBezTo>
                    <a:lnTo>
                      <a:pt x="1542519" y="1406230"/>
                    </a:lnTo>
                    <a:lnTo>
                      <a:pt x="1555054" y="1406230"/>
                    </a:lnTo>
                    <a:lnTo>
                      <a:pt x="1769976" y="1406230"/>
                    </a:lnTo>
                    <a:lnTo>
                      <a:pt x="1769976" y="866985"/>
                    </a:lnTo>
                    <a:lnTo>
                      <a:pt x="1813964" y="834849"/>
                    </a:lnTo>
                    <a:lnTo>
                      <a:pt x="1813964" y="834849"/>
                    </a:lnTo>
                    <a:lnTo>
                      <a:pt x="1836755" y="834849"/>
                    </a:lnTo>
                    <a:lnTo>
                      <a:pt x="1836755" y="810919"/>
                    </a:lnTo>
                    <a:lnTo>
                      <a:pt x="1769976" y="810919"/>
                    </a:lnTo>
                    <a:close/>
                  </a:path>
                </a:pathLst>
              </a:custGeom>
              <a:grpFill/>
              <a:ln w="22783" cap="flat">
                <a:noFill/>
                <a:prstDash val="solid"/>
                <a:miter/>
              </a:ln>
            </p:spPr>
            <p:txBody>
              <a:bodyPr rtlCol="0" anchor="ctr"/>
              <a:lstStyle/>
              <a:p>
                <a:endParaRPr lang="en-US"/>
              </a:p>
            </p:txBody>
          </p:sp>
        </p:grpSp>
        <p:sp>
          <p:nvSpPr>
            <p:cNvPr id="13" name="Freeform: Shape 12">
              <a:extLst>
                <a:ext uri="{FF2B5EF4-FFF2-40B4-BE49-F238E27FC236}">
                  <a16:creationId xmlns:a16="http://schemas.microsoft.com/office/drawing/2014/main" id="{2D9FBB49-83C1-4555-BD83-9BD78D2BD556}"/>
                </a:ext>
              </a:extLst>
            </p:cNvPr>
            <p:cNvSpPr/>
            <p:nvPr/>
          </p:nvSpPr>
          <p:spPr>
            <a:xfrm>
              <a:off x="903922" y="3338240"/>
              <a:ext cx="10122094" cy="479855"/>
            </a:xfrm>
            <a:custGeom>
              <a:avLst/>
              <a:gdLst>
                <a:gd name="connsiteX0" fmla="*/ 10122095 w 10122094"/>
                <a:gd name="connsiteY0" fmla="*/ 564771 h 564771"/>
                <a:gd name="connsiteX1" fmla="*/ 0 w 10122094"/>
                <a:gd name="connsiteY1" fmla="*/ 564771 h 564771"/>
                <a:gd name="connsiteX2" fmla="*/ 0 w 10122094"/>
                <a:gd name="connsiteY2" fmla="*/ 163415 h 564771"/>
                <a:gd name="connsiteX3" fmla="*/ 163414 w 10122094"/>
                <a:gd name="connsiteY3" fmla="*/ 0 h 564771"/>
                <a:gd name="connsiteX4" fmla="*/ 9958681 w 10122094"/>
                <a:gd name="connsiteY4" fmla="*/ 0 h 564771"/>
                <a:gd name="connsiteX5" fmla="*/ 10122095 w 10122094"/>
                <a:gd name="connsiteY5" fmla="*/ 163415 h 564771"/>
                <a:gd name="connsiteX6" fmla="*/ 10122095 w 10122094"/>
                <a:gd name="connsiteY6" fmla="*/ 564771 h 5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094" h="564771">
                  <a:moveTo>
                    <a:pt x="10122095" y="564771"/>
                  </a:moveTo>
                  <a:lnTo>
                    <a:pt x="0" y="564771"/>
                  </a:lnTo>
                  <a:lnTo>
                    <a:pt x="0" y="163415"/>
                  </a:lnTo>
                  <a:cubicBezTo>
                    <a:pt x="0" y="73161"/>
                    <a:pt x="73160" y="0"/>
                    <a:pt x="163414" y="0"/>
                  </a:cubicBezTo>
                  <a:lnTo>
                    <a:pt x="9958681" y="0"/>
                  </a:lnTo>
                  <a:cubicBezTo>
                    <a:pt x="10048935" y="0"/>
                    <a:pt x="10122095" y="73161"/>
                    <a:pt x="10122095" y="163415"/>
                  </a:cubicBezTo>
                  <a:lnTo>
                    <a:pt x="10122095" y="564771"/>
                  </a:lnTo>
                  <a:close/>
                </a:path>
              </a:pathLst>
            </a:custGeom>
            <a:grpFill/>
            <a:ln w="2278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FCB3E82-E3E4-4830-A7F5-83654868916A}"/>
                </a:ext>
              </a:extLst>
            </p:cNvPr>
            <p:cNvSpPr/>
            <p:nvPr/>
          </p:nvSpPr>
          <p:spPr>
            <a:xfrm>
              <a:off x="8889099" y="1359034"/>
              <a:ext cx="950399" cy="1982852"/>
            </a:xfrm>
            <a:custGeom>
              <a:avLst/>
              <a:gdLst>
                <a:gd name="connsiteX0" fmla="*/ 950400 w 950399"/>
                <a:gd name="connsiteY0" fmla="*/ 1274724 h 1982852"/>
                <a:gd name="connsiteX1" fmla="*/ 834392 w 950399"/>
                <a:gd name="connsiteY1" fmla="*/ 1274724 h 1982852"/>
                <a:gd name="connsiteX2" fmla="*/ 834392 w 950399"/>
                <a:gd name="connsiteY2" fmla="*/ 1260821 h 1982852"/>
                <a:gd name="connsiteX3" fmla="*/ 834392 w 950399"/>
                <a:gd name="connsiteY3" fmla="*/ 942653 h 1982852"/>
                <a:gd name="connsiteX4" fmla="*/ 845332 w 950399"/>
                <a:gd name="connsiteY4" fmla="*/ 942653 h 1982852"/>
                <a:gd name="connsiteX5" fmla="*/ 853536 w 950399"/>
                <a:gd name="connsiteY5" fmla="*/ 934448 h 1982852"/>
                <a:gd name="connsiteX6" fmla="*/ 845332 w 950399"/>
                <a:gd name="connsiteY6" fmla="*/ 926243 h 1982852"/>
                <a:gd name="connsiteX7" fmla="*/ 837127 w 950399"/>
                <a:gd name="connsiteY7" fmla="*/ 926243 h 1982852"/>
                <a:gd name="connsiteX8" fmla="*/ 849434 w 950399"/>
                <a:gd name="connsiteY8" fmla="*/ 913936 h 1982852"/>
                <a:gd name="connsiteX9" fmla="*/ 837127 w 950399"/>
                <a:gd name="connsiteY9" fmla="*/ 901628 h 1982852"/>
                <a:gd name="connsiteX10" fmla="*/ 834392 w 950399"/>
                <a:gd name="connsiteY10" fmla="*/ 901628 h 1982852"/>
                <a:gd name="connsiteX11" fmla="*/ 834392 w 950399"/>
                <a:gd name="connsiteY11" fmla="*/ 766247 h 1982852"/>
                <a:gd name="connsiteX12" fmla="*/ 823452 w 950399"/>
                <a:gd name="connsiteY12" fmla="*/ 766247 h 1982852"/>
                <a:gd name="connsiteX13" fmla="*/ 823452 w 950399"/>
                <a:gd name="connsiteY13" fmla="*/ 740265 h 1982852"/>
                <a:gd name="connsiteX14" fmla="*/ 823452 w 950399"/>
                <a:gd name="connsiteY14" fmla="*/ 603517 h 1982852"/>
                <a:gd name="connsiteX15" fmla="*/ 761915 w 950399"/>
                <a:gd name="connsiteY15" fmla="*/ 603517 h 1982852"/>
                <a:gd name="connsiteX16" fmla="*/ 761915 w 950399"/>
                <a:gd name="connsiteY16" fmla="*/ 585739 h 1982852"/>
                <a:gd name="connsiteX17" fmla="*/ 763283 w 950399"/>
                <a:gd name="connsiteY17" fmla="*/ 579814 h 1982852"/>
                <a:gd name="connsiteX18" fmla="*/ 618330 w 950399"/>
                <a:gd name="connsiteY18" fmla="*/ 268711 h 1982852"/>
                <a:gd name="connsiteX19" fmla="*/ 524886 w 950399"/>
                <a:gd name="connsiteY19" fmla="*/ 196462 h 1982852"/>
                <a:gd name="connsiteX20" fmla="*/ 481126 w 950399"/>
                <a:gd name="connsiteY20" fmla="*/ 145865 h 1982852"/>
                <a:gd name="connsiteX21" fmla="*/ 481126 w 950399"/>
                <a:gd name="connsiteY21" fmla="*/ 124441 h 1982852"/>
                <a:gd name="connsiteX22" fmla="*/ 485684 w 950399"/>
                <a:gd name="connsiteY22" fmla="*/ 124441 h 1982852"/>
                <a:gd name="connsiteX23" fmla="*/ 492293 w 950399"/>
                <a:gd name="connsiteY23" fmla="*/ 118287 h 1982852"/>
                <a:gd name="connsiteX24" fmla="*/ 485912 w 950399"/>
                <a:gd name="connsiteY24" fmla="*/ 112134 h 1982852"/>
                <a:gd name="connsiteX25" fmla="*/ 480898 w 950399"/>
                <a:gd name="connsiteY25" fmla="*/ 112134 h 1982852"/>
                <a:gd name="connsiteX26" fmla="*/ 480898 w 950399"/>
                <a:gd name="connsiteY26" fmla="*/ 65183 h 1982852"/>
                <a:gd name="connsiteX27" fmla="*/ 482721 w 950399"/>
                <a:gd name="connsiteY27" fmla="*/ 65183 h 1982852"/>
                <a:gd name="connsiteX28" fmla="*/ 487507 w 950399"/>
                <a:gd name="connsiteY28" fmla="*/ 60853 h 1982852"/>
                <a:gd name="connsiteX29" fmla="*/ 482949 w 950399"/>
                <a:gd name="connsiteY29" fmla="*/ 56523 h 1982852"/>
                <a:gd name="connsiteX30" fmla="*/ 480898 w 950399"/>
                <a:gd name="connsiteY30" fmla="*/ 56523 h 1982852"/>
                <a:gd name="connsiteX31" fmla="*/ 480898 w 950399"/>
                <a:gd name="connsiteY31" fmla="*/ 6382 h 1982852"/>
                <a:gd name="connsiteX32" fmla="*/ 475200 w 950399"/>
                <a:gd name="connsiteY32" fmla="*/ 0 h 1982852"/>
                <a:gd name="connsiteX33" fmla="*/ 469502 w 950399"/>
                <a:gd name="connsiteY33" fmla="*/ 6382 h 1982852"/>
                <a:gd name="connsiteX34" fmla="*/ 469502 w 950399"/>
                <a:gd name="connsiteY34" fmla="*/ 56295 h 1982852"/>
                <a:gd name="connsiteX35" fmla="*/ 467451 w 950399"/>
                <a:gd name="connsiteY35" fmla="*/ 56295 h 1982852"/>
                <a:gd name="connsiteX36" fmla="*/ 462893 w 950399"/>
                <a:gd name="connsiteY36" fmla="*/ 60625 h 1982852"/>
                <a:gd name="connsiteX37" fmla="*/ 467679 w 950399"/>
                <a:gd name="connsiteY37" fmla="*/ 64956 h 1982852"/>
                <a:gd name="connsiteX38" fmla="*/ 469502 w 950399"/>
                <a:gd name="connsiteY38" fmla="*/ 64956 h 1982852"/>
                <a:gd name="connsiteX39" fmla="*/ 469502 w 950399"/>
                <a:gd name="connsiteY39" fmla="*/ 111906 h 1982852"/>
                <a:gd name="connsiteX40" fmla="*/ 464488 w 950399"/>
                <a:gd name="connsiteY40" fmla="*/ 111906 h 1982852"/>
                <a:gd name="connsiteX41" fmla="*/ 458106 w 950399"/>
                <a:gd name="connsiteY41" fmla="*/ 118060 h 1982852"/>
                <a:gd name="connsiteX42" fmla="*/ 464716 w 950399"/>
                <a:gd name="connsiteY42" fmla="*/ 124213 h 1982852"/>
                <a:gd name="connsiteX43" fmla="*/ 469275 w 950399"/>
                <a:gd name="connsiteY43" fmla="*/ 124213 h 1982852"/>
                <a:gd name="connsiteX44" fmla="*/ 469275 w 950399"/>
                <a:gd name="connsiteY44" fmla="*/ 145637 h 1982852"/>
                <a:gd name="connsiteX45" fmla="*/ 425515 w 950399"/>
                <a:gd name="connsiteY45" fmla="*/ 196234 h 1982852"/>
                <a:gd name="connsiteX46" fmla="*/ 332070 w 950399"/>
                <a:gd name="connsiteY46" fmla="*/ 268483 h 1982852"/>
                <a:gd name="connsiteX47" fmla="*/ 190080 w 950399"/>
                <a:gd name="connsiteY47" fmla="*/ 585511 h 1982852"/>
                <a:gd name="connsiteX48" fmla="*/ 190080 w 950399"/>
                <a:gd name="connsiteY48" fmla="*/ 603289 h 1982852"/>
                <a:gd name="connsiteX49" fmla="*/ 126948 w 950399"/>
                <a:gd name="connsiteY49" fmla="*/ 603289 h 1982852"/>
                <a:gd name="connsiteX50" fmla="*/ 126948 w 950399"/>
                <a:gd name="connsiteY50" fmla="*/ 740037 h 1982852"/>
                <a:gd name="connsiteX51" fmla="*/ 126948 w 950399"/>
                <a:gd name="connsiteY51" fmla="*/ 766019 h 1982852"/>
                <a:gd name="connsiteX52" fmla="*/ 116009 w 950399"/>
                <a:gd name="connsiteY52" fmla="*/ 766019 h 1982852"/>
                <a:gd name="connsiteX53" fmla="*/ 115552 w 950399"/>
                <a:gd name="connsiteY53" fmla="*/ 766019 h 1982852"/>
                <a:gd name="connsiteX54" fmla="*/ 115552 w 950399"/>
                <a:gd name="connsiteY54" fmla="*/ 901400 h 1982852"/>
                <a:gd name="connsiteX55" fmla="*/ 114641 w 950399"/>
                <a:gd name="connsiteY55" fmla="*/ 901400 h 1982852"/>
                <a:gd name="connsiteX56" fmla="*/ 102334 w 950399"/>
                <a:gd name="connsiteY56" fmla="*/ 913708 h 1982852"/>
                <a:gd name="connsiteX57" fmla="*/ 114641 w 950399"/>
                <a:gd name="connsiteY57" fmla="*/ 926015 h 1982852"/>
                <a:gd name="connsiteX58" fmla="*/ 106436 w 950399"/>
                <a:gd name="connsiteY58" fmla="*/ 926015 h 1982852"/>
                <a:gd name="connsiteX59" fmla="*/ 98231 w 950399"/>
                <a:gd name="connsiteY59" fmla="*/ 934220 h 1982852"/>
                <a:gd name="connsiteX60" fmla="*/ 106436 w 950399"/>
                <a:gd name="connsiteY60" fmla="*/ 942425 h 1982852"/>
                <a:gd name="connsiteX61" fmla="*/ 115552 w 950399"/>
                <a:gd name="connsiteY61" fmla="*/ 942425 h 1982852"/>
                <a:gd name="connsiteX62" fmla="*/ 115552 w 950399"/>
                <a:gd name="connsiteY62" fmla="*/ 1274496 h 1982852"/>
                <a:gd name="connsiteX63" fmla="*/ 0 w 950399"/>
                <a:gd name="connsiteY63" fmla="*/ 1274496 h 1982852"/>
                <a:gd name="connsiteX64" fmla="*/ 0 w 950399"/>
                <a:gd name="connsiteY64" fmla="*/ 1338540 h 1982852"/>
                <a:gd name="connsiteX65" fmla="*/ 34187 w 950399"/>
                <a:gd name="connsiteY65" fmla="*/ 1338540 h 1982852"/>
                <a:gd name="connsiteX66" fmla="*/ 34187 w 950399"/>
                <a:gd name="connsiteY66" fmla="*/ 1672206 h 1982852"/>
                <a:gd name="connsiteX67" fmla="*/ 34187 w 950399"/>
                <a:gd name="connsiteY67" fmla="*/ 1693402 h 1982852"/>
                <a:gd name="connsiteX68" fmla="*/ 34187 w 950399"/>
                <a:gd name="connsiteY68" fmla="*/ 1711179 h 1982852"/>
                <a:gd name="connsiteX69" fmla="*/ 34187 w 950399"/>
                <a:gd name="connsiteY69" fmla="*/ 1982853 h 1982852"/>
                <a:gd name="connsiteX70" fmla="*/ 35783 w 950399"/>
                <a:gd name="connsiteY70" fmla="*/ 1982853 h 1982852"/>
                <a:gd name="connsiteX71" fmla="*/ 330475 w 950399"/>
                <a:gd name="connsiteY71" fmla="*/ 1982853 h 1982852"/>
                <a:gd name="connsiteX72" fmla="*/ 347341 w 950399"/>
                <a:gd name="connsiteY72" fmla="*/ 1982853 h 1982852"/>
                <a:gd name="connsiteX73" fmla="*/ 915529 w 950399"/>
                <a:gd name="connsiteY73" fmla="*/ 1982853 h 1982852"/>
                <a:gd name="connsiteX74" fmla="*/ 915529 w 950399"/>
                <a:gd name="connsiteY74" fmla="*/ 1711407 h 1982852"/>
                <a:gd name="connsiteX75" fmla="*/ 915529 w 950399"/>
                <a:gd name="connsiteY75" fmla="*/ 1693630 h 1982852"/>
                <a:gd name="connsiteX76" fmla="*/ 915529 w 950399"/>
                <a:gd name="connsiteY76" fmla="*/ 1672434 h 1982852"/>
                <a:gd name="connsiteX77" fmla="*/ 915529 w 950399"/>
                <a:gd name="connsiteY77" fmla="*/ 1352670 h 1982852"/>
                <a:gd name="connsiteX78" fmla="*/ 915529 w 950399"/>
                <a:gd name="connsiteY78" fmla="*/ 1338768 h 1982852"/>
                <a:gd name="connsiteX79" fmla="*/ 949716 w 950399"/>
                <a:gd name="connsiteY79" fmla="*/ 1338768 h 1982852"/>
                <a:gd name="connsiteX80" fmla="*/ 949716 w 950399"/>
                <a:gd name="connsiteY80" fmla="*/ 1274724 h 1982852"/>
                <a:gd name="connsiteX81" fmla="*/ 616507 w 950399"/>
                <a:gd name="connsiteY81" fmla="*/ 270078 h 1982852"/>
                <a:gd name="connsiteX82" fmla="*/ 617418 w 950399"/>
                <a:gd name="connsiteY82" fmla="*/ 269395 h 1982852"/>
                <a:gd name="connsiteX83" fmla="*/ 616507 w 950399"/>
                <a:gd name="connsiteY83" fmla="*/ 270078 h 198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50399" h="1982852">
                  <a:moveTo>
                    <a:pt x="950400" y="1274724"/>
                  </a:moveTo>
                  <a:lnTo>
                    <a:pt x="834392" y="1274724"/>
                  </a:lnTo>
                  <a:lnTo>
                    <a:pt x="834392" y="1260821"/>
                  </a:lnTo>
                  <a:lnTo>
                    <a:pt x="834392" y="942653"/>
                  </a:lnTo>
                  <a:lnTo>
                    <a:pt x="845332" y="942653"/>
                  </a:lnTo>
                  <a:cubicBezTo>
                    <a:pt x="849890" y="942653"/>
                    <a:pt x="853536" y="939006"/>
                    <a:pt x="853536" y="934448"/>
                  </a:cubicBezTo>
                  <a:cubicBezTo>
                    <a:pt x="853536" y="929890"/>
                    <a:pt x="849890" y="926243"/>
                    <a:pt x="845332" y="926243"/>
                  </a:cubicBezTo>
                  <a:lnTo>
                    <a:pt x="837127" y="926243"/>
                  </a:lnTo>
                  <a:cubicBezTo>
                    <a:pt x="843964" y="926243"/>
                    <a:pt x="849434" y="920773"/>
                    <a:pt x="849434" y="913936"/>
                  </a:cubicBezTo>
                  <a:cubicBezTo>
                    <a:pt x="849434" y="907098"/>
                    <a:pt x="843964" y="901628"/>
                    <a:pt x="837127" y="901628"/>
                  </a:cubicBezTo>
                  <a:lnTo>
                    <a:pt x="834392" y="901628"/>
                  </a:lnTo>
                  <a:lnTo>
                    <a:pt x="834392" y="766247"/>
                  </a:lnTo>
                  <a:lnTo>
                    <a:pt x="823452" y="766247"/>
                  </a:lnTo>
                  <a:lnTo>
                    <a:pt x="823452" y="740265"/>
                  </a:lnTo>
                  <a:lnTo>
                    <a:pt x="823452" y="603517"/>
                  </a:lnTo>
                  <a:lnTo>
                    <a:pt x="761915" y="603517"/>
                  </a:lnTo>
                  <a:lnTo>
                    <a:pt x="761915" y="585739"/>
                  </a:lnTo>
                  <a:cubicBezTo>
                    <a:pt x="761915" y="585739"/>
                    <a:pt x="762371" y="583688"/>
                    <a:pt x="763283" y="579814"/>
                  </a:cubicBezTo>
                  <a:cubicBezTo>
                    <a:pt x="779920" y="544031"/>
                    <a:pt x="853765" y="357369"/>
                    <a:pt x="618330" y="268711"/>
                  </a:cubicBezTo>
                  <a:cubicBezTo>
                    <a:pt x="618330" y="268711"/>
                    <a:pt x="562947" y="235663"/>
                    <a:pt x="524886" y="196462"/>
                  </a:cubicBezTo>
                  <a:cubicBezTo>
                    <a:pt x="494573" y="165010"/>
                    <a:pt x="489787" y="149284"/>
                    <a:pt x="481126" y="145865"/>
                  </a:cubicBezTo>
                  <a:lnTo>
                    <a:pt x="481126" y="124441"/>
                  </a:lnTo>
                  <a:lnTo>
                    <a:pt x="485684" y="124441"/>
                  </a:lnTo>
                  <a:cubicBezTo>
                    <a:pt x="485684" y="124441"/>
                    <a:pt x="492293" y="124441"/>
                    <a:pt x="492293" y="118287"/>
                  </a:cubicBezTo>
                  <a:cubicBezTo>
                    <a:pt x="492293" y="112134"/>
                    <a:pt x="485912" y="112134"/>
                    <a:pt x="485912" y="112134"/>
                  </a:cubicBezTo>
                  <a:lnTo>
                    <a:pt x="480898" y="112134"/>
                  </a:lnTo>
                  <a:lnTo>
                    <a:pt x="480898" y="65183"/>
                  </a:lnTo>
                  <a:lnTo>
                    <a:pt x="482721" y="65183"/>
                  </a:lnTo>
                  <a:cubicBezTo>
                    <a:pt x="482721" y="65183"/>
                    <a:pt x="487507" y="65183"/>
                    <a:pt x="487507" y="60853"/>
                  </a:cubicBezTo>
                  <a:cubicBezTo>
                    <a:pt x="487507" y="56523"/>
                    <a:pt x="482949" y="56523"/>
                    <a:pt x="482949" y="56523"/>
                  </a:cubicBezTo>
                  <a:lnTo>
                    <a:pt x="480898" y="56523"/>
                  </a:lnTo>
                  <a:lnTo>
                    <a:pt x="480898" y="6382"/>
                  </a:lnTo>
                  <a:cubicBezTo>
                    <a:pt x="480898" y="2963"/>
                    <a:pt x="478391" y="0"/>
                    <a:pt x="475200" y="0"/>
                  </a:cubicBezTo>
                  <a:cubicBezTo>
                    <a:pt x="472009" y="0"/>
                    <a:pt x="469502" y="2963"/>
                    <a:pt x="469502" y="6382"/>
                  </a:cubicBezTo>
                  <a:lnTo>
                    <a:pt x="469502" y="56295"/>
                  </a:lnTo>
                  <a:lnTo>
                    <a:pt x="467451" y="56295"/>
                  </a:lnTo>
                  <a:cubicBezTo>
                    <a:pt x="467451" y="56295"/>
                    <a:pt x="462893" y="56295"/>
                    <a:pt x="462893" y="60625"/>
                  </a:cubicBezTo>
                  <a:cubicBezTo>
                    <a:pt x="462893" y="64956"/>
                    <a:pt x="467679" y="64956"/>
                    <a:pt x="467679" y="64956"/>
                  </a:cubicBezTo>
                  <a:lnTo>
                    <a:pt x="469502" y="64956"/>
                  </a:lnTo>
                  <a:lnTo>
                    <a:pt x="469502" y="111906"/>
                  </a:lnTo>
                  <a:lnTo>
                    <a:pt x="464488" y="111906"/>
                  </a:lnTo>
                  <a:cubicBezTo>
                    <a:pt x="464488" y="111906"/>
                    <a:pt x="458106" y="111906"/>
                    <a:pt x="458106" y="118060"/>
                  </a:cubicBezTo>
                  <a:cubicBezTo>
                    <a:pt x="458106" y="124213"/>
                    <a:pt x="464716" y="124213"/>
                    <a:pt x="464716" y="124213"/>
                  </a:cubicBezTo>
                  <a:lnTo>
                    <a:pt x="469275" y="124213"/>
                  </a:lnTo>
                  <a:lnTo>
                    <a:pt x="469275" y="145637"/>
                  </a:lnTo>
                  <a:cubicBezTo>
                    <a:pt x="460614" y="148828"/>
                    <a:pt x="455827" y="164782"/>
                    <a:pt x="425515" y="196234"/>
                  </a:cubicBezTo>
                  <a:cubicBezTo>
                    <a:pt x="387453" y="235663"/>
                    <a:pt x="332070" y="268483"/>
                    <a:pt x="332070" y="268483"/>
                  </a:cubicBezTo>
                  <a:cubicBezTo>
                    <a:pt x="71110" y="366714"/>
                    <a:pt x="190080" y="585511"/>
                    <a:pt x="190080" y="585511"/>
                  </a:cubicBezTo>
                  <a:lnTo>
                    <a:pt x="190080" y="603289"/>
                  </a:lnTo>
                  <a:lnTo>
                    <a:pt x="126948" y="603289"/>
                  </a:lnTo>
                  <a:lnTo>
                    <a:pt x="126948" y="740037"/>
                  </a:lnTo>
                  <a:lnTo>
                    <a:pt x="126948" y="766019"/>
                  </a:lnTo>
                  <a:lnTo>
                    <a:pt x="116009" y="766019"/>
                  </a:lnTo>
                  <a:lnTo>
                    <a:pt x="115552" y="766019"/>
                  </a:lnTo>
                  <a:lnTo>
                    <a:pt x="115552" y="901400"/>
                  </a:lnTo>
                  <a:lnTo>
                    <a:pt x="114641" y="901400"/>
                  </a:lnTo>
                  <a:cubicBezTo>
                    <a:pt x="107803" y="901400"/>
                    <a:pt x="102334" y="906870"/>
                    <a:pt x="102334" y="913708"/>
                  </a:cubicBezTo>
                  <a:cubicBezTo>
                    <a:pt x="102334" y="920545"/>
                    <a:pt x="107803" y="926015"/>
                    <a:pt x="114641" y="926015"/>
                  </a:cubicBezTo>
                  <a:lnTo>
                    <a:pt x="106436" y="926015"/>
                  </a:lnTo>
                  <a:cubicBezTo>
                    <a:pt x="101877" y="926015"/>
                    <a:pt x="98231" y="929662"/>
                    <a:pt x="98231" y="934220"/>
                  </a:cubicBezTo>
                  <a:cubicBezTo>
                    <a:pt x="98231" y="938778"/>
                    <a:pt x="101877" y="942425"/>
                    <a:pt x="106436" y="942425"/>
                  </a:cubicBezTo>
                  <a:lnTo>
                    <a:pt x="115552" y="942425"/>
                  </a:lnTo>
                  <a:lnTo>
                    <a:pt x="115552" y="1274496"/>
                  </a:lnTo>
                  <a:lnTo>
                    <a:pt x="0" y="1274496"/>
                  </a:lnTo>
                  <a:lnTo>
                    <a:pt x="0" y="1338540"/>
                  </a:lnTo>
                  <a:lnTo>
                    <a:pt x="34187" y="1338540"/>
                  </a:lnTo>
                  <a:lnTo>
                    <a:pt x="34187" y="1672206"/>
                  </a:lnTo>
                  <a:lnTo>
                    <a:pt x="34187" y="1693402"/>
                  </a:lnTo>
                  <a:lnTo>
                    <a:pt x="34187" y="1711179"/>
                  </a:lnTo>
                  <a:lnTo>
                    <a:pt x="34187" y="1982853"/>
                  </a:lnTo>
                  <a:lnTo>
                    <a:pt x="35783" y="1982853"/>
                  </a:lnTo>
                  <a:lnTo>
                    <a:pt x="330475" y="1982853"/>
                  </a:lnTo>
                  <a:lnTo>
                    <a:pt x="347341" y="1982853"/>
                  </a:lnTo>
                  <a:lnTo>
                    <a:pt x="915529" y="1982853"/>
                  </a:lnTo>
                  <a:lnTo>
                    <a:pt x="915529" y="1711407"/>
                  </a:lnTo>
                  <a:lnTo>
                    <a:pt x="915529" y="1693630"/>
                  </a:lnTo>
                  <a:lnTo>
                    <a:pt x="915529" y="1672434"/>
                  </a:lnTo>
                  <a:lnTo>
                    <a:pt x="915529" y="1352670"/>
                  </a:lnTo>
                  <a:lnTo>
                    <a:pt x="915529" y="1338768"/>
                  </a:lnTo>
                  <a:lnTo>
                    <a:pt x="949716" y="1338768"/>
                  </a:lnTo>
                  <a:lnTo>
                    <a:pt x="949716" y="1274724"/>
                  </a:lnTo>
                  <a:close/>
                  <a:moveTo>
                    <a:pt x="616507" y="270078"/>
                  </a:moveTo>
                  <a:cubicBezTo>
                    <a:pt x="616962" y="269850"/>
                    <a:pt x="617190" y="269622"/>
                    <a:pt x="617418" y="269395"/>
                  </a:cubicBezTo>
                  <a:cubicBezTo>
                    <a:pt x="617418" y="269395"/>
                    <a:pt x="616962" y="269622"/>
                    <a:pt x="616507" y="270078"/>
                  </a:cubicBezTo>
                  <a:close/>
                </a:path>
              </a:pathLst>
            </a:custGeom>
            <a:grpFill/>
            <a:ln w="22783" cap="flat">
              <a:noFill/>
              <a:prstDash val="solid"/>
              <a:miter/>
            </a:ln>
          </p:spPr>
          <p:txBody>
            <a:bodyPr rtlCol="0" anchor="ctr"/>
            <a:lstStyle/>
            <a:p>
              <a:endParaRPr lang="en-US"/>
            </a:p>
          </p:txBody>
        </p:sp>
      </p:grpSp>
      <p:sp>
        <p:nvSpPr>
          <p:cNvPr id="24" name="Title 1">
            <a:extLst>
              <a:ext uri="{FF2B5EF4-FFF2-40B4-BE49-F238E27FC236}">
                <a16:creationId xmlns:a16="http://schemas.microsoft.com/office/drawing/2014/main" id="{F04718BD-071E-4592-9FD0-38D149B3CCC4}"/>
              </a:ext>
            </a:extLst>
          </p:cNvPr>
          <p:cNvSpPr>
            <a:spLocks noGrp="1"/>
          </p:cNvSpPr>
          <p:nvPr>
            <p:ph type="title"/>
          </p:nvPr>
        </p:nvSpPr>
        <p:spPr>
          <a:xfrm>
            <a:off x="358076" y="917328"/>
            <a:ext cx="8282485" cy="620395"/>
          </a:xfrm>
        </p:spPr>
        <p:txBody>
          <a:bodyPr/>
          <a:lstStyle/>
          <a:p>
            <a:r>
              <a:rPr lang="en-US" sz="3300" dirty="0">
                <a:solidFill>
                  <a:schemeClr val="accent3"/>
                </a:solidFill>
                <a:latin typeface="Arial"/>
                <a:cs typeface="Arial"/>
              </a:rPr>
              <a:t>India's fast growing Healthcare market</a:t>
            </a:r>
          </a:p>
        </p:txBody>
      </p:sp>
    </p:spTree>
    <p:extLst>
      <p:ext uri="{BB962C8B-B14F-4D97-AF65-F5344CB8AC3E}">
        <p14:creationId xmlns:p14="http://schemas.microsoft.com/office/powerpoint/2010/main" val="2711147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29EE74B-AFCE-4387-8EEC-FEE7C8F0FC04}"/>
              </a:ext>
            </a:extLst>
          </p:cNvPr>
          <p:cNvSpPr/>
          <p:nvPr/>
        </p:nvSpPr>
        <p:spPr>
          <a:xfrm>
            <a:off x="6237624" y="3174987"/>
            <a:ext cx="5542804" cy="3383280"/>
          </a:xfrm>
          <a:custGeom>
            <a:avLst/>
            <a:gdLst/>
            <a:ahLst/>
            <a:cxnLst/>
            <a:rect l="l" t="t" r="r" b="b"/>
            <a:pathLst>
              <a:path w="3959860" h="585469">
                <a:moveTo>
                  <a:pt x="0" y="585215"/>
                </a:moveTo>
                <a:lnTo>
                  <a:pt x="3959352" y="585215"/>
                </a:lnTo>
                <a:lnTo>
                  <a:pt x="3959352" y="0"/>
                </a:lnTo>
                <a:lnTo>
                  <a:pt x="0" y="0"/>
                </a:lnTo>
                <a:lnTo>
                  <a:pt x="0" y="585215"/>
                </a:lnTo>
                <a:close/>
              </a:path>
            </a:pathLst>
          </a:custGeom>
          <a:solidFill>
            <a:schemeClr val="bg1">
              <a:lumMod val="95000"/>
            </a:schemeClr>
          </a:solidFill>
        </p:spPr>
        <p:txBody>
          <a:bodyPr wrap="square" lIns="0" tIns="0" rIns="0" bIns="0" rtlCol="0">
            <a:spAutoFit/>
          </a:bodyPr>
          <a:lstStyle/>
          <a:p>
            <a:endParaRPr/>
          </a:p>
        </p:txBody>
      </p:sp>
      <p:sp>
        <p:nvSpPr>
          <p:cNvPr id="6" name="object 3">
            <a:extLst>
              <a:ext uri="{FF2B5EF4-FFF2-40B4-BE49-F238E27FC236}">
                <a16:creationId xmlns:a16="http://schemas.microsoft.com/office/drawing/2014/main" id="{43D928F0-4A20-4A95-8A9B-3CD93E64FDC9}"/>
              </a:ext>
            </a:extLst>
          </p:cNvPr>
          <p:cNvSpPr/>
          <p:nvPr/>
        </p:nvSpPr>
        <p:spPr>
          <a:xfrm>
            <a:off x="411676" y="3185578"/>
            <a:ext cx="5651434" cy="3383280"/>
          </a:xfrm>
          <a:custGeom>
            <a:avLst/>
            <a:gdLst/>
            <a:ahLst/>
            <a:cxnLst/>
            <a:rect l="l" t="t" r="r" b="b"/>
            <a:pathLst>
              <a:path w="3959860" h="585469">
                <a:moveTo>
                  <a:pt x="0" y="585215"/>
                </a:moveTo>
                <a:lnTo>
                  <a:pt x="3959352" y="585215"/>
                </a:lnTo>
                <a:lnTo>
                  <a:pt x="3959352" y="0"/>
                </a:lnTo>
                <a:lnTo>
                  <a:pt x="0" y="0"/>
                </a:lnTo>
                <a:lnTo>
                  <a:pt x="0" y="585215"/>
                </a:lnTo>
                <a:close/>
              </a:path>
            </a:pathLst>
          </a:custGeom>
          <a:solidFill>
            <a:schemeClr val="bg1">
              <a:lumMod val="95000"/>
            </a:schemeClr>
          </a:solidFill>
        </p:spPr>
        <p:txBody>
          <a:bodyPr wrap="square" lIns="0" tIns="0" rIns="0" bIns="0" rtlCol="0">
            <a:spAutoFit/>
          </a:bodyPr>
          <a:lstStyle/>
          <a:p>
            <a:endParaRPr/>
          </a:p>
        </p:txBody>
      </p:sp>
      <p:sp>
        <p:nvSpPr>
          <p:cNvPr id="7" name="object 3">
            <a:extLst>
              <a:ext uri="{FF2B5EF4-FFF2-40B4-BE49-F238E27FC236}">
                <a16:creationId xmlns:a16="http://schemas.microsoft.com/office/drawing/2014/main" id="{B2033AE3-3113-4FC3-9FCA-BB161F54B019}"/>
              </a:ext>
            </a:extLst>
          </p:cNvPr>
          <p:cNvSpPr/>
          <p:nvPr/>
        </p:nvSpPr>
        <p:spPr>
          <a:xfrm>
            <a:off x="411679" y="1542612"/>
            <a:ext cx="5651432" cy="1645920"/>
          </a:xfrm>
          <a:custGeom>
            <a:avLst/>
            <a:gdLst/>
            <a:ahLst/>
            <a:cxnLst/>
            <a:rect l="l" t="t" r="r" b="b"/>
            <a:pathLst>
              <a:path w="3959860" h="585469">
                <a:moveTo>
                  <a:pt x="0" y="585215"/>
                </a:moveTo>
                <a:lnTo>
                  <a:pt x="3959352" y="585215"/>
                </a:lnTo>
                <a:lnTo>
                  <a:pt x="3959352" y="0"/>
                </a:lnTo>
                <a:lnTo>
                  <a:pt x="0" y="0"/>
                </a:lnTo>
                <a:lnTo>
                  <a:pt x="0" y="585215"/>
                </a:lnTo>
                <a:close/>
              </a:path>
            </a:pathLst>
          </a:custGeom>
          <a:solidFill>
            <a:srgbClr val="0091DA"/>
          </a:solidFill>
        </p:spPr>
        <p:txBody>
          <a:bodyPr wrap="square" lIns="0" tIns="0" rIns="0" bIns="0" rtlCol="0">
            <a:spAutoFit/>
          </a:bodyPr>
          <a:lstStyle/>
          <a:p>
            <a:endParaRPr/>
          </a:p>
        </p:txBody>
      </p:sp>
      <p:sp>
        <p:nvSpPr>
          <p:cNvPr id="8" name="object 4">
            <a:extLst>
              <a:ext uri="{FF2B5EF4-FFF2-40B4-BE49-F238E27FC236}">
                <a16:creationId xmlns:a16="http://schemas.microsoft.com/office/drawing/2014/main" id="{B59DCB88-7ECD-4817-AB9F-DC9F51489B99}"/>
              </a:ext>
            </a:extLst>
          </p:cNvPr>
          <p:cNvSpPr/>
          <p:nvPr/>
        </p:nvSpPr>
        <p:spPr>
          <a:xfrm>
            <a:off x="6256917" y="1542612"/>
            <a:ext cx="5542802" cy="1645920"/>
          </a:xfrm>
          <a:custGeom>
            <a:avLst/>
            <a:gdLst/>
            <a:ahLst/>
            <a:cxnLst/>
            <a:rect l="l" t="t" r="r" b="b"/>
            <a:pathLst>
              <a:path w="3950334" h="585469">
                <a:moveTo>
                  <a:pt x="0" y="585215"/>
                </a:moveTo>
                <a:lnTo>
                  <a:pt x="3950208" y="585215"/>
                </a:lnTo>
                <a:lnTo>
                  <a:pt x="3950208" y="0"/>
                </a:lnTo>
                <a:lnTo>
                  <a:pt x="0" y="0"/>
                </a:lnTo>
                <a:lnTo>
                  <a:pt x="0" y="585215"/>
                </a:lnTo>
                <a:close/>
              </a:path>
            </a:pathLst>
          </a:custGeom>
          <a:solidFill>
            <a:srgbClr val="460968"/>
          </a:solidFill>
        </p:spPr>
        <p:txBody>
          <a:bodyPr wrap="square" lIns="0" tIns="0" rIns="0" bIns="0" rtlCol="0">
            <a:spAutoFit/>
          </a:bodyPr>
          <a:lstStyle/>
          <a:p>
            <a:endParaRPr/>
          </a:p>
        </p:txBody>
      </p:sp>
      <p:sp>
        <p:nvSpPr>
          <p:cNvPr id="9" name="TextBox 8">
            <a:extLst>
              <a:ext uri="{FF2B5EF4-FFF2-40B4-BE49-F238E27FC236}">
                <a16:creationId xmlns:a16="http://schemas.microsoft.com/office/drawing/2014/main" id="{3A01EFDA-85BC-483A-A476-C95447671B4E}"/>
              </a:ext>
            </a:extLst>
          </p:cNvPr>
          <p:cNvSpPr txBox="1"/>
          <p:nvPr/>
        </p:nvSpPr>
        <p:spPr>
          <a:xfrm>
            <a:off x="1155844" y="1923113"/>
            <a:ext cx="3686351" cy="884917"/>
          </a:xfrm>
          <a:prstGeom prst="rect">
            <a:avLst/>
          </a:prstGeom>
          <a:noFill/>
        </p:spPr>
        <p:txBody>
          <a:bodyPr wrap="square" lIns="54610" tIns="54610" rIns="54610" bIns="54610" rtlCol="0">
            <a:noAutofit/>
          </a:bodyPr>
          <a:lstStyle/>
          <a:p>
            <a:pPr algn="ctr">
              <a:spcAft>
                <a:spcPts val="600"/>
              </a:spcAft>
            </a:pPr>
            <a:r>
              <a:rPr lang="en-US" sz="3000" b="1" dirty="0" smtClean="0">
                <a:solidFill>
                  <a:schemeClr val="bg1"/>
                </a:solidFill>
              </a:rPr>
              <a:t>Public </a:t>
            </a:r>
            <a:r>
              <a:rPr lang="en-US" sz="3000" b="1" dirty="0">
                <a:solidFill>
                  <a:schemeClr val="bg1"/>
                </a:solidFill>
              </a:rPr>
              <a:t>Healthcare Providers</a:t>
            </a:r>
          </a:p>
        </p:txBody>
      </p:sp>
      <p:sp>
        <p:nvSpPr>
          <p:cNvPr id="10" name="Text Placeholder 2">
            <a:extLst>
              <a:ext uri="{FF2B5EF4-FFF2-40B4-BE49-F238E27FC236}">
                <a16:creationId xmlns:a16="http://schemas.microsoft.com/office/drawing/2014/main" id="{F0328EF4-8DA5-4342-B83A-AC0A2332FC46}"/>
              </a:ext>
            </a:extLst>
          </p:cNvPr>
          <p:cNvSpPr txBox="1">
            <a:spLocks/>
          </p:cNvSpPr>
          <p:nvPr/>
        </p:nvSpPr>
        <p:spPr>
          <a:xfrm>
            <a:off x="6633774" y="3430712"/>
            <a:ext cx="5013440" cy="2828483"/>
          </a:xfrm>
          <a:prstGeom prst="rect">
            <a:avLst/>
          </a:prstGeom>
        </p:spPr>
        <p:txBody>
          <a:bodyPr vert="horz" lIns="0" tIns="0" rIns="0" bIns="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2000" kern="1200">
                <a:solidFill>
                  <a:srgbClr val="12044B"/>
                </a:solidFill>
                <a:latin typeface="Arial" panose="020B0604020202020204" pitchFamily="34" charset="0"/>
                <a:ea typeface="+mn-ea"/>
                <a:cs typeface="Arial" panose="020B0604020202020204" pitchFamily="34" charset="0"/>
              </a:defRPr>
            </a:lvl2pPr>
            <a:lvl3pPr marL="496888" indent="-223838" algn="l" defTabSz="914400" rtl="0" eaLnBrk="1" latinLnBrk="0" hangingPunct="1">
              <a:lnSpc>
                <a:spcPct val="90000"/>
              </a:lnSpc>
              <a:spcBef>
                <a:spcPts val="500"/>
              </a:spcBef>
              <a:buClr>
                <a:srgbClr val="B11F26"/>
              </a:buClr>
              <a:buFont typeface="System Font Regular"/>
              <a:buChar char="-"/>
              <a:tabLst/>
              <a:defRPr sz="1600" kern="1200">
                <a:solidFill>
                  <a:srgbClr val="12044B"/>
                </a:solidFill>
                <a:latin typeface="Arial" panose="020B0604020202020204" pitchFamily="34" charset="0"/>
                <a:ea typeface="+mn-ea"/>
                <a:cs typeface="Arial" panose="020B0604020202020204" pitchFamily="34" charset="0"/>
              </a:defRPr>
            </a:lvl3pPr>
            <a:lvl4pPr marL="720725" indent="-223838" algn="l" defTabSz="914400" rtl="0" eaLnBrk="1" latinLnBrk="0" hangingPunct="1">
              <a:lnSpc>
                <a:spcPct val="90000"/>
              </a:lnSpc>
              <a:spcBef>
                <a:spcPts val="500"/>
              </a:spcBef>
              <a:buClr>
                <a:srgbClr val="B11F26"/>
              </a:buClr>
              <a:buFont typeface="System Font Regular"/>
              <a:buChar char="-"/>
              <a:tabLst/>
              <a:defRPr sz="1400" kern="1200">
                <a:solidFill>
                  <a:srgbClr val="12044B"/>
                </a:solidFill>
                <a:latin typeface="Arial" panose="020B0604020202020204" pitchFamily="34" charset="0"/>
                <a:ea typeface="+mn-ea"/>
                <a:cs typeface="Arial" panose="020B0604020202020204" pitchFamily="34" charset="0"/>
              </a:defRPr>
            </a:lvl4pPr>
            <a:lvl5pPr marL="933450" indent="-212725" algn="l" defTabSz="914400" rtl="0" eaLnBrk="1" latinLnBrk="0" hangingPunct="1">
              <a:lnSpc>
                <a:spcPct val="90000"/>
              </a:lnSpc>
              <a:spcBef>
                <a:spcPts val="500"/>
              </a:spcBef>
              <a:buClr>
                <a:srgbClr val="B11F26"/>
              </a:buClr>
              <a:buFont typeface="System Font Regular"/>
              <a:buChar char="-"/>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spcAft>
                <a:spcPts val="600"/>
              </a:spcAft>
              <a:buFont typeface="Arial" panose="020B0604020202020204" pitchFamily="34" charset="0"/>
              <a:buChar char="•"/>
            </a:pPr>
            <a:r>
              <a:rPr lang="en-GB" sz="1600" b="1" dirty="0">
                <a:latin typeface="+mn-lt"/>
                <a:cs typeface="Arial"/>
              </a:rPr>
              <a:t>Hospitals</a:t>
            </a:r>
            <a:r>
              <a:rPr lang="en-GB" sz="1600" dirty="0">
                <a:latin typeface="+mn-lt"/>
                <a:cs typeface="Arial"/>
              </a:rPr>
              <a:t> – single specialty / multi-specialty</a:t>
            </a:r>
            <a:endParaRPr lang="en-GB" sz="1600" dirty="0">
              <a:latin typeface="+mn-lt"/>
            </a:endParaRPr>
          </a:p>
          <a:p>
            <a:pPr marL="285750" indent="-285750">
              <a:spcBef>
                <a:spcPts val="0"/>
              </a:spcBef>
              <a:spcAft>
                <a:spcPts val="600"/>
              </a:spcAft>
              <a:buFont typeface="Arial" panose="020B0604020202020204" pitchFamily="34" charset="0"/>
              <a:buChar char="•"/>
            </a:pPr>
            <a:r>
              <a:rPr lang="en-GB" sz="1600" b="1" dirty="0">
                <a:latin typeface="+mn-lt"/>
              </a:rPr>
              <a:t>Diagnostic providers </a:t>
            </a:r>
            <a:r>
              <a:rPr lang="en-GB" sz="1600" dirty="0">
                <a:latin typeface="+mn-lt"/>
              </a:rPr>
              <a:t>– lab / radiology </a:t>
            </a:r>
          </a:p>
          <a:p>
            <a:pPr marL="558800" lvl="1" indent="-285750">
              <a:spcBef>
                <a:spcPts val="0"/>
              </a:spcBef>
              <a:spcAft>
                <a:spcPts val="600"/>
              </a:spcAft>
              <a:buFont typeface="Wingdings" panose="05000000000000000000" pitchFamily="2" charset="2"/>
              <a:buChar char="ü"/>
            </a:pPr>
            <a:r>
              <a:rPr lang="en-GB" sz="1200" dirty="0">
                <a:latin typeface="+mn-lt"/>
              </a:rPr>
              <a:t>Chain and franchise model deeper into Indian cities – Tier 2 and Tier 3</a:t>
            </a:r>
          </a:p>
          <a:p>
            <a:pPr marL="558800" lvl="1" indent="-285750">
              <a:spcBef>
                <a:spcPts val="0"/>
              </a:spcBef>
              <a:spcAft>
                <a:spcPts val="600"/>
              </a:spcAft>
              <a:buFont typeface="Wingdings" panose="05000000000000000000" pitchFamily="2" charset="2"/>
              <a:buChar char="ü"/>
            </a:pPr>
            <a:r>
              <a:rPr lang="en-GB" sz="1200" dirty="0">
                <a:latin typeface="+mn-lt"/>
              </a:rPr>
              <a:t>Diagnostic centres within hospitals</a:t>
            </a:r>
          </a:p>
          <a:p>
            <a:pPr marL="285750" indent="-285750">
              <a:spcBef>
                <a:spcPts val="0"/>
              </a:spcBef>
              <a:spcAft>
                <a:spcPts val="600"/>
              </a:spcAft>
              <a:buFont typeface="Arial" panose="020B0604020202020204" pitchFamily="34" charset="0"/>
              <a:buChar char="•"/>
            </a:pPr>
            <a:r>
              <a:rPr lang="en-GB" sz="1600" b="1" dirty="0">
                <a:latin typeface="+mn-lt"/>
              </a:rPr>
              <a:t>Private insurance players</a:t>
            </a:r>
          </a:p>
          <a:p>
            <a:pPr marL="285750" indent="-285750">
              <a:spcBef>
                <a:spcPts val="0"/>
              </a:spcBef>
              <a:spcAft>
                <a:spcPts val="600"/>
              </a:spcAft>
              <a:buFont typeface="Arial" panose="020B0604020202020204" pitchFamily="34" charset="0"/>
              <a:buChar char="•"/>
            </a:pPr>
            <a:r>
              <a:rPr lang="en-GB" sz="1600" b="1" dirty="0">
                <a:latin typeface="+mn-lt"/>
              </a:rPr>
              <a:t>Private home care segment</a:t>
            </a:r>
          </a:p>
          <a:p>
            <a:pPr marL="285750" indent="-285750">
              <a:spcBef>
                <a:spcPts val="0"/>
              </a:spcBef>
              <a:spcAft>
                <a:spcPts val="600"/>
              </a:spcAft>
              <a:buFont typeface="Arial" panose="020B0604020202020204" pitchFamily="34" charset="0"/>
              <a:buChar char="•"/>
            </a:pPr>
            <a:r>
              <a:rPr lang="en-GB" sz="1600" b="1" dirty="0">
                <a:latin typeface="+mn-lt"/>
              </a:rPr>
              <a:t>Online consultation / service delivery partners </a:t>
            </a:r>
            <a:r>
              <a:rPr lang="en-GB" sz="1600" dirty="0">
                <a:latin typeface="+mn-lt"/>
              </a:rPr>
              <a:t>– tests / pharmacy / consultations</a:t>
            </a:r>
          </a:p>
          <a:p>
            <a:pPr marL="285750" indent="-285750">
              <a:spcBef>
                <a:spcPts val="0"/>
              </a:spcBef>
              <a:spcAft>
                <a:spcPts val="600"/>
              </a:spcAft>
              <a:buFont typeface="Arial" panose="020B0604020202020204" pitchFamily="34" charset="0"/>
              <a:buChar char="•"/>
            </a:pPr>
            <a:r>
              <a:rPr lang="en-GB" sz="1600" b="1" dirty="0">
                <a:latin typeface="+mn-lt"/>
              </a:rPr>
              <a:t>Procurement </a:t>
            </a:r>
            <a:r>
              <a:rPr lang="en-GB" sz="1600" dirty="0">
                <a:latin typeface="+mn-lt"/>
              </a:rPr>
              <a:t>– multiple stakeholder involvement, hard negotiations, go-ahead required from each department</a:t>
            </a:r>
          </a:p>
        </p:txBody>
      </p:sp>
      <p:sp>
        <p:nvSpPr>
          <p:cNvPr id="11" name="TextBox 10">
            <a:extLst>
              <a:ext uri="{FF2B5EF4-FFF2-40B4-BE49-F238E27FC236}">
                <a16:creationId xmlns:a16="http://schemas.microsoft.com/office/drawing/2014/main" id="{031B073E-D243-4931-A10E-535D0359A9F7}"/>
              </a:ext>
            </a:extLst>
          </p:cNvPr>
          <p:cNvSpPr txBox="1"/>
          <p:nvPr/>
        </p:nvSpPr>
        <p:spPr>
          <a:xfrm>
            <a:off x="7664256" y="1923114"/>
            <a:ext cx="3469297" cy="884917"/>
          </a:xfrm>
          <a:prstGeom prst="rect">
            <a:avLst/>
          </a:prstGeom>
          <a:noFill/>
        </p:spPr>
        <p:txBody>
          <a:bodyPr wrap="square" lIns="54610" tIns="54610" rIns="54610" bIns="54610" rtlCol="0">
            <a:noAutofit/>
          </a:bodyPr>
          <a:lstStyle/>
          <a:p>
            <a:pPr algn="ctr">
              <a:spcAft>
                <a:spcPts val="600"/>
              </a:spcAft>
            </a:pPr>
            <a:r>
              <a:rPr lang="en-US" sz="3000" b="1" dirty="0">
                <a:solidFill>
                  <a:schemeClr val="bg1"/>
                </a:solidFill>
              </a:rPr>
              <a:t>Private Healthcare Providers</a:t>
            </a:r>
          </a:p>
        </p:txBody>
      </p:sp>
      <p:sp>
        <p:nvSpPr>
          <p:cNvPr id="14" name="Text Placeholder 2">
            <a:extLst>
              <a:ext uri="{FF2B5EF4-FFF2-40B4-BE49-F238E27FC236}">
                <a16:creationId xmlns:a16="http://schemas.microsoft.com/office/drawing/2014/main" id="{AAA0BAE5-E47F-4DE2-8CB3-4C6890287CFC}"/>
              </a:ext>
            </a:extLst>
          </p:cNvPr>
          <p:cNvSpPr txBox="1">
            <a:spLocks/>
          </p:cNvSpPr>
          <p:nvPr/>
        </p:nvSpPr>
        <p:spPr>
          <a:xfrm>
            <a:off x="758887" y="3487190"/>
            <a:ext cx="4955310" cy="25311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2000" kern="1200">
                <a:solidFill>
                  <a:srgbClr val="12044B"/>
                </a:solidFill>
                <a:latin typeface="Arial" panose="020B0604020202020204" pitchFamily="34" charset="0"/>
                <a:ea typeface="+mn-ea"/>
                <a:cs typeface="Arial" panose="020B0604020202020204" pitchFamily="34" charset="0"/>
              </a:defRPr>
            </a:lvl2pPr>
            <a:lvl3pPr marL="496888" indent="-223838" algn="l" defTabSz="914400" rtl="0" eaLnBrk="1" latinLnBrk="0" hangingPunct="1">
              <a:lnSpc>
                <a:spcPct val="90000"/>
              </a:lnSpc>
              <a:spcBef>
                <a:spcPts val="500"/>
              </a:spcBef>
              <a:buClr>
                <a:srgbClr val="B11F26"/>
              </a:buClr>
              <a:buFont typeface="System Font Regular"/>
              <a:buChar char="-"/>
              <a:tabLst/>
              <a:defRPr sz="1600" kern="1200">
                <a:solidFill>
                  <a:srgbClr val="12044B"/>
                </a:solidFill>
                <a:latin typeface="Arial" panose="020B0604020202020204" pitchFamily="34" charset="0"/>
                <a:ea typeface="+mn-ea"/>
                <a:cs typeface="Arial" panose="020B0604020202020204" pitchFamily="34" charset="0"/>
              </a:defRPr>
            </a:lvl3pPr>
            <a:lvl4pPr marL="720725" indent="-223838" algn="l" defTabSz="914400" rtl="0" eaLnBrk="1" latinLnBrk="0" hangingPunct="1">
              <a:lnSpc>
                <a:spcPct val="90000"/>
              </a:lnSpc>
              <a:spcBef>
                <a:spcPts val="500"/>
              </a:spcBef>
              <a:buClr>
                <a:srgbClr val="B11F26"/>
              </a:buClr>
              <a:buFont typeface="System Font Regular"/>
              <a:buChar char="-"/>
              <a:tabLst/>
              <a:defRPr sz="1400" kern="1200">
                <a:solidFill>
                  <a:srgbClr val="12044B"/>
                </a:solidFill>
                <a:latin typeface="Arial" panose="020B0604020202020204" pitchFamily="34" charset="0"/>
                <a:ea typeface="+mn-ea"/>
                <a:cs typeface="Arial" panose="020B0604020202020204" pitchFamily="34" charset="0"/>
              </a:defRPr>
            </a:lvl4pPr>
            <a:lvl5pPr marL="933450" indent="-212725" algn="l" defTabSz="914400" rtl="0" eaLnBrk="1" latinLnBrk="0" hangingPunct="1">
              <a:lnSpc>
                <a:spcPct val="90000"/>
              </a:lnSpc>
              <a:spcBef>
                <a:spcPts val="500"/>
              </a:spcBef>
              <a:buClr>
                <a:srgbClr val="B11F26"/>
              </a:buClr>
              <a:buFont typeface="System Font Regular"/>
              <a:buChar char="-"/>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The Government, i.e. public healthcare system comprises limited </a:t>
            </a:r>
            <a:r>
              <a:rPr kumimoji="0" lang="en-GB" sz="1600" b="1"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secondary and tertiary care institutions in key cities </a:t>
            </a:r>
            <a:r>
              <a:rPr kumimoji="0" lang="en-GB" sz="1600" b="0"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and focuses on providing basic healthcare facilities in the form of </a:t>
            </a:r>
            <a:r>
              <a:rPr kumimoji="0" lang="en-GB" sz="1600" b="1"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primary healthcare centres (PHCs</a:t>
            </a:r>
            <a:r>
              <a:rPr kumimoji="0" lang="en-GB" sz="1600" b="0"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 in rural areas.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In India </a:t>
            </a:r>
            <a:r>
              <a:rPr kumimoji="0" lang="en-GB" sz="1600" b="1"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health is a matter of the state government </a:t>
            </a:r>
            <a:r>
              <a:rPr kumimoji="0" lang="en-GB" sz="1600" b="0"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and therefore all states governments have control over their local government hospital affairs.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Procurement </a:t>
            </a:r>
            <a:r>
              <a:rPr kumimoji="0" lang="en-GB" sz="1600" b="0"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usually happens through state government tenders. </a:t>
            </a:r>
            <a:r>
              <a:rPr kumimoji="0" lang="en-GB" sz="1600" b="1"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rPr>
              <a:t>Usually requires local partner.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12044B"/>
              </a:solidFill>
              <a:effectLst/>
              <a:uLnTx/>
              <a:uFillTx/>
              <a:latin typeface="Calibri" panose="020F0502020204030204"/>
              <a:ea typeface="+mn-ea"/>
              <a:cs typeface="Arial" panose="020B0604020202020204" pitchFamily="34" charset="0"/>
            </a:endParaRPr>
          </a:p>
        </p:txBody>
      </p:sp>
      <p:sp>
        <p:nvSpPr>
          <p:cNvPr id="15" name="Title 1">
            <a:extLst>
              <a:ext uri="{FF2B5EF4-FFF2-40B4-BE49-F238E27FC236}">
                <a16:creationId xmlns:a16="http://schemas.microsoft.com/office/drawing/2014/main" id="{C930972F-B016-4B35-85C1-E35264B1D928}"/>
              </a:ext>
            </a:extLst>
          </p:cNvPr>
          <p:cNvSpPr txBox="1">
            <a:spLocks/>
          </p:cNvSpPr>
          <p:nvPr/>
        </p:nvSpPr>
        <p:spPr>
          <a:xfrm>
            <a:off x="284768" y="959018"/>
            <a:ext cx="11556683" cy="6203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spc="-150">
                <a:solidFill>
                  <a:srgbClr val="12044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300" dirty="0" smtClean="0">
                <a:solidFill>
                  <a:srgbClr val="C00000"/>
                </a:solidFill>
              </a:rPr>
              <a:t>Public and </a:t>
            </a:r>
            <a:r>
              <a:rPr kumimoji="0" lang="en-US" sz="3300" b="1" i="0" u="none" strike="noStrike" kern="1200" cap="none" spc="-150" normalizeH="0" baseline="0" noProof="0" dirty="0" smtClean="0">
                <a:ln>
                  <a:noFill/>
                </a:ln>
                <a:solidFill>
                  <a:srgbClr val="C00000"/>
                </a:solidFill>
                <a:effectLst/>
                <a:uLnTx/>
                <a:uFillTx/>
              </a:rPr>
              <a:t>Private </a:t>
            </a:r>
            <a:r>
              <a:rPr lang="en-US" sz="3300" dirty="0" smtClean="0">
                <a:solidFill>
                  <a:srgbClr val="C00000"/>
                </a:solidFill>
              </a:rPr>
              <a:t>Healthcare </a:t>
            </a:r>
            <a:r>
              <a:rPr kumimoji="0" lang="en-US" sz="3300" b="1" i="0" u="none" strike="noStrike" kern="1200" cap="none" spc="-150" normalizeH="0" baseline="0" noProof="0" dirty="0" smtClean="0">
                <a:ln>
                  <a:noFill/>
                </a:ln>
                <a:solidFill>
                  <a:srgbClr val="C00000"/>
                </a:solidFill>
                <a:effectLst/>
                <a:uLnTx/>
                <a:uFillTx/>
              </a:rPr>
              <a:t>Providers</a:t>
            </a:r>
            <a:endParaRPr kumimoji="0" lang="en-US" sz="3300" b="1" i="0" u="none" strike="noStrike" kern="1200" cap="none" spc="-15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303298516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047AB58-8AE3-4CFA-8CB5-685A43B5F2E9}"/>
              </a:ext>
            </a:extLst>
          </p:cNvPr>
          <p:cNvSpPr/>
          <p:nvPr/>
        </p:nvSpPr>
        <p:spPr>
          <a:xfrm>
            <a:off x="7918314" y="3573752"/>
            <a:ext cx="4055584" cy="1143000"/>
          </a:xfrm>
          <a:prstGeom prst="rect">
            <a:avLst/>
          </a:prstGeom>
          <a:solidFill>
            <a:schemeClr val="accent5">
              <a:lumMod val="9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78FD770-88CE-4FAA-8B93-A273BA0E4CF6}"/>
              </a:ext>
            </a:extLst>
          </p:cNvPr>
          <p:cNvSpPr/>
          <p:nvPr/>
        </p:nvSpPr>
        <p:spPr>
          <a:xfrm>
            <a:off x="340142" y="3572502"/>
            <a:ext cx="7456283" cy="3055460"/>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28227DCA-CD23-4DE2-AFC4-BD18EE871E2A}"/>
              </a:ext>
            </a:extLst>
          </p:cNvPr>
          <p:cNvSpPr txBox="1">
            <a:spLocks/>
          </p:cNvSpPr>
          <p:nvPr/>
        </p:nvSpPr>
        <p:spPr>
          <a:xfrm>
            <a:off x="232254" y="918533"/>
            <a:ext cx="11556683" cy="6203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spc="-150">
                <a:solidFill>
                  <a:srgbClr val="12044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150" normalizeH="0" baseline="0" noProof="0" dirty="0">
                <a:ln>
                  <a:noFill/>
                </a:ln>
                <a:solidFill>
                  <a:srgbClr val="C00000"/>
                </a:solidFill>
                <a:effectLst/>
                <a:uLnTx/>
                <a:uFillTx/>
              </a:rPr>
              <a:t>Healthcare Industry in India: Overview</a:t>
            </a:r>
          </a:p>
        </p:txBody>
      </p:sp>
      <p:sp>
        <p:nvSpPr>
          <p:cNvPr id="28" name="Text Placeholder 2">
            <a:extLst>
              <a:ext uri="{FF2B5EF4-FFF2-40B4-BE49-F238E27FC236}">
                <a16:creationId xmlns:a16="http://schemas.microsoft.com/office/drawing/2014/main" id="{2A20945D-038F-4DD0-A933-273F12F4AC80}"/>
              </a:ext>
            </a:extLst>
          </p:cNvPr>
          <p:cNvSpPr txBox="1">
            <a:spLocks/>
          </p:cNvSpPr>
          <p:nvPr/>
        </p:nvSpPr>
        <p:spPr>
          <a:xfrm>
            <a:off x="376237" y="2212240"/>
            <a:ext cx="1574482" cy="12553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1600" kern="1200">
                <a:solidFill>
                  <a:srgbClr val="12044B"/>
                </a:solidFill>
                <a:latin typeface="Arial" panose="020B0604020202020204" pitchFamily="34" charset="0"/>
                <a:ea typeface="+mn-ea"/>
                <a:cs typeface="Arial" panose="020B0604020202020204" pitchFamily="34" charset="0"/>
              </a:defRPr>
            </a:lvl2pPr>
            <a:lvl3pPr marL="273050" indent="0" algn="l" defTabSz="914400" rtl="0" eaLnBrk="1" latinLnBrk="0" hangingPunct="1">
              <a:lnSpc>
                <a:spcPct val="90000"/>
              </a:lnSpc>
              <a:spcBef>
                <a:spcPts val="500"/>
              </a:spcBef>
              <a:buClr>
                <a:srgbClr val="B11F26"/>
              </a:buClr>
              <a:buFont typeface="System Font Regular"/>
              <a:buNone/>
              <a:tabLst/>
              <a:defRPr sz="1600" kern="1200">
                <a:solidFill>
                  <a:srgbClr val="12044B"/>
                </a:solidFill>
                <a:latin typeface="Arial" panose="020B0604020202020204" pitchFamily="34" charset="0"/>
                <a:ea typeface="+mn-ea"/>
                <a:cs typeface="Arial" panose="020B0604020202020204" pitchFamily="34" charset="0"/>
              </a:defRPr>
            </a:lvl3pPr>
            <a:lvl4pPr marL="496887" indent="0" algn="l" defTabSz="914400" rtl="0" eaLnBrk="1" latinLnBrk="0" hangingPunct="1">
              <a:lnSpc>
                <a:spcPct val="90000"/>
              </a:lnSpc>
              <a:spcBef>
                <a:spcPts val="500"/>
              </a:spcBef>
              <a:buClr>
                <a:srgbClr val="B11F26"/>
              </a:buClr>
              <a:buFont typeface="System Font Regular"/>
              <a:buNone/>
              <a:tabLst/>
              <a:defRPr sz="1400" kern="1200">
                <a:solidFill>
                  <a:srgbClr val="12044B"/>
                </a:solidFill>
                <a:latin typeface="Arial" panose="020B0604020202020204" pitchFamily="34" charset="0"/>
                <a:ea typeface="+mn-ea"/>
                <a:cs typeface="Arial" panose="020B0604020202020204" pitchFamily="34" charset="0"/>
              </a:defRPr>
            </a:lvl4pPr>
            <a:lvl5pPr marL="720725" indent="0" algn="l" defTabSz="914400" rtl="0" eaLnBrk="1" latinLnBrk="0" hangingPunct="1">
              <a:lnSpc>
                <a:spcPct val="90000"/>
              </a:lnSpc>
              <a:spcBef>
                <a:spcPts val="500"/>
              </a:spcBef>
              <a:buClr>
                <a:srgbClr val="B11F26"/>
              </a:buClr>
              <a:buFont typeface="System Font Regular"/>
              <a:buNone/>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$ 6.72bn</a:t>
            </a:r>
            <a:r>
              <a:rPr kumimoji="0" lang="en-US" sz="12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
            </a:r>
            <a:br>
              <a:rPr kumimoji="0" lang="en-US" sz="12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Hospitals &amp; diagnostics centers investment (</a:t>
            </a:r>
            <a:r>
              <a:rPr kumimoji="0" lang="en-US" sz="1100" b="0"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as of April 2020.)</a:t>
            </a:r>
          </a:p>
        </p:txBody>
      </p:sp>
      <p:sp>
        <p:nvSpPr>
          <p:cNvPr id="29" name="Text Placeholder 10">
            <a:extLst>
              <a:ext uri="{FF2B5EF4-FFF2-40B4-BE49-F238E27FC236}">
                <a16:creationId xmlns:a16="http://schemas.microsoft.com/office/drawing/2014/main" id="{17E90A3B-7FE1-4CD4-85E0-87ED702A5018}"/>
              </a:ext>
            </a:extLst>
          </p:cNvPr>
          <p:cNvSpPr txBox="1">
            <a:spLocks/>
          </p:cNvSpPr>
          <p:nvPr/>
        </p:nvSpPr>
        <p:spPr>
          <a:xfrm>
            <a:off x="2319894" y="2234614"/>
            <a:ext cx="1574482" cy="11934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1600" kern="1200">
                <a:solidFill>
                  <a:srgbClr val="12044B"/>
                </a:solidFill>
                <a:latin typeface="Arial" panose="020B0604020202020204" pitchFamily="34" charset="0"/>
                <a:ea typeface="+mn-ea"/>
                <a:cs typeface="Arial" panose="020B0604020202020204" pitchFamily="34" charset="0"/>
              </a:defRPr>
            </a:lvl2pPr>
            <a:lvl3pPr marL="273050" indent="0" algn="l" defTabSz="914400" rtl="0" eaLnBrk="1" latinLnBrk="0" hangingPunct="1">
              <a:lnSpc>
                <a:spcPct val="90000"/>
              </a:lnSpc>
              <a:spcBef>
                <a:spcPts val="500"/>
              </a:spcBef>
              <a:buClr>
                <a:srgbClr val="B11F26"/>
              </a:buClr>
              <a:buFont typeface="System Font Regular"/>
              <a:buNone/>
              <a:tabLst/>
              <a:defRPr sz="1600" kern="1200">
                <a:solidFill>
                  <a:srgbClr val="12044B"/>
                </a:solidFill>
                <a:latin typeface="Arial" panose="020B0604020202020204" pitchFamily="34" charset="0"/>
                <a:ea typeface="+mn-ea"/>
                <a:cs typeface="Arial" panose="020B0604020202020204" pitchFamily="34" charset="0"/>
              </a:defRPr>
            </a:lvl3pPr>
            <a:lvl4pPr marL="496887" indent="0" algn="l" defTabSz="914400" rtl="0" eaLnBrk="1" latinLnBrk="0" hangingPunct="1">
              <a:lnSpc>
                <a:spcPct val="90000"/>
              </a:lnSpc>
              <a:spcBef>
                <a:spcPts val="500"/>
              </a:spcBef>
              <a:buClr>
                <a:srgbClr val="B11F26"/>
              </a:buClr>
              <a:buFont typeface="System Font Regular"/>
              <a:buNone/>
              <a:tabLst/>
              <a:defRPr sz="1400" kern="1200">
                <a:solidFill>
                  <a:srgbClr val="12044B"/>
                </a:solidFill>
                <a:latin typeface="Arial" panose="020B0604020202020204" pitchFamily="34" charset="0"/>
                <a:ea typeface="+mn-ea"/>
                <a:cs typeface="Arial" panose="020B0604020202020204" pitchFamily="34" charset="0"/>
              </a:defRPr>
            </a:lvl4pPr>
            <a:lvl5pPr marL="720725" indent="0" algn="l" defTabSz="914400" rtl="0" eaLnBrk="1" latinLnBrk="0" hangingPunct="1">
              <a:lnSpc>
                <a:spcPct val="90000"/>
              </a:lnSpc>
              <a:spcBef>
                <a:spcPts val="500"/>
              </a:spcBef>
              <a:buClr>
                <a:srgbClr val="B11F26"/>
              </a:buClr>
              <a:buFont typeface="System Font Regular"/>
              <a:buNone/>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$ 9bn</a:t>
            </a:r>
            <a:r>
              <a:rPr kumimoji="0" lang="en-US" sz="12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
            </a:r>
            <a:br>
              <a:rPr kumimoji="0" lang="en-US" sz="12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br>
            <a:r>
              <a:rPr kumimoji="0" lang="en-US" sz="1200"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Medical tourism industry $9bn (18% YoY). Diagnostics –US$9bn (27.5% growth ‘20-’25)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endParaRPr>
          </a:p>
        </p:txBody>
      </p:sp>
      <p:sp>
        <p:nvSpPr>
          <p:cNvPr id="30" name="Text Placeholder 11">
            <a:extLst>
              <a:ext uri="{FF2B5EF4-FFF2-40B4-BE49-F238E27FC236}">
                <a16:creationId xmlns:a16="http://schemas.microsoft.com/office/drawing/2014/main" id="{A32DD440-D13D-47D9-94D5-B5B0CE59ECB4}"/>
              </a:ext>
            </a:extLst>
          </p:cNvPr>
          <p:cNvSpPr txBox="1">
            <a:spLocks/>
          </p:cNvSpPr>
          <p:nvPr/>
        </p:nvSpPr>
        <p:spPr>
          <a:xfrm>
            <a:off x="4273374" y="2233824"/>
            <a:ext cx="1696683" cy="12897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1600" kern="1200">
                <a:solidFill>
                  <a:srgbClr val="12044B"/>
                </a:solidFill>
                <a:latin typeface="Arial" panose="020B0604020202020204" pitchFamily="34" charset="0"/>
                <a:ea typeface="+mn-ea"/>
                <a:cs typeface="Arial" panose="020B0604020202020204" pitchFamily="34" charset="0"/>
              </a:defRPr>
            </a:lvl2pPr>
            <a:lvl3pPr marL="273050" indent="0" algn="l" defTabSz="914400" rtl="0" eaLnBrk="1" latinLnBrk="0" hangingPunct="1">
              <a:lnSpc>
                <a:spcPct val="90000"/>
              </a:lnSpc>
              <a:spcBef>
                <a:spcPts val="500"/>
              </a:spcBef>
              <a:buClr>
                <a:srgbClr val="B11F26"/>
              </a:buClr>
              <a:buFont typeface="System Font Regular"/>
              <a:buNone/>
              <a:tabLst/>
              <a:defRPr sz="1600" kern="1200">
                <a:solidFill>
                  <a:srgbClr val="12044B"/>
                </a:solidFill>
                <a:latin typeface="Arial" panose="020B0604020202020204" pitchFamily="34" charset="0"/>
                <a:ea typeface="+mn-ea"/>
                <a:cs typeface="Arial" panose="020B0604020202020204" pitchFamily="34" charset="0"/>
              </a:defRPr>
            </a:lvl3pPr>
            <a:lvl4pPr marL="496887" indent="0" algn="l" defTabSz="914400" rtl="0" eaLnBrk="1" latinLnBrk="0" hangingPunct="1">
              <a:lnSpc>
                <a:spcPct val="90000"/>
              </a:lnSpc>
              <a:spcBef>
                <a:spcPts val="500"/>
              </a:spcBef>
              <a:buClr>
                <a:srgbClr val="B11F26"/>
              </a:buClr>
              <a:buFont typeface="System Font Regular"/>
              <a:buNone/>
              <a:tabLst/>
              <a:defRPr sz="1400" kern="1200">
                <a:solidFill>
                  <a:srgbClr val="12044B"/>
                </a:solidFill>
                <a:latin typeface="Arial" panose="020B0604020202020204" pitchFamily="34" charset="0"/>
                <a:ea typeface="+mn-ea"/>
                <a:cs typeface="Arial" panose="020B0604020202020204" pitchFamily="34" charset="0"/>
              </a:defRPr>
            </a:lvl4pPr>
            <a:lvl5pPr marL="720725" indent="0" algn="l" defTabSz="914400" rtl="0" eaLnBrk="1" latinLnBrk="0" hangingPunct="1">
              <a:lnSpc>
                <a:spcPct val="90000"/>
              </a:lnSpc>
              <a:spcBef>
                <a:spcPts val="500"/>
              </a:spcBef>
              <a:buClr>
                <a:srgbClr val="B11F26"/>
              </a:buClr>
              <a:buFont typeface="System Font Regular"/>
              <a:buNone/>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$ 372bn </a:t>
            </a:r>
            <a:r>
              <a:rPr kumimoji="0" lang="en-US" sz="1200" i="0" u="none" strike="noStrike" kern="1200" cap="none" spc="0" normalizeH="0" baseline="0" noProof="0" dirty="0">
                <a:ln>
                  <a:noFill/>
                </a:ln>
                <a:solidFill>
                  <a:srgbClr val="12044B"/>
                </a:solidFill>
                <a:effectLst/>
                <a:uLnTx/>
                <a:uFillTx/>
              </a:rPr>
              <a:t>Projected size of healthcare industry by 2022. </a:t>
            </a:r>
            <a:r>
              <a:rPr kumimoji="0" lang="en-GB" i="0" u="none" strike="noStrike" kern="1200" cap="none" spc="0" normalizeH="0" baseline="0" noProof="0" dirty="0">
                <a:ln>
                  <a:noFill/>
                </a:ln>
                <a:solidFill>
                  <a:srgbClr val="002060"/>
                </a:solidFill>
                <a:uLnTx/>
                <a:uFillTx/>
              </a:rPr>
              <a:t>E</a:t>
            </a:r>
            <a:r>
              <a:rPr lang="en-GB" sz="1200" dirty="0" err="1">
                <a:solidFill>
                  <a:srgbClr val="002060"/>
                </a:solidFill>
                <a:effectLst/>
                <a:ea typeface="Calibri" panose="020F0502020204030204" pitchFamily="34" charset="0"/>
              </a:rPr>
              <a:t>xpected</a:t>
            </a:r>
            <a:r>
              <a:rPr lang="en-GB" sz="1200" dirty="0">
                <a:solidFill>
                  <a:srgbClr val="002060"/>
                </a:solidFill>
                <a:effectLst/>
                <a:ea typeface="Calibri" panose="020F0502020204030204" pitchFamily="34" charset="0"/>
              </a:rPr>
              <a:t> to contribute 19.7% GDP ‘27</a:t>
            </a:r>
            <a:r>
              <a:rPr kumimoji="0" lang="en-US" sz="1200" i="0" u="none" strike="noStrike" kern="1200" cap="none" spc="0" normalizeH="0" baseline="0" noProof="0" dirty="0">
                <a:ln>
                  <a:noFill/>
                </a:ln>
                <a:solidFill>
                  <a:srgbClr val="002060"/>
                </a:solidFill>
                <a:effectLst/>
                <a:uLnTx/>
                <a:uFillTx/>
              </a:rPr>
              <a:t> </a:t>
            </a:r>
            <a:r>
              <a:rPr kumimoji="0" lang="en-US" sz="1200" i="0" u="none" strike="noStrike" kern="1200" cap="none" spc="0" normalizeH="0" baseline="0" noProof="0" dirty="0">
                <a:ln>
                  <a:noFill/>
                </a:ln>
                <a:solidFill>
                  <a:srgbClr val="12044B"/>
                </a:solidFill>
                <a:effectLst/>
                <a:uLnTx/>
                <a:uFillTx/>
              </a:rPr>
              <a:t>(as of Mar ‘20)</a:t>
            </a:r>
            <a:endParaRPr kumimoji="0" lang="en-US" sz="920" i="0" u="none" strike="noStrike" kern="1200" cap="none" spc="0" normalizeH="0" baseline="0" noProof="0" dirty="0">
              <a:ln>
                <a:noFill/>
              </a:ln>
              <a:solidFill>
                <a:srgbClr val="12044B"/>
              </a:solidFill>
              <a:effectLst/>
              <a:uLnTx/>
              <a:uFillTx/>
            </a:endParaRPr>
          </a:p>
        </p:txBody>
      </p:sp>
      <p:sp>
        <p:nvSpPr>
          <p:cNvPr id="31" name="Text Placeholder 12">
            <a:extLst>
              <a:ext uri="{FF2B5EF4-FFF2-40B4-BE49-F238E27FC236}">
                <a16:creationId xmlns:a16="http://schemas.microsoft.com/office/drawing/2014/main" id="{93A392EE-2AA8-47DA-B5E0-88EF69F40C13}"/>
              </a:ext>
            </a:extLst>
          </p:cNvPr>
          <p:cNvSpPr txBox="1">
            <a:spLocks/>
          </p:cNvSpPr>
          <p:nvPr/>
        </p:nvSpPr>
        <p:spPr>
          <a:xfrm>
            <a:off x="6221943" y="2246759"/>
            <a:ext cx="1574482" cy="12768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1600" kern="1200">
                <a:solidFill>
                  <a:srgbClr val="12044B"/>
                </a:solidFill>
                <a:latin typeface="Arial" panose="020B0604020202020204" pitchFamily="34" charset="0"/>
                <a:ea typeface="+mn-ea"/>
                <a:cs typeface="Arial" panose="020B0604020202020204" pitchFamily="34" charset="0"/>
              </a:defRPr>
            </a:lvl2pPr>
            <a:lvl3pPr marL="273050" indent="0" algn="l" defTabSz="914400" rtl="0" eaLnBrk="1" latinLnBrk="0" hangingPunct="1">
              <a:lnSpc>
                <a:spcPct val="90000"/>
              </a:lnSpc>
              <a:spcBef>
                <a:spcPts val="500"/>
              </a:spcBef>
              <a:buClr>
                <a:srgbClr val="B11F26"/>
              </a:buClr>
              <a:buFont typeface="System Font Regular"/>
              <a:buNone/>
              <a:tabLst/>
              <a:defRPr sz="1600" kern="1200">
                <a:solidFill>
                  <a:srgbClr val="12044B"/>
                </a:solidFill>
                <a:latin typeface="Arial" panose="020B0604020202020204" pitchFamily="34" charset="0"/>
                <a:ea typeface="+mn-ea"/>
                <a:cs typeface="Arial" panose="020B0604020202020204" pitchFamily="34" charset="0"/>
              </a:defRPr>
            </a:lvl3pPr>
            <a:lvl4pPr marL="496887" indent="0" algn="l" defTabSz="914400" rtl="0" eaLnBrk="1" latinLnBrk="0" hangingPunct="1">
              <a:lnSpc>
                <a:spcPct val="90000"/>
              </a:lnSpc>
              <a:spcBef>
                <a:spcPts val="500"/>
              </a:spcBef>
              <a:buClr>
                <a:srgbClr val="B11F26"/>
              </a:buClr>
              <a:buFont typeface="System Font Regular"/>
              <a:buNone/>
              <a:tabLst/>
              <a:defRPr sz="1400" kern="1200">
                <a:solidFill>
                  <a:srgbClr val="12044B"/>
                </a:solidFill>
                <a:latin typeface="Arial" panose="020B0604020202020204" pitchFamily="34" charset="0"/>
                <a:ea typeface="+mn-ea"/>
                <a:cs typeface="Arial" panose="020B0604020202020204" pitchFamily="34" charset="0"/>
              </a:defRPr>
            </a:lvl4pPr>
            <a:lvl5pPr marL="720725" indent="0" algn="l" defTabSz="914400" rtl="0" eaLnBrk="1" latinLnBrk="0" hangingPunct="1">
              <a:lnSpc>
                <a:spcPct val="90000"/>
              </a:lnSpc>
              <a:spcBef>
                <a:spcPts val="500"/>
              </a:spcBef>
              <a:buClr>
                <a:srgbClr val="B11F26"/>
              </a:buClr>
              <a:buFont typeface="System Font Regular"/>
              <a:buNone/>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$ 132.8bn</a:t>
            </a:r>
            <a:br>
              <a:rPr kumimoji="0" lang="en-US" sz="24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Projected value of </a:t>
            </a:r>
            <a:r>
              <a:rPr kumimoji="0" lang="en-US" sz="1200"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Hospital industry </a:t>
            </a:r>
            <a:r>
              <a:rPr kumimoji="0" lang="en-US" sz="1200" b="0"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rPr>
              <a:t>(80% market) – 2023 (16-17% CAGR)</a:t>
            </a:r>
            <a:endParaRPr kumimoji="0" lang="en-US" sz="1200" b="1"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2044B"/>
              </a:solidFill>
              <a:effectLst/>
              <a:uLnTx/>
              <a:uFillTx/>
              <a:latin typeface="Arial" panose="020B0604020202020204" pitchFamily="34" charset="0"/>
              <a:ea typeface="+mn-ea"/>
              <a:cs typeface="Arial" panose="020B0604020202020204" pitchFamily="34" charset="0"/>
            </a:endParaRPr>
          </a:p>
        </p:txBody>
      </p:sp>
      <p:pic>
        <p:nvPicPr>
          <p:cNvPr id="32" name="Picture Placeholder 17">
            <a:extLst>
              <a:ext uri="{FF2B5EF4-FFF2-40B4-BE49-F238E27FC236}">
                <a16:creationId xmlns:a16="http://schemas.microsoft.com/office/drawing/2014/main" id="{3AF513CC-D600-4470-A8E3-957E679A9377}"/>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583103" y="1511564"/>
            <a:ext cx="867042" cy="635831"/>
          </a:xfrm>
          <a:prstGeom prst="rect">
            <a:avLst/>
          </a:prstGeom>
          <a:noFill/>
          <a:ln>
            <a:noFill/>
          </a:ln>
        </p:spPr>
      </p:pic>
      <p:pic>
        <p:nvPicPr>
          <p:cNvPr id="33" name="Picture Placeholder 21" descr="A close up of a logo&#10;&#10;Description automatically generated">
            <a:extLst>
              <a:ext uri="{FF2B5EF4-FFF2-40B4-BE49-F238E27FC236}">
                <a16:creationId xmlns:a16="http://schemas.microsoft.com/office/drawing/2014/main" id="{E58D76C8-5673-4348-A109-C76A8A4B5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6822" y="1511219"/>
            <a:ext cx="667944" cy="635831"/>
          </a:xfrm>
          <a:prstGeom prst="rect">
            <a:avLst/>
          </a:prstGeom>
          <a:noFill/>
          <a:ln>
            <a:noFill/>
          </a:ln>
        </p:spPr>
      </p:pic>
      <p:pic>
        <p:nvPicPr>
          <p:cNvPr id="34" name="Picture Placeholder 23" descr="A close up of a logo&#10;&#10;Description automatically generated">
            <a:extLst>
              <a:ext uri="{FF2B5EF4-FFF2-40B4-BE49-F238E27FC236}">
                <a16:creationId xmlns:a16="http://schemas.microsoft.com/office/drawing/2014/main" id="{05AB3C77-0086-4957-8F80-57140834D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1357" y="1562019"/>
            <a:ext cx="719324" cy="635831"/>
          </a:xfrm>
          <a:prstGeom prst="rect">
            <a:avLst/>
          </a:prstGeom>
          <a:noFill/>
          <a:ln>
            <a:noFill/>
          </a:ln>
        </p:spPr>
      </p:pic>
      <p:pic>
        <p:nvPicPr>
          <p:cNvPr id="35" name="Picture Placeholder 23" descr="A close up of a logo&#10;&#10;Description automatically generated">
            <a:extLst>
              <a:ext uri="{FF2B5EF4-FFF2-40B4-BE49-F238E27FC236}">
                <a16:creationId xmlns:a16="http://schemas.microsoft.com/office/drawing/2014/main" id="{D3E9A300-12D3-4425-8139-EF9554F826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4160" y="1562019"/>
            <a:ext cx="719324" cy="635831"/>
          </a:xfrm>
          <a:prstGeom prst="rect">
            <a:avLst/>
          </a:prstGeom>
          <a:noFill/>
          <a:ln>
            <a:noFill/>
          </a:ln>
        </p:spPr>
      </p:pic>
      <p:sp>
        <p:nvSpPr>
          <p:cNvPr id="2" name="TextBox 1">
            <a:extLst>
              <a:ext uri="{FF2B5EF4-FFF2-40B4-BE49-F238E27FC236}">
                <a16:creationId xmlns:a16="http://schemas.microsoft.com/office/drawing/2014/main" id="{850F4341-0451-4898-B289-647E0B05E445}"/>
              </a:ext>
            </a:extLst>
          </p:cNvPr>
          <p:cNvSpPr txBox="1"/>
          <p:nvPr/>
        </p:nvSpPr>
        <p:spPr>
          <a:xfrm>
            <a:off x="374471" y="4217538"/>
            <a:ext cx="7421954" cy="1744773"/>
          </a:xfrm>
          <a:prstGeom prst="rect">
            <a:avLst/>
          </a:prstGeom>
          <a:noFill/>
        </p:spPr>
        <p:txBody>
          <a:bodyPr wrap="square" rtlCol="0">
            <a:spAutoFit/>
          </a:bodyPr>
          <a:lstStyle/>
          <a:p>
            <a:pPr marL="285750" indent="-285750">
              <a:buFont typeface="Arial" panose="020B0604020202020204" pitchFamily="34" charset="0"/>
              <a:buChar char="•"/>
            </a:pPr>
            <a:r>
              <a:rPr lang="en-US" sz="1400" b="1"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Digital Health </a:t>
            </a:r>
            <a:r>
              <a:rPr lang="en-US" sz="140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market growing at 27% CAGR; estimated to be worth US$485bn by ‘24.</a:t>
            </a:r>
          </a:p>
          <a:p>
            <a:pPr marL="285750" lvl="0" indent="-285750">
              <a:lnSpc>
                <a:spcPct val="90000"/>
              </a:lnSpc>
              <a:buFont typeface="Arial" panose="020B0604020202020204" pitchFamily="34" charset="0"/>
              <a:buChar char="•"/>
              <a:tabLst>
                <a:tab pos="457200" algn="l"/>
              </a:tabLst>
            </a:pPr>
            <a:r>
              <a:rPr lang="en-GB" sz="14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Point-of-care diagnostics </a:t>
            </a:r>
            <a:r>
              <a:rPr lang="en-GB" sz="1400"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 worth $46bn (by 2024; 14.6% CAGR).</a:t>
            </a:r>
            <a:endParaRPr lang="en-GB"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90000"/>
              </a:lnSpc>
              <a:buFont typeface="Arial" panose="020B0604020202020204" pitchFamily="34" charset="0"/>
              <a:buChar char="•"/>
              <a:tabLst>
                <a:tab pos="457200" algn="l"/>
              </a:tabLst>
            </a:pPr>
            <a:r>
              <a:rPr lang="en-GB" sz="14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AI in healthcare </a:t>
            </a:r>
            <a:r>
              <a:rPr lang="en-GB" sz="1400"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to be worth US$ 6bn by 2021. </a:t>
            </a:r>
            <a:endParaRPr lang="en-GB"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400" b="1"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Biopharma</a:t>
            </a:r>
            <a:r>
              <a:rPr lang="en-GB" sz="140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market worth ~$4bn (64% industry share) growing at 25-30% CAGR.​</a:t>
            </a:r>
            <a:endParaRPr lang="en-US"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Telemedicine </a:t>
            </a:r>
            <a:r>
              <a:rPr lang="en-GB"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is </a:t>
            </a:r>
            <a:r>
              <a:rPr lang="en-GB" sz="1400"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US$32m market (CAGR 20%), to be $5.4bn by 2025. </a:t>
            </a:r>
            <a:endParaRPr lang="en-GB"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90000"/>
              </a:lnSpc>
              <a:buFont typeface="Arial" panose="020B0604020202020204" pitchFamily="34" charset="0"/>
              <a:buChar char="•"/>
              <a:tabLst>
                <a:tab pos="457200" algn="l"/>
              </a:tabLst>
            </a:pPr>
            <a:r>
              <a:rPr lang="en-GB" sz="14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Home health </a:t>
            </a:r>
            <a:r>
              <a:rPr lang="en-GB" sz="1400"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 US$ 21bn by 2027 (19.2% CAGR)</a:t>
            </a:r>
          </a:p>
          <a:p>
            <a:pPr marL="285750" indent="-285750">
              <a:lnSpc>
                <a:spcPct val="90000"/>
              </a:lnSpc>
              <a:buFont typeface="Arial" panose="020B0604020202020204" pitchFamily="34" charset="0"/>
              <a:buChar char="•"/>
              <a:tabLst>
                <a:tab pos="457200" algn="l"/>
              </a:tabLst>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Health insurance </a:t>
            </a: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grew 17.16% YoY to $7.39bn in FY20. C-19 has sped up demand.</a:t>
            </a:r>
          </a:p>
          <a:p>
            <a:pPr marL="285750" indent="-285750" eaLnBrk="0" fontAlgn="base" hangingPunct="0">
              <a:lnSpc>
                <a:spcPct val="107000"/>
              </a:lnSpc>
              <a:spcAft>
                <a:spcPts val="800"/>
              </a:spcAft>
              <a:buFont typeface="Arial" panose="020B0604020202020204" pitchFamily="34" charset="0"/>
              <a:buChar char="•"/>
            </a:pPr>
            <a:r>
              <a:rPr lang="en-GB" sz="1400" b="1" dirty="0">
                <a:solidFill>
                  <a:srgbClr val="002060"/>
                </a:solidFill>
                <a:latin typeface="Arial" panose="020B0604020202020204" pitchFamily="34" charset="0"/>
                <a:ea typeface="Calibri" panose="020F0502020204030204" pitchFamily="34" charset="0"/>
                <a:cs typeface="Arial" panose="020B0604020202020204" pitchFamily="34" charset="0"/>
              </a:rPr>
              <a:t>S</a:t>
            </a: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urgical robotics </a:t>
            </a: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market growing at 20% CAGR, expected to be US$350m by 2025.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2535C460-2826-4F8C-A0F6-526DBC558602}"/>
              </a:ext>
            </a:extLst>
          </p:cNvPr>
          <p:cNvSpPr/>
          <p:nvPr/>
        </p:nvSpPr>
        <p:spPr>
          <a:xfrm>
            <a:off x="7914449" y="1062519"/>
            <a:ext cx="4057329" cy="2365506"/>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DD8106E1-4B50-45D1-89BA-9C0D8D2F39EE}"/>
              </a:ext>
            </a:extLst>
          </p:cNvPr>
          <p:cNvSpPr txBox="1"/>
          <p:nvPr/>
        </p:nvSpPr>
        <p:spPr>
          <a:xfrm>
            <a:off x="9907252" y="2047711"/>
            <a:ext cx="2013368" cy="830997"/>
          </a:xfrm>
          <a:prstGeom prst="rect">
            <a:avLst/>
          </a:prstGeom>
          <a:noFill/>
        </p:spPr>
        <p:txBody>
          <a:bodyPr wrap="square">
            <a:spAutoFit/>
          </a:bodyPr>
          <a:lstStyle/>
          <a:p>
            <a:pPr marL="285750" indent="-285750">
              <a:buFont typeface="Arial" panose="020B0604020202020204" pitchFamily="34" charset="0"/>
              <a:buChar char="•"/>
            </a:pPr>
            <a:r>
              <a:rPr lang="en-GB" sz="16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Med-tech</a:t>
            </a:r>
            <a:endParaRPr lang="en-GB"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Digital Health </a:t>
            </a:r>
          </a:p>
          <a:p>
            <a:pPr marL="285750" indent="-285750">
              <a:buFont typeface="Arial" panose="020B0604020202020204" pitchFamily="34" charset="0"/>
              <a:buChar char="•"/>
            </a:pPr>
            <a:r>
              <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AI in Healthcare </a:t>
            </a:r>
          </a:p>
        </p:txBody>
      </p:sp>
      <p:sp>
        <p:nvSpPr>
          <p:cNvPr id="38" name="TextBox 37">
            <a:extLst>
              <a:ext uri="{FF2B5EF4-FFF2-40B4-BE49-F238E27FC236}">
                <a16:creationId xmlns:a16="http://schemas.microsoft.com/office/drawing/2014/main" id="{5E84EDE5-62DB-4860-AE6D-C7B2298CD727}"/>
              </a:ext>
            </a:extLst>
          </p:cNvPr>
          <p:cNvSpPr txBox="1"/>
          <p:nvPr/>
        </p:nvSpPr>
        <p:spPr>
          <a:xfrm>
            <a:off x="7906867" y="2056646"/>
            <a:ext cx="2523325" cy="1323439"/>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Remote patient monitoring</a:t>
            </a:r>
          </a:p>
          <a:p>
            <a:pPr marL="285750" indent="-285750">
              <a:buFont typeface="Arial" panose="020B0604020202020204" pitchFamily="34" charset="0"/>
              <a:buChar char="•"/>
            </a:pPr>
            <a:r>
              <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Point-of-care diagnostics</a:t>
            </a:r>
            <a:endParaRPr lang="en-GB"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M-Health/Tele-health </a:t>
            </a:r>
            <a:endParaRPr lang="en-GB" sz="1600" dirty="0"/>
          </a:p>
        </p:txBody>
      </p:sp>
      <p:pic>
        <p:nvPicPr>
          <p:cNvPr id="1026" name="Picture 2" descr="Image result for cmr surgical">
            <a:extLst>
              <a:ext uri="{FF2B5EF4-FFF2-40B4-BE49-F238E27FC236}">
                <a16:creationId xmlns:a16="http://schemas.microsoft.com/office/drawing/2014/main" id="{EAB4E995-59CC-4C83-B3FD-01EEF9DD16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338" y="4998845"/>
            <a:ext cx="2445060" cy="965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HOLD AI">
            <a:extLst>
              <a:ext uri="{FF2B5EF4-FFF2-40B4-BE49-F238E27FC236}">
                <a16:creationId xmlns:a16="http://schemas.microsoft.com/office/drawing/2014/main" id="{1EA4F8DF-5432-4C9C-8FC2-78920E57F2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90" t="31011" r="8967" b="36130"/>
          <a:stretch/>
        </p:blipFill>
        <p:spPr bwMode="auto">
          <a:xfrm>
            <a:off x="9251868" y="6011124"/>
            <a:ext cx="2599991" cy="50706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70C6A0FF-B78B-4991-812C-68325FD431B7}"/>
              </a:ext>
            </a:extLst>
          </p:cNvPr>
          <p:cNvSpPr txBox="1"/>
          <p:nvPr/>
        </p:nvSpPr>
        <p:spPr>
          <a:xfrm>
            <a:off x="8092924" y="1079519"/>
            <a:ext cx="3795964" cy="923330"/>
          </a:xfrm>
          <a:prstGeom prst="rect">
            <a:avLst/>
          </a:prstGeom>
          <a:noFill/>
        </p:spPr>
        <p:txBody>
          <a:bodyPr wrap="square">
            <a:spAutoFit/>
          </a:bodyPr>
          <a:lstStyle/>
          <a:p>
            <a:r>
              <a:rPr lang="en-GB" sz="1800" b="1" dirty="0">
                <a:solidFill>
                  <a:srgbClr val="002060"/>
                </a:solidFill>
                <a:latin typeface="Arial" panose="020B0604020202020204" pitchFamily="34" charset="0"/>
                <a:ea typeface="Calibri" panose="020F0502020204030204" pitchFamily="34" charset="0"/>
                <a:cs typeface="Arial" panose="020B0604020202020204" pitchFamily="34" charset="0"/>
              </a:rPr>
              <a:t>F</a:t>
            </a:r>
            <a:r>
              <a:rPr lang="en-GB"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ocus areas for Indian healthcare ecosystem that UK companies can tap into:</a:t>
            </a:r>
            <a:endParaRPr lang="en-GB" sz="1800" b="1" dirty="0">
              <a:solidFill>
                <a:srgbClr val="00206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34E3F6E-ACB0-4213-AFCA-3F7B102C454A}"/>
              </a:ext>
            </a:extLst>
          </p:cNvPr>
          <p:cNvSpPr txBox="1"/>
          <p:nvPr/>
        </p:nvSpPr>
        <p:spPr>
          <a:xfrm>
            <a:off x="7976729" y="3580835"/>
            <a:ext cx="3914280" cy="1146211"/>
          </a:xfrm>
          <a:prstGeom prst="rect">
            <a:avLst/>
          </a:prstGeom>
          <a:noFill/>
        </p:spPr>
        <p:txBody>
          <a:bodyPr wrap="square">
            <a:spAutoFit/>
          </a:bodyPr>
          <a:lstStyle/>
          <a:p>
            <a:pPr eaLnBrk="0" fontAlgn="base" hangingPunct="0">
              <a:lnSpc>
                <a:spcPct val="107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UK healthcare technology </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seeing wide reception in India </a:t>
            </a:r>
            <a:r>
              <a:rPr lang="en-GB"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through DIT engagements and facilitation</a:t>
            </a:r>
            <a:r>
              <a:rPr lang="en-GB"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Examples include CMR Surgical and  </a:t>
            </a:r>
            <a:r>
              <a:rPr lang="en-GB"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Behold.Ai</a:t>
            </a: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C8EAED-E0F2-4DBA-9FF7-3E63419FAA4B}"/>
              </a:ext>
            </a:extLst>
          </p:cNvPr>
          <p:cNvSpPr txBox="1"/>
          <p:nvPr/>
        </p:nvSpPr>
        <p:spPr>
          <a:xfrm>
            <a:off x="440635" y="3714198"/>
            <a:ext cx="5942212" cy="369332"/>
          </a:xfrm>
          <a:prstGeom prst="rect">
            <a:avLst/>
          </a:prstGeom>
          <a:noFill/>
        </p:spPr>
        <p:txBody>
          <a:bodyPr wrap="square" rtlCol="0">
            <a:spAutoFit/>
          </a:bodyPr>
          <a:lstStyle/>
          <a:p>
            <a:r>
              <a:rPr lang="en-GB" b="1" dirty="0">
                <a:solidFill>
                  <a:srgbClr val="002060"/>
                </a:solidFill>
                <a:latin typeface="Arial" panose="020B0604020202020204" pitchFamily="34" charset="0"/>
                <a:cs typeface="Arial" panose="020B0604020202020204" pitchFamily="34" charset="0"/>
              </a:rPr>
              <a:t>Growth in other key Healthcare markets in India:</a:t>
            </a:r>
          </a:p>
        </p:txBody>
      </p:sp>
    </p:spTree>
    <p:extLst>
      <p:ext uri="{BB962C8B-B14F-4D97-AF65-F5344CB8AC3E}">
        <p14:creationId xmlns:p14="http://schemas.microsoft.com/office/powerpoint/2010/main" val="293249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F597C262-E2B2-48BD-BADA-7DC4B86BF579}"/>
              </a:ext>
            </a:extLst>
          </p:cNvPr>
          <p:cNvSpPr/>
          <p:nvPr/>
        </p:nvSpPr>
        <p:spPr bwMode="auto">
          <a:xfrm>
            <a:off x="9517076" y="3008933"/>
            <a:ext cx="2390104" cy="2303980"/>
          </a:xfrm>
          <a:prstGeom prst="ellips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2" name="Title 1">
            <a:extLst>
              <a:ext uri="{FF2B5EF4-FFF2-40B4-BE49-F238E27FC236}">
                <a16:creationId xmlns:a16="http://schemas.microsoft.com/office/drawing/2014/main" id="{ED8FA7E9-8FBF-4178-8D48-EBB3CFC44133}"/>
              </a:ext>
            </a:extLst>
          </p:cNvPr>
          <p:cNvSpPr>
            <a:spLocks noGrp="1"/>
          </p:cNvSpPr>
          <p:nvPr>
            <p:ph type="title"/>
          </p:nvPr>
        </p:nvSpPr>
        <p:spPr>
          <a:xfrm>
            <a:off x="265574" y="1060889"/>
            <a:ext cx="8942913" cy="427710"/>
          </a:xfrm>
        </p:spPr>
        <p:txBody>
          <a:bodyPr/>
          <a:lstStyle/>
          <a:p>
            <a:r>
              <a:rPr lang="en-US"/>
              <a:t>Why we are interested in India Healthcare</a:t>
            </a:r>
            <a:endParaRPr lang="en-GB"/>
          </a:p>
        </p:txBody>
      </p:sp>
      <p:sp>
        <p:nvSpPr>
          <p:cNvPr id="7" name="Rectángulo redondeado 9">
            <a:extLst>
              <a:ext uri="{FF2B5EF4-FFF2-40B4-BE49-F238E27FC236}">
                <a16:creationId xmlns:a16="http://schemas.microsoft.com/office/drawing/2014/main" id="{2B24BD5F-96AE-4922-B44F-9CA92785DB60}"/>
              </a:ext>
            </a:extLst>
          </p:cNvPr>
          <p:cNvSpPr/>
          <p:nvPr/>
        </p:nvSpPr>
        <p:spPr>
          <a:xfrm>
            <a:off x="261311" y="2391586"/>
            <a:ext cx="1354379" cy="1493029"/>
          </a:xfrm>
          <a:prstGeom prst="roundRect">
            <a:avLst>
              <a:gd name="adj" fmla="val 0"/>
            </a:avLst>
          </a:prstGeom>
          <a:solidFill>
            <a:sysClr val="window" lastClr="FFFFFF">
              <a:lumMod val="95000"/>
            </a:sysClr>
          </a:solidFill>
          <a:ln w="25400" cap="flat" cmpd="sng" algn="ctr">
            <a:noFill/>
            <a:prstDash val="solid"/>
          </a:ln>
          <a:effectLst/>
        </p:spPr>
        <p:txBody>
          <a:bodyPr lIns="91435" tIns="45717" rIns="91435" bIns="45717" rtlCol="0" anchor="ctr"/>
          <a:lstStyle/>
          <a:p>
            <a:pPr defTabSz="906015">
              <a:defRPr/>
            </a:pPr>
            <a:endParaRPr lang="es-ES" kern="0">
              <a:solidFill>
                <a:srgbClr val="FFFFFF"/>
              </a:solidFill>
              <a:latin typeface="Arial"/>
            </a:endParaRPr>
          </a:p>
        </p:txBody>
      </p:sp>
      <p:sp>
        <p:nvSpPr>
          <p:cNvPr id="8" name="Rectángulo redondeado 13">
            <a:extLst>
              <a:ext uri="{FF2B5EF4-FFF2-40B4-BE49-F238E27FC236}">
                <a16:creationId xmlns:a16="http://schemas.microsoft.com/office/drawing/2014/main" id="{D639FDDA-AA43-47E2-9FF9-B0BC48F0FE10}"/>
              </a:ext>
            </a:extLst>
          </p:cNvPr>
          <p:cNvSpPr/>
          <p:nvPr/>
        </p:nvSpPr>
        <p:spPr>
          <a:xfrm>
            <a:off x="261311" y="3121208"/>
            <a:ext cx="1354379" cy="916544"/>
          </a:xfrm>
          <a:prstGeom prst="roundRect">
            <a:avLst>
              <a:gd name="adj" fmla="val 0"/>
            </a:avLst>
          </a:prstGeom>
          <a:solidFill>
            <a:srgbClr val="4B2C50"/>
          </a:solidFill>
          <a:ln w="25400" cap="flat" cmpd="sng" algn="ctr">
            <a:noFill/>
            <a:prstDash val="solid"/>
          </a:ln>
          <a:effectLst/>
        </p:spPr>
        <p:txBody>
          <a:bodyPr lIns="0" tIns="45717" rIns="0" bIns="45717" rtlCol="0" anchor="ctr"/>
          <a:lstStyle/>
          <a:p>
            <a:pPr defTabSz="906015">
              <a:defRPr/>
            </a:pP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Demographic</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growth</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t>
            </a:r>
            <a:r>
              <a:rPr lang="es-ES" sz="1333" b="1" kern="0" cap="all" dirty="0" smtClean="0">
                <a:solidFill>
                  <a:srgbClr val="FFFFFF"/>
                </a:solidFill>
                <a:latin typeface="Arial"/>
                <a:ea typeface="Open Sans Extrabold" panose="020B0906030804020204" pitchFamily="34" charset="0"/>
                <a:cs typeface="Open Sans Extrabold" panose="020B0906030804020204" pitchFamily="34" charset="0"/>
              </a:rPr>
              <a:t>&amp; Living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Longer</a:t>
            </a:r>
            <a:endParaRPr lang="es-ES" sz="1333" b="1" kern="0" cap="all" dirty="0">
              <a:solidFill>
                <a:srgbClr val="FFFFFF"/>
              </a:solidFill>
              <a:latin typeface="Arial"/>
              <a:ea typeface="Open Sans Extrabold" panose="020B0906030804020204" pitchFamily="34" charset="0"/>
              <a:cs typeface="Open Sans Extrabold" panose="020B0906030804020204" pitchFamily="34" charset="0"/>
            </a:endParaRPr>
          </a:p>
        </p:txBody>
      </p:sp>
      <p:sp>
        <p:nvSpPr>
          <p:cNvPr id="9" name="CuadroTexto 17">
            <a:extLst>
              <a:ext uri="{FF2B5EF4-FFF2-40B4-BE49-F238E27FC236}">
                <a16:creationId xmlns:a16="http://schemas.microsoft.com/office/drawing/2014/main" id="{F4AE2292-173A-4B4C-816A-25B3FF4BB72D}"/>
              </a:ext>
            </a:extLst>
          </p:cNvPr>
          <p:cNvSpPr txBox="1"/>
          <p:nvPr/>
        </p:nvSpPr>
        <p:spPr>
          <a:xfrm>
            <a:off x="261312" y="2394880"/>
            <a:ext cx="1354377" cy="748982"/>
          </a:xfrm>
          <a:prstGeom prst="rect">
            <a:avLst/>
          </a:prstGeom>
          <a:noFill/>
        </p:spPr>
        <p:txBody>
          <a:bodyPr wrap="square" lIns="91435" tIns="45717" rIns="91435" bIns="45717" rtlCol="0">
            <a:spAutoFit/>
          </a:bodyPr>
          <a:lstStyle/>
          <a:p>
            <a:pPr defTabSz="906015">
              <a:defRPr/>
            </a:pPr>
            <a:r>
              <a:rPr lang="es-ES" sz="4267" b="1" kern="0" dirty="0">
                <a:solidFill>
                  <a:srgbClr val="4B2C50"/>
                </a:solidFill>
                <a:latin typeface="Arial"/>
                <a:ea typeface="Open Sans Extrabold" panose="020B0906030804020204" pitchFamily="34" charset="0"/>
                <a:cs typeface="Open Sans Extrabold" panose="020B0906030804020204" pitchFamily="34" charset="0"/>
              </a:rPr>
              <a:t>01</a:t>
            </a:r>
          </a:p>
        </p:txBody>
      </p:sp>
      <p:sp>
        <p:nvSpPr>
          <p:cNvPr id="11" name="Rectángulo redondeado 10">
            <a:extLst>
              <a:ext uri="{FF2B5EF4-FFF2-40B4-BE49-F238E27FC236}">
                <a16:creationId xmlns:a16="http://schemas.microsoft.com/office/drawing/2014/main" id="{D5275ECA-FE45-4FAA-AD5A-F01258613684}"/>
              </a:ext>
            </a:extLst>
          </p:cNvPr>
          <p:cNvSpPr/>
          <p:nvPr/>
        </p:nvSpPr>
        <p:spPr>
          <a:xfrm>
            <a:off x="1069850" y="4389755"/>
            <a:ext cx="1354379" cy="1493029"/>
          </a:xfrm>
          <a:prstGeom prst="roundRect">
            <a:avLst>
              <a:gd name="adj" fmla="val 0"/>
            </a:avLst>
          </a:prstGeom>
          <a:solidFill>
            <a:sysClr val="window" lastClr="FFFFFF">
              <a:lumMod val="95000"/>
            </a:sysClr>
          </a:solidFill>
          <a:ln w="25400" cap="flat" cmpd="sng" algn="ctr">
            <a:noFill/>
            <a:prstDash val="solid"/>
          </a:ln>
          <a:effectLst/>
        </p:spPr>
        <p:txBody>
          <a:bodyPr lIns="91435" tIns="45717" rIns="91435" bIns="45717" rtlCol="0" anchor="ctr"/>
          <a:lstStyle/>
          <a:p>
            <a:pPr defTabSz="906015">
              <a:defRPr/>
            </a:pPr>
            <a:endParaRPr lang="es-ES" kern="0">
              <a:solidFill>
                <a:srgbClr val="FFFFFF"/>
              </a:solidFill>
              <a:latin typeface="Arial"/>
            </a:endParaRPr>
          </a:p>
        </p:txBody>
      </p:sp>
      <p:sp>
        <p:nvSpPr>
          <p:cNvPr id="12" name="Rectángulo redondeado 14">
            <a:extLst>
              <a:ext uri="{FF2B5EF4-FFF2-40B4-BE49-F238E27FC236}">
                <a16:creationId xmlns:a16="http://schemas.microsoft.com/office/drawing/2014/main" id="{5AB4C43C-BD1C-4B65-AABE-A3841F5283DF}"/>
              </a:ext>
            </a:extLst>
          </p:cNvPr>
          <p:cNvSpPr/>
          <p:nvPr/>
        </p:nvSpPr>
        <p:spPr>
          <a:xfrm>
            <a:off x="1069850" y="5119377"/>
            <a:ext cx="1354379" cy="916544"/>
          </a:xfrm>
          <a:prstGeom prst="roundRect">
            <a:avLst>
              <a:gd name="adj" fmla="val 0"/>
            </a:avLst>
          </a:prstGeom>
          <a:solidFill>
            <a:srgbClr val="C0392B"/>
          </a:solidFill>
          <a:ln w="25400" cap="flat" cmpd="sng" algn="ctr">
            <a:noFill/>
            <a:prstDash val="solid"/>
          </a:ln>
          <a:effectLst/>
        </p:spPr>
        <p:txBody>
          <a:bodyPr lIns="0" tIns="45717" rIns="0" bIns="45717" rtlCol="0" anchor="ctr"/>
          <a:lstStyle/>
          <a:p>
            <a:pPr defTabSz="906015">
              <a:defRPr/>
            </a:pP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Ayushman</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Bharat</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launched</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2018)</a:t>
            </a:r>
          </a:p>
        </p:txBody>
      </p:sp>
      <p:sp>
        <p:nvSpPr>
          <p:cNvPr id="13" name="CuadroTexto 18">
            <a:extLst>
              <a:ext uri="{FF2B5EF4-FFF2-40B4-BE49-F238E27FC236}">
                <a16:creationId xmlns:a16="http://schemas.microsoft.com/office/drawing/2014/main" id="{E2126793-178B-4B55-8B84-69C939A20E5B}"/>
              </a:ext>
            </a:extLst>
          </p:cNvPr>
          <p:cNvSpPr txBox="1"/>
          <p:nvPr/>
        </p:nvSpPr>
        <p:spPr>
          <a:xfrm>
            <a:off x="1069850" y="4393049"/>
            <a:ext cx="1354376" cy="748982"/>
          </a:xfrm>
          <a:prstGeom prst="rect">
            <a:avLst/>
          </a:prstGeom>
          <a:noFill/>
        </p:spPr>
        <p:txBody>
          <a:bodyPr wrap="square" lIns="91435" tIns="45717" rIns="91435" bIns="45717" rtlCol="0">
            <a:spAutoFit/>
          </a:bodyPr>
          <a:lstStyle/>
          <a:p>
            <a:pPr defTabSz="906015">
              <a:defRPr/>
            </a:pPr>
            <a:r>
              <a:rPr lang="es-ES" sz="4267" b="1" kern="0">
                <a:solidFill>
                  <a:srgbClr val="C0392B"/>
                </a:solidFill>
                <a:latin typeface="Arial"/>
                <a:ea typeface="Open Sans Extrabold" panose="020B0906030804020204" pitchFamily="34" charset="0"/>
                <a:cs typeface="Open Sans Extrabold" panose="020B0906030804020204" pitchFamily="34" charset="0"/>
              </a:rPr>
              <a:t>02</a:t>
            </a:r>
          </a:p>
        </p:txBody>
      </p:sp>
      <p:sp>
        <p:nvSpPr>
          <p:cNvPr id="15" name="Rectángulo redondeado 11">
            <a:extLst>
              <a:ext uri="{FF2B5EF4-FFF2-40B4-BE49-F238E27FC236}">
                <a16:creationId xmlns:a16="http://schemas.microsoft.com/office/drawing/2014/main" id="{4E2CB99F-BB3A-4BA0-B43B-9DD6243FBD42}"/>
              </a:ext>
            </a:extLst>
          </p:cNvPr>
          <p:cNvSpPr/>
          <p:nvPr/>
        </p:nvSpPr>
        <p:spPr>
          <a:xfrm>
            <a:off x="1807727" y="2391586"/>
            <a:ext cx="1354379" cy="1493029"/>
          </a:xfrm>
          <a:prstGeom prst="roundRect">
            <a:avLst>
              <a:gd name="adj" fmla="val 0"/>
            </a:avLst>
          </a:prstGeom>
          <a:solidFill>
            <a:sysClr val="window" lastClr="FFFFFF">
              <a:lumMod val="95000"/>
            </a:sysClr>
          </a:solidFill>
          <a:ln w="25400" cap="flat" cmpd="sng" algn="ctr">
            <a:noFill/>
            <a:prstDash val="solid"/>
          </a:ln>
          <a:effectLst/>
        </p:spPr>
        <p:txBody>
          <a:bodyPr lIns="91435" tIns="45717" rIns="91435" bIns="45717" rtlCol="0" anchor="ctr"/>
          <a:lstStyle/>
          <a:p>
            <a:pPr defTabSz="906015">
              <a:defRPr/>
            </a:pPr>
            <a:endParaRPr lang="es-ES" kern="0">
              <a:solidFill>
                <a:srgbClr val="FFFFFF"/>
              </a:solidFill>
              <a:latin typeface="Arial"/>
            </a:endParaRPr>
          </a:p>
        </p:txBody>
      </p:sp>
      <p:sp>
        <p:nvSpPr>
          <p:cNvPr id="16" name="Rectángulo redondeado 15">
            <a:extLst>
              <a:ext uri="{FF2B5EF4-FFF2-40B4-BE49-F238E27FC236}">
                <a16:creationId xmlns:a16="http://schemas.microsoft.com/office/drawing/2014/main" id="{A1E0712F-E34D-4BD2-854B-A739F5807171}"/>
              </a:ext>
            </a:extLst>
          </p:cNvPr>
          <p:cNvSpPr/>
          <p:nvPr/>
        </p:nvSpPr>
        <p:spPr>
          <a:xfrm>
            <a:off x="1807727" y="3121208"/>
            <a:ext cx="1354379" cy="916544"/>
          </a:xfrm>
          <a:prstGeom prst="roundRect">
            <a:avLst>
              <a:gd name="adj" fmla="val 0"/>
            </a:avLst>
          </a:prstGeom>
          <a:solidFill>
            <a:srgbClr val="9BBB59"/>
          </a:solidFill>
          <a:ln w="25400" cap="flat" cmpd="sng" algn="ctr">
            <a:noFill/>
            <a:prstDash val="solid"/>
          </a:ln>
          <a:effectLst/>
        </p:spPr>
        <p:txBody>
          <a:bodyPr lIns="0" tIns="45717" rIns="0" bIns="45717" rtlCol="0" anchor="ctr"/>
          <a:lstStyle/>
          <a:p>
            <a:pPr defTabSz="906015">
              <a:defRPr/>
            </a:pP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Increased</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medical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tourism</a:t>
            </a:r>
            <a:endParaRPr lang="es-ES" sz="1333" b="1" kern="0" cap="all" dirty="0">
              <a:solidFill>
                <a:srgbClr val="FFFFFF"/>
              </a:solidFill>
              <a:latin typeface="Arial"/>
              <a:ea typeface="Open Sans Extrabold" panose="020B0906030804020204" pitchFamily="34" charset="0"/>
              <a:cs typeface="Open Sans Extrabold" panose="020B0906030804020204" pitchFamily="34" charset="0"/>
            </a:endParaRPr>
          </a:p>
        </p:txBody>
      </p:sp>
      <p:sp>
        <p:nvSpPr>
          <p:cNvPr id="17" name="CuadroTexto 19">
            <a:extLst>
              <a:ext uri="{FF2B5EF4-FFF2-40B4-BE49-F238E27FC236}">
                <a16:creationId xmlns:a16="http://schemas.microsoft.com/office/drawing/2014/main" id="{6DC70585-5C8D-409F-982B-2CD5C54492F4}"/>
              </a:ext>
            </a:extLst>
          </p:cNvPr>
          <p:cNvSpPr txBox="1"/>
          <p:nvPr/>
        </p:nvSpPr>
        <p:spPr>
          <a:xfrm>
            <a:off x="1807728" y="2394880"/>
            <a:ext cx="1354377" cy="748982"/>
          </a:xfrm>
          <a:prstGeom prst="rect">
            <a:avLst/>
          </a:prstGeom>
          <a:noFill/>
        </p:spPr>
        <p:txBody>
          <a:bodyPr wrap="square" lIns="91435" tIns="45717" rIns="91435" bIns="45717" rtlCol="0">
            <a:spAutoFit/>
          </a:bodyPr>
          <a:lstStyle/>
          <a:p>
            <a:pPr defTabSz="906015">
              <a:defRPr/>
            </a:pPr>
            <a:r>
              <a:rPr lang="es-ES" sz="4267" b="1" kern="0">
                <a:solidFill>
                  <a:srgbClr val="9BBB59"/>
                </a:solidFill>
                <a:latin typeface="Arial"/>
                <a:ea typeface="Open Sans Extrabold" panose="020B0906030804020204" pitchFamily="34" charset="0"/>
                <a:cs typeface="Open Sans Extrabold" panose="020B0906030804020204" pitchFamily="34" charset="0"/>
              </a:rPr>
              <a:t>03</a:t>
            </a:r>
          </a:p>
        </p:txBody>
      </p:sp>
      <p:sp>
        <p:nvSpPr>
          <p:cNvPr id="19" name="Rectángulo redondeado 12">
            <a:extLst>
              <a:ext uri="{FF2B5EF4-FFF2-40B4-BE49-F238E27FC236}">
                <a16:creationId xmlns:a16="http://schemas.microsoft.com/office/drawing/2014/main" id="{D5B26351-4238-4462-ABDC-14E38060F0CF}"/>
              </a:ext>
            </a:extLst>
          </p:cNvPr>
          <p:cNvSpPr/>
          <p:nvPr/>
        </p:nvSpPr>
        <p:spPr>
          <a:xfrm>
            <a:off x="2669378" y="4394868"/>
            <a:ext cx="1354379" cy="1493029"/>
          </a:xfrm>
          <a:prstGeom prst="roundRect">
            <a:avLst>
              <a:gd name="adj" fmla="val 0"/>
            </a:avLst>
          </a:prstGeom>
          <a:solidFill>
            <a:sysClr val="window" lastClr="FFFFFF">
              <a:lumMod val="95000"/>
            </a:sysClr>
          </a:solidFill>
          <a:ln w="25400" cap="flat" cmpd="sng" algn="ctr">
            <a:noFill/>
            <a:prstDash val="solid"/>
          </a:ln>
          <a:effectLst/>
        </p:spPr>
        <p:txBody>
          <a:bodyPr lIns="91435" tIns="45717" rIns="91435" bIns="45717" rtlCol="0" anchor="ctr"/>
          <a:lstStyle/>
          <a:p>
            <a:pPr defTabSz="906015">
              <a:defRPr/>
            </a:pPr>
            <a:endParaRPr lang="es-ES" kern="0">
              <a:solidFill>
                <a:srgbClr val="FFFFFF"/>
              </a:solidFill>
              <a:latin typeface="Arial"/>
            </a:endParaRPr>
          </a:p>
        </p:txBody>
      </p:sp>
      <p:sp>
        <p:nvSpPr>
          <p:cNvPr id="20" name="Rectángulo redondeado 16">
            <a:extLst>
              <a:ext uri="{FF2B5EF4-FFF2-40B4-BE49-F238E27FC236}">
                <a16:creationId xmlns:a16="http://schemas.microsoft.com/office/drawing/2014/main" id="{7C75468C-4A44-4DE1-8F43-F5BDA20262FD}"/>
              </a:ext>
            </a:extLst>
          </p:cNvPr>
          <p:cNvSpPr/>
          <p:nvPr/>
        </p:nvSpPr>
        <p:spPr>
          <a:xfrm>
            <a:off x="2669378" y="5124490"/>
            <a:ext cx="1354379" cy="916544"/>
          </a:xfrm>
          <a:prstGeom prst="roundRect">
            <a:avLst>
              <a:gd name="adj" fmla="val 0"/>
            </a:avLst>
          </a:prstGeom>
          <a:solidFill>
            <a:srgbClr val="16A085"/>
          </a:solidFill>
          <a:ln w="25400" cap="flat" cmpd="sng" algn="ctr">
            <a:noFill/>
            <a:prstDash val="solid"/>
          </a:ln>
          <a:effectLst/>
        </p:spPr>
        <p:txBody>
          <a:bodyPr lIns="0" tIns="45717" rIns="0" bIns="45717" rtlCol="0" anchor="ctr"/>
          <a:lstStyle/>
          <a:p>
            <a:pPr defTabSz="906015">
              <a:defRPr/>
            </a:pP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UK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seen</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as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partner</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of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choice</a:t>
            </a:r>
            <a:endParaRPr lang="es-ES" sz="1333" b="1" kern="0" cap="all" dirty="0">
              <a:solidFill>
                <a:srgbClr val="FFFFFF"/>
              </a:solidFill>
              <a:latin typeface="Arial"/>
              <a:ea typeface="Open Sans Extrabold" panose="020B0906030804020204" pitchFamily="34" charset="0"/>
              <a:cs typeface="Open Sans Extrabold" panose="020B0906030804020204" pitchFamily="34" charset="0"/>
            </a:endParaRPr>
          </a:p>
        </p:txBody>
      </p:sp>
      <p:sp>
        <p:nvSpPr>
          <p:cNvPr id="21" name="CuadroTexto 20">
            <a:extLst>
              <a:ext uri="{FF2B5EF4-FFF2-40B4-BE49-F238E27FC236}">
                <a16:creationId xmlns:a16="http://schemas.microsoft.com/office/drawing/2014/main" id="{41643A5B-9E69-4F94-BF1E-E6851DACC390}"/>
              </a:ext>
            </a:extLst>
          </p:cNvPr>
          <p:cNvSpPr txBox="1"/>
          <p:nvPr/>
        </p:nvSpPr>
        <p:spPr>
          <a:xfrm>
            <a:off x="2669379" y="4398162"/>
            <a:ext cx="1354376" cy="748982"/>
          </a:xfrm>
          <a:prstGeom prst="rect">
            <a:avLst/>
          </a:prstGeom>
          <a:noFill/>
        </p:spPr>
        <p:txBody>
          <a:bodyPr wrap="square" lIns="91435" tIns="45717" rIns="91435" bIns="45717" rtlCol="0">
            <a:spAutoFit/>
          </a:bodyPr>
          <a:lstStyle/>
          <a:p>
            <a:pPr defTabSz="906015">
              <a:defRPr/>
            </a:pPr>
            <a:r>
              <a:rPr lang="es-ES" sz="4267" b="1" kern="0" dirty="0">
                <a:solidFill>
                  <a:srgbClr val="16A085"/>
                </a:solidFill>
                <a:latin typeface="Arial"/>
                <a:ea typeface="Open Sans Extrabold" panose="020B0906030804020204" pitchFamily="34" charset="0"/>
                <a:cs typeface="Open Sans Extrabold" panose="020B0906030804020204" pitchFamily="34" charset="0"/>
              </a:rPr>
              <a:t>04</a:t>
            </a:r>
          </a:p>
        </p:txBody>
      </p:sp>
      <p:sp>
        <p:nvSpPr>
          <p:cNvPr id="22" name="Title 1">
            <a:extLst>
              <a:ext uri="{FF2B5EF4-FFF2-40B4-BE49-F238E27FC236}">
                <a16:creationId xmlns:a16="http://schemas.microsoft.com/office/drawing/2014/main" id="{EF44BA8B-00F3-44FD-92DF-D262D0ED4F51}"/>
              </a:ext>
            </a:extLst>
          </p:cNvPr>
          <p:cNvSpPr txBox="1">
            <a:spLocks/>
          </p:cNvSpPr>
          <p:nvPr/>
        </p:nvSpPr>
        <p:spPr>
          <a:xfrm>
            <a:off x="2797208" y="4647390"/>
            <a:ext cx="1354379" cy="916547"/>
          </a:xfrm>
          <a:prstGeom prst="rect">
            <a:avLst/>
          </a:prstGeom>
        </p:spPr>
        <p:txBody>
          <a:bodyPr vert="horz" lIns="91435" tIns="45717" rIns="91435" bIns="45717" rtlCol="0" anchor="t">
            <a:noAutofit/>
          </a:bodyPr>
          <a:lstStyle>
            <a:lvl1pPr algn="ctr" defTabSz="685800" rtl="0" eaLnBrk="1" latinLnBrk="0" hangingPunct="1">
              <a:lnSpc>
                <a:spcPct val="90000"/>
              </a:lnSpc>
              <a:spcBef>
                <a:spcPct val="0"/>
              </a:spcBef>
              <a:buNone/>
              <a:defRPr sz="5400" kern="1200">
                <a:solidFill>
                  <a:schemeClr val="tx1"/>
                </a:solidFill>
                <a:latin typeface="Oswald" panose="02000503000000000000" pitchFamily="2" charset="0"/>
                <a:ea typeface="+mj-ea"/>
                <a:cs typeface="+mj-cs"/>
              </a:defRPr>
            </a:lvl1pPr>
          </a:lstStyle>
          <a:p>
            <a:pPr defTabSz="679362">
              <a:lnSpc>
                <a:spcPct val="120000"/>
              </a:lnSpc>
              <a:defRPr/>
            </a:pPr>
            <a:endParaRPr lang="es-ES" sz="1051">
              <a:solidFill>
                <a:srgbClr val="000000">
                  <a:lumMod val="75000"/>
                  <a:lumOff val="25000"/>
                </a:srgbClr>
              </a:solidFill>
              <a:latin typeface="Arial"/>
            </a:endParaRPr>
          </a:p>
        </p:txBody>
      </p:sp>
      <p:sp>
        <p:nvSpPr>
          <p:cNvPr id="23" name="Rectángulo redondeado 12">
            <a:extLst>
              <a:ext uri="{FF2B5EF4-FFF2-40B4-BE49-F238E27FC236}">
                <a16:creationId xmlns:a16="http://schemas.microsoft.com/office/drawing/2014/main" id="{E95E8671-819A-4A65-9FE6-3C0F0263762A}"/>
              </a:ext>
            </a:extLst>
          </p:cNvPr>
          <p:cNvSpPr/>
          <p:nvPr/>
        </p:nvSpPr>
        <p:spPr>
          <a:xfrm>
            <a:off x="3375816" y="2391586"/>
            <a:ext cx="1354379" cy="1493029"/>
          </a:xfrm>
          <a:prstGeom prst="roundRect">
            <a:avLst>
              <a:gd name="adj" fmla="val 0"/>
            </a:avLst>
          </a:prstGeom>
          <a:solidFill>
            <a:sysClr val="window" lastClr="FFFFFF">
              <a:lumMod val="95000"/>
            </a:sysClr>
          </a:solidFill>
          <a:ln w="25400" cap="flat" cmpd="sng" algn="ctr">
            <a:noFill/>
            <a:prstDash val="solid"/>
          </a:ln>
          <a:effectLst/>
        </p:spPr>
        <p:txBody>
          <a:bodyPr lIns="91435" tIns="45717" rIns="91435" bIns="45717" rtlCol="0" anchor="ctr"/>
          <a:lstStyle/>
          <a:p>
            <a:pPr defTabSz="906015">
              <a:defRPr/>
            </a:pPr>
            <a:endParaRPr lang="es-ES" kern="0">
              <a:solidFill>
                <a:srgbClr val="FFFFFF"/>
              </a:solidFill>
              <a:latin typeface="Arial"/>
            </a:endParaRPr>
          </a:p>
        </p:txBody>
      </p:sp>
      <p:sp>
        <p:nvSpPr>
          <p:cNvPr id="24" name="Rectángulo redondeado 16">
            <a:extLst>
              <a:ext uri="{FF2B5EF4-FFF2-40B4-BE49-F238E27FC236}">
                <a16:creationId xmlns:a16="http://schemas.microsoft.com/office/drawing/2014/main" id="{D19910C7-E521-4606-8BCD-D53367FBB823}"/>
              </a:ext>
            </a:extLst>
          </p:cNvPr>
          <p:cNvSpPr/>
          <p:nvPr/>
        </p:nvSpPr>
        <p:spPr>
          <a:xfrm>
            <a:off x="3375816" y="3121208"/>
            <a:ext cx="1354379" cy="916544"/>
          </a:xfrm>
          <a:prstGeom prst="roundRect">
            <a:avLst>
              <a:gd name="adj" fmla="val 0"/>
            </a:avLst>
          </a:prstGeom>
          <a:solidFill>
            <a:srgbClr val="F39C12"/>
          </a:solidFill>
          <a:ln w="25400" cap="flat" cmpd="sng" algn="ctr">
            <a:noFill/>
            <a:prstDash val="solid"/>
          </a:ln>
          <a:effectLst/>
        </p:spPr>
        <p:txBody>
          <a:bodyPr lIns="0" tIns="45717" rIns="0" bIns="45717" rtlCol="0" anchor="ctr"/>
          <a:lstStyle/>
          <a:p>
            <a:pPr defTabSz="906015">
              <a:defRPr/>
            </a:pP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Increased</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affordibility</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&amp;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awareness</a:t>
            </a:r>
            <a:endParaRPr lang="es-ES" sz="1333" b="1" kern="0" cap="all" dirty="0">
              <a:solidFill>
                <a:srgbClr val="FFFFFF"/>
              </a:solidFill>
              <a:latin typeface="Arial"/>
              <a:ea typeface="Open Sans Extrabold" panose="020B0906030804020204" pitchFamily="34" charset="0"/>
              <a:cs typeface="Open Sans Extrabold" panose="020B0906030804020204" pitchFamily="34" charset="0"/>
            </a:endParaRPr>
          </a:p>
        </p:txBody>
      </p:sp>
      <p:sp>
        <p:nvSpPr>
          <p:cNvPr id="25" name="CuadroTexto 20">
            <a:extLst>
              <a:ext uri="{FF2B5EF4-FFF2-40B4-BE49-F238E27FC236}">
                <a16:creationId xmlns:a16="http://schemas.microsoft.com/office/drawing/2014/main" id="{906D1237-7444-4E06-BF42-CDAFCB884E0E}"/>
              </a:ext>
            </a:extLst>
          </p:cNvPr>
          <p:cNvSpPr txBox="1"/>
          <p:nvPr/>
        </p:nvSpPr>
        <p:spPr>
          <a:xfrm>
            <a:off x="3375817" y="2394880"/>
            <a:ext cx="1354376" cy="748982"/>
          </a:xfrm>
          <a:prstGeom prst="rect">
            <a:avLst/>
          </a:prstGeom>
          <a:noFill/>
        </p:spPr>
        <p:txBody>
          <a:bodyPr wrap="square" lIns="91435" tIns="45717" rIns="91435" bIns="45717" rtlCol="0">
            <a:spAutoFit/>
          </a:bodyPr>
          <a:lstStyle/>
          <a:p>
            <a:pPr defTabSz="906015">
              <a:defRPr/>
            </a:pPr>
            <a:r>
              <a:rPr lang="es-ES" sz="4267" b="1" kern="0" dirty="0">
                <a:solidFill>
                  <a:srgbClr val="F39C12"/>
                </a:solidFill>
                <a:latin typeface="Arial"/>
                <a:ea typeface="Open Sans Extrabold" panose="020B0906030804020204" pitchFamily="34" charset="0"/>
                <a:cs typeface="Open Sans Extrabold" panose="020B0906030804020204" pitchFamily="34" charset="0"/>
              </a:rPr>
              <a:t>05</a:t>
            </a:r>
          </a:p>
        </p:txBody>
      </p:sp>
      <p:cxnSp>
        <p:nvCxnSpPr>
          <p:cNvPr id="32" name="Straight Connector 31">
            <a:extLst>
              <a:ext uri="{FF2B5EF4-FFF2-40B4-BE49-F238E27FC236}">
                <a16:creationId xmlns:a16="http://schemas.microsoft.com/office/drawing/2014/main" id="{506D760B-E9BC-43D2-B989-C2E170BC03D1}"/>
              </a:ext>
            </a:extLst>
          </p:cNvPr>
          <p:cNvCxnSpPr>
            <a:cxnSpLocks/>
            <a:endCxn id="10" idx="1"/>
          </p:cNvCxnSpPr>
          <p:nvPr/>
        </p:nvCxnSpPr>
        <p:spPr>
          <a:xfrm>
            <a:off x="193173" y="4208573"/>
            <a:ext cx="64798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A223FDE4-54B8-4040-A420-6C5E5FECA6D7}"/>
              </a:ext>
            </a:extLst>
          </p:cNvPr>
          <p:cNvPicPr>
            <a:picLocks noChangeAspect="1"/>
          </p:cNvPicPr>
          <p:nvPr/>
        </p:nvPicPr>
        <p:blipFill rotWithShape="1">
          <a:blip r:embed="rId4"/>
          <a:srcRect l="24050" t="25944" r="59361" b="21213"/>
          <a:stretch/>
        </p:blipFill>
        <p:spPr>
          <a:xfrm>
            <a:off x="7038575" y="2609927"/>
            <a:ext cx="672751" cy="711173"/>
          </a:xfrm>
          <a:prstGeom prst="rect">
            <a:avLst/>
          </a:prstGeom>
        </p:spPr>
      </p:pic>
      <p:pic>
        <p:nvPicPr>
          <p:cNvPr id="27" name="Picture 26">
            <a:extLst>
              <a:ext uri="{FF2B5EF4-FFF2-40B4-BE49-F238E27FC236}">
                <a16:creationId xmlns:a16="http://schemas.microsoft.com/office/drawing/2014/main" id="{C3A567BC-3CD8-414D-9690-4D274E62B102}"/>
              </a:ext>
            </a:extLst>
          </p:cNvPr>
          <p:cNvPicPr>
            <a:picLocks noChangeAspect="1"/>
          </p:cNvPicPr>
          <p:nvPr/>
        </p:nvPicPr>
        <p:blipFill rotWithShape="1">
          <a:blip r:embed="rId4"/>
          <a:srcRect l="60462" t="26496" r="21305" b="22378"/>
          <a:stretch/>
        </p:blipFill>
        <p:spPr>
          <a:xfrm>
            <a:off x="7038575" y="5107982"/>
            <a:ext cx="746564" cy="694719"/>
          </a:xfrm>
          <a:prstGeom prst="rect">
            <a:avLst/>
          </a:prstGeom>
        </p:spPr>
      </p:pic>
      <p:pic>
        <p:nvPicPr>
          <p:cNvPr id="33" name="Picture 32">
            <a:extLst>
              <a:ext uri="{FF2B5EF4-FFF2-40B4-BE49-F238E27FC236}">
                <a16:creationId xmlns:a16="http://schemas.microsoft.com/office/drawing/2014/main" id="{67FCF8D2-F73C-4111-96C8-40126CBFBCDC}"/>
              </a:ext>
            </a:extLst>
          </p:cNvPr>
          <p:cNvPicPr>
            <a:picLocks noChangeAspect="1"/>
          </p:cNvPicPr>
          <p:nvPr/>
        </p:nvPicPr>
        <p:blipFill rotWithShape="1">
          <a:blip r:embed="rId4"/>
          <a:srcRect l="42187" t="27640" r="39961" b="19517"/>
          <a:stretch/>
        </p:blipFill>
        <p:spPr>
          <a:xfrm>
            <a:off x="7017849" y="1785288"/>
            <a:ext cx="719077" cy="706328"/>
          </a:xfrm>
          <a:prstGeom prst="rect">
            <a:avLst/>
          </a:prstGeom>
        </p:spPr>
      </p:pic>
      <p:pic>
        <p:nvPicPr>
          <p:cNvPr id="34" name="Picture 33">
            <a:extLst>
              <a:ext uri="{FF2B5EF4-FFF2-40B4-BE49-F238E27FC236}">
                <a16:creationId xmlns:a16="http://schemas.microsoft.com/office/drawing/2014/main" id="{8695B81B-AA74-4762-B1D2-0E77624C3690}"/>
              </a:ext>
            </a:extLst>
          </p:cNvPr>
          <p:cNvPicPr>
            <a:picLocks noChangeAspect="1"/>
          </p:cNvPicPr>
          <p:nvPr/>
        </p:nvPicPr>
        <p:blipFill rotWithShape="1">
          <a:blip r:embed="rId4"/>
          <a:srcRect l="4653" t="26646" r="77531" b="21656"/>
          <a:stretch/>
        </p:blipFill>
        <p:spPr>
          <a:xfrm>
            <a:off x="7052778" y="5930598"/>
            <a:ext cx="709955" cy="683671"/>
          </a:xfrm>
          <a:prstGeom prst="rect">
            <a:avLst/>
          </a:prstGeom>
        </p:spPr>
      </p:pic>
      <p:pic>
        <p:nvPicPr>
          <p:cNvPr id="35" name="Picture 34">
            <a:extLst>
              <a:ext uri="{FF2B5EF4-FFF2-40B4-BE49-F238E27FC236}">
                <a16:creationId xmlns:a16="http://schemas.microsoft.com/office/drawing/2014/main" id="{8CBAE8E8-D63A-4868-80E9-FAAC694B02E3}"/>
              </a:ext>
            </a:extLst>
          </p:cNvPr>
          <p:cNvPicPr>
            <a:picLocks noChangeAspect="1"/>
          </p:cNvPicPr>
          <p:nvPr/>
        </p:nvPicPr>
        <p:blipFill rotWithShape="1">
          <a:blip r:embed="rId4"/>
          <a:srcRect l="78691" t="27620" r="3076" b="21254"/>
          <a:stretch/>
        </p:blipFill>
        <p:spPr>
          <a:xfrm>
            <a:off x="7017849" y="4305281"/>
            <a:ext cx="729644" cy="678975"/>
          </a:xfrm>
          <a:prstGeom prst="rect">
            <a:avLst/>
          </a:prstGeom>
        </p:spPr>
      </p:pic>
      <p:grpSp>
        <p:nvGrpSpPr>
          <p:cNvPr id="6" name="Group 5">
            <a:extLst>
              <a:ext uri="{FF2B5EF4-FFF2-40B4-BE49-F238E27FC236}">
                <a16:creationId xmlns:a16="http://schemas.microsoft.com/office/drawing/2014/main" id="{D914C72B-269C-47B9-9502-B989939D3DC5}"/>
              </a:ext>
            </a:extLst>
          </p:cNvPr>
          <p:cNvGrpSpPr/>
          <p:nvPr/>
        </p:nvGrpSpPr>
        <p:grpSpPr>
          <a:xfrm>
            <a:off x="7073119" y="3471647"/>
            <a:ext cx="603748" cy="694719"/>
            <a:chOff x="-1259840" y="558800"/>
            <a:chExt cx="929640" cy="914400"/>
          </a:xfrm>
        </p:grpSpPr>
        <p:sp>
          <p:nvSpPr>
            <p:cNvPr id="5" name="Rectangle 4">
              <a:extLst>
                <a:ext uri="{FF2B5EF4-FFF2-40B4-BE49-F238E27FC236}">
                  <a16:creationId xmlns:a16="http://schemas.microsoft.com/office/drawing/2014/main" id="{D3D4B120-CA07-4E66-8C81-6735362F2F0B}"/>
                </a:ext>
              </a:extLst>
            </p:cNvPr>
            <p:cNvSpPr/>
            <p:nvPr/>
          </p:nvSpPr>
          <p:spPr bwMode="auto">
            <a:xfrm>
              <a:off x="-1259840" y="619760"/>
              <a:ext cx="914400" cy="822960"/>
            </a:xfrm>
            <a:prstGeom prst="rect">
              <a:avLst/>
            </a:prstGeom>
            <a:solidFill>
              <a:srgbClr val="35B4B0"/>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GB" sz="5600">
                <a:solidFill>
                  <a:srgbClr val="000000"/>
                </a:solidFill>
                <a:latin typeface="Gill Sans" charset="0"/>
                <a:ea typeface="ヒラギノ角ゴ ProN W3" charset="-128"/>
                <a:cs typeface="ヒラギノ角ゴ ProN W3" charset="-128"/>
                <a:sym typeface="Gill Sans" charset="0"/>
              </a:endParaRPr>
            </a:p>
          </p:txBody>
        </p:sp>
        <p:pic>
          <p:nvPicPr>
            <p:cNvPr id="4" name="Graphic 3" descr="Scientist">
              <a:extLst>
                <a:ext uri="{FF2B5EF4-FFF2-40B4-BE49-F238E27FC236}">
                  <a16:creationId xmlns:a16="http://schemas.microsoft.com/office/drawing/2014/main" id="{8CC05D8F-0225-4890-983E-39AEA06BDB3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244600" y="558800"/>
              <a:ext cx="914400" cy="914400"/>
            </a:xfrm>
            <a:prstGeom prst="rect">
              <a:avLst/>
            </a:prstGeom>
          </p:spPr>
        </p:pic>
      </p:grpSp>
      <p:sp>
        <p:nvSpPr>
          <p:cNvPr id="10" name="Arrow: Chevron 9">
            <a:extLst>
              <a:ext uri="{FF2B5EF4-FFF2-40B4-BE49-F238E27FC236}">
                <a16:creationId xmlns:a16="http://schemas.microsoft.com/office/drawing/2014/main" id="{1CE03F6F-B853-441B-8511-555C2EED888E}"/>
              </a:ext>
            </a:extLst>
          </p:cNvPr>
          <p:cNvSpPr/>
          <p:nvPr/>
        </p:nvSpPr>
        <p:spPr bwMode="auto">
          <a:xfrm>
            <a:off x="6448418" y="3730925"/>
            <a:ext cx="449184" cy="955296"/>
          </a:xfrm>
          <a:prstGeom prst="chevron">
            <a:avLst>
              <a:gd name="adj" fmla="val 50000"/>
            </a:avLst>
          </a:prstGeom>
          <a:solidFill>
            <a:srgbClr val="C00000"/>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GB" sz="5600">
              <a:solidFill>
                <a:srgbClr val="000000"/>
              </a:solidFill>
              <a:latin typeface="Gill Sans" charset="0"/>
              <a:ea typeface="ヒラギノ角ゴ ProN W3" charset="-128"/>
              <a:cs typeface="ヒラギノ角ゴ ProN W3" charset="-128"/>
              <a:sym typeface="Gill Sans" charset="0"/>
            </a:endParaRPr>
          </a:p>
        </p:txBody>
      </p:sp>
      <p:sp>
        <p:nvSpPr>
          <p:cNvPr id="14" name="Rectangle 13">
            <a:extLst>
              <a:ext uri="{FF2B5EF4-FFF2-40B4-BE49-F238E27FC236}">
                <a16:creationId xmlns:a16="http://schemas.microsoft.com/office/drawing/2014/main" id="{C7722AFF-1F5D-4A74-970E-183B7BD6124E}"/>
              </a:ext>
            </a:extLst>
          </p:cNvPr>
          <p:cNvSpPr/>
          <p:nvPr/>
        </p:nvSpPr>
        <p:spPr>
          <a:xfrm>
            <a:off x="7711326" y="2816271"/>
            <a:ext cx="1891865" cy="318100"/>
          </a:xfrm>
          <a:prstGeom prst="rect">
            <a:avLst/>
          </a:prstGeom>
        </p:spPr>
        <p:txBody>
          <a:bodyPr wrap="none">
            <a:spAutoFit/>
          </a:bodyPr>
          <a:lstStyle/>
          <a:p>
            <a:pPr lvl="0" algn="l" eaLnBrk="0" hangingPunct="0">
              <a:spcBef>
                <a:spcPct val="20000"/>
              </a:spcBef>
              <a:defRPr/>
            </a:pPr>
            <a:r>
              <a:rPr lang="en-GB" sz="1467" b="1" kern="0">
                <a:solidFill>
                  <a:srgbClr val="002060"/>
                </a:solidFill>
                <a:latin typeface="Arial" panose="020B0604020202020204" pitchFamily="34" charset="0"/>
                <a:ea typeface="MS PGothic" panose="020B0600070205080204" pitchFamily="34" charset="-128"/>
                <a:cs typeface="Arial" panose="020B0604020202020204" pitchFamily="34" charset="0"/>
              </a:rPr>
              <a:t>2. Clinical Services</a:t>
            </a:r>
          </a:p>
        </p:txBody>
      </p:sp>
      <p:sp>
        <p:nvSpPr>
          <p:cNvPr id="36" name="Rectangle 35">
            <a:extLst>
              <a:ext uri="{FF2B5EF4-FFF2-40B4-BE49-F238E27FC236}">
                <a16:creationId xmlns:a16="http://schemas.microsoft.com/office/drawing/2014/main" id="{1D5F01CE-BF2A-415F-87A2-2332B2075A09}"/>
              </a:ext>
            </a:extLst>
          </p:cNvPr>
          <p:cNvSpPr/>
          <p:nvPr/>
        </p:nvSpPr>
        <p:spPr>
          <a:xfrm>
            <a:off x="7680702" y="1930799"/>
            <a:ext cx="1579278" cy="318100"/>
          </a:xfrm>
          <a:prstGeom prst="rect">
            <a:avLst/>
          </a:prstGeom>
        </p:spPr>
        <p:txBody>
          <a:bodyPr wrap="none">
            <a:spAutoFit/>
          </a:bodyPr>
          <a:lstStyle/>
          <a:p>
            <a:pPr lvl="0" algn="l" eaLnBrk="0" hangingPunct="0">
              <a:spcBef>
                <a:spcPct val="20000"/>
              </a:spcBef>
              <a:defRPr/>
            </a:pPr>
            <a:r>
              <a:rPr lang="en-GB" sz="1467" b="1" kern="0" dirty="0">
                <a:solidFill>
                  <a:srgbClr val="002060"/>
                </a:solidFill>
                <a:latin typeface="Arial" panose="020B0604020202020204" pitchFamily="34" charset="0"/>
                <a:ea typeface="MS PGothic" panose="020B0600070205080204" pitchFamily="34" charset="-128"/>
                <a:cs typeface="Arial" panose="020B0604020202020204" pitchFamily="34" charset="0"/>
              </a:rPr>
              <a:t>1. Digital health</a:t>
            </a:r>
          </a:p>
        </p:txBody>
      </p:sp>
      <p:sp>
        <p:nvSpPr>
          <p:cNvPr id="37" name="Rectangle 36">
            <a:extLst>
              <a:ext uri="{FF2B5EF4-FFF2-40B4-BE49-F238E27FC236}">
                <a16:creationId xmlns:a16="http://schemas.microsoft.com/office/drawing/2014/main" id="{D4ED707B-3F15-4C42-B342-BAEEBC1DB4C5}"/>
              </a:ext>
            </a:extLst>
          </p:cNvPr>
          <p:cNvSpPr/>
          <p:nvPr/>
        </p:nvSpPr>
        <p:spPr>
          <a:xfrm>
            <a:off x="7747493" y="6083773"/>
            <a:ext cx="2917876" cy="318100"/>
          </a:xfrm>
          <a:prstGeom prst="rect">
            <a:avLst/>
          </a:prstGeom>
        </p:spPr>
        <p:txBody>
          <a:bodyPr wrap="square">
            <a:spAutoFit/>
          </a:bodyPr>
          <a:lstStyle/>
          <a:p>
            <a:pPr lvl="0" algn="l" eaLnBrk="0" hangingPunct="0">
              <a:spcBef>
                <a:spcPct val="20000"/>
              </a:spcBef>
              <a:defRPr/>
            </a:pPr>
            <a:r>
              <a:rPr lang="en-GB" sz="1467" b="1" kern="0">
                <a:solidFill>
                  <a:srgbClr val="002060"/>
                </a:solidFill>
                <a:latin typeface="Arial" panose="020B0604020202020204" pitchFamily="34" charset="0"/>
                <a:ea typeface="MS PGothic" panose="020B0600070205080204" pitchFamily="34" charset="-128"/>
                <a:cs typeface="Arial" panose="020B0604020202020204" pitchFamily="34" charset="0"/>
              </a:rPr>
              <a:t>6. Education and Training</a:t>
            </a:r>
          </a:p>
        </p:txBody>
      </p:sp>
      <p:sp>
        <p:nvSpPr>
          <p:cNvPr id="38" name="Rectangle 37">
            <a:extLst>
              <a:ext uri="{FF2B5EF4-FFF2-40B4-BE49-F238E27FC236}">
                <a16:creationId xmlns:a16="http://schemas.microsoft.com/office/drawing/2014/main" id="{F35F6E81-FBDF-46DD-B65F-19295611B23B}"/>
              </a:ext>
            </a:extLst>
          </p:cNvPr>
          <p:cNvSpPr/>
          <p:nvPr/>
        </p:nvSpPr>
        <p:spPr>
          <a:xfrm>
            <a:off x="7701428" y="4508406"/>
            <a:ext cx="1619354" cy="318100"/>
          </a:xfrm>
          <a:prstGeom prst="rect">
            <a:avLst/>
          </a:prstGeom>
        </p:spPr>
        <p:txBody>
          <a:bodyPr wrap="none">
            <a:spAutoFit/>
          </a:bodyPr>
          <a:lstStyle/>
          <a:p>
            <a:pPr lvl="0" algn="l" eaLnBrk="0" hangingPunct="0">
              <a:spcBef>
                <a:spcPct val="20000"/>
              </a:spcBef>
              <a:defRPr/>
            </a:pPr>
            <a:r>
              <a:rPr lang="en-GB" sz="1467" b="1" kern="0" dirty="0">
                <a:solidFill>
                  <a:srgbClr val="002060"/>
                </a:solidFill>
                <a:latin typeface="Arial" panose="020B0604020202020204" pitchFamily="34" charset="0"/>
                <a:ea typeface="MS PGothic" panose="020B0600070205080204" pitchFamily="34" charset="-128"/>
                <a:cs typeface="Arial" panose="020B0604020202020204" pitchFamily="34" charset="0"/>
              </a:rPr>
              <a:t>4. Infrastructure</a:t>
            </a:r>
          </a:p>
        </p:txBody>
      </p:sp>
      <p:sp>
        <p:nvSpPr>
          <p:cNvPr id="39" name="Rectangle 38">
            <a:extLst>
              <a:ext uri="{FF2B5EF4-FFF2-40B4-BE49-F238E27FC236}">
                <a16:creationId xmlns:a16="http://schemas.microsoft.com/office/drawing/2014/main" id="{ED0A9CF2-6399-40B8-8D63-905EE90036F5}"/>
              </a:ext>
            </a:extLst>
          </p:cNvPr>
          <p:cNvSpPr/>
          <p:nvPr/>
        </p:nvSpPr>
        <p:spPr>
          <a:xfrm>
            <a:off x="7724873" y="5312912"/>
            <a:ext cx="1794081" cy="318100"/>
          </a:xfrm>
          <a:prstGeom prst="rect">
            <a:avLst/>
          </a:prstGeom>
        </p:spPr>
        <p:txBody>
          <a:bodyPr wrap="none">
            <a:spAutoFit/>
          </a:bodyPr>
          <a:lstStyle/>
          <a:p>
            <a:pPr lvl="0" algn="l" eaLnBrk="0" hangingPunct="0">
              <a:spcBef>
                <a:spcPct val="20000"/>
              </a:spcBef>
              <a:defRPr/>
            </a:pPr>
            <a:r>
              <a:rPr lang="en-GB" sz="1467" b="1" kern="0">
                <a:solidFill>
                  <a:srgbClr val="002060"/>
                </a:solidFill>
                <a:latin typeface="Arial" panose="020B0604020202020204" pitchFamily="34" charset="0"/>
                <a:ea typeface="MS PGothic" panose="020B0600070205080204" pitchFamily="34" charset="-128"/>
                <a:cs typeface="Arial" panose="020B0604020202020204" pitchFamily="34" charset="0"/>
              </a:rPr>
              <a:t>5. Health Systems</a:t>
            </a:r>
          </a:p>
        </p:txBody>
      </p:sp>
      <p:sp>
        <p:nvSpPr>
          <p:cNvPr id="40" name="Rectangle 39">
            <a:extLst>
              <a:ext uri="{FF2B5EF4-FFF2-40B4-BE49-F238E27FC236}">
                <a16:creationId xmlns:a16="http://schemas.microsoft.com/office/drawing/2014/main" id="{ABE168B1-632A-4BCB-850B-9EBE3BB11BD7}"/>
              </a:ext>
            </a:extLst>
          </p:cNvPr>
          <p:cNvSpPr/>
          <p:nvPr/>
        </p:nvSpPr>
        <p:spPr>
          <a:xfrm>
            <a:off x="7736926" y="3450675"/>
            <a:ext cx="1683474" cy="859915"/>
          </a:xfrm>
          <a:prstGeom prst="rect">
            <a:avLst/>
          </a:prstGeom>
        </p:spPr>
        <p:txBody>
          <a:bodyPr wrap="none">
            <a:spAutoFit/>
          </a:bodyPr>
          <a:lstStyle/>
          <a:p>
            <a:pPr lvl="0" algn="l" eaLnBrk="0" hangingPunct="0">
              <a:spcBef>
                <a:spcPct val="20000"/>
              </a:spcBef>
              <a:defRPr/>
            </a:pPr>
            <a:r>
              <a:rPr lang="en-GB" sz="1467" b="1" kern="0" dirty="0">
                <a:solidFill>
                  <a:srgbClr val="002060"/>
                </a:solidFill>
                <a:latin typeface="Arial" panose="020B0604020202020204" pitchFamily="34" charset="0"/>
                <a:ea typeface="MS PGothic" panose="020B0600070205080204" pitchFamily="34" charset="-128"/>
                <a:cs typeface="Arial" panose="020B0604020202020204" pitchFamily="34" charset="0"/>
              </a:rPr>
              <a:t>3. Life Sciences </a:t>
            </a:r>
          </a:p>
          <a:p>
            <a:pPr lvl="0" algn="l" eaLnBrk="0" hangingPunct="0">
              <a:spcBef>
                <a:spcPct val="20000"/>
              </a:spcBef>
              <a:defRPr/>
            </a:pPr>
            <a:r>
              <a:rPr lang="en-GB" sz="1467" b="1" kern="0" dirty="0">
                <a:solidFill>
                  <a:srgbClr val="002060"/>
                </a:solidFill>
                <a:latin typeface="Arial" panose="020B0604020202020204" pitchFamily="34" charset="0"/>
                <a:ea typeface="MS PGothic" panose="020B0600070205080204" pitchFamily="34" charset="-128"/>
                <a:cs typeface="Arial" panose="020B0604020202020204" pitchFamily="34" charset="0"/>
              </a:rPr>
              <a:t>(incl. </a:t>
            </a:r>
            <a:r>
              <a:rPr lang="en-GB" sz="1467" b="1" kern="0" dirty="0" err="1">
                <a:solidFill>
                  <a:srgbClr val="002060"/>
                </a:solidFill>
                <a:latin typeface="Arial" panose="020B0604020202020204" pitchFamily="34" charset="0"/>
                <a:ea typeface="MS PGothic" panose="020B0600070205080204" pitchFamily="34" charset="-128"/>
                <a:cs typeface="Arial" panose="020B0604020202020204" pitchFamily="34" charset="0"/>
              </a:rPr>
              <a:t>Medtech</a:t>
            </a:r>
            <a:r>
              <a:rPr lang="en-GB" sz="1467" b="1" kern="0" dirty="0">
                <a:solidFill>
                  <a:srgbClr val="002060"/>
                </a:solidFill>
                <a:latin typeface="Arial" panose="020B0604020202020204" pitchFamily="34" charset="0"/>
                <a:ea typeface="MS PGothic" panose="020B0600070205080204" pitchFamily="34" charset="-128"/>
                <a:cs typeface="Arial" panose="020B0604020202020204" pitchFamily="34" charset="0"/>
              </a:rPr>
              <a:t> &amp; </a:t>
            </a:r>
          </a:p>
          <a:p>
            <a:pPr lvl="0" algn="l" eaLnBrk="0" hangingPunct="0">
              <a:spcBef>
                <a:spcPct val="20000"/>
              </a:spcBef>
              <a:defRPr/>
            </a:pPr>
            <a:r>
              <a:rPr lang="en-GB" sz="1467" b="1" kern="0" dirty="0">
                <a:solidFill>
                  <a:srgbClr val="002060"/>
                </a:solidFill>
                <a:latin typeface="Arial" panose="020B0604020202020204" pitchFamily="34" charset="0"/>
                <a:ea typeface="MS PGothic" panose="020B0600070205080204" pitchFamily="34" charset="-128"/>
                <a:cs typeface="Arial" panose="020B0604020202020204" pitchFamily="34" charset="0"/>
              </a:rPr>
              <a:t>Pharma)</a:t>
            </a:r>
          </a:p>
        </p:txBody>
      </p:sp>
      <p:sp>
        <p:nvSpPr>
          <p:cNvPr id="41" name="TextBox 40">
            <a:extLst>
              <a:ext uri="{FF2B5EF4-FFF2-40B4-BE49-F238E27FC236}">
                <a16:creationId xmlns:a16="http://schemas.microsoft.com/office/drawing/2014/main" id="{F7F62666-782D-4532-9499-C670DA9101F3}"/>
              </a:ext>
            </a:extLst>
          </p:cNvPr>
          <p:cNvSpPr txBox="1"/>
          <p:nvPr/>
        </p:nvSpPr>
        <p:spPr>
          <a:xfrm>
            <a:off x="9789689" y="3321100"/>
            <a:ext cx="1940642" cy="1692771"/>
          </a:xfrm>
          <a:prstGeom prst="rect">
            <a:avLst/>
          </a:prstGeom>
          <a:noFill/>
        </p:spPr>
        <p:txBody>
          <a:bodyPr wrap="square">
            <a:spAutoFit/>
          </a:bodyPr>
          <a:lstStyle/>
          <a:p>
            <a:r>
              <a:rPr lang="en-GB" sz="1600" dirty="0" smtClean="0">
                <a:solidFill>
                  <a:schemeClr val="bg1"/>
                </a:solidFill>
                <a:effectLst/>
                <a:latin typeface="Arial" panose="020B0604020202020204" pitchFamily="34" charset="0"/>
                <a:cs typeface="Arial" panose="020B0604020202020204" pitchFamily="34" charset="0"/>
              </a:rPr>
              <a:t>DIT priority areas:</a:t>
            </a:r>
            <a:r>
              <a:rPr lang="en-GB" sz="1600" b="1" dirty="0" smtClean="0">
                <a:solidFill>
                  <a:schemeClr val="bg1"/>
                </a:solidFill>
                <a:effectLst/>
                <a:latin typeface="Arial" panose="020B0604020202020204" pitchFamily="34" charset="0"/>
                <a:cs typeface="Arial" panose="020B0604020202020204" pitchFamily="34" charset="0"/>
              </a:rPr>
              <a:t> </a:t>
            </a:r>
            <a:endParaRPr lang="en-GB" sz="1600" b="1" dirty="0">
              <a:solidFill>
                <a:schemeClr val="bg1"/>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D</a:t>
            </a:r>
            <a:r>
              <a:rPr lang="en-GB" sz="1600" b="1" dirty="0">
                <a:solidFill>
                  <a:schemeClr val="bg1"/>
                </a:solidFill>
                <a:effectLst/>
                <a:latin typeface="Arial" panose="020B0604020202020204" pitchFamily="34" charset="0"/>
                <a:cs typeface="Arial" panose="020B0604020202020204" pitchFamily="34" charset="0"/>
              </a:rPr>
              <a:t>igital health</a:t>
            </a:r>
          </a:p>
          <a:p>
            <a:pPr marL="285750" indent="-285750">
              <a:buFont typeface="Arial" panose="020B0604020202020204" pitchFamily="34" charset="0"/>
              <a:buChar char="•"/>
            </a:pPr>
            <a:r>
              <a:rPr lang="en-GB" sz="1600" b="1" dirty="0" smtClean="0">
                <a:solidFill>
                  <a:schemeClr val="bg1"/>
                </a:solidFill>
                <a:effectLst/>
                <a:latin typeface="Arial" panose="020B0604020202020204" pitchFamily="34" charset="0"/>
                <a:cs typeface="Arial" panose="020B0604020202020204" pitchFamily="34" charset="0"/>
              </a:rPr>
              <a:t>Med-tech</a:t>
            </a:r>
            <a:endParaRPr lang="en-GB" sz="16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chemeClr val="bg1"/>
                </a:solidFill>
                <a:effectLst/>
                <a:latin typeface="Arial" panose="020B0604020202020204" pitchFamily="34" charset="0"/>
                <a:cs typeface="Arial" panose="020B0604020202020204" pitchFamily="34" charset="0"/>
              </a:rPr>
              <a:t>Pharma </a:t>
            </a:r>
          </a:p>
          <a:p>
            <a:pPr marL="285750" indent="-2857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I</a:t>
            </a:r>
            <a:r>
              <a:rPr lang="en-GB" sz="1600" b="1" dirty="0" smtClean="0">
                <a:solidFill>
                  <a:schemeClr val="bg1"/>
                </a:solidFill>
                <a:effectLst/>
                <a:latin typeface="Arial" panose="020B0604020202020204" pitchFamily="34" charset="0"/>
                <a:cs typeface="Arial" panose="020B0604020202020204" pitchFamily="34" charset="0"/>
              </a:rPr>
              <a:t>nfrastructure</a:t>
            </a:r>
            <a:endParaRPr lang="en-GB" sz="1200" dirty="0">
              <a:solidFill>
                <a:schemeClr val="bg1"/>
              </a:solidFill>
              <a:latin typeface="Arial" panose="020B0604020202020204" pitchFamily="34" charset="0"/>
              <a:cs typeface="Arial" panose="020B0604020202020204" pitchFamily="34" charset="0"/>
            </a:endParaRPr>
          </a:p>
          <a:p>
            <a:r>
              <a:rPr lang="en-GB" sz="1200" dirty="0" smtClean="0">
                <a:solidFill>
                  <a:schemeClr val="bg1"/>
                </a:solidFill>
                <a:latin typeface="Arial" panose="020B0604020202020204" pitchFamily="34" charset="0"/>
                <a:cs typeface="Arial" panose="020B0604020202020204" pitchFamily="34" charset="0"/>
              </a:rPr>
              <a:t>Commercially </a:t>
            </a:r>
            <a:endParaRPr lang="en-GB" sz="1200" dirty="0">
              <a:solidFill>
                <a:schemeClr val="bg1"/>
              </a:solidFill>
              <a:latin typeface="Arial" panose="020B0604020202020204" pitchFamily="34" charset="0"/>
              <a:cs typeface="Arial" panose="020B0604020202020204" pitchFamily="34" charset="0"/>
            </a:endParaRPr>
          </a:p>
          <a:p>
            <a:r>
              <a:rPr lang="en-GB" sz="1200" dirty="0" smtClean="0">
                <a:solidFill>
                  <a:schemeClr val="bg1"/>
                </a:solidFill>
                <a:latin typeface="Arial" panose="020B0604020202020204" pitchFamily="34" charset="0"/>
                <a:cs typeface="Arial" panose="020B0604020202020204" pitchFamily="34" charset="0"/>
              </a:rPr>
              <a:t>Lucrative opportunities. </a:t>
            </a:r>
            <a:endParaRPr lang="en-GB" sz="1200" dirty="0">
              <a:solidFill>
                <a:schemeClr val="bg1"/>
              </a:solidFill>
              <a:latin typeface="Arial" panose="020B0604020202020204" pitchFamily="34" charset="0"/>
              <a:cs typeface="Arial" panose="020B0604020202020204" pitchFamily="34" charset="0"/>
            </a:endParaRPr>
          </a:p>
        </p:txBody>
      </p:sp>
      <p:sp>
        <p:nvSpPr>
          <p:cNvPr id="46" name="Rectángulo redondeado 12">
            <a:extLst>
              <a:ext uri="{FF2B5EF4-FFF2-40B4-BE49-F238E27FC236}">
                <a16:creationId xmlns:a16="http://schemas.microsoft.com/office/drawing/2014/main" id="{524B8014-FC24-43A0-AD56-C02EA79A4BBB}"/>
              </a:ext>
            </a:extLst>
          </p:cNvPr>
          <p:cNvSpPr/>
          <p:nvPr/>
        </p:nvSpPr>
        <p:spPr>
          <a:xfrm>
            <a:off x="4271430" y="4389755"/>
            <a:ext cx="1354379" cy="1493029"/>
          </a:xfrm>
          <a:prstGeom prst="roundRect">
            <a:avLst>
              <a:gd name="adj" fmla="val 0"/>
            </a:avLst>
          </a:prstGeom>
          <a:solidFill>
            <a:sysClr val="window" lastClr="FFFFFF">
              <a:lumMod val="95000"/>
            </a:sysClr>
          </a:solidFill>
          <a:ln w="25400" cap="flat" cmpd="sng" algn="ctr">
            <a:noFill/>
            <a:prstDash val="solid"/>
          </a:ln>
          <a:effectLst/>
        </p:spPr>
        <p:txBody>
          <a:bodyPr lIns="91435" tIns="45717" rIns="91435" bIns="45717" rtlCol="0" anchor="ctr"/>
          <a:lstStyle/>
          <a:p>
            <a:pPr defTabSz="906015">
              <a:defRPr/>
            </a:pPr>
            <a:endParaRPr lang="es-ES" kern="0">
              <a:solidFill>
                <a:srgbClr val="FFFFFF"/>
              </a:solidFill>
              <a:latin typeface="Arial"/>
            </a:endParaRPr>
          </a:p>
        </p:txBody>
      </p:sp>
      <p:sp>
        <p:nvSpPr>
          <p:cNvPr id="47" name="Rectángulo redondeado 16">
            <a:extLst>
              <a:ext uri="{FF2B5EF4-FFF2-40B4-BE49-F238E27FC236}">
                <a16:creationId xmlns:a16="http://schemas.microsoft.com/office/drawing/2014/main" id="{4AA641A6-DF00-4903-A201-72B4C9FBCE0D}"/>
              </a:ext>
            </a:extLst>
          </p:cNvPr>
          <p:cNvSpPr/>
          <p:nvPr/>
        </p:nvSpPr>
        <p:spPr>
          <a:xfrm>
            <a:off x="4271430" y="5119377"/>
            <a:ext cx="1354379" cy="916544"/>
          </a:xfrm>
          <a:prstGeom prst="roundRect">
            <a:avLst>
              <a:gd name="adj" fmla="val 0"/>
            </a:avLst>
          </a:prstGeom>
          <a:solidFill>
            <a:schemeClr val="accent3">
              <a:lumMod val="60000"/>
              <a:lumOff val="40000"/>
            </a:schemeClr>
          </a:solidFill>
          <a:ln w="25400" cap="flat" cmpd="sng" algn="ctr">
            <a:noFill/>
            <a:prstDash val="solid"/>
          </a:ln>
          <a:effectLst/>
        </p:spPr>
        <p:txBody>
          <a:bodyPr lIns="0" tIns="45717" rIns="0" bIns="45717" rtlCol="0" anchor="ctr"/>
          <a:lstStyle/>
          <a:p>
            <a:pPr defTabSz="906015">
              <a:defRPr/>
            </a:pP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high</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penetration</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of</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private</a:t>
            </a:r>
            <a:r>
              <a:rPr lang="es-ES" sz="1333" b="1" kern="0" cap="all" dirty="0">
                <a:solidFill>
                  <a:srgbClr val="FFFFFF"/>
                </a:solidFill>
                <a:latin typeface="Arial"/>
                <a:ea typeface="Open Sans Extrabold" panose="020B0906030804020204" pitchFamily="34" charset="0"/>
                <a:cs typeface="Open Sans Extrabold" panose="020B0906030804020204" pitchFamily="34" charset="0"/>
              </a:rPr>
              <a:t> </a:t>
            </a:r>
            <a:r>
              <a:rPr lang="es-ES" sz="1333" b="1" kern="0" cap="all" dirty="0" err="1">
                <a:solidFill>
                  <a:srgbClr val="FFFFFF"/>
                </a:solidFill>
                <a:latin typeface="Arial"/>
                <a:ea typeface="Open Sans Extrabold" panose="020B0906030804020204" pitchFamily="34" charset="0"/>
                <a:cs typeface="Open Sans Extrabold" panose="020B0906030804020204" pitchFamily="34" charset="0"/>
              </a:rPr>
              <a:t>players</a:t>
            </a:r>
            <a:endParaRPr lang="es-ES" sz="1333" b="1" kern="0" cap="all" dirty="0">
              <a:solidFill>
                <a:srgbClr val="FFFFFF"/>
              </a:solidFill>
              <a:latin typeface="Arial"/>
              <a:ea typeface="Open Sans Extrabold" panose="020B0906030804020204" pitchFamily="34" charset="0"/>
              <a:cs typeface="Open Sans Extrabold" panose="020B0906030804020204" pitchFamily="34" charset="0"/>
            </a:endParaRPr>
          </a:p>
        </p:txBody>
      </p:sp>
      <p:sp>
        <p:nvSpPr>
          <p:cNvPr id="48" name="CuadroTexto 20">
            <a:extLst>
              <a:ext uri="{FF2B5EF4-FFF2-40B4-BE49-F238E27FC236}">
                <a16:creationId xmlns:a16="http://schemas.microsoft.com/office/drawing/2014/main" id="{629E6432-3AE3-4451-964E-995968D0A2FF}"/>
              </a:ext>
            </a:extLst>
          </p:cNvPr>
          <p:cNvSpPr txBox="1"/>
          <p:nvPr/>
        </p:nvSpPr>
        <p:spPr>
          <a:xfrm>
            <a:off x="4271431" y="4393049"/>
            <a:ext cx="1354376" cy="748982"/>
          </a:xfrm>
          <a:prstGeom prst="rect">
            <a:avLst/>
          </a:prstGeom>
          <a:noFill/>
        </p:spPr>
        <p:txBody>
          <a:bodyPr wrap="square" lIns="91435" tIns="45717" rIns="91435" bIns="45717" rtlCol="0">
            <a:spAutoFit/>
          </a:bodyPr>
          <a:lstStyle/>
          <a:p>
            <a:pPr defTabSz="906015">
              <a:defRPr/>
            </a:pPr>
            <a:r>
              <a:rPr lang="es-ES" sz="4267" b="1" kern="0" dirty="0">
                <a:solidFill>
                  <a:schemeClr val="accent3">
                    <a:lumMod val="60000"/>
                    <a:lumOff val="40000"/>
                  </a:schemeClr>
                </a:solidFill>
                <a:latin typeface="Arial"/>
                <a:ea typeface="Open Sans Extrabold" panose="020B0906030804020204" pitchFamily="34" charset="0"/>
                <a:cs typeface="Open Sans Extrabold" panose="020B0906030804020204" pitchFamily="34" charset="0"/>
              </a:rPr>
              <a:t>06</a:t>
            </a:r>
          </a:p>
        </p:txBody>
      </p:sp>
      <p:sp>
        <p:nvSpPr>
          <p:cNvPr id="53" name="TextBox 52">
            <a:extLst>
              <a:ext uri="{FF2B5EF4-FFF2-40B4-BE49-F238E27FC236}">
                <a16:creationId xmlns:a16="http://schemas.microsoft.com/office/drawing/2014/main" id="{86ADBCC6-D256-48ED-827D-C2954337E701}"/>
              </a:ext>
            </a:extLst>
          </p:cNvPr>
          <p:cNvSpPr txBox="1"/>
          <p:nvPr/>
        </p:nvSpPr>
        <p:spPr>
          <a:xfrm>
            <a:off x="6113862" y="1698935"/>
            <a:ext cx="1256182" cy="461665"/>
          </a:xfrm>
          <a:prstGeom prst="rect">
            <a:avLst/>
          </a:prstGeom>
          <a:noFill/>
        </p:spPr>
        <p:txBody>
          <a:bodyPr wrap="square" rtlCol="0">
            <a:spAutoFit/>
          </a:bodyPr>
          <a:lstStyle/>
          <a:p>
            <a:r>
              <a:rPr lang="en-GB" sz="1200" dirty="0"/>
              <a:t>Demand outstrips supply.</a:t>
            </a:r>
          </a:p>
        </p:txBody>
      </p:sp>
      <p:sp>
        <p:nvSpPr>
          <p:cNvPr id="42" name="TextBox 41">
            <a:extLst>
              <a:ext uri="{FF2B5EF4-FFF2-40B4-BE49-F238E27FC236}">
                <a16:creationId xmlns:a16="http://schemas.microsoft.com/office/drawing/2014/main" id="{552755FA-1FEF-45D4-9365-6A4023E7C530}"/>
              </a:ext>
            </a:extLst>
          </p:cNvPr>
          <p:cNvSpPr txBox="1"/>
          <p:nvPr/>
        </p:nvSpPr>
        <p:spPr>
          <a:xfrm>
            <a:off x="195630" y="6035712"/>
            <a:ext cx="2289384" cy="646331"/>
          </a:xfrm>
          <a:prstGeom prst="rect">
            <a:avLst/>
          </a:prstGeom>
          <a:noFill/>
        </p:spPr>
        <p:txBody>
          <a:bodyPr wrap="square">
            <a:spAutoFit/>
          </a:bodyPr>
          <a:lstStyle/>
          <a:p>
            <a:pPr lvl="0"/>
            <a:r>
              <a:rPr lang="en-GB" sz="1200" dirty="0"/>
              <a:t>Regulation, fraud prevention, monitoring, digital infrastructure, AI for diagnostics.</a:t>
            </a:r>
          </a:p>
        </p:txBody>
      </p:sp>
      <p:sp>
        <p:nvSpPr>
          <p:cNvPr id="43" name="Rectángulo redondeado 12">
            <a:extLst>
              <a:ext uri="{FF2B5EF4-FFF2-40B4-BE49-F238E27FC236}">
                <a16:creationId xmlns:a16="http://schemas.microsoft.com/office/drawing/2014/main" id="{BF43FB79-2AB6-4CE5-AAE3-17EDD6D02A67}"/>
              </a:ext>
            </a:extLst>
          </p:cNvPr>
          <p:cNvSpPr/>
          <p:nvPr/>
        </p:nvSpPr>
        <p:spPr>
          <a:xfrm>
            <a:off x="4924405" y="2386850"/>
            <a:ext cx="1354379" cy="1493029"/>
          </a:xfrm>
          <a:prstGeom prst="roundRect">
            <a:avLst>
              <a:gd name="adj" fmla="val 0"/>
            </a:avLst>
          </a:prstGeom>
          <a:solidFill>
            <a:sysClr val="window" lastClr="FFFFFF">
              <a:lumMod val="95000"/>
            </a:sysClr>
          </a:solidFill>
          <a:ln w="25400" cap="flat" cmpd="sng" algn="ctr">
            <a:noFill/>
            <a:prstDash val="solid"/>
          </a:ln>
          <a:effectLst/>
        </p:spPr>
        <p:txBody>
          <a:bodyPr lIns="91435" tIns="45717" rIns="91435" bIns="45717" rtlCol="0" anchor="ctr"/>
          <a:lstStyle/>
          <a:p>
            <a:pPr defTabSz="906015">
              <a:defRPr/>
            </a:pPr>
            <a:endParaRPr lang="es-ES" kern="0">
              <a:solidFill>
                <a:srgbClr val="FFFFFF"/>
              </a:solidFill>
              <a:latin typeface="Arial"/>
            </a:endParaRPr>
          </a:p>
        </p:txBody>
      </p:sp>
      <p:sp>
        <p:nvSpPr>
          <p:cNvPr id="44" name="Rectángulo redondeado 16">
            <a:extLst>
              <a:ext uri="{FF2B5EF4-FFF2-40B4-BE49-F238E27FC236}">
                <a16:creationId xmlns:a16="http://schemas.microsoft.com/office/drawing/2014/main" id="{39D7975D-1286-4888-B798-F346D0DAAB49}"/>
              </a:ext>
            </a:extLst>
          </p:cNvPr>
          <p:cNvSpPr/>
          <p:nvPr/>
        </p:nvSpPr>
        <p:spPr>
          <a:xfrm>
            <a:off x="4924405" y="3116472"/>
            <a:ext cx="1354379" cy="916544"/>
          </a:xfrm>
          <a:prstGeom prst="roundRect">
            <a:avLst>
              <a:gd name="adj" fmla="val 0"/>
            </a:avLst>
          </a:prstGeom>
          <a:solidFill>
            <a:schemeClr val="accent2">
              <a:lumMod val="75000"/>
              <a:lumOff val="25000"/>
            </a:schemeClr>
          </a:solidFill>
          <a:ln w="25400" cap="flat" cmpd="sng" algn="ctr">
            <a:noFill/>
            <a:prstDash val="solid"/>
          </a:ln>
          <a:effectLst/>
        </p:spPr>
        <p:txBody>
          <a:bodyPr lIns="0" tIns="45717" rIns="0" bIns="45717" rtlCol="0" anchor="ctr"/>
          <a:lstStyle/>
          <a:p>
            <a:pPr defTabSz="906015">
              <a:defRPr/>
            </a:pPr>
            <a:r>
              <a:rPr lang="en-GB" sz="1333" b="1" kern="0" cap="all" dirty="0">
                <a:solidFill>
                  <a:srgbClr val="FFFFFF"/>
                </a:solidFill>
                <a:latin typeface="Arial"/>
                <a:ea typeface="Open Sans Extrabold" panose="020B0906030804020204" pitchFamily="34" charset="0"/>
                <a:cs typeface="Open Sans Extrabold" panose="020B0906030804020204" pitchFamily="34" charset="0"/>
              </a:rPr>
              <a:t>Shortage of quality </a:t>
            </a:r>
            <a:r>
              <a:rPr lang="en-GB" sz="1333" b="1" kern="0" cap="all" dirty="0" err="1">
                <a:solidFill>
                  <a:srgbClr val="FFFFFF"/>
                </a:solidFill>
                <a:latin typeface="Arial"/>
                <a:ea typeface="Open Sans Extrabold" panose="020B0906030804020204" pitchFamily="34" charset="0"/>
                <a:cs typeface="Open Sans Extrabold" panose="020B0906030804020204" pitchFamily="34" charset="0"/>
              </a:rPr>
              <a:t>healthCare</a:t>
            </a:r>
            <a:r>
              <a:rPr lang="en-GB" sz="1333" b="1" kern="0" cap="all" dirty="0">
                <a:solidFill>
                  <a:srgbClr val="FFFFFF"/>
                </a:solidFill>
                <a:latin typeface="Arial"/>
                <a:ea typeface="Open Sans Extrabold" panose="020B0906030804020204" pitchFamily="34" charset="0"/>
                <a:cs typeface="Open Sans Extrabold" panose="020B0906030804020204" pitchFamily="34" charset="0"/>
              </a:rPr>
              <a:t> provision</a:t>
            </a:r>
          </a:p>
        </p:txBody>
      </p:sp>
      <p:sp>
        <p:nvSpPr>
          <p:cNvPr id="45" name="CuadroTexto 20">
            <a:extLst>
              <a:ext uri="{FF2B5EF4-FFF2-40B4-BE49-F238E27FC236}">
                <a16:creationId xmlns:a16="http://schemas.microsoft.com/office/drawing/2014/main" id="{367808C4-DBAB-490D-9F4A-97577BAE034B}"/>
              </a:ext>
            </a:extLst>
          </p:cNvPr>
          <p:cNvSpPr txBox="1"/>
          <p:nvPr/>
        </p:nvSpPr>
        <p:spPr>
          <a:xfrm>
            <a:off x="4924406" y="2390144"/>
            <a:ext cx="1354376" cy="748982"/>
          </a:xfrm>
          <a:prstGeom prst="rect">
            <a:avLst/>
          </a:prstGeom>
          <a:noFill/>
        </p:spPr>
        <p:txBody>
          <a:bodyPr wrap="square" lIns="91435" tIns="45717" rIns="91435" bIns="45717" rtlCol="0">
            <a:spAutoFit/>
          </a:bodyPr>
          <a:lstStyle/>
          <a:p>
            <a:pPr defTabSz="906015">
              <a:defRPr/>
            </a:pPr>
            <a:r>
              <a:rPr lang="es-ES" sz="4267" b="1" kern="0" dirty="0">
                <a:solidFill>
                  <a:schemeClr val="accent2">
                    <a:lumMod val="75000"/>
                    <a:lumOff val="25000"/>
                  </a:schemeClr>
                </a:solidFill>
                <a:latin typeface="Arial"/>
                <a:ea typeface="Open Sans Extrabold" panose="020B0906030804020204" pitchFamily="34" charset="0"/>
                <a:cs typeface="Open Sans Extrabold" panose="020B0906030804020204" pitchFamily="34" charset="0"/>
              </a:rPr>
              <a:t>07</a:t>
            </a:r>
          </a:p>
        </p:txBody>
      </p:sp>
      <p:cxnSp>
        <p:nvCxnSpPr>
          <p:cNvPr id="29" name="Connector: Elbow 28">
            <a:extLst>
              <a:ext uri="{FF2B5EF4-FFF2-40B4-BE49-F238E27FC236}">
                <a16:creationId xmlns:a16="http://schemas.microsoft.com/office/drawing/2014/main" id="{749A2B34-B739-4E83-A7E7-C4391D028084}"/>
              </a:ext>
            </a:extLst>
          </p:cNvPr>
          <p:cNvCxnSpPr>
            <a:cxnSpLocks/>
          </p:cNvCxnSpPr>
          <p:nvPr/>
        </p:nvCxnSpPr>
        <p:spPr bwMode="auto">
          <a:xfrm flipV="1">
            <a:off x="6261366" y="2346756"/>
            <a:ext cx="234394" cy="1179862"/>
          </a:xfrm>
          <a:prstGeom prst="bentConnector2">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grpSp>
        <p:nvGrpSpPr>
          <p:cNvPr id="62" name="Group 61">
            <a:extLst>
              <a:ext uri="{FF2B5EF4-FFF2-40B4-BE49-F238E27FC236}">
                <a16:creationId xmlns:a16="http://schemas.microsoft.com/office/drawing/2014/main" id="{A104CE0C-1735-430C-8C2E-21336F870554}"/>
              </a:ext>
            </a:extLst>
          </p:cNvPr>
          <p:cNvGrpSpPr/>
          <p:nvPr/>
        </p:nvGrpSpPr>
        <p:grpSpPr>
          <a:xfrm>
            <a:off x="814799" y="5464050"/>
            <a:ext cx="255051" cy="571662"/>
            <a:chOff x="814799" y="5464050"/>
            <a:chExt cx="255051" cy="571662"/>
          </a:xfrm>
        </p:grpSpPr>
        <p:cxnSp>
          <p:nvCxnSpPr>
            <p:cNvPr id="57" name="Straight Connector 56">
              <a:extLst>
                <a:ext uri="{FF2B5EF4-FFF2-40B4-BE49-F238E27FC236}">
                  <a16:creationId xmlns:a16="http://schemas.microsoft.com/office/drawing/2014/main" id="{0CA3343C-7A6C-4EE2-9311-53D63364F02D}"/>
                </a:ext>
              </a:extLst>
            </p:cNvPr>
            <p:cNvCxnSpPr>
              <a:cxnSpLocks/>
            </p:cNvCxnSpPr>
            <p:nvPr/>
          </p:nvCxnSpPr>
          <p:spPr bwMode="auto">
            <a:xfrm>
              <a:off x="814799" y="5465137"/>
              <a:ext cx="255051" cy="0"/>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60" name="Straight Arrow Connector 59">
              <a:extLst>
                <a:ext uri="{FF2B5EF4-FFF2-40B4-BE49-F238E27FC236}">
                  <a16:creationId xmlns:a16="http://schemas.microsoft.com/office/drawing/2014/main" id="{87F15237-9AE5-4682-86BA-3CE7655D2CA5}"/>
                </a:ext>
              </a:extLst>
            </p:cNvPr>
            <p:cNvCxnSpPr/>
            <p:nvPr/>
          </p:nvCxnSpPr>
          <p:spPr bwMode="auto">
            <a:xfrm>
              <a:off x="826008" y="5464050"/>
              <a:ext cx="0" cy="57166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138648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animBg="1"/>
      <p:bldP spid="12" grpId="0" animBg="1"/>
      <p:bldP spid="13" grpId="0"/>
      <p:bldP spid="15" grpId="0" animBg="1"/>
      <p:bldP spid="16" grpId="0" animBg="1"/>
      <p:bldP spid="17" grpId="0"/>
      <p:bldP spid="19" grpId="0" animBg="1"/>
      <p:bldP spid="20" grpId="0" animBg="1"/>
      <p:bldP spid="21" grpId="0"/>
      <p:bldP spid="22" grpId="0"/>
      <p:bldP spid="23" grpId="0" animBg="1"/>
      <p:bldP spid="24" grpId="0" animBg="1"/>
      <p:bldP spid="25" grpId="0"/>
      <p:bldP spid="10" grpId="0" animBg="1"/>
      <p:bldP spid="14" grpId="0"/>
      <p:bldP spid="36" grpId="0"/>
      <p:bldP spid="37" grpId="0"/>
      <p:bldP spid="38" grpId="0"/>
      <p:bldP spid="39" grpId="0"/>
      <p:bldP spid="40" grpId="0"/>
      <p:bldP spid="46" grpId="0" animBg="1"/>
      <p:bldP spid="47" grpId="0" animBg="1"/>
      <p:bldP spid="48" grpId="0"/>
      <p:bldP spid="43" grpId="0" animBg="1"/>
      <p:bldP spid="44" grpId="0" animBg="1"/>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05BE78-9667-4488-9965-0697E6885115}"/>
              </a:ext>
            </a:extLst>
          </p:cNvPr>
          <p:cNvSpPr txBox="1">
            <a:spLocks/>
          </p:cNvSpPr>
          <p:nvPr/>
        </p:nvSpPr>
        <p:spPr>
          <a:xfrm>
            <a:off x="211348" y="1940253"/>
            <a:ext cx="5521641" cy="46902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2044B"/>
                </a:solidFill>
                <a:latin typeface="Arial" panose="020B0604020202020204" pitchFamily="34" charset="0"/>
                <a:ea typeface="+mn-ea"/>
                <a:cs typeface="Arial" panose="020B0604020202020204" pitchFamily="34" charset="0"/>
              </a:defRPr>
            </a:lvl1pPr>
            <a:lvl2pPr marL="273050" indent="-263525" algn="l" defTabSz="914400" rtl="0" eaLnBrk="1" latinLnBrk="0" hangingPunct="1">
              <a:lnSpc>
                <a:spcPct val="90000"/>
              </a:lnSpc>
              <a:spcBef>
                <a:spcPts val="500"/>
              </a:spcBef>
              <a:buClr>
                <a:srgbClr val="B11F26"/>
              </a:buClr>
              <a:buFont typeface="Arial" panose="020B0604020202020204" pitchFamily="34" charset="0"/>
              <a:buChar char="•"/>
              <a:tabLst/>
              <a:defRPr sz="2000" kern="1200">
                <a:solidFill>
                  <a:srgbClr val="12044B"/>
                </a:solidFill>
                <a:latin typeface="Arial" panose="020B0604020202020204" pitchFamily="34" charset="0"/>
                <a:ea typeface="+mn-ea"/>
                <a:cs typeface="Arial" panose="020B0604020202020204" pitchFamily="34" charset="0"/>
              </a:defRPr>
            </a:lvl2pPr>
            <a:lvl3pPr marL="273050" indent="0" algn="l" defTabSz="914400" rtl="0" eaLnBrk="1" latinLnBrk="0" hangingPunct="1">
              <a:lnSpc>
                <a:spcPct val="90000"/>
              </a:lnSpc>
              <a:spcBef>
                <a:spcPts val="500"/>
              </a:spcBef>
              <a:buClr>
                <a:srgbClr val="B11F26"/>
              </a:buClr>
              <a:buFont typeface="System Font Regular"/>
              <a:buNone/>
              <a:tabLst/>
              <a:defRPr sz="1600" kern="1200">
                <a:solidFill>
                  <a:srgbClr val="12044B"/>
                </a:solidFill>
                <a:latin typeface="Arial" panose="020B0604020202020204" pitchFamily="34" charset="0"/>
                <a:ea typeface="+mn-ea"/>
                <a:cs typeface="Arial" panose="020B0604020202020204" pitchFamily="34" charset="0"/>
              </a:defRPr>
            </a:lvl3pPr>
            <a:lvl4pPr marL="720725" indent="-223838" algn="l" defTabSz="914400" rtl="0" eaLnBrk="1" latinLnBrk="0" hangingPunct="1">
              <a:lnSpc>
                <a:spcPct val="90000"/>
              </a:lnSpc>
              <a:spcBef>
                <a:spcPts val="500"/>
              </a:spcBef>
              <a:buClr>
                <a:srgbClr val="B11F26"/>
              </a:buClr>
              <a:buFont typeface="System Font Regular"/>
              <a:buChar char="-"/>
              <a:tabLst/>
              <a:defRPr sz="1400" kern="1200">
                <a:solidFill>
                  <a:srgbClr val="12044B"/>
                </a:solidFill>
                <a:latin typeface="Arial" panose="020B0604020202020204" pitchFamily="34" charset="0"/>
                <a:ea typeface="+mn-ea"/>
                <a:cs typeface="Arial" panose="020B0604020202020204" pitchFamily="34" charset="0"/>
              </a:defRPr>
            </a:lvl4pPr>
            <a:lvl5pPr marL="720725" indent="0" algn="l" defTabSz="914400" rtl="0" eaLnBrk="1" latinLnBrk="0" hangingPunct="1">
              <a:lnSpc>
                <a:spcPct val="90000"/>
              </a:lnSpc>
              <a:spcBef>
                <a:spcPts val="500"/>
              </a:spcBef>
              <a:buClr>
                <a:srgbClr val="B11F26"/>
              </a:buClr>
              <a:buFont typeface="System Font Regular"/>
              <a:buNone/>
              <a:tabLst/>
              <a:defRPr sz="1200" kern="1200">
                <a:solidFill>
                  <a:srgbClr val="1204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marR="0" lvl="1" indent="-263525" algn="l" defTabSz="914400" rtl="0" eaLnBrk="1" fontAlgn="auto" latinLnBrk="0" hangingPunct="1">
              <a:lnSpc>
                <a:spcPct val="90000"/>
              </a:lnSpc>
              <a:spcBef>
                <a:spcPts val="0"/>
              </a:spcBef>
              <a:spcAft>
                <a:spcPts val="1200"/>
              </a:spcAft>
              <a:buClr>
                <a:srgbClr val="B11F26"/>
              </a:buClr>
              <a:buSzTx/>
              <a:buFont typeface="Arial" panose="020B0604020202020204" pitchFamily="34" charset="0"/>
              <a:buChar char="•"/>
              <a:tabLst/>
              <a:defRPr/>
            </a:pPr>
            <a:r>
              <a:rPr kumimoji="0" lang="en-GB" sz="1400" b="1" i="0" u="none" strike="noStrike" kern="1200" cap="none" spc="0" normalizeH="0" baseline="0" noProof="0" dirty="0" err="1">
                <a:ln>
                  <a:noFill/>
                </a:ln>
                <a:solidFill>
                  <a:schemeClr val="tx1"/>
                </a:solidFill>
                <a:effectLst/>
                <a:uLnTx/>
                <a:uFillTx/>
              </a:rPr>
              <a:t>Ayushman</a:t>
            </a:r>
            <a:r>
              <a:rPr kumimoji="0" lang="en-GB" sz="1400" b="1" i="0" u="none" strike="noStrike" kern="1200" cap="none" spc="0" normalizeH="0" baseline="0" noProof="0" dirty="0">
                <a:ln>
                  <a:noFill/>
                </a:ln>
                <a:solidFill>
                  <a:schemeClr val="tx1"/>
                </a:solidFill>
                <a:effectLst/>
                <a:uLnTx/>
                <a:uFillTx/>
              </a:rPr>
              <a:t> Bharat</a:t>
            </a:r>
            <a:r>
              <a:rPr kumimoji="0" lang="en-GB" sz="1400" b="0" i="0" u="none" strike="noStrike" kern="1200" cap="none" spc="0" normalizeH="0" baseline="0" noProof="0" dirty="0">
                <a:ln>
                  <a:noFill/>
                </a:ln>
                <a:solidFill>
                  <a:schemeClr val="tx1"/>
                </a:solidFill>
                <a:effectLst/>
                <a:uLnTx/>
                <a:uFillTx/>
              </a:rPr>
              <a:t>– 5m+ free treatments delivered so far. </a:t>
            </a:r>
          </a:p>
          <a:p>
            <a:pPr marL="273050" marR="0" lvl="1" indent="-263525" algn="l" defTabSz="914400" rtl="0" eaLnBrk="1" fontAlgn="auto" latinLnBrk="0" hangingPunct="1">
              <a:lnSpc>
                <a:spcPct val="90000"/>
              </a:lnSpc>
              <a:spcBef>
                <a:spcPts val="0"/>
              </a:spcBef>
              <a:spcAft>
                <a:spcPts val="1200"/>
              </a:spcAft>
              <a:buClr>
                <a:srgbClr val="B11F26"/>
              </a:buClr>
              <a:buSzTx/>
              <a:buFont typeface="Arial" panose="020B0604020202020204" pitchFamily="34" charset="0"/>
              <a:buChar char="•"/>
              <a:tabLst/>
              <a:defRPr/>
            </a:pPr>
            <a:r>
              <a:rPr kumimoji="0" lang="en-GB" sz="1400" b="1" i="0" u="none" strike="noStrike" kern="1200" cap="none" spc="0" normalizeH="0" baseline="0" noProof="0" dirty="0">
                <a:ln>
                  <a:noFill/>
                </a:ln>
                <a:solidFill>
                  <a:schemeClr val="tx1"/>
                </a:solidFill>
                <a:effectLst/>
                <a:uLnTx/>
                <a:uFillTx/>
              </a:rPr>
              <a:t>$ 9.87 billion towards healthcare </a:t>
            </a:r>
            <a:r>
              <a:rPr kumimoji="0" lang="en-GB" sz="1400" b="0" i="0" u="none" strike="noStrike" kern="1200" cap="none" spc="0" normalizeH="0" baseline="0" noProof="0" dirty="0">
                <a:ln>
                  <a:noFill/>
                </a:ln>
                <a:solidFill>
                  <a:schemeClr val="tx1"/>
                </a:solidFill>
                <a:effectLst/>
                <a:uLnTx/>
                <a:uFillTx/>
              </a:rPr>
              <a:t>(20-21 budget) and </a:t>
            </a:r>
            <a:r>
              <a:rPr kumimoji="0" lang="en-GB" sz="1400" b="1" i="0" u="none" strike="noStrike" kern="1200" cap="none" spc="0" normalizeH="0" baseline="0" noProof="0" dirty="0">
                <a:ln>
                  <a:noFill/>
                </a:ln>
                <a:solidFill>
                  <a:schemeClr val="tx1"/>
                </a:solidFill>
                <a:effectLst/>
                <a:uLnTx/>
                <a:uFillTx/>
              </a:rPr>
              <a:t>increased spending </a:t>
            </a:r>
            <a:r>
              <a:rPr kumimoji="0" lang="en-GB" sz="1400" b="0" i="0" u="none" strike="noStrike" kern="1200" cap="none" spc="0" normalizeH="0" baseline="0" noProof="0" dirty="0">
                <a:ln>
                  <a:noFill/>
                </a:ln>
                <a:solidFill>
                  <a:schemeClr val="tx1"/>
                </a:solidFill>
                <a:effectLst/>
                <a:uLnTx/>
                <a:uFillTx/>
              </a:rPr>
              <a:t>of</a:t>
            </a:r>
            <a:r>
              <a:rPr kumimoji="0" lang="en-GB" sz="1400" b="1" i="0" u="none" strike="noStrike" kern="1200" cap="none" spc="0" normalizeH="0" baseline="0" noProof="0" dirty="0">
                <a:ln>
                  <a:noFill/>
                </a:ln>
                <a:solidFill>
                  <a:schemeClr val="tx1"/>
                </a:solidFill>
                <a:effectLst/>
                <a:uLnTx/>
                <a:uFillTx/>
              </a:rPr>
              <a:t> 2-3% of GDP </a:t>
            </a:r>
            <a:r>
              <a:rPr kumimoji="0" lang="en-GB" sz="1400" b="0" i="0" u="none" strike="noStrike" kern="1200" cap="none" spc="0" normalizeH="0" baseline="0" noProof="0" dirty="0">
                <a:ln>
                  <a:noFill/>
                </a:ln>
                <a:solidFill>
                  <a:schemeClr val="tx1"/>
                </a:solidFill>
                <a:effectLst/>
                <a:uLnTx/>
                <a:uFillTx/>
              </a:rPr>
              <a:t>to healthcare.</a:t>
            </a:r>
          </a:p>
          <a:p>
            <a:pPr marL="273050" marR="0" lvl="1" indent="-263525" algn="l" defTabSz="914400" rtl="0" eaLnBrk="1" fontAlgn="auto" latinLnBrk="0" hangingPunct="1">
              <a:lnSpc>
                <a:spcPct val="90000"/>
              </a:lnSpc>
              <a:spcBef>
                <a:spcPts val="0"/>
              </a:spcBef>
              <a:spcAft>
                <a:spcPts val="1200"/>
              </a:spcAft>
              <a:buClr>
                <a:srgbClr val="B11F26"/>
              </a:buClr>
              <a:buSzTx/>
              <a:buFont typeface="Arial" panose="020B0604020202020204" pitchFamily="34" charset="0"/>
              <a:buChar char="•"/>
              <a:tabLst/>
              <a:defRPr/>
            </a:pPr>
            <a:r>
              <a:rPr kumimoji="0" lang="en-GB" sz="1400" b="1" i="0" u="none" strike="noStrike" kern="1200" cap="none" spc="0" normalizeH="0" baseline="0" noProof="0" dirty="0" err="1">
                <a:ln>
                  <a:noFill/>
                </a:ln>
                <a:solidFill>
                  <a:schemeClr val="tx1"/>
                </a:solidFill>
                <a:effectLst/>
                <a:uLnTx/>
                <a:uFillTx/>
              </a:rPr>
              <a:t>GoI</a:t>
            </a:r>
            <a:r>
              <a:rPr kumimoji="0" lang="en-GB" sz="1400" b="1" i="0" u="none" strike="noStrike" kern="1200" cap="none" spc="0" normalizeH="0" baseline="0" noProof="0" dirty="0">
                <a:ln>
                  <a:noFill/>
                </a:ln>
                <a:solidFill>
                  <a:schemeClr val="tx1"/>
                </a:solidFill>
                <a:effectLst/>
                <a:uLnTx/>
                <a:uFillTx/>
              </a:rPr>
              <a:t> Mission </a:t>
            </a:r>
            <a:r>
              <a:rPr kumimoji="0" lang="en-GB" sz="1400" b="1" i="0" u="none" strike="noStrike" kern="1200" cap="none" spc="0" normalizeH="0" baseline="0" noProof="0" dirty="0" err="1">
                <a:ln>
                  <a:noFill/>
                </a:ln>
                <a:solidFill>
                  <a:schemeClr val="tx1"/>
                </a:solidFill>
                <a:effectLst/>
                <a:uLnTx/>
                <a:uFillTx/>
              </a:rPr>
              <a:t>Indradhanush</a:t>
            </a:r>
            <a:r>
              <a:rPr kumimoji="0" lang="en-GB" sz="1400" b="1" i="0" u="none" strike="noStrike" kern="1200" cap="none" spc="0" normalizeH="0" baseline="0" noProof="0" dirty="0">
                <a:ln>
                  <a:noFill/>
                </a:ln>
                <a:solidFill>
                  <a:schemeClr val="tx1"/>
                </a:solidFill>
                <a:effectLst/>
                <a:uLnTx/>
                <a:uFillTx/>
              </a:rPr>
              <a:t> </a:t>
            </a:r>
            <a:r>
              <a:rPr kumimoji="0" lang="en-GB" sz="1400" b="0" i="0" u="none" strike="noStrike" kern="1200" cap="none" spc="0" normalizeH="0" baseline="0" noProof="0" dirty="0">
                <a:ln>
                  <a:noFill/>
                </a:ln>
                <a:solidFill>
                  <a:schemeClr val="tx1"/>
                </a:solidFill>
                <a:effectLst/>
                <a:uLnTx/>
                <a:uFillTx/>
              </a:rPr>
              <a:t>to increase coverage of immunisation in India. (90% immunisation target).</a:t>
            </a:r>
          </a:p>
          <a:p>
            <a:pPr marL="273050" marR="0" lvl="1" indent="-263525" algn="l" defTabSz="914400" rtl="0" eaLnBrk="1" fontAlgn="auto" latinLnBrk="0" hangingPunct="1">
              <a:lnSpc>
                <a:spcPct val="90000"/>
              </a:lnSpc>
              <a:spcBef>
                <a:spcPts val="0"/>
              </a:spcBef>
              <a:spcAft>
                <a:spcPts val="1200"/>
              </a:spcAft>
              <a:buClr>
                <a:srgbClr val="B11F26"/>
              </a:buClr>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rPr>
              <a:t>Tax incentive for private healthcare providers in non-metro cities for 50+ bed hospitals and 100+ in rural hospitals. </a:t>
            </a:r>
          </a:p>
          <a:p>
            <a:pPr marL="273050" marR="0" lvl="1" indent="-263525" algn="l" defTabSz="914400" rtl="0" eaLnBrk="1" fontAlgn="auto" latinLnBrk="0" hangingPunct="1">
              <a:lnSpc>
                <a:spcPct val="90000"/>
              </a:lnSpc>
              <a:spcBef>
                <a:spcPts val="0"/>
              </a:spcBef>
              <a:spcAft>
                <a:spcPts val="1200"/>
              </a:spcAft>
              <a:buClr>
                <a:srgbClr val="B11F26"/>
              </a:buClr>
              <a:buSzTx/>
              <a:buFont typeface="Arial" panose="020B0604020202020204" pitchFamily="34" charset="0"/>
              <a:buChar char="•"/>
              <a:tabLst/>
              <a:defRPr/>
            </a:pPr>
            <a:r>
              <a:rPr kumimoji="0" lang="en-GB" sz="1400" b="1" i="0" u="none" strike="noStrike" kern="1200" cap="none" spc="0" normalizeH="0" baseline="0" noProof="0" dirty="0">
                <a:ln>
                  <a:noFill/>
                </a:ln>
                <a:solidFill>
                  <a:schemeClr val="tx1"/>
                </a:solidFill>
                <a:effectLst/>
                <a:uLnTx/>
                <a:uFillTx/>
              </a:rPr>
              <a:t>Setting up state Telemedicine networks and e-health initiatives under National Health Mission</a:t>
            </a:r>
            <a:r>
              <a:rPr kumimoji="0" lang="en-GB" sz="1400" b="0" i="0" u="none" strike="noStrike" kern="1200" cap="none" spc="0" normalizeH="0" baseline="0" noProof="0" dirty="0">
                <a:ln>
                  <a:noFill/>
                </a:ln>
                <a:solidFill>
                  <a:schemeClr val="tx1"/>
                </a:solidFill>
                <a:effectLst/>
                <a:uLnTx/>
                <a:uFillTx/>
              </a:rPr>
              <a:t> to improve access to healthcare. </a:t>
            </a:r>
          </a:p>
          <a:p>
            <a:pPr marL="273050" marR="0" lvl="1" indent="-263525" algn="l" defTabSz="914400" rtl="0" eaLnBrk="1" fontAlgn="auto" latinLnBrk="0" hangingPunct="1">
              <a:lnSpc>
                <a:spcPct val="90000"/>
              </a:lnSpc>
              <a:spcBef>
                <a:spcPts val="0"/>
              </a:spcBef>
              <a:spcAft>
                <a:spcPts val="1200"/>
              </a:spcAft>
              <a:buClr>
                <a:srgbClr val="B11F26"/>
              </a:buClr>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rPr>
              <a:t>Rapid </a:t>
            </a:r>
            <a:r>
              <a:rPr kumimoji="0" lang="en-GB" sz="1400" b="1" i="0" u="none" strike="noStrike" kern="1200" cap="none" spc="0" normalizeH="0" baseline="0" noProof="0" dirty="0">
                <a:ln>
                  <a:noFill/>
                </a:ln>
                <a:solidFill>
                  <a:schemeClr val="tx1"/>
                </a:solidFill>
                <a:effectLst/>
                <a:uLnTx/>
                <a:uFillTx/>
              </a:rPr>
              <a:t>expansion of healthcare to Tier II &amp; III cities </a:t>
            </a:r>
            <a:r>
              <a:rPr kumimoji="0" lang="en-GB" sz="1400" b="0" i="0" u="none" strike="noStrike" kern="1200" cap="none" spc="0" normalizeH="0" baseline="0" noProof="0" dirty="0">
                <a:ln>
                  <a:noFill/>
                </a:ln>
                <a:solidFill>
                  <a:schemeClr val="tx1"/>
                </a:solidFill>
                <a:effectLst/>
                <a:uLnTx/>
                <a:uFillTx/>
              </a:rPr>
              <a:t>to provide improved access to healthcare to address unmet need. </a:t>
            </a:r>
          </a:p>
          <a:p>
            <a:pPr marL="273050" marR="0" lvl="1" indent="-263525" algn="l" defTabSz="914400" rtl="0" eaLnBrk="1" fontAlgn="auto" latinLnBrk="0" hangingPunct="1">
              <a:lnSpc>
                <a:spcPct val="90000"/>
              </a:lnSpc>
              <a:spcBef>
                <a:spcPts val="0"/>
              </a:spcBef>
              <a:spcAft>
                <a:spcPts val="1200"/>
              </a:spcAft>
              <a:buClr>
                <a:srgbClr val="B11F26"/>
              </a:buClr>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rPr>
              <a:t>State/Central funded healthcare institutions to provide improved access to affordable care. </a:t>
            </a:r>
          </a:p>
          <a:p>
            <a:pPr marL="273050" marR="0" lvl="1" indent="-263525" algn="l" defTabSz="914400" rtl="0" eaLnBrk="1" fontAlgn="auto" latinLnBrk="0" hangingPunct="1">
              <a:lnSpc>
                <a:spcPct val="90000"/>
              </a:lnSpc>
              <a:spcBef>
                <a:spcPts val="0"/>
              </a:spcBef>
              <a:spcAft>
                <a:spcPts val="1200"/>
              </a:spcAft>
              <a:buClr>
                <a:srgbClr val="B11F26"/>
              </a:buClr>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rPr>
              <a:t>Door to door surveillance and health/wellness programs</a:t>
            </a:r>
          </a:p>
          <a:p>
            <a:pPr marL="273050" marR="0" lvl="1" indent="-263525" algn="l" defTabSz="914400" rtl="0" eaLnBrk="1" fontAlgn="auto" latinLnBrk="0" hangingPunct="1">
              <a:lnSpc>
                <a:spcPct val="90000"/>
              </a:lnSpc>
              <a:spcBef>
                <a:spcPts val="0"/>
              </a:spcBef>
              <a:spcAft>
                <a:spcPts val="1200"/>
              </a:spcAft>
              <a:buClr>
                <a:srgbClr val="B11F26"/>
              </a:buClr>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rPr>
              <a:t>Focus on ‘Make In India</a:t>
            </a:r>
            <a:r>
              <a:rPr kumimoji="0" lang="en-GB" sz="1400" b="0" i="0" u="none" strike="noStrike" kern="1200" cap="none" spc="0" normalizeH="0" baseline="0" noProof="0" dirty="0" smtClean="0">
                <a:ln>
                  <a:noFill/>
                </a:ln>
                <a:solidFill>
                  <a:schemeClr val="tx1"/>
                </a:solidFill>
                <a:effectLst/>
                <a:uLnTx/>
                <a:uFillTx/>
              </a:rPr>
              <a:t>’ </a:t>
            </a:r>
            <a:r>
              <a:rPr kumimoji="0" lang="en-GB" sz="1400" b="0" i="0" u="none" strike="noStrike" kern="1200" cap="none" spc="0" normalizeH="0" baseline="0" noProof="0" dirty="0" err="1" smtClean="0">
                <a:ln>
                  <a:noFill/>
                </a:ln>
                <a:solidFill>
                  <a:schemeClr val="tx1"/>
                </a:solidFill>
                <a:effectLst/>
                <a:uLnTx/>
                <a:uFillTx/>
              </a:rPr>
              <a:t>fo</a:t>
            </a:r>
            <a:r>
              <a:rPr lang="en-GB" sz="1400" dirty="0" smtClean="0">
                <a:solidFill>
                  <a:schemeClr val="tx1"/>
                </a:solidFill>
              </a:rPr>
              <a:t>r medical-device and pharmaceutical manufacturing. </a:t>
            </a:r>
            <a:endParaRPr kumimoji="0" lang="en-GB" sz="1400" b="0" i="0" u="none" strike="noStrike" kern="1200" cap="none" spc="0" normalizeH="0" baseline="0" noProof="0" dirty="0">
              <a:ln>
                <a:noFill/>
              </a:ln>
              <a:solidFill>
                <a:schemeClr val="tx1"/>
              </a:solidFill>
              <a:effectLst/>
              <a:uLnTx/>
              <a:uFillTx/>
            </a:endParaRPr>
          </a:p>
        </p:txBody>
      </p:sp>
      <p:pic>
        <p:nvPicPr>
          <p:cNvPr id="4" name="Picture 3">
            <a:extLst>
              <a:ext uri="{FF2B5EF4-FFF2-40B4-BE49-F238E27FC236}">
                <a16:creationId xmlns:a16="http://schemas.microsoft.com/office/drawing/2014/main" id="{78CE25FC-5168-40AC-9DC7-A3DBBF56CE25}"/>
              </a:ext>
            </a:extLst>
          </p:cNvPr>
          <p:cNvPicPr>
            <a:picLocks noChangeAspect="1"/>
          </p:cNvPicPr>
          <p:nvPr/>
        </p:nvPicPr>
        <p:blipFill rotWithShape="1">
          <a:blip r:embed="rId2"/>
          <a:srcRect r="16158"/>
          <a:stretch/>
        </p:blipFill>
        <p:spPr>
          <a:xfrm>
            <a:off x="5897880" y="1808163"/>
            <a:ext cx="5839325" cy="4505598"/>
          </a:xfrm>
          <a:prstGeom prst="rect">
            <a:avLst/>
          </a:prstGeom>
        </p:spPr>
      </p:pic>
      <p:sp>
        <p:nvSpPr>
          <p:cNvPr id="5" name="Title 1">
            <a:extLst>
              <a:ext uri="{FF2B5EF4-FFF2-40B4-BE49-F238E27FC236}">
                <a16:creationId xmlns:a16="http://schemas.microsoft.com/office/drawing/2014/main" id="{AEB33FF0-AAAD-48E6-A7D5-C9D0797712C1}"/>
              </a:ext>
            </a:extLst>
          </p:cNvPr>
          <p:cNvSpPr>
            <a:spLocks noGrp="1"/>
          </p:cNvSpPr>
          <p:nvPr>
            <p:ph type="title"/>
          </p:nvPr>
        </p:nvSpPr>
        <p:spPr>
          <a:xfrm>
            <a:off x="317658" y="909002"/>
            <a:ext cx="11556683" cy="620395"/>
          </a:xfrm>
        </p:spPr>
        <p:txBody>
          <a:bodyPr/>
          <a:lstStyle/>
          <a:p>
            <a:r>
              <a:rPr lang="en-US" sz="3300">
                <a:solidFill>
                  <a:srgbClr val="C00000"/>
                </a:solidFill>
              </a:rPr>
              <a:t>Regulatory Landscape &amp; Government Policies</a:t>
            </a:r>
          </a:p>
        </p:txBody>
      </p:sp>
      <p:sp>
        <p:nvSpPr>
          <p:cNvPr id="6" name="TextBox 5">
            <a:extLst>
              <a:ext uri="{FF2B5EF4-FFF2-40B4-BE49-F238E27FC236}">
                <a16:creationId xmlns:a16="http://schemas.microsoft.com/office/drawing/2014/main" id="{AB1630FF-CE9E-4E21-ADCD-4BECBBFF86CE}"/>
              </a:ext>
            </a:extLst>
          </p:cNvPr>
          <p:cNvSpPr txBox="1"/>
          <p:nvPr/>
        </p:nvSpPr>
        <p:spPr>
          <a:xfrm>
            <a:off x="9074216" y="6261185"/>
            <a:ext cx="2662989" cy="369332"/>
          </a:xfrm>
          <a:prstGeom prst="rect">
            <a:avLst/>
          </a:prstGeom>
          <a:noFill/>
        </p:spPr>
        <p:txBody>
          <a:bodyPr wrap="square" rtlCol="0">
            <a:spAutoFit/>
          </a:bodyPr>
          <a:lstStyle/>
          <a:p>
            <a:pPr algn="r"/>
            <a:r>
              <a:rPr lang="en-GB"/>
              <a:t>Source: Invest India</a:t>
            </a:r>
          </a:p>
        </p:txBody>
      </p:sp>
    </p:spTree>
    <p:extLst>
      <p:ext uri="{BB962C8B-B14F-4D97-AF65-F5344CB8AC3E}">
        <p14:creationId xmlns:p14="http://schemas.microsoft.com/office/powerpoint/2010/main" val="2195902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26" y="1009037"/>
            <a:ext cx="9918351" cy="834484"/>
          </a:xfrm>
        </p:spPr>
        <p:txBody>
          <a:bodyPr/>
          <a:lstStyle/>
          <a:p>
            <a:r>
              <a:rPr lang="en-GB" dirty="0" smtClean="0"/>
              <a:t>Overview of Medical Device industry in India</a:t>
            </a:r>
            <a:endParaRPr lang="en-GB" dirty="0"/>
          </a:p>
        </p:txBody>
      </p:sp>
      <p:sp>
        <p:nvSpPr>
          <p:cNvPr id="3" name="Content Placeholder 2"/>
          <p:cNvSpPr>
            <a:spLocks noGrp="1"/>
          </p:cNvSpPr>
          <p:nvPr>
            <p:ph idx="1"/>
          </p:nvPr>
        </p:nvSpPr>
        <p:spPr>
          <a:xfrm>
            <a:off x="319025" y="1506072"/>
            <a:ext cx="9935016" cy="5039782"/>
          </a:xfrm>
        </p:spPr>
        <p:txBody>
          <a:bodyPr/>
          <a:lstStyle/>
          <a:p>
            <a:pPr marL="342900" indent="-342900">
              <a:buFont typeface="Wingdings" panose="05000000000000000000" pitchFamily="2" charset="2"/>
              <a:buChar char="q"/>
            </a:pPr>
            <a:r>
              <a:rPr lang="en-GB" sz="2000" dirty="0"/>
              <a:t>Medical device/Med-tech industry expected to grow to US$ 25bn by 2025. Roughly 80% of imported medical devices in the market</a:t>
            </a:r>
            <a:r>
              <a:rPr lang="en-GB" sz="2000" dirty="0" smtClean="0"/>
              <a:t>.</a:t>
            </a:r>
            <a:endParaRPr lang="en-GB" sz="2000" dirty="0"/>
          </a:p>
          <a:p>
            <a:pPr marL="342900" indent="-342900">
              <a:buFont typeface="Wingdings" panose="05000000000000000000" pitchFamily="2" charset="2"/>
              <a:buChar char="q"/>
            </a:pPr>
            <a:r>
              <a:rPr lang="en-GB" sz="2000" dirty="0"/>
              <a:t>Point-of-care diagnostics market to be worth US$ 46.7bn (2024, growing at 14.6% CAGR) and Ai in healthcare expected </a:t>
            </a:r>
            <a:r>
              <a:rPr lang="en-GB" sz="2000" dirty="0" smtClean="0"/>
              <a:t>to cross US</a:t>
            </a:r>
            <a:r>
              <a:rPr lang="en-GB" sz="2000" dirty="0"/>
              <a:t>$ 6bn </a:t>
            </a:r>
            <a:r>
              <a:rPr lang="en-GB" sz="2000" dirty="0" smtClean="0"/>
              <a:t>by 2022. </a:t>
            </a:r>
          </a:p>
          <a:p>
            <a:pPr marL="342900" indent="-342900">
              <a:buFont typeface="Wingdings" panose="05000000000000000000" pitchFamily="2" charset="2"/>
              <a:buChar char="q"/>
            </a:pPr>
            <a:r>
              <a:rPr lang="en-GB" sz="2000" dirty="0" smtClean="0"/>
              <a:t>Impetus </a:t>
            </a:r>
            <a:r>
              <a:rPr lang="en-GB" sz="2000" dirty="0"/>
              <a:t>on the India Medical Devices </a:t>
            </a:r>
            <a:r>
              <a:rPr lang="en-GB" sz="2000" dirty="0" smtClean="0"/>
              <a:t>(</a:t>
            </a:r>
            <a:r>
              <a:rPr lang="en-GB" sz="2000" dirty="0" err="1" smtClean="0"/>
              <a:t>Medtech</a:t>
            </a:r>
            <a:r>
              <a:rPr lang="en-GB" sz="2000" dirty="0"/>
              <a:t>) sector </a:t>
            </a:r>
          </a:p>
          <a:p>
            <a:pPr lvl="1"/>
            <a:r>
              <a:rPr lang="en-GB" sz="1600" dirty="0" smtClean="0"/>
              <a:t>In </a:t>
            </a:r>
            <a:r>
              <a:rPr lang="en-GB" sz="1600" dirty="0"/>
              <a:t>2019, </a:t>
            </a:r>
            <a:r>
              <a:rPr lang="en-GB" sz="1600" dirty="0" err="1"/>
              <a:t>GoI</a:t>
            </a:r>
            <a:r>
              <a:rPr lang="en-GB" sz="1600" dirty="0"/>
              <a:t> approved to establish four medical device parks in India to facilitate reduction in manufacturing cost of medical devices in the country and to setup world class common infrastructure facilities, testing facilities, etc. </a:t>
            </a:r>
            <a:endParaRPr lang="en-GB" sz="1600" dirty="0" smtClean="0"/>
          </a:p>
          <a:p>
            <a:pPr lvl="1"/>
            <a:r>
              <a:rPr lang="en-GB" sz="1600" dirty="0"/>
              <a:t>65% of the manufacturers in India comprise of domestic players operating in the consumables segment. They mainly cater to local consumption and have limited exports. On the contrary, large MNCs lead the high technology end of the medical devices market with extensive service </a:t>
            </a:r>
            <a:r>
              <a:rPr lang="en-GB" sz="1600" dirty="0" smtClean="0"/>
              <a:t>networks</a:t>
            </a:r>
            <a:r>
              <a:rPr lang="en-GB" sz="1600" dirty="0"/>
              <a:t>.</a:t>
            </a:r>
            <a:endParaRPr lang="en-GB" sz="1600" dirty="0" smtClean="0"/>
          </a:p>
          <a:p>
            <a:pPr lvl="1"/>
            <a:r>
              <a:rPr lang="en-GB" sz="1600" dirty="0" smtClean="0"/>
              <a:t>There </a:t>
            </a:r>
            <a:r>
              <a:rPr lang="en-GB" sz="1600" dirty="0"/>
              <a:t>are roughly 750 to 800 domestic medical devices manufacturers in India, with an average investment of GBP 1.61 to GBP 1.89 million and average turnover of GBP 4.34 to GBP 4.83 million</a:t>
            </a:r>
            <a:endParaRPr lang="en-GB" sz="1600" dirty="0" smtClean="0"/>
          </a:p>
          <a:p>
            <a:r>
              <a:rPr lang="en-GB" sz="2000" dirty="0" smtClean="0"/>
              <a:t>The </a:t>
            </a:r>
            <a:r>
              <a:rPr lang="en-GB" sz="2000" dirty="0"/>
              <a:t>current market for MedTech in India </a:t>
            </a:r>
            <a:r>
              <a:rPr lang="en-GB" sz="2000" dirty="0" smtClean="0"/>
              <a:t>is </a:t>
            </a:r>
            <a:r>
              <a:rPr lang="en-GB" sz="2000" dirty="0"/>
              <a:t>expected to grow at CAGR of 9.7% to reach </a:t>
            </a:r>
            <a:r>
              <a:rPr lang="en-GB" sz="2000" dirty="0" smtClean="0"/>
              <a:t>£10.1 </a:t>
            </a:r>
            <a:r>
              <a:rPr lang="en-GB" sz="2000" dirty="0" err="1"/>
              <a:t>bn</a:t>
            </a:r>
            <a:r>
              <a:rPr lang="en-GB" sz="2000" dirty="0"/>
              <a:t> by 2025</a:t>
            </a:r>
          </a:p>
        </p:txBody>
      </p:sp>
    </p:spTree>
    <p:extLst>
      <p:ext uri="{BB962C8B-B14F-4D97-AF65-F5344CB8AC3E}">
        <p14:creationId xmlns:p14="http://schemas.microsoft.com/office/powerpoint/2010/main" val="3689752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3A35DC17736F468D64BAA156CE8F53" ma:contentTypeVersion="12" ma:contentTypeDescription="Create a new document." ma:contentTypeScope="" ma:versionID="b644cea8f206b42e0619a82c3c6fd196">
  <xsd:schema xmlns:xsd="http://www.w3.org/2001/XMLSchema" xmlns:xs="http://www.w3.org/2001/XMLSchema" xmlns:p="http://schemas.microsoft.com/office/2006/metadata/properties" xmlns:ns1="http://schemas.microsoft.com/sharepoint/v3" xmlns:ns3="93d165ef-14eb-4a81-aa32-17bffab03bcd" targetNamespace="http://schemas.microsoft.com/office/2006/metadata/properties" ma:root="true" ma:fieldsID="0afd1db9d8f046629f604e2d3700bd02" ns1:_="" ns3:_="">
    <xsd:import namespace="http://schemas.microsoft.com/sharepoint/v3"/>
    <xsd:import namespace="93d165ef-14eb-4a81-aa32-17bffab03bcd"/>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d165ef-14eb-4a81-aa32-17bffab03b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FA712B-035C-48E8-A409-82F732D8FA3E}">
  <ds:schemaRefs>
    <ds:schemaRef ds:uri="http://schemas.microsoft.com/sharepoint/v3/contenttype/forms"/>
  </ds:schemaRefs>
</ds:datastoreItem>
</file>

<file path=customXml/itemProps2.xml><?xml version="1.0" encoding="utf-8"?>
<ds:datastoreItem xmlns:ds="http://schemas.openxmlformats.org/officeDocument/2006/customXml" ds:itemID="{D6FA6953-5218-48F5-A80C-8938D3F8CD4E}">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http://purl.org/dc/terms/"/>
    <ds:schemaRef ds:uri="http://schemas.openxmlformats.org/package/2006/metadata/core-properties"/>
    <ds:schemaRef ds:uri="93d165ef-14eb-4a81-aa32-17bffab03bc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7BB8AE5-C46A-4F37-83F2-2B4F3F75A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d165ef-14eb-4a81-aa32-17bffab03b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TotalTime>
  <Words>2351</Words>
  <Application>Microsoft Office PowerPoint</Application>
  <PresentationFormat>Widescreen</PresentationFormat>
  <Paragraphs>241</Paragraphs>
  <Slides>19</Slides>
  <Notes>10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MS PGothic</vt:lpstr>
      <vt:lpstr>Arial</vt:lpstr>
      <vt:lpstr>Calibri</vt:lpstr>
      <vt:lpstr>Gill Sans</vt:lpstr>
      <vt:lpstr>Interstate</vt:lpstr>
      <vt:lpstr>Interstate Regular</vt:lpstr>
      <vt:lpstr>Open Sans Extrabold</vt:lpstr>
      <vt:lpstr>System Font Regular</vt:lpstr>
      <vt:lpstr>Times New Roman</vt:lpstr>
      <vt:lpstr>Wingdings</vt:lpstr>
      <vt:lpstr>ヒラギノ角ゴ ProN W3</vt:lpstr>
      <vt:lpstr>1_Title &amp; Subtitle</vt:lpstr>
      <vt:lpstr>Title &amp; Subtitle</vt:lpstr>
      <vt:lpstr>6_Title &amp; Subtitle</vt:lpstr>
      <vt:lpstr>Market Entry in India</vt:lpstr>
      <vt:lpstr>UK Government Trade and India</vt:lpstr>
      <vt:lpstr>India Healthcare Market Overview</vt:lpstr>
      <vt:lpstr>India's fast growing Healthcare market</vt:lpstr>
      <vt:lpstr>PowerPoint Presentation</vt:lpstr>
      <vt:lpstr>PowerPoint Presentation</vt:lpstr>
      <vt:lpstr>Why we are interested in India Healthcare</vt:lpstr>
      <vt:lpstr>Regulatory Landscape &amp; Government Policies</vt:lpstr>
      <vt:lpstr>Overview of Medical Device industry in India</vt:lpstr>
      <vt:lpstr>Growth drivers and opportunities</vt:lpstr>
      <vt:lpstr>Government incentives and initiatives</vt:lpstr>
      <vt:lpstr>India’s MedTech Market: Recommendations</vt:lpstr>
      <vt:lpstr>Healthcare : Major Industry Players</vt:lpstr>
      <vt:lpstr>Events 2022-2023:</vt:lpstr>
      <vt:lpstr>Doing Business in India</vt:lpstr>
      <vt:lpstr>Market Entry Considerations</vt:lpstr>
      <vt:lpstr>For success in India…</vt:lpstr>
      <vt:lpstr>Our teams – here to help</vt:lpstr>
      <vt:lpstr>Thanks for listening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Meha Haria</dc:creator>
  <cp:lastModifiedBy>Ashwin Ravindran</cp:lastModifiedBy>
  <cp:revision>76</cp:revision>
  <dcterms:created xsi:type="dcterms:W3CDTF">2020-04-27T04:25:53Z</dcterms:created>
  <dcterms:modified xsi:type="dcterms:W3CDTF">2022-08-19T06:48:45Z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0x010100313A35DC17736F468D64BAA156CE8F53</vt:lpwstr>
  </property>
  <property fmtid="{D5CDD505-2E9C-101B-9397-08002B2CF9AE}" pid="3" name="MSIP_Label_c1c05e37-788c-4c59-b50e-5c98323c0a70_Enabled">
    <vt:lpwstr>true</vt:lpwstr>
  </property>
  <property fmtid="{D5CDD505-2E9C-101B-9397-08002B2CF9AE}" pid="4" name="MSIP_Label_c1c05e37-788c-4c59-b50e-5c98323c0a70_SetDate">
    <vt:lpwstr>2021-02-02T09:41:23Z</vt:lpwstr>
  </property>
  <property fmtid="{D5CDD505-2E9C-101B-9397-08002B2CF9AE}" pid="5" name="MSIP_Label_c1c05e37-788c-4c59-b50e-5c98323c0a70_Method">
    <vt:lpwstr>Standard</vt:lpwstr>
  </property>
  <property fmtid="{D5CDD505-2E9C-101B-9397-08002B2CF9AE}" pid="6" name="MSIP_Label_c1c05e37-788c-4c59-b50e-5c98323c0a70_Name">
    <vt:lpwstr>OFFICIAL</vt:lpwstr>
  </property>
  <property fmtid="{D5CDD505-2E9C-101B-9397-08002B2CF9AE}" pid="7" name="MSIP_Label_c1c05e37-788c-4c59-b50e-5c98323c0a70_SiteId">
    <vt:lpwstr>8fa217ec-33aa-46fb-ad96-dfe68006bb86</vt:lpwstr>
  </property>
  <property fmtid="{D5CDD505-2E9C-101B-9397-08002B2CF9AE}" pid="8" name="MSIP_Label_c1c05e37-788c-4c59-b50e-5c98323c0a70_ActionId">
    <vt:lpwstr>1c8e77dd-811b-4be7-adfb-8f049f56f44f</vt:lpwstr>
  </property>
  <property fmtid="{D5CDD505-2E9C-101B-9397-08002B2CF9AE}" pid="9" name="MSIP_Label_c1c05e37-788c-4c59-b50e-5c98323c0a70_ContentBits">
    <vt:lpwstr>0</vt:lpwstr>
  </property>
</Properties>
</file>