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10" r:id="rId5"/>
    <p:sldId id="325" r:id="rId6"/>
    <p:sldId id="342" r:id="rId7"/>
    <p:sldId id="328" r:id="rId8"/>
    <p:sldId id="344" r:id="rId9"/>
    <p:sldId id="346" r:id="rId10"/>
    <p:sldId id="347" r:id="rId11"/>
    <p:sldId id="348" r:id="rId12"/>
    <p:sldId id="349" r:id="rId13"/>
    <p:sldId id="357" r:id="rId14"/>
    <p:sldId id="352" r:id="rId15"/>
    <p:sldId id="353" r:id="rId16"/>
    <p:sldId id="330" r:id="rId17"/>
    <p:sldId id="361" r:id="rId18"/>
    <p:sldId id="354" r:id="rId19"/>
    <p:sldId id="331" r:id="rId20"/>
    <p:sldId id="336" r:id="rId21"/>
    <p:sldId id="337" r:id="rId22"/>
    <p:sldId id="360" r:id="rId23"/>
    <p:sldId id="359" r:id="rId24"/>
  </p:sldIdLst>
  <p:sldSz cx="12192000" cy="6858000"/>
  <p:notesSz cx="12192000" cy="6858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6"/>
    <a:srgbClr val="FCF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1" autoAdjust="0"/>
    <p:restoredTop sz="59679" autoAdjust="0"/>
  </p:normalViewPr>
  <p:slideViewPr>
    <p:cSldViewPr>
      <p:cViewPr>
        <p:scale>
          <a:sx n="50" d="100"/>
          <a:sy n="50" d="100"/>
        </p:scale>
        <p:origin x="1248"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852C81D-50A1-4356-A09C-4EC1D389FC14}" type="datetimeFigureOut">
              <a:rPr lang="en-GB"/>
              <a:pPr>
                <a:defRPr/>
              </a:pPr>
              <a:t>07/10/2022</a:t>
            </a:fld>
            <a:endParaRPr lang="en-GB"/>
          </a:p>
        </p:txBody>
      </p:sp>
      <p:sp>
        <p:nvSpPr>
          <p:cNvPr id="4" name="Footer Placeholder 3"/>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5" name="Slide Number Placeholder 4"/>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002A155-98E1-40CB-8E77-8F380A0CBA1B}"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A509FCA-4015-4EDD-A348-B1CFABCBE443}" type="datetimeFigureOut">
              <a:rPr lang="en-GB"/>
              <a:pPr>
                <a:defRPr/>
              </a:pPr>
              <a:t>07/10/2022</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DA07237-FCFB-42B4-B004-5362C7863815}" type="slidenum">
              <a:rPr lang="en-GB"/>
              <a:pPr>
                <a:defRPr/>
              </a:pPr>
              <a:t>‹#›</a:t>
            </a:fld>
            <a:endParaRPr lang="en-GB"/>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latin typeface="Arial" charset="0"/>
                <a:cs typeface="Arial" charset="0"/>
              </a:rPr>
              <a:t>Hello,</a:t>
            </a:r>
            <a:r>
              <a:rPr lang="en-US" altLang="zh-CN" baseline="0" dirty="0">
                <a:latin typeface="Arial" charset="0"/>
                <a:cs typeface="Arial" charset="0"/>
              </a:rPr>
              <a:t> everyone.  Thanks for joining the session today. First of all, I would like to introduce myself that I am Rita, based in DIT China Guangzhou’s medical device team. Glad to share with you the information of China market in the next an hour. </a:t>
            </a:r>
            <a:endParaRPr lang="en-GB" altLang="zh-CN" dirty="0">
              <a:ea typeface="宋体" charset="-122"/>
            </a:endParaRPr>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EB7D98-8DCE-4FCB-B22A-5B2E08ED2DCA}" type="slidenum">
              <a:rPr lang="en-GB" altLang="zh-CN">
                <a:ea typeface="宋体" charset="-122"/>
              </a:rPr>
              <a:pPr fontAlgn="base">
                <a:spcBef>
                  <a:spcPct val="0"/>
                </a:spcBef>
                <a:spcAft>
                  <a:spcPct val="0"/>
                </a:spcAft>
                <a:defRPr/>
              </a:pPr>
              <a:t>1</a:t>
            </a:fld>
            <a:endParaRPr lang="en-GB" altLang="zh-CN">
              <a:ea typeface="宋体" charset="-122"/>
            </a:endParaRPr>
          </a:p>
        </p:txBody>
      </p:sp>
      <p:sp>
        <p:nvSpPr>
          <p:cNvPr id="10244"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altLang="zh-CN">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these are the specifi</a:t>
            </a:r>
            <a:r>
              <a:rPr lang="en-GB" baseline="0" dirty="0"/>
              <a:t>c demand from relevant companies, including biomaterial, </a:t>
            </a:r>
            <a:r>
              <a:rPr lang="en-GB" sz="1200" dirty="0" err="1">
                <a:solidFill>
                  <a:srgbClr val="002060"/>
                </a:solidFill>
                <a:latin typeface="arial" panose="020B0604020202020204" pitchFamily="34" charset="0"/>
                <a:cs typeface="arial" panose="020B0604020202020204" pitchFamily="34" charset="0"/>
              </a:rPr>
              <a:t>CardioVascular</a:t>
            </a:r>
            <a:r>
              <a:rPr lang="en-GB" sz="1200" dirty="0">
                <a:solidFill>
                  <a:srgbClr val="002060"/>
                </a:solidFill>
                <a:latin typeface="arial" panose="020B0604020202020204" pitchFamily="34" charset="0"/>
                <a:cs typeface="arial" panose="020B0604020202020204" pitchFamily="34" charset="0"/>
              </a:rPr>
              <a:t> product, </a:t>
            </a:r>
            <a:r>
              <a:rPr lang="en-US" sz="1200" dirty="0">
                <a:solidFill>
                  <a:srgbClr val="002060"/>
                </a:solidFill>
                <a:latin typeface="arial" panose="020B0604020202020204" pitchFamily="34" charset="0"/>
                <a:cs typeface="arial" panose="020B0604020202020204" pitchFamily="34" charset="0"/>
              </a:rPr>
              <a:t>Neurosurgical relevant products.</a:t>
            </a:r>
            <a:r>
              <a:rPr lang="en-US" sz="1200" baseline="0" dirty="0">
                <a:solidFill>
                  <a:srgbClr val="002060"/>
                </a:solidFill>
                <a:latin typeface="arial" panose="020B0604020202020204" pitchFamily="34" charset="0"/>
                <a:cs typeface="arial" panose="020B0604020202020204" pitchFamily="34" charset="0"/>
              </a:rPr>
              <a:t> </a:t>
            </a:r>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70D8D3E-F48F-40D6-9542-13F229491BBF}" type="slidenum">
              <a:rPr lang="en-GB" smtClean="0"/>
              <a:t>10</a:t>
            </a:fld>
            <a:endParaRPr lang="en-GB"/>
          </a:p>
        </p:txBody>
      </p:sp>
    </p:spTree>
    <p:extLst>
      <p:ext uri="{BB962C8B-B14F-4D97-AF65-F5344CB8AC3E}">
        <p14:creationId xmlns:p14="http://schemas.microsoft.com/office/powerpoint/2010/main" val="111760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is about imaging market. </a:t>
            </a:r>
          </a:p>
          <a:p>
            <a:endParaRPr lang="en-GB" dirty="0"/>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China's demand for Diagnostic Medical Equipment has grown at a fast pace in the past decade, valued at £11.7b in 2021. Market size will reach £15.65b by 2025. </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Market segment: CT 22%, MRI 19%, Ultrasound 17%.</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China’s high-end Imaging market is dominated by foreign brands and there is a huge room for growth. </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The major factors driving growth of diagnostic imaging market include the rise of chronic diseases, increased adoption of advanced technologies and rise in an ageing population.</a:t>
            </a:r>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70D8D3E-F48F-40D6-9542-13F229491BBF}" type="slidenum">
              <a:rPr lang="en-GB" smtClean="0"/>
              <a:t>11</a:t>
            </a:fld>
            <a:endParaRPr lang="en-GB"/>
          </a:p>
        </p:txBody>
      </p:sp>
    </p:spTree>
    <p:extLst>
      <p:ext uri="{BB962C8B-B14F-4D97-AF65-F5344CB8AC3E}">
        <p14:creationId xmlns:p14="http://schemas.microsoft.com/office/powerpoint/2010/main" val="69295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a:t>
            </a:r>
            <a:r>
              <a:rPr lang="en-GB" baseline="0" dirty="0"/>
              <a:t> are some of the demand, including R&amp;D collaboration, innovative life support products, etc. </a:t>
            </a:r>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70D8D3E-F48F-40D6-9542-13F229491BBF}" type="slidenum">
              <a:rPr lang="en-GB" smtClean="0"/>
              <a:t>12</a:t>
            </a:fld>
            <a:endParaRPr lang="en-GB"/>
          </a:p>
        </p:txBody>
      </p:sp>
    </p:spTree>
    <p:extLst>
      <p:ext uri="{BB962C8B-B14F-4D97-AF65-F5344CB8AC3E}">
        <p14:creationId xmlns:p14="http://schemas.microsoft.com/office/powerpoint/2010/main" val="413649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a:t>
            </a:r>
            <a:r>
              <a:rPr lang="en-US" baseline="0" dirty="0"/>
              <a:t>s those areas mentioned just now, there are hot demands in areas of assistive ageing devices, rehabilitation, mother &amp; childcare products, Ophthalmology, dental, cosmetic medicines. You can find the details here which we can share the presentation with you later. </a:t>
            </a:r>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7DA07237-FCFB-42B4-B004-5362C7863815}" type="slidenum">
              <a:rPr lang="en-GB" smtClean="0"/>
              <a:pPr>
                <a:defRPr/>
              </a:pPr>
              <a:t>13</a:t>
            </a:fld>
            <a:endParaRPr lang="en-GB"/>
          </a:p>
        </p:txBody>
      </p:sp>
    </p:spTree>
    <p:extLst>
      <p:ext uri="{BB962C8B-B14F-4D97-AF65-F5344CB8AC3E}">
        <p14:creationId xmlns:p14="http://schemas.microsoft.com/office/powerpoint/2010/main" val="392962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latin typeface="Arial" charset="0"/>
                <a:cs typeface="Arial" charset="0"/>
              </a:rPr>
              <a:t>AK Medical and JRI, a story of imports to China leading to investment and a UK –China research partnership. </a:t>
            </a:r>
          </a:p>
          <a:p>
            <a:pPr eaLnBrk="1" hangingPunct="1">
              <a:spcBef>
                <a:spcPct val="0"/>
              </a:spcBef>
            </a:pPr>
            <a:r>
              <a:rPr lang="en-US" altLang="zh-CN" dirty="0">
                <a:latin typeface="Arial" charset="0"/>
                <a:cs typeface="Arial" charset="0"/>
              </a:rPr>
              <a:t>With the support of DIT, JRI was connected to the Chinese partner AK medical and start to import g high quality </a:t>
            </a:r>
            <a:r>
              <a:rPr lang="en-US" altLang="zh-CN" dirty="0" err="1">
                <a:latin typeface="Arial" charset="0"/>
                <a:cs typeface="Arial" charset="0"/>
              </a:rPr>
              <a:t>orthopaedic</a:t>
            </a:r>
            <a:r>
              <a:rPr lang="en-US" altLang="zh-CN" dirty="0">
                <a:latin typeface="Arial" charset="0"/>
                <a:cs typeface="Arial" charset="0"/>
              </a:rPr>
              <a:t> joints from</a:t>
            </a:r>
            <a:r>
              <a:rPr lang="en-US" altLang="zh-CN" baseline="0" dirty="0">
                <a:latin typeface="Arial" charset="0"/>
                <a:cs typeface="Arial" charset="0"/>
              </a:rPr>
              <a:t> </a:t>
            </a:r>
            <a:r>
              <a:rPr lang="en-US" altLang="zh-CN" dirty="0">
                <a:latin typeface="Arial" charset="0"/>
                <a:cs typeface="Arial" charset="0"/>
              </a:rPr>
              <a:t>JRI since 2014. Demand for the products and feedback on their quality was so good, that AK Medical invested in JRI and together the two companies opened a joint R&amp;D </a:t>
            </a:r>
            <a:r>
              <a:rPr lang="en-US" altLang="zh-CN" dirty="0" err="1">
                <a:latin typeface="Arial" charset="0"/>
                <a:cs typeface="Arial" charset="0"/>
              </a:rPr>
              <a:t>centre</a:t>
            </a:r>
            <a:r>
              <a:rPr lang="en-US" altLang="zh-CN" dirty="0">
                <a:latin typeface="Arial" charset="0"/>
                <a:cs typeface="Arial" charset="0"/>
              </a:rPr>
              <a:t> in Sheffield.</a:t>
            </a:r>
          </a:p>
          <a:p>
            <a:pPr eaLnBrk="1" hangingPunct="1">
              <a:spcBef>
                <a:spcPct val="0"/>
              </a:spcBef>
            </a:pPr>
            <a:endParaRPr lang="en-GB" altLang="zh-CN" dirty="0">
              <a:latin typeface="Arial" charset="0"/>
              <a:cs typeface="Arial" charset="0"/>
            </a:endParaRPr>
          </a:p>
          <a:p>
            <a:pPr eaLnBrk="1" hangingPunct="1">
              <a:spcBef>
                <a:spcPct val="0"/>
              </a:spcBef>
            </a:pPr>
            <a:endParaRPr lang="en-GB" altLang="zh-CN" dirty="0">
              <a:cs typeface="Arial" charset="0"/>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CF2C4E-3534-49D0-AB3C-06B915613030}" type="slidenum">
              <a:rPr kumimoji="0" lang="en-GB" altLang="zh-CN" sz="1200" b="0" i="0" u="none" strike="noStrike" kern="1200" cap="none" spc="0" normalizeH="0" baseline="0" noProof="0">
                <a:ln>
                  <a:noFill/>
                </a:ln>
                <a:solidFill>
                  <a:prstClr val="black"/>
                </a:solidFill>
                <a:effectLst/>
                <a:uLnTx/>
                <a:uFillTx/>
                <a:latin typeface="Calibri"/>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zh-CN" sz="1200" b="0" i="0" u="none" strike="noStrike" kern="1200" cap="none" spc="0" normalizeH="0" baseline="0" noProof="0">
              <a:ln>
                <a:noFill/>
              </a:ln>
              <a:solidFill>
                <a:prstClr val="black"/>
              </a:solidFill>
              <a:effectLst/>
              <a:uLnTx/>
              <a:uFillTx/>
              <a:latin typeface="Calibri"/>
              <a:ea typeface="宋体" charset="-122"/>
              <a:cs typeface="+mn-cs"/>
            </a:endParaRPr>
          </a:p>
        </p:txBody>
      </p:sp>
      <p:sp>
        <p:nvSpPr>
          <p:cNvPr id="2355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zh-CN" sz="1200" b="0" i="0" u="none" strike="noStrike" kern="1200" cap="none" spc="0" normalizeH="0" baseline="0" noProof="0">
              <a:ln>
                <a:noFill/>
              </a:ln>
              <a:solidFill>
                <a:prstClr val="black"/>
              </a:solidFill>
              <a:effectLst/>
              <a:uLnTx/>
              <a:uFillTx/>
              <a:latin typeface="Calibri"/>
              <a:ea typeface="宋体"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a:t>
            </a:r>
            <a:r>
              <a:rPr lang="en-US" baseline="0" dirty="0"/>
              <a:t> two </a:t>
            </a:r>
            <a:r>
              <a:rPr lang="en-US" altLang="zh-CN" baseline="0" dirty="0"/>
              <a:t>pairs mentioned just now</a:t>
            </a:r>
            <a:r>
              <a:rPr lang="en-US" dirty="0"/>
              <a:t>,</a:t>
            </a:r>
            <a:r>
              <a:rPr lang="en-US" baseline="0" dirty="0"/>
              <a:t> we have been supporting many other UK companies on China market, mainly by </a:t>
            </a:r>
          </a:p>
          <a:p>
            <a:endParaRPr lang="en-US" baseline="0" dirty="0"/>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Inviting to DIT event to raise profile/brand</a:t>
            </a:r>
            <a:r>
              <a:rPr lang="en-US" baseline="0" dirty="0">
                <a:solidFill>
                  <a:srgbClr val="002060"/>
                </a:solidFill>
                <a:latin typeface="Arial" panose="020B0604020202020204" pitchFamily="34" charset="0"/>
                <a:cs typeface="Arial" panose="020B0604020202020204" pitchFamily="34" charset="0"/>
              </a:rPr>
              <a:t> awareness</a:t>
            </a: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Arranging one-to-one meetings with potential distributors/partners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Providing market reports &amp; insights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Accessing to government contact </a:t>
            </a:r>
          </a:p>
          <a:p>
            <a:endParaRPr lang="en-US" baseline="0" dirty="0"/>
          </a:p>
          <a:p>
            <a:r>
              <a:rPr lang="en-US" baseline="0" dirty="0"/>
              <a:t>And we look forward to work with more in the future, which is why we are here today. </a:t>
            </a:r>
          </a:p>
          <a:p>
            <a:r>
              <a:rPr lang="en-US" baseline="0" dirty="0"/>
              <a:t> </a:t>
            </a:r>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70D8D3E-F48F-40D6-9542-13F229491BBF}" type="slidenum">
              <a:rPr lang="en-GB" smtClean="0"/>
              <a:t>15</a:t>
            </a:fld>
            <a:endParaRPr lang="en-GB"/>
          </a:p>
        </p:txBody>
      </p:sp>
    </p:spTree>
    <p:extLst>
      <p:ext uri="{BB962C8B-B14F-4D97-AF65-F5344CB8AC3E}">
        <p14:creationId xmlns:p14="http://schemas.microsoft.com/office/powerpoint/2010/main" val="316206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latin typeface="Arial" charset="0"/>
                <a:cs typeface="Arial" charset="0"/>
              </a:rPr>
              <a:t>So all</a:t>
            </a:r>
            <a:r>
              <a:rPr lang="en-US" altLang="zh-CN" baseline="0" dirty="0">
                <a:latin typeface="Arial" charset="0"/>
                <a:cs typeface="Arial" charset="0"/>
              </a:rPr>
              <a:t> in all, h</a:t>
            </a:r>
            <a:r>
              <a:rPr lang="en-US" altLang="zh-CN" dirty="0">
                <a:latin typeface="Arial" charset="0"/>
                <a:cs typeface="Arial" charset="0"/>
              </a:rPr>
              <a:t>ere are what you need to consider for entering the China market:</a:t>
            </a:r>
          </a:p>
          <a:p>
            <a:pPr eaLnBrk="1" hangingPunct="1">
              <a:spcBef>
                <a:spcPct val="0"/>
              </a:spcBef>
            </a:pPr>
            <a:r>
              <a:rPr lang="en-US" altLang="zh-CN" dirty="0">
                <a:latin typeface="Arial" charset="0"/>
                <a:cs typeface="Arial" charset="0"/>
              </a:rPr>
              <a:t>Does China fit into your global strategy? </a:t>
            </a:r>
          </a:p>
          <a:p>
            <a:pPr eaLnBrk="1" hangingPunct="1">
              <a:spcBef>
                <a:spcPct val="0"/>
              </a:spcBef>
            </a:pPr>
            <a:r>
              <a:rPr lang="en-US" altLang="zh-CN" dirty="0">
                <a:latin typeface="Arial" charset="0"/>
                <a:cs typeface="Arial" charset="0"/>
              </a:rPr>
              <a:t>Do you know the regulatory pathway, timelines and IP strategy in China?</a:t>
            </a:r>
          </a:p>
          <a:p>
            <a:pPr eaLnBrk="1" hangingPunct="1">
              <a:spcBef>
                <a:spcPct val="0"/>
              </a:spcBef>
            </a:pPr>
            <a:r>
              <a:rPr lang="en-US" altLang="zh-CN" dirty="0">
                <a:latin typeface="Arial" charset="0"/>
                <a:cs typeface="Arial" charset="0"/>
              </a:rPr>
              <a:t>China is such a big country, which region would you like to start with? How to identify distributors and investment etc.</a:t>
            </a:r>
          </a:p>
          <a:p>
            <a:pPr eaLnBrk="1" hangingPunct="1">
              <a:spcBef>
                <a:spcPct val="0"/>
              </a:spcBef>
            </a:pPr>
            <a:endParaRPr lang="en-US" altLang="zh-CN" dirty="0">
              <a:latin typeface="Arial" charset="0"/>
              <a:cs typeface="Arial" charset="0"/>
            </a:endParaRPr>
          </a:p>
          <a:p>
            <a:pPr eaLnBrk="1" hangingPunct="1">
              <a:spcBef>
                <a:spcPct val="0"/>
              </a:spcBef>
            </a:pPr>
            <a:r>
              <a:rPr lang="en-US" altLang="zh-CN" dirty="0" err="1">
                <a:latin typeface="Arial" charset="0"/>
                <a:cs typeface="Arial" charset="0"/>
              </a:rPr>
              <a:t>Localise</a:t>
            </a:r>
            <a:r>
              <a:rPr lang="en-US" altLang="zh-CN" dirty="0">
                <a:latin typeface="Arial" charset="0"/>
                <a:cs typeface="Arial" charset="0"/>
              </a:rPr>
              <a:t> your offer- having a good quality interpreter and making product literature in Chinese language, these are all very important. </a:t>
            </a:r>
          </a:p>
          <a:p>
            <a:pPr eaLnBrk="1" hangingPunct="1">
              <a:spcBef>
                <a:spcPct val="0"/>
              </a:spcBef>
            </a:pPr>
            <a:endParaRPr lang="en-US" altLang="zh-CN" dirty="0">
              <a:latin typeface="Arial" charset="0"/>
              <a:cs typeface="Arial" charset="0"/>
            </a:endParaRPr>
          </a:p>
          <a:p>
            <a:pPr eaLnBrk="1" hangingPunct="1">
              <a:spcBef>
                <a:spcPct val="0"/>
              </a:spcBef>
            </a:pPr>
            <a:r>
              <a:rPr lang="en-US" altLang="zh-CN" dirty="0">
                <a:latin typeface="Arial" charset="0"/>
                <a:cs typeface="Arial" charset="0"/>
              </a:rPr>
              <a:t>Be patient, there are lots of opportunities in China, however it also takes you time and resources…</a:t>
            </a:r>
          </a:p>
          <a:p>
            <a:pPr eaLnBrk="1" hangingPunct="1">
              <a:spcBef>
                <a:spcPct val="0"/>
              </a:spcBef>
            </a:pPr>
            <a:r>
              <a:rPr lang="en-US" altLang="zh-CN" dirty="0">
                <a:latin typeface="Arial" charset="0"/>
                <a:cs typeface="Arial" charset="0"/>
              </a:rPr>
              <a:t>Please consider to use support from China, DIT offers free of charge services for UK companies. You could also use other resources, for example, our international trade advisor based in the UK, who can help with export strategy and market knowledge, or </a:t>
            </a:r>
            <a:r>
              <a:rPr lang="en-GB" altLang="en-US" dirty="0">
                <a:solidFill>
                  <a:srgbClr val="002060"/>
                </a:solidFill>
                <a:latin typeface="Arial" panose="020B0604020202020204" pitchFamily="34" charset="0"/>
                <a:cs typeface="Arial" panose="020B0604020202020204" pitchFamily="34" charset="0"/>
              </a:rPr>
              <a:t>Export Support Service,</a:t>
            </a:r>
            <a:r>
              <a:rPr lang="en-GB" altLang="en-US" baseline="0" dirty="0">
                <a:solidFill>
                  <a:srgbClr val="002060"/>
                </a:solidFill>
                <a:latin typeface="Arial" panose="020B0604020202020204" pitchFamily="34" charset="0"/>
                <a:cs typeface="Arial" panose="020B0604020202020204" pitchFamily="34" charset="0"/>
              </a:rPr>
              <a:t> a DIT China specific programme to support companies before any plan for China market, or industry association like</a:t>
            </a:r>
            <a:r>
              <a:rPr lang="en-US" altLang="zh-CN" dirty="0">
                <a:latin typeface="Arial" charset="0"/>
                <a:cs typeface="Arial" charset="0"/>
              </a:rPr>
              <a:t> China Britain Business Council (CBBC), who can provide detailed market research reports for companies at a chargeable service. DIT can</a:t>
            </a:r>
            <a:r>
              <a:rPr lang="en-US" altLang="zh-CN" baseline="0" dirty="0">
                <a:latin typeface="Arial" charset="0"/>
                <a:cs typeface="Arial" charset="0"/>
              </a:rPr>
              <a:t> also introduce you to professional </a:t>
            </a:r>
            <a:r>
              <a:rPr lang="en-US" altLang="zh-CN" baseline="0" dirty="0" err="1">
                <a:latin typeface="Arial" charset="0"/>
                <a:cs typeface="Arial" charset="0"/>
              </a:rPr>
              <a:t>organisations</a:t>
            </a:r>
            <a:r>
              <a:rPr lang="en-US" altLang="zh-CN" baseline="0" dirty="0">
                <a:latin typeface="Arial" charset="0"/>
                <a:cs typeface="Arial" charset="0"/>
              </a:rPr>
              <a:t> like consulting companies on law, on product registration. </a:t>
            </a:r>
            <a:endParaRPr lang="en-US" altLang="zh-CN" dirty="0">
              <a:latin typeface="Arial" charset="0"/>
              <a:cs typeface="Arial" charset="0"/>
            </a:endParaRPr>
          </a:p>
          <a:p>
            <a:pPr eaLnBrk="1" hangingPunct="1">
              <a:spcBef>
                <a:spcPct val="0"/>
              </a:spcBef>
            </a:pPr>
            <a:endParaRPr lang="en-GB" altLang="zh-CN" dirty="0">
              <a:latin typeface="Arial" charset="0"/>
              <a:cs typeface="Arial" charset="0"/>
            </a:endParaRPr>
          </a:p>
          <a:p>
            <a:pPr eaLnBrk="1" hangingPunct="1">
              <a:spcBef>
                <a:spcPct val="0"/>
              </a:spcBef>
            </a:pPr>
            <a:endParaRPr lang="en-GB" altLang="zh-CN" dirty="0">
              <a:cs typeface="Arial" charset="0"/>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1A2D5F-AFC0-4372-8910-A2BF774EDFA4}" type="slidenum">
              <a:rPr lang="en-GB" altLang="zh-CN">
                <a:ea typeface="宋体" charset="-122"/>
              </a:rPr>
              <a:pPr fontAlgn="base">
                <a:spcBef>
                  <a:spcPct val="0"/>
                </a:spcBef>
                <a:spcAft>
                  <a:spcPct val="0"/>
                </a:spcAft>
                <a:defRPr/>
              </a:pPr>
              <a:t>16</a:t>
            </a:fld>
            <a:endParaRPr lang="en-GB" altLang="zh-CN">
              <a:ea typeface="宋体" charset="-122"/>
            </a:endParaRPr>
          </a:p>
        </p:txBody>
      </p:sp>
      <p:sp>
        <p:nvSpPr>
          <p:cNvPr id="2150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altLang="zh-CN">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latin typeface="Arial" charset="0"/>
                <a:cs typeface="Arial" charset="0"/>
              </a:rPr>
              <a:t>During</a:t>
            </a:r>
            <a:r>
              <a:rPr lang="en-US" altLang="zh-CN" baseline="0" dirty="0">
                <a:latin typeface="Arial" charset="0"/>
                <a:cs typeface="Arial" charset="0"/>
              </a:rPr>
              <a:t> your journey to China, DIT can support you all the way along, which we already mentioned some of them just now. </a:t>
            </a:r>
            <a:endParaRPr lang="en-US" altLang="zh-CN" dirty="0">
              <a:latin typeface="Arial" charset="0"/>
              <a:cs typeface="Arial" charset="0"/>
            </a:endParaRPr>
          </a:p>
          <a:p>
            <a:pPr eaLnBrk="1" hangingPunct="1">
              <a:spcBef>
                <a:spcPct val="0"/>
              </a:spcBef>
            </a:pPr>
            <a:r>
              <a:rPr lang="en-US" altLang="zh-CN" dirty="0">
                <a:latin typeface="Arial" charset="0"/>
                <a:cs typeface="Arial" charset="0"/>
              </a:rPr>
              <a:t>•  Make tailored individual market entry advice</a:t>
            </a:r>
          </a:p>
          <a:p>
            <a:pPr eaLnBrk="1" hangingPunct="1">
              <a:spcBef>
                <a:spcPct val="0"/>
              </a:spcBef>
            </a:pPr>
            <a:r>
              <a:rPr lang="en-US" altLang="zh-CN" dirty="0">
                <a:latin typeface="Arial" charset="0"/>
                <a:cs typeface="Arial" charset="0"/>
              </a:rPr>
              <a:t>•  Provide business matching support for SMEs</a:t>
            </a:r>
          </a:p>
          <a:p>
            <a:pPr eaLnBrk="1" hangingPunct="1">
              <a:spcBef>
                <a:spcPct val="0"/>
              </a:spcBef>
            </a:pPr>
            <a:r>
              <a:rPr lang="en-US" altLang="zh-CN" dirty="0">
                <a:latin typeface="Arial" charset="0"/>
                <a:cs typeface="Arial" charset="0"/>
              </a:rPr>
              <a:t>•  And </a:t>
            </a:r>
            <a:r>
              <a:rPr lang="en-US" altLang="zh-CN" dirty="0" err="1">
                <a:latin typeface="Arial" charset="0"/>
                <a:cs typeface="Arial" charset="0"/>
              </a:rPr>
              <a:t>organise</a:t>
            </a:r>
            <a:r>
              <a:rPr lang="en-US" altLang="zh-CN" dirty="0">
                <a:latin typeface="Arial" charset="0"/>
                <a:cs typeface="Arial" charset="0"/>
              </a:rPr>
              <a:t> missions, events and visits to help UK companies understand opportunities and find the right partner in China.</a:t>
            </a:r>
          </a:p>
          <a:p>
            <a:pPr eaLnBrk="1" hangingPunct="1">
              <a:spcBef>
                <a:spcPct val="0"/>
              </a:spcBef>
            </a:pPr>
            <a:endParaRPr lang="en-US" altLang="zh-CN" dirty="0">
              <a:latin typeface="Arial" charset="0"/>
              <a:cs typeface="Arial" charset="0"/>
            </a:endParaRPr>
          </a:p>
          <a:p>
            <a:pPr eaLnBrk="1" hangingPunct="1">
              <a:spcBef>
                <a:spcPct val="0"/>
              </a:spcBef>
            </a:pPr>
            <a:r>
              <a:rPr lang="en-US" altLang="zh-CN" dirty="0">
                <a:latin typeface="Arial" charset="0"/>
                <a:cs typeface="Arial" charset="0"/>
              </a:rPr>
              <a:t>Here is the major event of the year: China Medical Equipment Fair (CMEF), the largest medical trade show in Asia which is held in May in Shanghai every year. We </a:t>
            </a:r>
            <a:r>
              <a:rPr lang="en-US" altLang="zh-CN" dirty="0" err="1">
                <a:latin typeface="Arial" charset="0"/>
                <a:cs typeface="Arial" charset="0"/>
              </a:rPr>
              <a:t>organise</a:t>
            </a:r>
            <a:r>
              <a:rPr lang="en-US" altLang="zh-CN" dirty="0">
                <a:latin typeface="Arial" charset="0"/>
                <a:cs typeface="Arial" charset="0"/>
              </a:rPr>
              <a:t> </a:t>
            </a:r>
            <a:r>
              <a:rPr lang="en-US" altLang="zh-CN" dirty="0" err="1">
                <a:latin typeface="Arial" charset="0"/>
                <a:cs typeface="Arial" charset="0"/>
              </a:rPr>
              <a:t>medtech</a:t>
            </a:r>
            <a:r>
              <a:rPr lang="en-US" altLang="zh-CN" dirty="0">
                <a:latin typeface="Arial" charset="0"/>
                <a:cs typeface="Arial" charset="0"/>
              </a:rPr>
              <a:t> roadshows and help UK companies to pitch to the Chinese medical device industry and identify partners. If you are interested in knowing more about the event</a:t>
            </a:r>
            <a:r>
              <a:rPr lang="en-US" altLang="zh-CN" baseline="0" dirty="0">
                <a:latin typeface="Arial" charset="0"/>
                <a:cs typeface="Arial" charset="0"/>
              </a:rPr>
              <a:t> or other similar event,</a:t>
            </a:r>
            <a:r>
              <a:rPr lang="en-US" altLang="zh-CN" dirty="0">
                <a:latin typeface="Arial" charset="0"/>
                <a:cs typeface="Arial" charset="0"/>
              </a:rPr>
              <a:t> pls feel free to contact us in China.</a:t>
            </a:r>
          </a:p>
          <a:p>
            <a:pPr eaLnBrk="1" hangingPunct="1">
              <a:spcBef>
                <a:spcPct val="0"/>
              </a:spcBef>
            </a:pPr>
            <a:endParaRPr lang="en-GB" altLang="zh-CN" dirty="0">
              <a:latin typeface="Arial" charset="0"/>
              <a:cs typeface="Arial" charset="0"/>
            </a:endParaRPr>
          </a:p>
          <a:p>
            <a:pPr eaLnBrk="1" hangingPunct="1">
              <a:spcBef>
                <a:spcPct val="0"/>
              </a:spcBef>
            </a:pPr>
            <a:endParaRPr lang="en-GB" altLang="zh-CN" dirty="0">
              <a:cs typeface="Arial"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6597B-4502-4E2D-94A1-2FF091EEA5B1}" type="slidenum">
              <a:rPr lang="en-GB" altLang="zh-CN">
                <a:ea typeface="宋体" charset="-122"/>
              </a:rPr>
              <a:pPr fontAlgn="base">
                <a:spcBef>
                  <a:spcPct val="0"/>
                </a:spcBef>
                <a:spcAft>
                  <a:spcPct val="0"/>
                </a:spcAft>
                <a:defRPr/>
              </a:pPr>
              <a:t>17</a:t>
            </a:fld>
            <a:endParaRPr lang="en-GB" altLang="zh-CN">
              <a:ea typeface="宋体" charset="-122"/>
            </a:endParaRPr>
          </a:p>
        </p:txBody>
      </p:sp>
      <p:sp>
        <p:nvSpPr>
          <p:cNvPr id="2867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altLang="zh-CN">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a:t>
            </a:r>
            <a:r>
              <a:rPr lang="en-US" sz="1200" b="0" kern="1200" baseline="0" dirty="0">
                <a:solidFill>
                  <a:schemeClr val="tx1"/>
                </a:solidFill>
                <a:effectLst/>
                <a:latin typeface="+mn-lt"/>
                <a:ea typeface="+mn-ea"/>
                <a:cs typeface="+mn-cs"/>
              </a:rPr>
              <a:t> in the rest financial year before next Apr, we have a few events coming. We look for UK companies to engage with China audience offline or online. And if you are interested, please let us know. Actually we have quite a lot other events in the past half year. Contact us to register your interest and we can invite you to the relevant events.  </a:t>
            </a:r>
            <a:endParaRPr lang="en-GB" sz="1200" b="1" kern="1200" dirty="0">
              <a:solidFill>
                <a:schemeClr val="tx1"/>
              </a:solidFill>
              <a:effectLst/>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7DA07237-FCFB-42B4-B004-5362C7863815}" type="slidenum">
              <a:rPr lang="en-GB" smtClean="0"/>
              <a:pPr>
                <a:defRPr/>
              </a:pPr>
              <a:t>18</a:t>
            </a:fld>
            <a:endParaRPr lang="en-GB"/>
          </a:p>
        </p:txBody>
      </p:sp>
    </p:spTree>
    <p:extLst>
      <p:ext uri="{BB962C8B-B14F-4D97-AF65-F5344CB8AC3E}">
        <p14:creationId xmlns:p14="http://schemas.microsoft.com/office/powerpoint/2010/main" val="1527136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a:t>
            </a:r>
            <a:r>
              <a:rPr lang="en-US" sz="1200" b="0" kern="1200" baseline="0" dirty="0">
                <a:solidFill>
                  <a:schemeClr val="tx1"/>
                </a:solidFill>
                <a:effectLst/>
                <a:latin typeface="+mn-lt"/>
                <a:ea typeface="+mn-ea"/>
                <a:cs typeface="+mn-cs"/>
              </a:rPr>
              <a:t> last, I would like to mention that DIT just set up its digital platform to </a:t>
            </a:r>
            <a:r>
              <a:rPr lang="en-US" altLang="zh-CN" sz="1200" b="0" kern="0" dirty="0">
                <a:solidFill>
                  <a:srgbClr val="002060"/>
                </a:solidFill>
                <a:latin typeface="Arial" charset="0"/>
                <a:cs typeface="Arial" charset="0"/>
              </a:rPr>
              <a:t>showcase UK </a:t>
            </a:r>
            <a:r>
              <a:rPr lang="en-US" altLang="zh-CN" sz="1200" b="0" kern="0" dirty="0" err="1">
                <a:solidFill>
                  <a:srgbClr val="002060"/>
                </a:solidFill>
                <a:latin typeface="Arial" charset="0"/>
                <a:cs typeface="Arial" charset="0"/>
              </a:rPr>
              <a:t>medtech</a:t>
            </a:r>
            <a:r>
              <a:rPr lang="en-US" altLang="zh-CN" sz="1200" b="0" kern="0" dirty="0">
                <a:solidFill>
                  <a:srgbClr val="002060"/>
                </a:solidFill>
                <a:latin typeface="Arial" charset="0"/>
                <a:cs typeface="Arial" charset="0"/>
              </a:rPr>
              <a:t> strength and introduce real business opportunities to Chinese industry.</a:t>
            </a:r>
            <a:r>
              <a:rPr lang="en-US" altLang="zh-CN" sz="1200" b="0" kern="0" baseline="0" dirty="0">
                <a:solidFill>
                  <a:srgbClr val="002060"/>
                </a:solidFill>
                <a:latin typeface="Arial" charset="0"/>
                <a:cs typeface="Arial" charset="0"/>
              </a:rPr>
              <a:t> So if you are looking for Chinese partners, this is one of the ways that we can promote your project and attract potential partners.  </a:t>
            </a:r>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7DA07237-FCFB-42B4-B004-5362C7863815}" type="slidenum">
              <a:rPr lang="en-GB" smtClean="0"/>
              <a:pPr>
                <a:defRPr/>
              </a:pPr>
              <a:t>19</a:t>
            </a:fld>
            <a:endParaRPr lang="en-GB"/>
          </a:p>
        </p:txBody>
      </p:sp>
    </p:spTree>
    <p:extLst>
      <p:ext uri="{BB962C8B-B14F-4D97-AF65-F5344CB8AC3E}">
        <p14:creationId xmlns:p14="http://schemas.microsoft.com/office/powerpoint/2010/main" val="304399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latin typeface="Arial" charset="0"/>
                <a:cs typeface="Arial" charset="0"/>
              </a:rPr>
              <a:t>My topics</a:t>
            </a:r>
            <a:r>
              <a:rPr lang="en-US" altLang="zh-CN" baseline="0" dirty="0">
                <a:latin typeface="Arial" charset="0"/>
                <a:cs typeface="Arial" charset="0"/>
              </a:rPr>
              <a:t> today will cover </a:t>
            </a:r>
          </a:p>
          <a:p>
            <a:pPr marL="285750" indent="-285750">
              <a:buFont typeface="Wingdings" pitchFamily="2" charset="2"/>
              <a:buChar char="Ø"/>
            </a:pPr>
            <a:r>
              <a:rPr lang="en-US" altLang="zh-CN" sz="1200" b="1" dirty="0">
                <a:solidFill>
                  <a:srgbClr val="002060"/>
                </a:solidFill>
                <a:cs typeface="Arial" charset="0"/>
              </a:rPr>
              <a:t>China Market Overview</a:t>
            </a:r>
            <a:endParaRPr lang="en-GB" altLang="zh-CN" sz="1200" b="1" dirty="0">
              <a:solidFill>
                <a:srgbClr val="002060"/>
              </a:solidFill>
              <a:cs typeface="Arial" charset="0"/>
            </a:endParaRPr>
          </a:p>
          <a:p>
            <a:pPr marL="285750" indent="-285750">
              <a:buFont typeface="Wingdings" pitchFamily="2" charset="2"/>
              <a:buChar char="Ø"/>
            </a:pPr>
            <a:r>
              <a:rPr lang="en-GB" altLang="zh-CN" sz="1200" b="1" dirty="0">
                <a:solidFill>
                  <a:srgbClr val="002060"/>
                </a:solidFill>
                <a:cs typeface="Arial" charset="0"/>
              </a:rPr>
              <a:t>Subsector Opportunities </a:t>
            </a:r>
          </a:p>
          <a:p>
            <a:pPr marL="285750" indent="-285750">
              <a:buFont typeface="Wingdings" pitchFamily="2" charset="2"/>
              <a:buChar char="Ø"/>
            </a:pPr>
            <a:r>
              <a:rPr lang="en-GB" altLang="zh-CN" sz="1200" b="1" dirty="0">
                <a:solidFill>
                  <a:srgbClr val="002060"/>
                </a:solidFill>
                <a:cs typeface="Arial" charset="0"/>
              </a:rPr>
              <a:t>Case Studies </a:t>
            </a:r>
          </a:p>
          <a:p>
            <a:pPr marL="285750" indent="-285750">
              <a:buFont typeface="Wingdings" pitchFamily="2" charset="2"/>
              <a:buChar char="Ø"/>
            </a:pPr>
            <a:r>
              <a:rPr lang="en-GB" altLang="zh-CN" sz="1200" b="1" dirty="0">
                <a:solidFill>
                  <a:srgbClr val="002060"/>
                </a:solidFill>
                <a:cs typeface="Arial" charset="0"/>
              </a:rPr>
              <a:t>Doing Business in China </a:t>
            </a:r>
          </a:p>
          <a:p>
            <a:pPr marL="285750" indent="-285750">
              <a:buFont typeface="Wingdings" pitchFamily="2" charset="2"/>
              <a:buChar char="Ø"/>
            </a:pPr>
            <a:r>
              <a:rPr lang="en-GB" altLang="zh-CN" sz="1200" b="1" dirty="0">
                <a:solidFill>
                  <a:srgbClr val="002060"/>
                </a:solidFill>
                <a:cs typeface="Arial" charset="0"/>
              </a:rPr>
              <a:t>Some of our upcoming events and what supports DIT can extend</a:t>
            </a:r>
          </a:p>
          <a:p>
            <a:pPr eaLnBrk="1" hangingPunct="1">
              <a:spcBef>
                <a:spcPct val="0"/>
              </a:spcBef>
            </a:pPr>
            <a:endParaRPr lang="en-US" altLang="zh-CN" dirty="0">
              <a:latin typeface="Arial" charset="0"/>
              <a:cs typeface="Arial" charset="0"/>
            </a:endParaRPr>
          </a:p>
          <a:p>
            <a:pPr eaLnBrk="1" hangingPunct="1">
              <a:spcBef>
                <a:spcPct val="0"/>
              </a:spcBef>
            </a:pPr>
            <a:endParaRPr lang="en-GB" altLang="zh-CN" dirty="0">
              <a:latin typeface="Arial" charset="0"/>
              <a:cs typeface="Arial" charset="0"/>
            </a:endParaRPr>
          </a:p>
          <a:p>
            <a:pPr eaLnBrk="1" hangingPunct="1">
              <a:spcBef>
                <a:spcPct val="0"/>
              </a:spcBef>
            </a:pPr>
            <a:endParaRPr lang="en-GB" altLang="zh-CN" dirty="0">
              <a:cs typeface="Arial" charset="0"/>
            </a:endParaRPr>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2A7A8-7699-4202-9B92-619CE5E4645F}" type="slidenum">
              <a:rPr lang="en-GB" altLang="zh-CN">
                <a:ea typeface="宋体" charset="-122"/>
              </a:rPr>
              <a:pPr fontAlgn="base">
                <a:spcBef>
                  <a:spcPct val="0"/>
                </a:spcBef>
                <a:spcAft>
                  <a:spcPct val="0"/>
                </a:spcAft>
                <a:defRPr/>
              </a:pPr>
              <a:t>2</a:t>
            </a:fld>
            <a:endParaRPr lang="en-GB" altLang="zh-CN">
              <a:ea typeface="宋体" charset="-122"/>
            </a:endParaRPr>
          </a:p>
        </p:txBody>
      </p:sp>
      <p:sp>
        <p:nvSpPr>
          <p:cNvPr id="1434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altLang="zh-CN">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ea typeface="宋体" charset="-122"/>
              </a:rPr>
              <a:t>So here is our contact information we have colleagues responsible for different subsectors, you can contact us accordingly.  </a:t>
            </a:r>
            <a:r>
              <a:rPr lang="en-US" altLang="zh-CN" baseline="0" dirty="0">
                <a:ea typeface="宋体" charset="-122"/>
              </a:rPr>
              <a:t>My colleagues are all here today as well and be ready to answer your questions. You can type in the chat box or unmute yourself to raise the questions. </a:t>
            </a:r>
            <a:endParaRPr lang="en-GB" altLang="zh-CN" dirty="0">
              <a:ea typeface="宋体" charset="-122"/>
            </a:endParaRP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74D8E-5A56-42D6-8EAA-5D9ED3223C0C}" type="slidenum">
              <a:rPr lang="en-GB" altLang="zh-CN">
                <a:ea typeface="宋体" charset="-122"/>
              </a:rPr>
              <a:pPr fontAlgn="base">
                <a:spcBef>
                  <a:spcPct val="0"/>
                </a:spcBef>
                <a:spcAft>
                  <a:spcPct val="0"/>
                </a:spcAft>
                <a:defRPr/>
              </a:pPr>
              <a:t>20</a:t>
            </a:fld>
            <a:endParaRPr lang="en-GB" altLang="zh-CN">
              <a:ea typeface="宋体" charset="-122"/>
            </a:endParaRPr>
          </a:p>
        </p:txBody>
      </p:sp>
      <p:sp>
        <p:nvSpPr>
          <p:cNvPr id="3379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altLang="zh-CN">
              <a:ea typeface="宋体" charset="-122"/>
            </a:endParaRPr>
          </a:p>
        </p:txBody>
      </p:sp>
    </p:spTree>
    <p:extLst>
      <p:ext uri="{BB962C8B-B14F-4D97-AF65-F5344CB8AC3E}">
        <p14:creationId xmlns:p14="http://schemas.microsoft.com/office/powerpoint/2010/main" val="35947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aseline="0" dirty="0">
                <a:latin typeface="Arial" charset="0"/>
                <a:cs typeface="Arial" charset="0"/>
              </a:rPr>
              <a:t>To start with the big picture about the market.  Perhaps some of you might already know the market quite well and some may not. There are a few points that I would like highlight with you. </a:t>
            </a:r>
          </a:p>
          <a:p>
            <a:pPr eaLnBrk="1" hangingPunct="1">
              <a:spcBef>
                <a:spcPct val="0"/>
              </a:spcBef>
            </a:pPr>
            <a:endParaRPr lang="en-US" altLang="zh-CN" baseline="0" dirty="0">
              <a:latin typeface="Arial" charset="0"/>
              <a:cs typeface="Arial" charset="0"/>
            </a:endParaRPr>
          </a:p>
          <a:p>
            <a:pPr eaLnBrk="1" hangingPunct="1">
              <a:spcBef>
                <a:spcPct val="0"/>
              </a:spcBef>
            </a:pPr>
            <a:r>
              <a:rPr lang="en-US" altLang="zh-CN" dirty="0">
                <a:latin typeface="Arial" charset="0"/>
                <a:cs typeface="Arial" charset="0"/>
              </a:rPr>
              <a:t>China is the world’s second-largest healthcare market and continues to develop at double-digit rates.</a:t>
            </a:r>
            <a:r>
              <a:rPr lang="en-US" altLang="zh-CN" baseline="0" dirty="0">
                <a:latin typeface="Arial" charset="0"/>
                <a:cs typeface="Arial" charset="0"/>
              </a:rPr>
              <a:t> </a:t>
            </a:r>
            <a:r>
              <a:rPr lang="en-US" altLang="zh-CN" dirty="0">
                <a:latin typeface="Arial" charset="0"/>
                <a:cs typeface="Arial" charset="0"/>
              </a:rPr>
              <a:t>In 2020, China spent around 7% of its GDP on healthcare expenditure which is far behind OECD countries (10%) at</a:t>
            </a:r>
            <a:r>
              <a:rPr lang="en-US" altLang="zh-CN" baseline="0" dirty="0">
                <a:latin typeface="Arial" charset="0"/>
                <a:cs typeface="Arial" charset="0"/>
              </a:rPr>
              <a:t> the moment</a:t>
            </a:r>
            <a:r>
              <a:rPr lang="en-US" altLang="zh-CN" dirty="0">
                <a:latin typeface="Arial" charset="0"/>
                <a:cs typeface="Arial" charset="0"/>
              </a:rPr>
              <a:t>. </a:t>
            </a:r>
          </a:p>
          <a:p>
            <a:pPr eaLnBrk="1" hangingPunct="1">
              <a:spcBef>
                <a:spcPct val="0"/>
              </a:spcBef>
            </a:pPr>
            <a:endParaRPr lang="en-GB" altLang="zh-CN" dirty="0">
              <a:latin typeface="Arial" charset="0"/>
              <a:cs typeface="Arial" charset="0"/>
            </a:endParaRPr>
          </a:p>
          <a:p>
            <a:pPr eaLnBrk="1" hangingPunct="1">
              <a:spcBef>
                <a:spcPct val="0"/>
              </a:spcBef>
            </a:pPr>
            <a:r>
              <a:rPr lang="en-US" altLang="zh-CN" dirty="0">
                <a:latin typeface="Arial" charset="0"/>
                <a:cs typeface="Arial" charset="0"/>
              </a:rPr>
              <a:t>The government accelerated pace of reform, increase</a:t>
            </a:r>
            <a:r>
              <a:rPr lang="en-US" altLang="zh-CN" baseline="0" dirty="0">
                <a:latin typeface="Arial" charset="0"/>
                <a:cs typeface="Arial" charset="0"/>
              </a:rPr>
              <a:t> </a:t>
            </a:r>
            <a:r>
              <a:rPr lang="en-US" altLang="zh-CN" dirty="0">
                <a:latin typeface="Arial" charset="0"/>
                <a:cs typeface="Arial" charset="0"/>
              </a:rPr>
              <a:t>public healthcare spend</a:t>
            </a:r>
            <a:r>
              <a:rPr lang="en-US" altLang="zh-CN" baseline="0" dirty="0">
                <a:latin typeface="Arial" charset="0"/>
                <a:cs typeface="Arial" charset="0"/>
              </a:rPr>
              <a:t> and </a:t>
            </a:r>
            <a:r>
              <a:rPr lang="en-US" altLang="zh-CN" dirty="0">
                <a:latin typeface="Arial" charset="0"/>
                <a:cs typeface="Arial" charset="0"/>
              </a:rPr>
              <a:t>drive for efficiency, and priorities digital and primary healthcare.</a:t>
            </a:r>
          </a:p>
          <a:p>
            <a:pPr eaLnBrk="1" hangingPunct="1">
              <a:spcBef>
                <a:spcPct val="0"/>
              </a:spcBef>
            </a:pPr>
            <a:r>
              <a:rPr lang="en-US" altLang="zh-CN" dirty="0">
                <a:latin typeface="Arial" charset="0"/>
                <a:cs typeface="Arial" charset="0"/>
              </a:rPr>
              <a:t>There are growing demand in private healthcare from middle classes. Chinese government focus more on R&amp;D for pharma and </a:t>
            </a:r>
            <a:r>
              <a:rPr lang="en-US" altLang="zh-CN" dirty="0" err="1">
                <a:latin typeface="Arial" charset="0"/>
                <a:cs typeface="Arial" charset="0"/>
              </a:rPr>
              <a:t>medtech</a:t>
            </a:r>
            <a:r>
              <a:rPr lang="en-US" altLang="zh-CN" dirty="0">
                <a:latin typeface="Arial" charset="0"/>
                <a:cs typeface="Arial" charset="0"/>
              </a:rPr>
              <a:t> sector, so the market remains strong and hungry for innovative products.</a:t>
            </a:r>
            <a:r>
              <a:rPr lang="en-US" altLang="zh-CN" baseline="0" dirty="0">
                <a:latin typeface="Arial" charset="0"/>
                <a:cs typeface="Arial" charset="0"/>
              </a:rPr>
              <a:t> </a:t>
            </a:r>
            <a:endParaRPr lang="en-US" altLang="zh-CN" dirty="0">
              <a:latin typeface="Arial" charset="0"/>
              <a:cs typeface="Arial" charset="0"/>
            </a:endParaRPr>
          </a:p>
          <a:p>
            <a:pPr eaLnBrk="1" hangingPunct="1">
              <a:spcBef>
                <a:spcPct val="0"/>
              </a:spcBef>
            </a:pPr>
            <a:r>
              <a:rPr lang="en-US" altLang="zh-CN" dirty="0">
                <a:latin typeface="Arial" charset="0"/>
                <a:cs typeface="Arial" charset="0"/>
              </a:rPr>
              <a:t>Chinese government also encourages overseas companies to </a:t>
            </a:r>
            <a:r>
              <a:rPr lang="en-US" altLang="zh-CN" dirty="0" err="1">
                <a:latin typeface="Arial" charset="0"/>
                <a:cs typeface="Arial" charset="0"/>
              </a:rPr>
              <a:t>localise</a:t>
            </a:r>
            <a:r>
              <a:rPr lang="en-US" altLang="zh-CN" dirty="0">
                <a:latin typeface="Arial" charset="0"/>
                <a:cs typeface="Arial" charset="0"/>
              </a:rPr>
              <a:t> manufacturing in China and will treat them as Chinese products which</a:t>
            </a:r>
            <a:r>
              <a:rPr lang="en-US" altLang="zh-CN" baseline="0" dirty="0">
                <a:latin typeface="Arial" charset="0"/>
                <a:cs typeface="Arial" charset="0"/>
              </a:rPr>
              <a:t> means they can </a:t>
            </a:r>
            <a:r>
              <a:rPr lang="en-US" altLang="zh-CN" dirty="0">
                <a:latin typeface="Arial" charset="0"/>
                <a:cs typeface="Arial" charset="0"/>
              </a:rPr>
              <a:t>enjoy the same preferential policies during government procurement and product registration.</a:t>
            </a:r>
          </a:p>
          <a:p>
            <a:pPr eaLnBrk="1" hangingPunct="1">
              <a:spcBef>
                <a:spcPct val="0"/>
              </a:spcBef>
            </a:pPr>
            <a:endParaRPr lang="en-US" altLang="zh-CN" dirty="0">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a:effectLst/>
              </a:rPr>
              <a:t>The government has launched different policies to accelerate the innovative products entering the market.  For example, there is fast track registration for innovative products, there are policies in Hainan and Greater Bay Area that allows hospitals there to use certain unapproved medical devices but with CE/FDA certification. Also the change of MAH (</a:t>
            </a:r>
            <a:r>
              <a:rPr lang="en-US" altLang="zh-CN" b="1" i="0" dirty="0">
                <a:solidFill>
                  <a:srgbClr val="333333"/>
                </a:solidFill>
                <a:effectLst/>
                <a:latin typeface="Arial" panose="020B0604020202020204" pitchFamily="34" charset="0"/>
              </a:rPr>
              <a:t>Marketing Authorization Holder</a:t>
            </a:r>
            <a:r>
              <a:rPr lang="en-US" baseline="0" dirty="0">
                <a:effectLst/>
              </a:rPr>
              <a:t>) policy allows more flexible routes. </a:t>
            </a:r>
          </a:p>
          <a:p>
            <a:pPr eaLnBrk="1" hangingPunct="1">
              <a:spcBef>
                <a:spcPct val="0"/>
              </a:spcBef>
            </a:pPr>
            <a:endParaRPr lang="en-US" altLang="zh-CN" dirty="0">
              <a:latin typeface="Arial" charset="0"/>
              <a:cs typeface="Arial" charset="0"/>
            </a:endParaRPr>
          </a:p>
          <a:p>
            <a:pPr eaLnBrk="1" hangingPunct="1">
              <a:spcBef>
                <a:spcPct val="0"/>
              </a:spcBef>
            </a:pPr>
            <a:endParaRPr lang="en-GB" altLang="zh-CN" dirty="0">
              <a:latin typeface="Arial" charset="0"/>
              <a:cs typeface="Arial" charset="0"/>
            </a:endParaRPr>
          </a:p>
          <a:p>
            <a:pPr eaLnBrk="1" hangingPunct="1">
              <a:spcBef>
                <a:spcPct val="0"/>
              </a:spcBef>
            </a:pPr>
            <a:endParaRPr lang="en-GB" altLang="zh-CN" dirty="0">
              <a:cs typeface="Arial" charset="0"/>
            </a:endParaRPr>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2A7A8-7699-4202-9B92-619CE5E4645F}" type="slidenum">
              <a:rPr lang="en-GB" altLang="zh-CN">
                <a:ea typeface="宋体" charset="-122"/>
              </a:rPr>
              <a:pPr fontAlgn="base">
                <a:spcBef>
                  <a:spcPct val="0"/>
                </a:spcBef>
                <a:spcAft>
                  <a:spcPct val="0"/>
                </a:spcAft>
                <a:defRPr/>
              </a:pPr>
              <a:t>3</a:t>
            </a:fld>
            <a:endParaRPr lang="en-GB" altLang="zh-CN">
              <a:ea typeface="宋体" charset="-122"/>
            </a:endParaRPr>
          </a:p>
        </p:txBody>
      </p:sp>
      <p:sp>
        <p:nvSpPr>
          <p:cNvPr id="1434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altLang="zh-CN">
              <a:ea typeface="宋体" charset="-122"/>
            </a:endParaRPr>
          </a:p>
        </p:txBody>
      </p:sp>
    </p:spTree>
    <p:extLst>
      <p:ext uri="{BB962C8B-B14F-4D97-AF65-F5344CB8AC3E}">
        <p14:creationId xmlns:p14="http://schemas.microsoft.com/office/powerpoint/2010/main" val="208599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China has the world’s second largest market for medical devices growing at 18% each year. Market size stands at £59 billion, with more than 18000 manufacturers and 20,000 distributors.</a:t>
            </a:r>
          </a:p>
          <a:p>
            <a:endParaRPr lang="en-US" dirty="0"/>
          </a:p>
          <a:p>
            <a:r>
              <a:rPr lang="en-US" dirty="0"/>
              <a:t>Access to the China market would allow you to reach as many patients as Canada, North America, South America, Australia, and Europe combined.</a:t>
            </a:r>
          </a:p>
          <a:p>
            <a:endParaRPr lang="en-US" dirty="0"/>
          </a:p>
          <a:p>
            <a:r>
              <a:rPr lang="en-US" dirty="0"/>
              <a:t>There are strong demand for mid to high end products which are still imported from overseas. Europe is the largest source of imports which takes 37%. The UK ranks No.6 in terms of medical device imports to China.</a:t>
            </a:r>
          </a:p>
          <a:p>
            <a:endParaRPr lang="en-US" dirty="0"/>
          </a:p>
          <a:p>
            <a:r>
              <a:rPr lang="en-US" dirty="0"/>
              <a:t>As I said earlier, the market is hungry for innovative products.</a:t>
            </a:r>
          </a:p>
          <a:p>
            <a:endParaRPr lang="en-US" dirty="0"/>
          </a:p>
          <a:p>
            <a:r>
              <a:rPr lang="en-US" dirty="0"/>
              <a:t>Regarding product registration, all devices manufactured outside China must obtain national approval. However, there are different options available for devices manufactured in China which will be treated as local products.</a:t>
            </a:r>
          </a:p>
          <a:p>
            <a:endParaRPr lang="en-US" dirty="0"/>
          </a:p>
          <a:p>
            <a:r>
              <a:rPr lang="en-US" dirty="0"/>
              <a:t>There is also financing opportunities for UK companies who wish to raise funds from China as many Chinese companies are looking to invest in innovative products to gain competitive advantages.</a:t>
            </a:r>
          </a:p>
          <a:p>
            <a:endParaRPr lang="en-GB" dirty="0"/>
          </a:p>
          <a:p>
            <a:pPr eaLnBrk="1" hangingPunct="1">
              <a:spcBef>
                <a:spcPct val="0"/>
              </a:spcBef>
            </a:pPr>
            <a:endParaRPr lang="en-GB" altLang="zh-CN" dirty="0">
              <a:ea typeface="宋体" charset="-122"/>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83918D-C106-4627-B5E1-6A32D35C2D0A}" type="slidenum">
              <a:rPr lang="en-GB" altLang="zh-CN">
                <a:ea typeface="宋体" charset="-122"/>
              </a:rPr>
              <a:pPr fontAlgn="base">
                <a:spcBef>
                  <a:spcPct val="0"/>
                </a:spcBef>
                <a:spcAft>
                  <a:spcPct val="0"/>
                </a:spcAft>
                <a:defRPr/>
              </a:pPr>
              <a:t>4</a:t>
            </a:fld>
            <a:endParaRPr lang="en-GB" altLang="zh-CN">
              <a:ea typeface="宋体" charset="-122"/>
            </a:endParaRPr>
          </a:p>
        </p:txBody>
      </p:sp>
      <p:sp>
        <p:nvSpPr>
          <p:cNvPr id="1638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GB" altLang="zh-CN">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I would like to explain a bit more on some subsectors that our team has been focusing on. First one – IVD subsector. </a:t>
            </a:r>
          </a:p>
          <a:p>
            <a:endParaRPr lang="en-GB" baseline="0" dirty="0"/>
          </a:p>
          <a:p>
            <a:r>
              <a:rPr lang="en-GB" dirty="0"/>
              <a:t>IVD is the largest and fastest growing segment in the </a:t>
            </a:r>
            <a:r>
              <a:rPr lang="en-GB" dirty="0" err="1"/>
              <a:t>Medtech</a:t>
            </a:r>
            <a:r>
              <a:rPr lang="en-GB" dirty="0"/>
              <a:t> market in China, with £15 billion pounds in size in 2021,  2000 Chinese IVD companies. The China IVD market still relies heavily on imported products. Around 55% of the products are imported from overseas. </a:t>
            </a:r>
          </a:p>
          <a:p>
            <a:endParaRPr lang="en-GB" dirty="0"/>
          </a:p>
          <a:p>
            <a:r>
              <a:rPr lang="en-GB" dirty="0"/>
              <a:t>Currently immunodiagnostics is the largest segment in the IVD market in China taking 38%, Biochemistry and molecular diagnostics rank 2nd and 3</a:t>
            </a:r>
            <a:r>
              <a:rPr lang="en-GB" baseline="30000" dirty="0"/>
              <a:t>rd</a:t>
            </a:r>
            <a:r>
              <a:rPr lang="en-GB" dirty="0"/>
              <a:t>.</a:t>
            </a:r>
            <a:r>
              <a:rPr lang="en-GB" baseline="0" dirty="0"/>
              <a:t> </a:t>
            </a:r>
            <a:r>
              <a:rPr lang="en-GB" dirty="0"/>
              <a:t>Molecular diagnostics and POCT</a:t>
            </a:r>
            <a:r>
              <a:rPr lang="en-GB" baseline="0" dirty="0"/>
              <a:t> </a:t>
            </a:r>
            <a:r>
              <a:rPr lang="en-GB" dirty="0"/>
              <a:t>experiencing the fastest growth rate.</a:t>
            </a:r>
          </a:p>
          <a:p>
            <a:endParaRPr lang="en-GB" dirty="0"/>
          </a:p>
          <a:p>
            <a:r>
              <a:rPr lang="en-GB" dirty="0"/>
              <a:t>IVD subsector receives much attention due to COVID-19</a:t>
            </a:r>
            <a:r>
              <a:rPr lang="en-GB" baseline="0" dirty="0"/>
              <a:t> and </a:t>
            </a:r>
            <a:r>
              <a:rPr lang="en-GB" dirty="0"/>
              <a:t>becomes a cash rich subsector</a:t>
            </a:r>
            <a:r>
              <a:rPr lang="en-US" dirty="0"/>
              <a:t>.</a:t>
            </a:r>
            <a:r>
              <a:rPr lang="en-US" baseline="0" dirty="0"/>
              <a:t> </a:t>
            </a:r>
            <a:r>
              <a:rPr lang="en-GB" dirty="0"/>
              <a:t>Chinese IVD companies look for making investments on overseas companies for new tech or new product,</a:t>
            </a:r>
            <a:r>
              <a:rPr lang="en-GB" baseline="0" dirty="0"/>
              <a:t> and they aim to </a:t>
            </a:r>
            <a:r>
              <a:rPr lang="en-GB" dirty="0"/>
              <a:t>set up manufacturing sites overseas for geopolitical reasons.</a:t>
            </a:r>
          </a:p>
          <a:p>
            <a:endParaRPr lang="en-GB" dirty="0"/>
          </a:p>
          <a:p>
            <a:r>
              <a:rPr lang="en-GB" dirty="0"/>
              <a:t>In China, the biggest IVD trade show is called CACLP, which will be held in South China this year in June. Almost 90% of the Chinese IVD companies would attend the show.</a:t>
            </a:r>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8D3E-F48F-40D6-9542-13F229491B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4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hot demands from</a:t>
            </a:r>
            <a:r>
              <a:rPr lang="en-GB" baseline="0" dirty="0"/>
              <a:t> some </a:t>
            </a:r>
            <a:r>
              <a:rPr lang="en-GB" dirty="0"/>
              <a:t>leading Chinese companies, for example, Mindray, the largest IVD company in China, would like to license in products in disease early screening and monitoring. BGI,</a:t>
            </a:r>
            <a:r>
              <a:rPr lang="en-GB" baseline="0" dirty="0"/>
              <a:t> </a:t>
            </a:r>
            <a:r>
              <a:rPr lang="en-GB" dirty="0"/>
              <a:t>keen to invest in innovative UK technologies spin out from UK universities. </a:t>
            </a:r>
            <a:r>
              <a:rPr lang="en-GB" dirty="0" err="1"/>
              <a:t>Wondfo</a:t>
            </a:r>
            <a:r>
              <a:rPr lang="en-GB" dirty="0"/>
              <a:t> - they would like to invest in immunodiagnostic and gene sequencing technologies in CNS area.</a:t>
            </a:r>
            <a:r>
              <a:rPr lang="en-GB" baseline="0" dirty="0"/>
              <a:t> Cooperation can be technology licensing out, distribution partnership, joint venture, etc. </a:t>
            </a:r>
          </a:p>
          <a:p>
            <a:endParaRPr lang="en-GB" dirty="0"/>
          </a:p>
          <a:p>
            <a:r>
              <a:rPr lang="en-GB" dirty="0"/>
              <a:t>If your products fall in these areas, please let us know, and we will help you connect with these key players</a:t>
            </a:r>
            <a:r>
              <a:rPr lang="en-US" baseline="0" dirty="0"/>
              <a:t>. Most of them will attend MEDICA, so you might talk to them during MEIDCA. </a:t>
            </a:r>
            <a:endParaRPr lang="en-GB" dirty="0"/>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8D3E-F48F-40D6-9542-13F229491B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73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Now comes to w</a:t>
            </a:r>
            <a:r>
              <a:rPr lang="en-GB" baseline="0" dirty="0">
                <a:effectLst/>
              </a:rPr>
              <a:t>ound care market. </a:t>
            </a:r>
            <a:r>
              <a:rPr lang="en-US" dirty="0">
                <a:effectLst/>
              </a:rPr>
              <a:t> </a:t>
            </a: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Look at the opportunities in the market, the</a:t>
            </a:r>
            <a:r>
              <a:rPr lang="en-US" dirty="0">
                <a:effectLst/>
              </a:rPr>
              <a:t> market</a:t>
            </a:r>
            <a:r>
              <a:rPr lang="en-US" baseline="0" dirty="0">
                <a:effectLst/>
              </a:rPr>
              <a:t> size </a:t>
            </a:r>
            <a:r>
              <a:rPr lang="en-US" altLang="zh-CN" dirty="0">
                <a:solidFill>
                  <a:srgbClr val="002060"/>
                </a:solidFill>
                <a:latin typeface="Arial" panose="020B0604020202020204" pitchFamily="34" charset="0"/>
                <a:cs typeface="Arial" panose="020B0604020202020204" pitchFamily="34" charset="0"/>
              </a:rPr>
              <a:t>mainly for</a:t>
            </a:r>
            <a:r>
              <a:rPr lang="en-US" altLang="zh-CN" baseline="0" dirty="0">
                <a:solidFill>
                  <a:srgbClr val="002060"/>
                </a:solidFill>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traditional&amp; advanced (others: surgical</a:t>
            </a:r>
            <a:r>
              <a:rPr lang="en-US" altLang="zh-CN" baseline="0" dirty="0">
                <a:solidFill>
                  <a:srgbClr val="002060"/>
                </a:solidFill>
                <a:latin typeface="Arial" panose="020B0604020202020204" pitchFamily="34" charset="0"/>
                <a:cs typeface="Arial" panose="020B0604020202020204" pitchFamily="34" charset="0"/>
              </a:rPr>
              <a:t>, negative-pressure therapy device</a:t>
            </a:r>
            <a:r>
              <a:rPr lang="en-US" altLang="zh-CN" dirty="0">
                <a:solidFill>
                  <a:srgbClr val="002060"/>
                </a:solidFill>
                <a:latin typeface="Arial" panose="020B0604020202020204" pitchFamily="34" charset="0"/>
                <a:cs typeface="Arial" panose="020B0604020202020204" pitchFamily="34" charset="0"/>
              </a:rPr>
              <a:t>) </a:t>
            </a:r>
            <a:r>
              <a:rPr lang="en-US" baseline="0" dirty="0">
                <a:effectLst/>
              </a:rPr>
              <a:t>is around </a:t>
            </a:r>
            <a:r>
              <a:rPr lang="en-US" altLang="zh-CN" dirty="0">
                <a:solidFill>
                  <a:srgbClr val="002060"/>
                </a:solidFill>
                <a:latin typeface="Arial" panose="020B0604020202020204" pitchFamily="34" charset="0"/>
                <a:cs typeface="Arial" panose="020B0604020202020204" pitchFamily="34" charset="0"/>
              </a:rPr>
              <a:t>£2.7 billion in 2021,</a:t>
            </a:r>
            <a:r>
              <a:rPr lang="en-US" altLang="zh-CN" baseline="0" dirty="0">
                <a:solidFill>
                  <a:srgbClr val="002060"/>
                </a:solidFill>
                <a:latin typeface="Arial" panose="020B0604020202020204" pitchFamily="34" charset="0"/>
                <a:cs typeface="Arial" panose="020B0604020202020204" pitchFamily="34" charset="0"/>
              </a:rPr>
              <a:t> and there are over </a:t>
            </a:r>
            <a:r>
              <a:rPr lang="en-US" altLang="zh-CN" dirty="0">
                <a:solidFill>
                  <a:srgbClr val="002060"/>
                </a:solidFill>
                <a:latin typeface="Arial" panose="020B0604020202020204" pitchFamily="34" charset="0"/>
                <a:cs typeface="Arial" panose="020B0604020202020204" pitchFamily="34" charset="0"/>
              </a:rPr>
              <a:t>45,00 manufacturers.</a:t>
            </a:r>
          </a:p>
          <a:p>
            <a:endParaRPr lang="en-US" baseline="0" dirty="0">
              <a:effectLst/>
            </a:endParaRPr>
          </a:p>
          <a:p>
            <a:r>
              <a:rPr lang="en-US" baseline="0" dirty="0">
                <a:effectLst/>
              </a:rPr>
              <a:t>Looking at the size it may be not big but the market is growing because </a:t>
            </a:r>
            <a:endParaRPr lang="en-GB" baseline="0" dirty="0">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solidFill>
                  <a:srgbClr val="002060"/>
                </a:solidFill>
                <a:latin typeface="Arial" panose="020B0604020202020204" pitchFamily="34" charset="0"/>
                <a:cs typeface="Arial" panose="020B0604020202020204" pitchFamily="34" charset="0"/>
              </a:rPr>
              <a:t>Firstly</a:t>
            </a:r>
            <a:r>
              <a:rPr lang="en-US" altLang="zh-CN" baseline="0" dirty="0">
                <a:solidFill>
                  <a:srgbClr val="002060"/>
                </a:solidFill>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Growing ageing population </a:t>
            </a:r>
          </a:p>
          <a:p>
            <a:pPr marL="285750" indent="-285750">
              <a:buFont typeface="Arial" panose="020B0604020202020204" pitchFamily="34" charset="0"/>
              <a:buChar char="•"/>
            </a:pPr>
            <a:r>
              <a:rPr lang="en-US" altLang="zh-CN" dirty="0">
                <a:solidFill>
                  <a:srgbClr val="002060"/>
                </a:solidFill>
                <a:latin typeface="Arial" panose="020B0604020202020204" pitchFamily="34" charset="0"/>
                <a:cs typeface="Arial" panose="020B0604020202020204" pitchFamily="34" charset="0"/>
              </a:rPr>
              <a:t>Secondly the increasing chronic wounds/surgeries.</a:t>
            </a:r>
            <a:r>
              <a:rPr lang="en-US" altLang="zh-CN" baseline="0" dirty="0">
                <a:solidFill>
                  <a:srgbClr val="002060"/>
                </a:solidFill>
                <a:latin typeface="Arial" panose="020B0604020202020204" pitchFamily="34" charset="0"/>
                <a:cs typeface="Arial" panose="020B0604020202020204" pitchFamily="34" charset="0"/>
              </a:rPr>
              <a:t> </a:t>
            </a:r>
            <a:endParaRPr lang="en-US" altLang="zh-CN" dirty="0">
              <a:solidFill>
                <a:srgbClr val="002060"/>
              </a:solidFill>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r>
              <a:rPr lang="en-US" altLang="zh-CN" dirty="0">
                <a:solidFill>
                  <a:srgbClr val="002060"/>
                </a:solidFill>
                <a:latin typeface="Arial" panose="020B0604020202020204" pitchFamily="34" charset="0"/>
                <a:cs typeface="Arial" panose="020B0604020202020204" pitchFamily="34" charset="0"/>
              </a:rPr>
              <a:t>Thirdly more medical products</a:t>
            </a:r>
            <a:r>
              <a:rPr lang="en-US" altLang="zh-CN" baseline="0" dirty="0">
                <a:solidFill>
                  <a:srgbClr val="002060"/>
                </a:solidFill>
                <a:latin typeface="Arial" panose="020B0604020202020204" pitchFamily="34" charset="0"/>
                <a:cs typeface="Arial" panose="020B0604020202020204" pitchFamily="34" charset="0"/>
              </a:rPr>
              <a:t> will be </a:t>
            </a:r>
            <a:r>
              <a:rPr lang="en-US" altLang="zh-CN" dirty="0">
                <a:solidFill>
                  <a:srgbClr val="002060"/>
                </a:solidFill>
                <a:latin typeface="Arial" panose="020B0604020202020204" pitchFamily="34" charset="0"/>
                <a:cs typeface="Arial" panose="020B0604020202020204" pitchFamily="34" charset="0"/>
              </a:rPr>
              <a:t>covered by social insurance</a:t>
            </a:r>
            <a:r>
              <a:rPr lang="en-GB" baseline="0" dirty="0">
                <a:effectLst/>
              </a:rPr>
              <a:t>, as most of the wound care dressings are not covered </a:t>
            </a:r>
            <a:r>
              <a:rPr lang="en-US" baseline="0" dirty="0">
                <a:effectLst/>
              </a:rPr>
              <a:t>yet.</a:t>
            </a:r>
          </a:p>
          <a:p>
            <a:endParaRPr lang="en-US" baseline="0" dirty="0">
              <a:effectLst/>
            </a:endParaRPr>
          </a:p>
          <a:p>
            <a:r>
              <a:rPr lang="en-US" dirty="0"/>
              <a:t>And how</a:t>
            </a:r>
            <a:r>
              <a:rPr lang="en-US" baseline="0" dirty="0"/>
              <a:t> does </a:t>
            </a:r>
            <a:r>
              <a:rPr lang="en-US" dirty="0"/>
              <a:t>the challenge</a:t>
            </a:r>
            <a:r>
              <a:rPr lang="en-US" baseline="0" dirty="0"/>
              <a:t> look like?</a:t>
            </a:r>
          </a:p>
          <a:p>
            <a:endParaRPr lang="en-US" baseline="0" dirty="0"/>
          </a:p>
          <a:p>
            <a:r>
              <a:rPr lang="en-US" baseline="0" dirty="0"/>
              <a:t>So we mentioned about localizing manufacturing in China just now. The overall trend in China that the purchase of similar products are inclined to domestic brands, unless there is no </a:t>
            </a:r>
            <a:r>
              <a:rPr lang="en-GB" sz="1200" b="0" i="0" kern="1200" dirty="0">
                <a:solidFill>
                  <a:schemeClr val="tx1"/>
                </a:solidFill>
                <a:effectLst/>
                <a:latin typeface="+mn-lt"/>
                <a:ea typeface="+mn-ea"/>
                <a:cs typeface="+mn-cs"/>
              </a:rPr>
              <a:t>suitable Chinese alternative</a:t>
            </a:r>
            <a:r>
              <a:rPr lang="en-US" baseline="0" dirty="0"/>
              <a:t>. For wound care, the sector has seem product  homogeneous competition. So it is suggested to localize the product then it has higher chance to win government bid. </a:t>
            </a:r>
          </a:p>
          <a:p>
            <a:endParaRPr lang="en-US" baseline="0" dirty="0"/>
          </a:p>
          <a:p>
            <a:r>
              <a:rPr lang="en-US" baseline="0" dirty="0"/>
              <a:t>Secondly the fierce competition. the China market is quite dominated by quite a few multinational companies, as they entered China very early and some of them also localized their products here.  To compete with those leading brands, new comers will need to be patient and financial ready to get the market share.  </a:t>
            </a:r>
          </a:p>
          <a:p>
            <a:endParaRPr lang="en-US" baseline="0" dirty="0"/>
          </a:p>
          <a:p>
            <a:r>
              <a:rPr lang="en-US" baseline="0" dirty="0"/>
              <a:t>Thirdly,  we understand that UK has quite a lot of SMEs, for them, challenges including lacking of unique selling point, project at early development stage, cost to enter the market is high. </a:t>
            </a:r>
          </a:p>
          <a:p>
            <a:endParaRPr lang="en-GB" baseline="0" dirty="0">
              <a:effectLst/>
            </a:endParaRPr>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70D8D3E-F48F-40D6-9542-13F229491BBF}" type="slidenum">
              <a:rPr lang="en-GB" smtClean="0"/>
              <a:t>7</a:t>
            </a:fld>
            <a:endParaRPr lang="en-GB"/>
          </a:p>
        </p:txBody>
      </p:sp>
    </p:spTree>
    <p:extLst>
      <p:ext uri="{BB962C8B-B14F-4D97-AF65-F5344CB8AC3E}">
        <p14:creationId xmlns:p14="http://schemas.microsoft.com/office/powerpoint/2010/main" val="260897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a:t>
            </a:r>
            <a:r>
              <a:rPr lang="en-GB" baseline="0" dirty="0"/>
              <a:t> are the</a:t>
            </a:r>
            <a:r>
              <a:rPr lang="en-GB" dirty="0"/>
              <a:t> demand for wound</a:t>
            </a:r>
            <a:r>
              <a:rPr lang="en-GB" baseline="0" dirty="0"/>
              <a:t> care products, . you can see all of them are looking for innovative products. They are top wound care companies in China.</a:t>
            </a:r>
          </a:p>
          <a:p>
            <a:r>
              <a:rPr lang="en-GB" baseline="0" dirty="0"/>
              <a:t> </a:t>
            </a:r>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70D8D3E-F48F-40D6-9542-13F229491BBF}" type="slidenum">
              <a:rPr lang="en-GB" smtClean="0"/>
              <a:t>8</a:t>
            </a:fld>
            <a:endParaRPr lang="en-GB"/>
          </a:p>
        </p:txBody>
      </p:sp>
    </p:spTree>
    <p:extLst>
      <p:ext uri="{BB962C8B-B14F-4D97-AF65-F5344CB8AC3E}">
        <p14:creationId xmlns:p14="http://schemas.microsoft.com/office/powerpoint/2010/main" val="143733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Now come to high value consumables,</a:t>
            </a:r>
            <a:r>
              <a:rPr lang="en-GB" baseline="0" dirty="0"/>
              <a:t> by which I mean products in </a:t>
            </a:r>
            <a:r>
              <a:rPr lang="en-US" altLang="zh-CN" sz="1000" kern="0" dirty="0">
                <a:solidFill>
                  <a:srgbClr val="002060"/>
                </a:solidFill>
                <a:latin typeface="Arial"/>
                <a:ea typeface="+mn-ea"/>
                <a:cs typeface="Arial"/>
                <a:sym typeface="+mn-ea"/>
              </a:rPr>
              <a:t>Orthopedics, Cardiovascular, Neurology, Ophthalmology.</a:t>
            </a:r>
          </a:p>
          <a:p>
            <a:pPr marL="0" indent="0">
              <a:buFont typeface="Arial" panose="020B0604020202020204" pitchFamily="34" charset="0"/>
              <a:buNone/>
              <a:defRPr/>
            </a:pPr>
            <a:endParaRPr lang="en-US" altLang="zh-CN" sz="1000" kern="0" dirty="0">
              <a:solidFill>
                <a:srgbClr val="002060"/>
              </a:solidFill>
              <a:latin typeface="Arial"/>
              <a:ea typeface="+mn-ea"/>
              <a:cs typeface="Arial"/>
              <a:sym typeface="+mn-ea"/>
            </a:endParaRPr>
          </a:p>
          <a:p>
            <a:pPr marL="0" indent="0">
              <a:buFont typeface="Arial" panose="020B0604020202020204" pitchFamily="34" charset="0"/>
              <a:buNone/>
              <a:defRPr/>
            </a:pPr>
            <a:r>
              <a:rPr lang="en-US" altLang="zh-CN" sz="1000" kern="0" dirty="0">
                <a:solidFill>
                  <a:srgbClr val="002060"/>
                </a:solidFill>
                <a:latin typeface="Arial"/>
                <a:ea typeface="+mn-ea"/>
                <a:cs typeface="Arial"/>
                <a:sym typeface="+mn-ea"/>
              </a:rPr>
              <a:t>The</a:t>
            </a:r>
            <a:r>
              <a:rPr lang="en-US" altLang="zh-CN" sz="1000" kern="0" baseline="0" dirty="0">
                <a:solidFill>
                  <a:srgbClr val="002060"/>
                </a:solidFill>
                <a:latin typeface="Arial"/>
                <a:ea typeface="+mn-ea"/>
                <a:cs typeface="Arial"/>
                <a:sym typeface="+mn-ea"/>
              </a:rPr>
              <a:t> </a:t>
            </a:r>
            <a:r>
              <a:rPr lang="en-US" altLang="zh-CN" sz="1000" kern="0" dirty="0">
                <a:solidFill>
                  <a:srgbClr val="002060"/>
                </a:solidFill>
                <a:latin typeface="Arial"/>
                <a:ea typeface="+mn-ea"/>
                <a:cs typeface="Arial"/>
                <a:sym typeface="+mn-ea"/>
              </a:rPr>
              <a:t>Market size stands</a:t>
            </a:r>
            <a:r>
              <a:rPr lang="en-US" altLang="zh-CN" sz="1000" kern="0" baseline="0" dirty="0">
                <a:solidFill>
                  <a:srgbClr val="002060"/>
                </a:solidFill>
                <a:latin typeface="Arial"/>
                <a:ea typeface="+mn-ea"/>
                <a:cs typeface="Arial"/>
                <a:sym typeface="+mn-ea"/>
              </a:rPr>
              <a:t> </a:t>
            </a:r>
            <a:r>
              <a:rPr lang="en-US" altLang="zh-CN" sz="1000" kern="0" dirty="0">
                <a:solidFill>
                  <a:srgbClr val="002060"/>
                </a:solidFill>
                <a:latin typeface="Arial"/>
                <a:ea typeface="+mn-ea"/>
                <a:cs typeface="Arial"/>
                <a:sym typeface="+mn-ea"/>
              </a:rPr>
              <a:t>at CNY129 billion in 2019, with c</a:t>
            </a:r>
            <a:r>
              <a:rPr lang="en-US" altLang="zh-CN" kern="0" dirty="0">
                <a:solidFill>
                  <a:srgbClr val="002060"/>
                </a:solidFill>
                <a:latin typeface="Arial"/>
                <a:cs typeface="Arial"/>
                <a:sym typeface="+mn-ea"/>
              </a:rPr>
              <a:t>ardiovascular and orthopedics accounting for 35.74% and 26.74% respectively. </a:t>
            </a:r>
          </a:p>
          <a:p>
            <a:pPr marL="0" indent="0">
              <a:buFont typeface="Arial" panose="020B0604020202020204" pitchFamily="34" charset="0"/>
              <a:buNone/>
              <a:defRPr/>
            </a:pPr>
            <a:endParaRPr lang="en-US" altLang="zh-CN" sz="1200" kern="0" dirty="0">
              <a:solidFill>
                <a:srgbClr val="002060"/>
              </a:solidFill>
              <a:latin typeface="Arial"/>
              <a:ea typeface="+mn-ea"/>
              <a:cs typeface="Arial"/>
              <a:sym typeface="+mn-ea"/>
            </a:endParaRPr>
          </a:p>
          <a:p>
            <a:pPr marL="0" indent="0">
              <a:buFont typeface="Arial" panose="020B0604020202020204" pitchFamily="34" charset="0"/>
              <a:buNone/>
              <a:defRPr/>
            </a:pPr>
            <a:r>
              <a:rPr lang="en-US" altLang="zh-CN" sz="1200" kern="0" dirty="0">
                <a:solidFill>
                  <a:srgbClr val="002060"/>
                </a:solidFill>
                <a:latin typeface="Arial"/>
                <a:ea typeface="+mn-ea"/>
                <a:cs typeface="Arial"/>
                <a:sym typeface="+mn-ea"/>
              </a:rPr>
              <a:t>The</a:t>
            </a:r>
            <a:r>
              <a:rPr lang="en-US" altLang="zh-CN" sz="1200" kern="0" baseline="0" dirty="0">
                <a:solidFill>
                  <a:srgbClr val="002060"/>
                </a:solidFill>
                <a:latin typeface="Arial"/>
                <a:ea typeface="+mn-ea"/>
                <a:cs typeface="Arial"/>
                <a:sym typeface="+mn-ea"/>
              </a:rPr>
              <a:t> sector is </a:t>
            </a:r>
            <a:r>
              <a:rPr lang="en-US" altLang="zh-CN" sz="1000" kern="0" baseline="0" dirty="0">
                <a:solidFill>
                  <a:srgbClr val="002060"/>
                </a:solidFill>
                <a:latin typeface="Arial"/>
                <a:ea typeface="+mn-ea"/>
                <a:cs typeface="Arial"/>
                <a:sym typeface="+mn-ea"/>
              </a:rPr>
              <a:t>quite</a:t>
            </a:r>
            <a:r>
              <a:rPr lang="en-US" altLang="zh-CN" sz="1000" kern="0" dirty="0">
                <a:solidFill>
                  <a:srgbClr val="002060"/>
                </a:solidFill>
                <a:latin typeface="Arial"/>
                <a:ea typeface="+mn-ea"/>
                <a:cs typeface="Arial"/>
                <a:sym typeface="+mn-ea"/>
              </a:rPr>
              <a:t> influenced by the country’s Volume-based Procurement policy which is now applied on vascular, non-pacemaker, artificial hip joint, artificial knee joint, defibrillator, etc. </a:t>
            </a:r>
            <a:endParaRPr lang="en-US" altLang="zh-CN" sz="1000" kern="0" dirty="0">
              <a:solidFill>
                <a:srgbClr val="002060"/>
              </a:solidFill>
              <a:latin typeface="Arial"/>
              <a:ea typeface="+mn-ea"/>
              <a:cs typeface="Arial"/>
            </a:endParaRPr>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370D8D3E-F48F-40D6-9542-13F229491BBF}" type="slidenum">
              <a:rPr lang="en-GB" smtClean="0"/>
              <a:t>9</a:t>
            </a:fld>
            <a:endParaRPr lang="en-GB"/>
          </a:p>
        </p:txBody>
      </p:sp>
    </p:spTree>
    <p:extLst>
      <p:ext uri="{BB962C8B-B14F-4D97-AF65-F5344CB8AC3E}">
        <p14:creationId xmlns:p14="http://schemas.microsoft.com/office/powerpoint/2010/main" val="352235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zh-CN" altLang="zh-CN"/>
              <a:t>Change your presentation title in Header &amp; Footer section</a:t>
            </a:r>
          </a:p>
        </p:txBody>
      </p:sp>
      <p:sp>
        <p:nvSpPr>
          <p:cNvPr id="5" name="Holder 5"/>
          <p:cNvSpPr>
            <a:spLocks noGrp="1"/>
          </p:cNvSpPr>
          <p:nvPr>
            <p:ph type="dt" sz="half" idx="11"/>
          </p:nvPr>
        </p:nvSpPr>
        <p:spPr/>
        <p:txBody>
          <a:bodyPr/>
          <a:lstStyle>
            <a:lvl1pPr>
              <a:defRPr/>
            </a:lvl1pPr>
          </a:lstStyle>
          <a:p>
            <a:pPr>
              <a:defRPr/>
            </a:pPr>
            <a:fld id="{1E6D0262-C34D-4FDC-B775-217669B8EADC}" type="datetime1">
              <a:rPr lang="en-US"/>
              <a:pPr>
                <a:defRPr/>
              </a:pPr>
              <a:t>10/7/2022</a:t>
            </a:fld>
            <a:endParaRPr lang="en-US"/>
          </a:p>
        </p:txBody>
      </p:sp>
      <p:sp>
        <p:nvSpPr>
          <p:cNvPr id="6" name="Holder 6"/>
          <p:cNvSpPr>
            <a:spLocks noGrp="1"/>
          </p:cNvSpPr>
          <p:nvPr>
            <p:ph type="sldNum" sz="quarter" idx="12"/>
          </p:nvPr>
        </p:nvSpPr>
        <p:spPr/>
        <p:txBody>
          <a:bodyPr/>
          <a:lstStyle>
            <a:lvl1pPr>
              <a:defRPr/>
            </a:lvl1pPr>
          </a:lstStyle>
          <a:p>
            <a:pPr>
              <a:defRPr/>
            </a:pPr>
            <a:fld id="{1AA32136-ED31-46CC-BEFA-CD8FC8E39E5F}" type="slidenum">
              <a:rPr lang="zh-CN" altLang="zh-CN"/>
              <a:pPr>
                <a:defRPr/>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1" i="0">
                <a:solidFill>
                  <a:srgbClr val="04043F"/>
                </a:solidFill>
                <a:latin typeface="Arial"/>
                <a:cs typeface="Arial"/>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p:txBody>
          <a:bodyPr/>
          <a:lstStyle>
            <a:lvl1pPr>
              <a:defRPr/>
            </a:lvl1pPr>
          </a:lstStyle>
          <a:p>
            <a:pPr>
              <a:defRPr/>
            </a:pPr>
            <a:r>
              <a:rPr lang="zh-CN" altLang="zh-CN"/>
              <a:t>Change your presentation title in Header &amp; Footer section</a:t>
            </a:r>
          </a:p>
        </p:txBody>
      </p:sp>
      <p:sp>
        <p:nvSpPr>
          <p:cNvPr id="5" name="Holder 5"/>
          <p:cNvSpPr>
            <a:spLocks noGrp="1"/>
          </p:cNvSpPr>
          <p:nvPr>
            <p:ph type="dt" sz="half" idx="11"/>
          </p:nvPr>
        </p:nvSpPr>
        <p:spPr/>
        <p:txBody>
          <a:bodyPr/>
          <a:lstStyle>
            <a:lvl1pPr>
              <a:defRPr/>
            </a:lvl1pPr>
          </a:lstStyle>
          <a:p>
            <a:pPr>
              <a:defRPr/>
            </a:pPr>
            <a:fld id="{634D214B-D5AC-437B-93EB-8E65D61605AE}" type="datetime1">
              <a:rPr lang="en-US"/>
              <a:pPr>
                <a:defRPr/>
              </a:pPr>
              <a:t>10/7/2022</a:t>
            </a:fld>
            <a:endParaRPr lang="en-US"/>
          </a:p>
        </p:txBody>
      </p:sp>
      <p:sp>
        <p:nvSpPr>
          <p:cNvPr id="6" name="Holder 6"/>
          <p:cNvSpPr>
            <a:spLocks noGrp="1"/>
          </p:cNvSpPr>
          <p:nvPr>
            <p:ph type="sldNum" sz="quarter" idx="12"/>
          </p:nvPr>
        </p:nvSpPr>
        <p:spPr/>
        <p:txBody>
          <a:bodyPr/>
          <a:lstStyle>
            <a:lvl1pPr>
              <a:defRPr/>
            </a:lvl1pPr>
          </a:lstStyle>
          <a:p>
            <a:pPr>
              <a:defRPr/>
            </a:pPr>
            <a:fld id="{74B5F6F2-B017-47B0-8224-FC0CB4FB7B92}" type="slidenum">
              <a:rPr lang="zh-CN" altLang="zh-CN"/>
              <a:pPr>
                <a:defRPr/>
              </a:pPr>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1" i="0">
                <a:solidFill>
                  <a:srgbClr val="04043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zh-CN" altLang="zh-CN"/>
              <a:t>Change your presentation title in Header &amp; Footer section</a:t>
            </a:r>
          </a:p>
        </p:txBody>
      </p:sp>
      <p:sp>
        <p:nvSpPr>
          <p:cNvPr id="6" name="Holder 5"/>
          <p:cNvSpPr>
            <a:spLocks noGrp="1"/>
          </p:cNvSpPr>
          <p:nvPr>
            <p:ph type="dt" sz="half" idx="11"/>
          </p:nvPr>
        </p:nvSpPr>
        <p:spPr/>
        <p:txBody>
          <a:bodyPr/>
          <a:lstStyle>
            <a:lvl1pPr>
              <a:defRPr/>
            </a:lvl1pPr>
          </a:lstStyle>
          <a:p>
            <a:pPr>
              <a:defRPr/>
            </a:pPr>
            <a:fld id="{A3791A0E-D8BE-4A27-99F3-2AB6240E6CD2}" type="datetime1">
              <a:rPr lang="en-US"/>
              <a:pPr>
                <a:defRPr/>
              </a:pPr>
              <a:t>10/7/2022</a:t>
            </a:fld>
            <a:endParaRPr lang="en-US"/>
          </a:p>
        </p:txBody>
      </p:sp>
      <p:sp>
        <p:nvSpPr>
          <p:cNvPr id="7" name="Holder 6"/>
          <p:cNvSpPr>
            <a:spLocks noGrp="1"/>
          </p:cNvSpPr>
          <p:nvPr>
            <p:ph type="sldNum" sz="quarter" idx="12"/>
          </p:nvPr>
        </p:nvSpPr>
        <p:spPr/>
        <p:txBody>
          <a:bodyPr/>
          <a:lstStyle>
            <a:lvl1pPr>
              <a:defRPr/>
            </a:lvl1pPr>
          </a:lstStyle>
          <a:p>
            <a:pPr>
              <a:defRPr/>
            </a:pPr>
            <a:fld id="{656EA637-D865-4864-B615-2BD743A5E2AB}" type="slidenum">
              <a:rPr lang="zh-CN" altLang="zh-CN"/>
              <a:pPr>
                <a:defRPr/>
              </a:pPr>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1" i="0">
                <a:solidFill>
                  <a:srgbClr val="04043F"/>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zh-CN" altLang="zh-CN"/>
              <a:t>Change your presentation title in Header &amp; Footer section</a:t>
            </a:r>
          </a:p>
        </p:txBody>
      </p:sp>
      <p:sp>
        <p:nvSpPr>
          <p:cNvPr id="4" name="Holder 5"/>
          <p:cNvSpPr>
            <a:spLocks noGrp="1"/>
          </p:cNvSpPr>
          <p:nvPr>
            <p:ph type="dt" sz="half" idx="11"/>
          </p:nvPr>
        </p:nvSpPr>
        <p:spPr/>
        <p:txBody>
          <a:bodyPr/>
          <a:lstStyle>
            <a:lvl1pPr>
              <a:defRPr/>
            </a:lvl1pPr>
          </a:lstStyle>
          <a:p>
            <a:pPr>
              <a:defRPr/>
            </a:pPr>
            <a:fld id="{79E2AC1E-9E0C-4D1F-88C6-7176C6415447}" type="datetime1">
              <a:rPr lang="en-US"/>
              <a:pPr>
                <a:defRPr/>
              </a:pPr>
              <a:t>10/7/2022</a:t>
            </a:fld>
            <a:endParaRPr lang="en-US"/>
          </a:p>
        </p:txBody>
      </p:sp>
      <p:sp>
        <p:nvSpPr>
          <p:cNvPr id="5" name="Holder 6"/>
          <p:cNvSpPr>
            <a:spLocks noGrp="1"/>
          </p:cNvSpPr>
          <p:nvPr>
            <p:ph type="sldNum" sz="quarter" idx="12"/>
          </p:nvPr>
        </p:nvSpPr>
        <p:spPr/>
        <p:txBody>
          <a:bodyPr/>
          <a:lstStyle>
            <a:lvl1pPr>
              <a:defRPr/>
            </a:lvl1pPr>
          </a:lstStyle>
          <a:p>
            <a:pPr>
              <a:defRPr/>
            </a:pPr>
            <a:fld id="{60985A87-7BEE-4B6F-B0F8-B87E0424959B}" type="slidenum">
              <a:rPr lang="zh-CN" altLang="zh-CN"/>
              <a:pPr>
                <a:defRPr/>
              </a:pPr>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r>
              <a:rPr lang="zh-CN" altLang="zh-CN"/>
              <a:t>Change your presentation title in Header &amp; Footer section</a:t>
            </a:r>
          </a:p>
        </p:txBody>
      </p:sp>
      <p:sp>
        <p:nvSpPr>
          <p:cNvPr id="3" name="Holder 5"/>
          <p:cNvSpPr>
            <a:spLocks noGrp="1"/>
          </p:cNvSpPr>
          <p:nvPr>
            <p:ph type="dt" sz="half" idx="11"/>
          </p:nvPr>
        </p:nvSpPr>
        <p:spPr/>
        <p:txBody>
          <a:bodyPr/>
          <a:lstStyle>
            <a:lvl1pPr>
              <a:defRPr/>
            </a:lvl1pPr>
          </a:lstStyle>
          <a:p>
            <a:pPr>
              <a:defRPr/>
            </a:pPr>
            <a:fld id="{C783B665-68FF-469B-9027-13B15BD881B1}" type="datetime1">
              <a:rPr lang="en-US"/>
              <a:pPr>
                <a:defRPr/>
              </a:pPr>
              <a:t>10/7/2022</a:t>
            </a:fld>
            <a:endParaRPr lang="en-US"/>
          </a:p>
        </p:txBody>
      </p:sp>
      <p:sp>
        <p:nvSpPr>
          <p:cNvPr id="4" name="Holder 6"/>
          <p:cNvSpPr>
            <a:spLocks noGrp="1"/>
          </p:cNvSpPr>
          <p:nvPr>
            <p:ph type="sldNum" sz="quarter" idx="12"/>
          </p:nvPr>
        </p:nvSpPr>
        <p:spPr/>
        <p:txBody>
          <a:bodyPr/>
          <a:lstStyle>
            <a:lvl1pPr>
              <a:defRPr/>
            </a:lvl1pPr>
          </a:lstStyle>
          <a:p>
            <a:pPr>
              <a:defRPr/>
            </a:pPr>
            <a:fld id="{2FF3646D-9DD5-4DA3-B999-FB520E613BBB}" type="slidenum">
              <a:rPr lang="zh-CN" altLang="zh-CN"/>
              <a:pPr>
                <a:defRPr/>
              </a:pPr>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r>
              <a:rPr lang="zh-CN" altLang="zh-CN"/>
              <a:t>Change your presentation title in Header &amp; Footer section</a:t>
            </a:r>
          </a:p>
        </p:txBody>
      </p:sp>
      <p:sp>
        <p:nvSpPr>
          <p:cNvPr id="3" name="Holder 5"/>
          <p:cNvSpPr>
            <a:spLocks noGrp="1"/>
          </p:cNvSpPr>
          <p:nvPr>
            <p:ph type="dt" sz="half" idx="11"/>
          </p:nvPr>
        </p:nvSpPr>
        <p:spPr/>
        <p:txBody>
          <a:bodyPr/>
          <a:lstStyle>
            <a:lvl1pPr>
              <a:defRPr/>
            </a:lvl1pPr>
          </a:lstStyle>
          <a:p>
            <a:pPr>
              <a:defRPr/>
            </a:pPr>
            <a:fld id="{17AA59E7-01A9-4F23-B869-7B03D5BA801F}" type="datetime1">
              <a:rPr lang="en-US"/>
              <a:pPr>
                <a:defRPr/>
              </a:pPr>
              <a:t>10/7/2022</a:t>
            </a:fld>
            <a:endParaRPr lang="en-US"/>
          </a:p>
        </p:txBody>
      </p:sp>
      <p:sp>
        <p:nvSpPr>
          <p:cNvPr id="4" name="Holder 6"/>
          <p:cNvSpPr>
            <a:spLocks noGrp="1"/>
          </p:cNvSpPr>
          <p:nvPr>
            <p:ph type="sldNum" sz="quarter" idx="12"/>
          </p:nvPr>
        </p:nvSpPr>
        <p:spPr/>
        <p:txBody>
          <a:bodyPr/>
          <a:lstStyle>
            <a:lvl1pPr>
              <a:defRPr/>
            </a:lvl1pPr>
          </a:lstStyle>
          <a:p>
            <a:pPr>
              <a:defRPr/>
            </a:pPr>
            <a:fld id="{2C3FEF8A-9937-42B6-9EC5-129E8792244F}" type="slidenum">
              <a:rPr lang="zh-CN" altLang="zh-CN"/>
              <a:pPr>
                <a:defRPr/>
              </a:pPr>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419100" y="603250"/>
            <a:ext cx="11353800" cy="6350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zh-CN" altLang="zh-CN"/>
          </a:p>
        </p:txBody>
      </p:sp>
      <p:sp>
        <p:nvSpPr>
          <p:cNvPr id="1027" name="Holder 3"/>
          <p:cNvSpPr>
            <a:spLocks noGrp="1"/>
          </p:cNvSpPr>
          <p:nvPr>
            <p:ph type="body" idx="1"/>
          </p:nvPr>
        </p:nvSpPr>
        <p:spPr bwMode="auto">
          <a:xfrm>
            <a:off x="455613" y="2590800"/>
            <a:ext cx="11280775" cy="21066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zh-CN" altLang="zh-CN"/>
          </a:p>
        </p:txBody>
      </p:sp>
      <p:sp>
        <p:nvSpPr>
          <p:cNvPr id="4" name="Holder 4"/>
          <p:cNvSpPr>
            <a:spLocks noGrp="1"/>
          </p:cNvSpPr>
          <p:nvPr>
            <p:ph type="ftr" sz="quarter" idx="5"/>
          </p:nvPr>
        </p:nvSpPr>
        <p:spPr>
          <a:xfrm>
            <a:off x="363538" y="6461125"/>
            <a:ext cx="2635250" cy="138113"/>
          </a:xfrm>
          <a:prstGeom prst="rect">
            <a:avLst/>
          </a:prstGeom>
        </p:spPr>
        <p:txBody>
          <a:bodyPr vert="horz" wrap="square" lIns="0" tIns="0" rIns="0" bIns="0" numCol="1" anchor="t" anchorCtr="0" compatLnSpc="1">
            <a:prstTxWarp prst="textNoShape">
              <a:avLst/>
            </a:prstTxWarp>
            <a:spAutoFit/>
          </a:bodyPr>
          <a:lstStyle>
            <a:lvl1pPr>
              <a:spcBef>
                <a:spcPts val="25"/>
              </a:spcBef>
              <a:defRPr sz="800">
                <a:solidFill>
                  <a:srgbClr val="050540"/>
                </a:solidFill>
                <a:cs typeface="Arial" charset="0"/>
              </a:defRPr>
            </a:lvl1pPr>
          </a:lstStyle>
          <a:p>
            <a:pPr>
              <a:defRPr/>
            </a:pPr>
            <a:r>
              <a:rPr lang="zh-CN" altLang="zh-CN"/>
              <a:t>Change your presentation title in Header &amp; Footer section</a:t>
            </a:r>
          </a:p>
        </p:txBody>
      </p:sp>
      <p:sp>
        <p:nvSpPr>
          <p:cNvPr id="5" name="Holder 5"/>
          <p:cNvSpPr>
            <a:spLocks noGrp="1"/>
          </p:cNvSpPr>
          <p:nvPr>
            <p:ph type="dt" sz="half" idx="6"/>
          </p:nvPr>
        </p:nvSpPr>
        <p:spPr>
          <a:xfrm>
            <a:off x="609600" y="6378575"/>
            <a:ext cx="2803525"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ea typeface="+mn-ea"/>
              </a:defRPr>
            </a:lvl1pPr>
          </a:lstStyle>
          <a:p>
            <a:pPr>
              <a:defRPr/>
            </a:pPr>
            <a:fld id="{7D8827B8-D7DB-40DD-B07D-A73E737B445E}" type="datetime1">
              <a:rPr lang="en-US"/>
              <a:pPr>
                <a:defRPr/>
              </a:pPr>
              <a:t>10/7/2022</a:t>
            </a:fld>
            <a:endParaRPr lang="en-US"/>
          </a:p>
        </p:txBody>
      </p:sp>
      <p:sp>
        <p:nvSpPr>
          <p:cNvPr id="6" name="Holder 6"/>
          <p:cNvSpPr>
            <a:spLocks noGrp="1"/>
          </p:cNvSpPr>
          <p:nvPr>
            <p:ph type="sldNum" sz="quarter" idx="7"/>
          </p:nvPr>
        </p:nvSpPr>
        <p:spPr>
          <a:xfrm>
            <a:off x="11552238" y="6411913"/>
            <a:ext cx="257175" cy="180975"/>
          </a:xfrm>
          <a:prstGeom prst="rect">
            <a:avLst/>
          </a:prstGeom>
        </p:spPr>
        <p:txBody>
          <a:bodyPr vert="horz" wrap="square" lIns="0" tIns="0" rIns="0" bIns="0" numCol="1" anchor="t" anchorCtr="0" compatLnSpc="1">
            <a:prstTxWarp prst="textNoShape">
              <a:avLst/>
            </a:prstTxWarp>
            <a:spAutoFit/>
          </a:bodyPr>
          <a:lstStyle>
            <a:lvl1pPr>
              <a:lnSpc>
                <a:spcPts val="1425"/>
              </a:lnSpc>
              <a:defRPr sz="1200">
                <a:solidFill>
                  <a:srgbClr val="04043F"/>
                </a:solidFill>
                <a:cs typeface="Arial" charset="0"/>
              </a:defRPr>
            </a:lvl1pPr>
          </a:lstStyle>
          <a:p>
            <a:pPr>
              <a:defRPr/>
            </a:pPr>
            <a:fld id="{796BC2F3-E56C-497B-B169-C2F4F6E5CE03}" type="slidenum">
              <a:rPr lang="zh-CN" altLang="zh-CN"/>
              <a:pPr>
                <a:defRPr/>
              </a:pPr>
              <a:t>‹#›</a:t>
            </a:fld>
            <a:endParaRPr lang="zh-CN" altLang="zh-CN"/>
          </a:p>
        </p:txBody>
      </p:sp>
      <p:sp>
        <p:nvSpPr>
          <p:cNvPr id="9" name="TextBox 8"/>
          <p:cNvSpPr txBox="1"/>
          <p:nvPr userDrawn="1"/>
        </p:nvSpPr>
        <p:spPr>
          <a:xfrm>
            <a:off x="5494338" y="0"/>
            <a:ext cx="1047750" cy="152400"/>
          </a:xfrm>
          <a:prstGeom prst="rect">
            <a:avLst/>
          </a:prstGeom>
        </p:spPr>
        <p:txBody>
          <a:bodyPr lIns="0" tIns="0" rIns="0" bIns="0">
            <a:spAutoFit/>
          </a:bodyPr>
          <a:lstStyle/>
          <a:p>
            <a:pPr algn="ctr" fontAlgn="auto">
              <a:spcBef>
                <a:spcPts val="0"/>
              </a:spcBef>
              <a:spcAft>
                <a:spcPts val="0"/>
              </a:spcAft>
              <a:defRPr/>
            </a:pPr>
            <a:r>
              <a:rPr lang="en-US" sz="1000">
                <a:solidFill>
                  <a:srgbClr val="000000"/>
                </a:solidFill>
                <a:latin typeface="Calibri" panose="020F0502020204030204" pitchFamily="34" charset="0"/>
                <a:ea typeface="+mn-ea"/>
                <a:cs typeface="Calibri" panose="020F0502020204030204" pitchFamily="34" charset="0"/>
              </a:rPr>
              <a:t>OFFICIAL-SENSITIVE</a:t>
            </a:r>
          </a:p>
        </p:txBody>
      </p:sp>
      <p:sp>
        <p:nvSpPr>
          <p:cNvPr id="10" name="TextBox 9"/>
          <p:cNvSpPr txBox="1"/>
          <p:nvPr userDrawn="1"/>
        </p:nvSpPr>
        <p:spPr>
          <a:xfrm>
            <a:off x="5494338" y="6705600"/>
            <a:ext cx="1047750" cy="152400"/>
          </a:xfrm>
          <a:prstGeom prst="rect">
            <a:avLst/>
          </a:prstGeom>
        </p:spPr>
        <p:txBody>
          <a:bodyPr lIns="0" tIns="0" rIns="0" bIns="0">
            <a:spAutoFit/>
          </a:bodyPr>
          <a:lstStyle/>
          <a:p>
            <a:pPr algn="ctr" fontAlgn="auto">
              <a:spcBef>
                <a:spcPts val="0"/>
              </a:spcBef>
              <a:spcAft>
                <a:spcPts val="0"/>
              </a:spcAft>
              <a:defRPr/>
            </a:pPr>
            <a:r>
              <a:rPr lang="en-US" sz="1000">
                <a:solidFill>
                  <a:srgbClr val="000000"/>
                </a:solidFill>
                <a:latin typeface="Calibri" panose="020F0502020204030204" pitchFamily="34" charset="0"/>
                <a:ea typeface="+mn-ea"/>
                <a:cs typeface="Calibri" panose="020F0502020204030204" pitchFamily="34" charset="0"/>
              </a:rPr>
              <a:t>OFFICIAL-SENSITIVE</a:t>
            </a: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 id="2147483650" r:id="rId5"/>
    <p:sldLayoutId id="2147483649"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healthcare.ukbusinessinchina.com/" TargetMode="External"/><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mailto:Cynthia.han@fcdo.gov.uk" TargetMode="External"/><Relationship Id="rId3" Type="http://schemas.openxmlformats.org/officeDocument/2006/relationships/image" Target="../media/image8.png"/><Relationship Id="rId7" Type="http://schemas.openxmlformats.org/officeDocument/2006/relationships/hyperlink" Target="mailto:Rita.huang@fcdo.gov.u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Jean.wang@fcdo.gov.uk" TargetMode="External"/><Relationship Id="rId5" Type="http://schemas.openxmlformats.org/officeDocument/2006/relationships/hyperlink" Target="mailto:Emily.liang@fcdowebmail.fcdo.gov.uk" TargetMode="External"/><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8"/>
          <p:cNvPicPr>
            <a:picLocks noChangeAspect="1"/>
          </p:cNvPicPr>
          <p:nvPr/>
        </p:nvPicPr>
        <p:blipFill>
          <a:blip r:embed="rId3"/>
          <a:srcRect/>
          <a:stretch>
            <a:fillRect/>
          </a:stretch>
        </p:blipFill>
        <p:spPr bwMode="auto">
          <a:xfrm>
            <a:off x="0" y="0"/>
            <a:ext cx="12192000" cy="6883400"/>
          </a:xfrm>
          <a:prstGeom prst="rect">
            <a:avLst/>
          </a:prstGeom>
          <a:noFill/>
          <a:ln w="9525">
            <a:noFill/>
            <a:miter lim="800000"/>
            <a:headEnd/>
            <a:tailEnd/>
          </a:ln>
        </p:spPr>
      </p:pic>
      <p:sp>
        <p:nvSpPr>
          <p:cNvPr id="3" name="object 3"/>
          <p:cNvSpPr txBox="1">
            <a:spLocks noGrp="1"/>
          </p:cNvSpPr>
          <p:nvPr>
            <p:ph type="title"/>
          </p:nvPr>
        </p:nvSpPr>
        <p:spPr>
          <a:xfrm>
            <a:off x="333375" y="547688"/>
            <a:ext cx="6524625" cy="2125662"/>
          </a:xfrm>
        </p:spPr>
        <p:txBody>
          <a:bodyPr tIns="93980" rtlCol="0"/>
          <a:lstStyle/>
          <a:p>
            <a:pPr algn="l" eaLnBrk="1" fontAlgn="auto" hangingPunct="1">
              <a:spcBef>
                <a:spcPts val="0"/>
              </a:spcBef>
              <a:spcAft>
                <a:spcPts val="0"/>
              </a:spcAft>
              <a:defRPr/>
            </a:pPr>
            <a:r>
              <a:rPr lang="en-GB" altLang="zh-CN" sz="4400" dirty="0">
                <a:solidFill>
                  <a:schemeClr val="bg1"/>
                </a:solidFill>
                <a:effectLst>
                  <a:outerShdw blurRad="38100" dist="38100" dir="2700000" algn="tl">
                    <a:srgbClr val="C0C0C0"/>
                  </a:outerShdw>
                </a:effectLst>
              </a:rPr>
              <a:t>Medical Devices: Why China and where are the opportunities?</a:t>
            </a:r>
          </a:p>
        </p:txBody>
      </p:sp>
      <p:pic>
        <p:nvPicPr>
          <p:cNvPr id="10243" name="object 5"/>
          <p:cNvPicPr>
            <a:picLocks noChangeAspect="1" noChangeArrowheads="1"/>
          </p:cNvPicPr>
          <p:nvPr/>
        </p:nvPicPr>
        <p:blipFill>
          <a:blip r:embed="rId4"/>
          <a:srcRect/>
          <a:stretch>
            <a:fillRect/>
          </a:stretch>
        </p:blipFill>
        <p:spPr bwMode="auto">
          <a:xfrm>
            <a:off x="7975600" y="4356100"/>
            <a:ext cx="4216400" cy="1719263"/>
          </a:xfrm>
          <a:prstGeom prst="rect">
            <a:avLst/>
          </a:prstGeom>
          <a:noFill/>
          <a:ln w="9525">
            <a:noFill/>
            <a:miter lim="800000"/>
            <a:headEnd/>
            <a:tailEnd/>
          </a:ln>
        </p:spPr>
      </p:pic>
      <p:sp>
        <p:nvSpPr>
          <p:cNvPr id="10244" name="TextBox 7"/>
          <p:cNvSpPr txBox="1">
            <a:spLocks noChangeArrowheads="1"/>
          </p:cNvSpPr>
          <p:nvPr/>
        </p:nvSpPr>
        <p:spPr bwMode="auto">
          <a:xfrm rot="10800000" flipH="1" flipV="1">
            <a:off x="333375" y="3019143"/>
            <a:ext cx="3511550" cy="1338828"/>
          </a:xfrm>
          <a:prstGeom prst="rect">
            <a:avLst/>
          </a:prstGeom>
          <a:noFill/>
          <a:ln w="9525">
            <a:noFill/>
            <a:miter lim="800000"/>
            <a:headEnd/>
            <a:tailEnd/>
          </a:ln>
        </p:spPr>
        <p:txBody>
          <a:bodyPr>
            <a:spAutoFit/>
          </a:bodyPr>
          <a:lstStyle/>
          <a:p>
            <a:pPr>
              <a:lnSpc>
                <a:spcPct val="150000"/>
              </a:lnSpc>
            </a:pPr>
            <a:r>
              <a:rPr lang="en-US" altLang="zh-CN" b="1" dirty="0">
                <a:solidFill>
                  <a:schemeClr val="bg1"/>
                </a:solidFill>
                <a:cs typeface="Arial" charset="0"/>
              </a:rPr>
              <a:t>Rita Huang</a:t>
            </a:r>
          </a:p>
          <a:p>
            <a:pPr>
              <a:lnSpc>
                <a:spcPct val="150000"/>
              </a:lnSpc>
            </a:pPr>
            <a:r>
              <a:rPr lang="en-US" altLang="zh-CN" b="1" dirty="0">
                <a:solidFill>
                  <a:schemeClr val="bg1"/>
                </a:solidFill>
                <a:cs typeface="Arial" charset="0"/>
              </a:rPr>
              <a:t>British Consulate, Guangzhou </a:t>
            </a:r>
          </a:p>
          <a:p>
            <a:pPr>
              <a:lnSpc>
                <a:spcPct val="150000"/>
              </a:lnSpc>
            </a:pPr>
            <a:r>
              <a:rPr lang="en-US" altLang="zh-CN" b="1" dirty="0">
                <a:solidFill>
                  <a:schemeClr val="bg1"/>
                </a:solidFill>
                <a:cs typeface="Arial" charset="0"/>
              </a:rPr>
              <a:t>Oct 2022</a:t>
            </a:r>
          </a:p>
        </p:txBody>
      </p:sp>
      <p:sp>
        <p:nvSpPr>
          <p:cNvPr id="10245" name="Slide Number Placeholder 11"/>
          <p:cNvSpPr>
            <a:spLocks noGrp="1"/>
          </p:cNvSpPr>
          <p:nvPr>
            <p:ph type="sldNum" sz="quarter" idx="12"/>
          </p:nvPr>
        </p:nvSpPr>
        <p:spPr bwMode="auto">
          <a:xfrm>
            <a:off x="12011025" y="31750"/>
            <a:ext cx="257175" cy="196850"/>
          </a:xfrm>
          <a:noFill/>
          <a:ln>
            <a:miter lim="800000"/>
            <a:headEnd/>
            <a:tailEnd/>
          </a:ln>
        </p:spPr>
        <p:txBody>
          <a:bodyPr/>
          <a:lstStyle/>
          <a:p>
            <a:pPr marL="38100"/>
            <a:fld id="{F6DFFCE9-A1A1-42F4-9F2C-E0287CC91B6E}" type="slidenum">
              <a:rPr lang="en-GB" altLang="zh-CN" smtClean="0"/>
              <a:pPr marL="38100"/>
              <a:t>1</a:t>
            </a:fld>
            <a:endParaRPr lang="en-GB" altLang="zh-CN"/>
          </a:p>
        </p:txBody>
      </p:sp>
      <p:pic>
        <p:nvPicPr>
          <p:cNvPr id="10246" name="Picture 9"/>
          <p:cNvPicPr>
            <a:picLocks noChangeAspect="1"/>
          </p:cNvPicPr>
          <p:nvPr/>
        </p:nvPicPr>
        <p:blipFill>
          <a:blip r:embed="rId5"/>
          <a:srcRect/>
          <a:stretch>
            <a:fillRect/>
          </a:stretch>
        </p:blipFill>
        <p:spPr bwMode="auto">
          <a:xfrm>
            <a:off x="333375" y="4953000"/>
            <a:ext cx="2971800" cy="9969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High Value Consumables – Overview</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a:lnSpc>
                <a:spcPts val="1425"/>
              </a:lnSpc>
            </a:pPr>
            <a:fld id="{81D60167-4931-47E6-BA6A-407CBD079E47}" type="slidenum">
              <a:rPr lang="en-GB" smtClean="0">
                <a:solidFill>
                  <a:srgbClr val="002060"/>
                </a:solidFill>
              </a:rPr>
              <a:t>10</a:t>
            </a:fld>
            <a:endParaRPr lang="en-GB" dirty="0">
              <a:solidFill>
                <a:srgbClr val="002060"/>
              </a:solidFill>
            </a:endParaRPr>
          </a:p>
        </p:txBody>
      </p:sp>
      <p:pic>
        <p:nvPicPr>
          <p:cNvPr id="12" name="Picture 11"/>
          <p:cNvPicPr>
            <a:picLocks noChangeAspect="1"/>
          </p:cNvPicPr>
          <p:nvPr/>
        </p:nvPicPr>
        <p:blipFill>
          <a:blip r:embed="rId5"/>
          <a:stretch>
            <a:fillRect/>
          </a:stretch>
        </p:blipFill>
        <p:spPr>
          <a:xfrm>
            <a:off x="5334000" y="23870"/>
            <a:ext cx="1362075" cy="3524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568637953"/>
              </p:ext>
            </p:extLst>
          </p:nvPr>
        </p:nvGraphicFramePr>
        <p:xfrm>
          <a:off x="444352" y="1568838"/>
          <a:ext cx="9461648" cy="2783412"/>
        </p:xfrm>
        <a:graphic>
          <a:graphicData uri="http://schemas.openxmlformats.org/drawingml/2006/table">
            <a:tbl>
              <a:tblPr firstRow="1" bandRow="1">
                <a:tableStyleId>{5C22544A-7EE6-4342-B048-85BDC9FD1C3A}</a:tableStyleId>
              </a:tblPr>
              <a:tblGrid>
                <a:gridCol w="2518035">
                  <a:extLst>
                    <a:ext uri="{9D8B030D-6E8A-4147-A177-3AD203B41FA5}">
                      <a16:colId xmlns:a16="http://schemas.microsoft.com/office/drawing/2014/main" val="2871053955"/>
                    </a:ext>
                  </a:extLst>
                </a:gridCol>
                <a:gridCol w="6943613">
                  <a:extLst>
                    <a:ext uri="{9D8B030D-6E8A-4147-A177-3AD203B41FA5}">
                      <a16:colId xmlns:a16="http://schemas.microsoft.com/office/drawing/2014/main" val="1451359515"/>
                    </a:ext>
                  </a:extLst>
                </a:gridCol>
              </a:tblGrid>
              <a:tr h="477306">
                <a:tc>
                  <a:txBody>
                    <a:bodyPr/>
                    <a:lstStyle/>
                    <a:p>
                      <a:r>
                        <a:rPr lang="en-US" sz="1800" dirty="0">
                          <a:solidFill>
                            <a:srgbClr val="002060"/>
                          </a:solidFill>
                          <a:latin typeface="arial" panose="020B0604020202020204" pitchFamily="34" charset="0"/>
                          <a:cs typeface="arial" panose="020B0604020202020204" pitchFamily="34" charset="0"/>
                        </a:rPr>
                        <a:t>Company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Demand</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1073957"/>
                  </a:ext>
                </a:extLst>
              </a:tr>
              <a:tr h="477306">
                <a:tc>
                  <a:txBody>
                    <a:bodyPr/>
                    <a:lstStyle/>
                    <a:p>
                      <a:r>
                        <a:rPr lang="en-US" sz="1800" dirty="0">
                          <a:solidFill>
                            <a:srgbClr val="002060"/>
                          </a:solidFill>
                          <a:latin typeface="arial" panose="020B0604020202020204" pitchFamily="34" charset="0"/>
                          <a:cs typeface="arial" panose="020B0604020202020204" pitchFamily="34" charset="0"/>
                        </a:rPr>
                        <a:t>AK medical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solidFill>
                            <a:srgbClr val="002060"/>
                          </a:solidFill>
                          <a:latin typeface="arial" panose="020B0604020202020204" pitchFamily="34" charset="0"/>
                          <a:cs typeface="arial" panose="020B0604020202020204" pitchFamily="34" charset="0"/>
                        </a:rPr>
                        <a:t>Biomaterial</a:t>
                      </a:r>
                    </a:p>
                  </a:txBody>
                  <a:tcPr/>
                </a:tc>
                <a:extLst>
                  <a:ext uri="{0D108BD9-81ED-4DB2-BD59-A6C34878D82A}">
                    <a16:rowId xmlns:a16="http://schemas.microsoft.com/office/drawing/2014/main" val="1589859246"/>
                  </a:ext>
                </a:extLst>
              </a:tr>
              <a:tr h="477306">
                <a:tc>
                  <a:txBody>
                    <a:bodyPr/>
                    <a:lstStyle/>
                    <a:p>
                      <a:r>
                        <a:rPr lang="en-US" sz="1800" dirty="0" err="1">
                          <a:solidFill>
                            <a:srgbClr val="002060"/>
                          </a:solidFill>
                          <a:latin typeface="arial" panose="020B0604020202020204" pitchFamily="34" charset="0"/>
                          <a:cs typeface="arial" panose="020B0604020202020204" pitchFamily="34" charset="0"/>
                        </a:rPr>
                        <a:t>Microport</a:t>
                      </a:r>
                      <a:endParaRPr lang="en-US" sz="1800" dirty="0">
                        <a:solidFill>
                          <a:srgbClr val="002060"/>
                        </a:solidFill>
                        <a:latin typeface="arial" panose="020B0604020202020204" pitchFamily="34" charset="0"/>
                        <a:cs typeface="arial" panose="020B0604020202020204" pitchFamily="34" charset="0"/>
                      </a:endParaRPr>
                    </a:p>
                  </a:txBody>
                  <a:tcPr/>
                </a:tc>
                <a:tc>
                  <a:txBody>
                    <a:bodyPr/>
                    <a:lstStyle/>
                    <a:p>
                      <a:r>
                        <a:rPr lang="en-GB" sz="1800" dirty="0" err="1">
                          <a:solidFill>
                            <a:srgbClr val="002060"/>
                          </a:solidFill>
                          <a:latin typeface="arial" panose="020B0604020202020204" pitchFamily="34" charset="0"/>
                          <a:cs typeface="arial" panose="020B0604020202020204" pitchFamily="34" charset="0"/>
                        </a:rPr>
                        <a:t>CardioVascular</a:t>
                      </a:r>
                      <a:r>
                        <a:rPr lang="en-GB" sz="1800" dirty="0">
                          <a:solidFill>
                            <a:srgbClr val="002060"/>
                          </a:solidFill>
                          <a:latin typeface="arial" panose="020B0604020202020204" pitchFamily="34" charset="0"/>
                          <a:cs typeface="arial" panose="020B0604020202020204" pitchFamily="34" charset="0"/>
                        </a:rPr>
                        <a:t> Intervention &amp; Structural Heart Diseases; heart failure</a:t>
                      </a:r>
                    </a:p>
                    <a:p>
                      <a:r>
                        <a:rPr lang="en-GB" sz="1800" dirty="0">
                          <a:solidFill>
                            <a:srgbClr val="002060"/>
                          </a:solidFill>
                          <a:latin typeface="arial" panose="020B0604020202020204" pitchFamily="34" charset="0"/>
                          <a:cs typeface="arial" panose="020B0604020202020204" pitchFamily="34" charset="0"/>
                        </a:rPr>
                        <a:t>Electro Physiology &amp; Cardiac Rhythm Management</a:t>
                      </a:r>
                    </a:p>
                  </a:txBody>
                  <a:tcPr/>
                </a:tc>
                <a:extLst>
                  <a:ext uri="{0D108BD9-81ED-4DB2-BD59-A6C34878D82A}">
                    <a16:rowId xmlns:a16="http://schemas.microsoft.com/office/drawing/2014/main" val="4259695563"/>
                  </a:ext>
                </a:extLst>
              </a:tr>
              <a:tr h="470768">
                <a:tc>
                  <a:txBody>
                    <a:bodyPr/>
                    <a:lstStyle/>
                    <a:p>
                      <a:r>
                        <a:rPr lang="en-US" sz="1800" dirty="0" err="1">
                          <a:solidFill>
                            <a:srgbClr val="002060"/>
                          </a:solidFill>
                          <a:latin typeface="arial" panose="020B0604020202020204" pitchFamily="34" charset="0"/>
                          <a:cs typeface="arial" panose="020B0604020202020204" pitchFamily="34" charset="0"/>
                        </a:rPr>
                        <a:t>Medprin</a:t>
                      </a:r>
                      <a:endParaRPr lang="en-US"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Neurosurgical, neuro interventional, cardiovascular, dental, ophthalmology. Implants preferred, also interested in equipment (treatment, diagnostics). </a:t>
                      </a:r>
                    </a:p>
                  </a:txBody>
                  <a:tcPr/>
                </a:tc>
                <a:extLst>
                  <a:ext uri="{0D108BD9-81ED-4DB2-BD59-A6C34878D82A}">
                    <a16:rowId xmlns:a16="http://schemas.microsoft.com/office/drawing/2014/main" val="3239163355"/>
                  </a:ext>
                </a:extLst>
              </a:tr>
            </a:tbl>
          </a:graphicData>
        </a:graphic>
      </p:graphicFrame>
      <p:pic>
        <p:nvPicPr>
          <p:cNvPr id="14" name="Picture 13"/>
          <p:cNvPicPr>
            <a:picLocks noChangeAspect="1"/>
          </p:cNvPicPr>
          <p:nvPr/>
        </p:nvPicPr>
        <p:blipFill>
          <a:blip r:embed="rId6"/>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2918783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I</a:t>
            </a:r>
            <a:r>
              <a:rPr lang="en-US" altLang="zh-CN" dirty="0">
                <a:solidFill>
                  <a:srgbClr val="002060"/>
                </a:solidFill>
              </a:rPr>
              <a:t>maging </a:t>
            </a:r>
            <a:r>
              <a:rPr lang="en-US" dirty="0">
                <a:solidFill>
                  <a:srgbClr val="002060"/>
                </a:solidFill>
              </a:rPr>
              <a:t>- Overview</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a:lnSpc>
                <a:spcPts val="1425"/>
              </a:lnSpc>
            </a:pPr>
            <a:fld id="{81D60167-4931-47E6-BA6A-407CBD079E47}" type="slidenum">
              <a:rPr lang="en-GB" smtClean="0">
                <a:solidFill>
                  <a:srgbClr val="002060"/>
                </a:solidFill>
              </a:rPr>
              <a:t>11</a:t>
            </a:fld>
            <a:endParaRPr lang="en-GB" dirty="0">
              <a:solidFill>
                <a:srgbClr val="002060"/>
              </a:solidFill>
            </a:endParaRPr>
          </a:p>
        </p:txBody>
      </p:sp>
      <p:pic>
        <p:nvPicPr>
          <p:cNvPr id="12" name="Picture 11"/>
          <p:cNvPicPr>
            <a:picLocks noChangeAspect="1"/>
          </p:cNvPicPr>
          <p:nvPr/>
        </p:nvPicPr>
        <p:blipFill>
          <a:blip r:embed="rId5"/>
          <a:stretch>
            <a:fillRect/>
          </a:stretch>
        </p:blipFill>
        <p:spPr>
          <a:xfrm>
            <a:off x="5334000" y="23870"/>
            <a:ext cx="1362075" cy="352425"/>
          </a:xfrm>
          <a:prstGeom prst="rect">
            <a:avLst/>
          </a:prstGeom>
        </p:spPr>
      </p:pic>
      <p:sp>
        <p:nvSpPr>
          <p:cNvPr id="2" name="TextBox 1"/>
          <p:cNvSpPr txBox="1"/>
          <p:nvPr/>
        </p:nvSpPr>
        <p:spPr>
          <a:xfrm>
            <a:off x="526976" y="1676400"/>
            <a:ext cx="10369624" cy="313932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China's demand for Diagnostic Medical Equipment has grown at a fast pace in the past decade, valued at £11.7b in 2021. It is estimated that the market size will reach £15.65b by 2025 with 7.5% compound annual growth rate. </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Market segment: CT 22%, MRI 19%, Ultrasound 17%.</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China’s high-end Imaging market is dominated by foreign brands and there is a huge room for growth. </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The major factors driving growth of diagnostic imaging market include the rise of chronic diseases, increased adoption of advanced technologies and rise in an ageing population</a:t>
            </a:r>
          </a:p>
        </p:txBody>
      </p:sp>
      <p:pic>
        <p:nvPicPr>
          <p:cNvPr id="13" name="Picture 12"/>
          <p:cNvPicPr>
            <a:picLocks noChangeAspect="1"/>
          </p:cNvPicPr>
          <p:nvPr/>
        </p:nvPicPr>
        <p:blipFill>
          <a:blip r:embed="rId6"/>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803239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I</a:t>
            </a:r>
            <a:r>
              <a:rPr lang="en-US" altLang="zh-CN" dirty="0">
                <a:solidFill>
                  <a:srgbClr val="002060"/>
                </a:solidFill>
              </a:rPr>
              <a:t>maging </a:t>
            </a:r>
            <a:r>
              <a:rPr lang="en-US" dirty="0">
                <a:solidFill>
                  <a:srgbClr val="002060"/>
                </a:solidFill>
              </a:rPr>
              <a:t>– China Demand</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a:lnSpc>
                <a:spcPts val="1425"/>
              </a:lnSpc>
            </a:pPr>
            <a:fld id="{81D60167-4931-47E6-BA6A-407CBD079E47}" type="slidenum">
              <a:rPr lang="en-GB" smtClean="0">
                <a:solidFill>
                  <a:srgbClr val="002060"/>
                </a:solidFill>
              </a:rPr>
              <a:t>12</a:t>
            </a:fld>
            <a:endParaRPr lang="en-GB"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31798110"/>
              </p:ext>
            </p:extLst>
          </p:nvPr>
        </p:nvGraphicFramePr>
        <p:xfrm>
          <a:off x="444352" y="1568838"/>
          <a:ext cx="9461648" cy="2850760"/>
        </p:xfrm>
        <a:graphic>
          <a:graphicData uri="http://schemas.openxmlformats.org/drawingml/2006/table">
            <a:tbl>
              <a:tblPr firstRow="1" bandRow="1">
                <a:tableStyleId>{5C22544A-7EE6-4342-B048-85BDC9FD1C3A}</a:tableStyleId>
              </a:tblPr>
              <a:tblGrid>
                <a:gridCol w="2518035">
                  <a:extLst>
                    <a:ext uri="{9D8B030D-6E8A-4147-A177-3AD203B41FA5}">
                      <a16:colId xmlns:a16="http://schemas.microsoft.com/office/drawing/2014/main" val="2871053955"/>
                    </a:ext>
                  </a:extLst>
                </a:gridCol>
                <a:gridCol w="6943613">
                  <a:extLst>
                    <a:ext uri="{9D8B030D-6E8A-4147-A177-3AD203B41FA5}">
                      <a16:colId xmlns:a16="http://schemas.microsoft.com/office/drawing/2014/main" val="1451359515"/>
                    </a:ext>
                  </a:extLst>
                </a:gridCol>
              </a:tblGrid>
              <a:tr h="477306">
                <a:tc>
                  <a:txBody>
                    <a:bodyPr/>
                    <a:lstStyle/>
                    <a:p>
                      <a:r>
                        <a:rPr lang="en-US" sz="1800" dirty="0">
                          <a:solidFill>
                            <a:srgbClr val="002060"/>
                          </a:solidFill>
                          <a:latin typeface="arial" panose="020B0604020202020204" pitchFamily="34" charset="0"/>
                          <a:cs typeface="arial" panose="020B0604020202020204" pitchFamily="34" charset="0"/>
                        </a:rPr>
                        <a:t>Company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Demand</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1073957"/>
                  </a:ext>
                </a:extLst>
              </a:tr>
              <a:tr h="477306">
                <a:tc>
                  <a:txBody>
                    <a:bodyPr/>
                    <a:lstStyle/>
                    <a:p>
                      <a:r>
                        <a:rPr lang="en-US" sz="1800" dirty="0">
                          <a:solidFill>
                            <a:srgbClr val="002060"/>
                          </a:solidFill>
                          <a:latin typeface="arial" panose="020B0604020202020204" pitchFamily="34" charset="0"/>
                          <a:cs typeface="arial" panose="020B0604020202020204" pitchFamily="34" charset="0"/>
                        </a:rPr>
                        <a:t>United Imaging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solidFill>
                            <a:srgbClr val="002060"/>
                          </a:solidFill>
                          <a:latin typeface="arial" panose="020B0604020202020204" pitchFamily="34" charset="0"/>
                          <a:cs typeface="arial" panose="020B0604020202020204" pitchFamily="34" charset="0"/>
                        </a:rPr>
                        <a:t>R&amp;D with UK Medical Centres</a:t>
                      </a:r>
                    </a:p>
                  </a:txBody>
                  <a:tcPr/>
                </a:tc>
                <a:extLst>
                  <a:ext uri="{0D108BD9-81ED-4DB2-BD59-A6C34878D82A}">
                    <a16:rowId xmlns:a16="http://schemas.microsoft.com/office/drawing/2014/main" val="1589859246"/>
                  </a:ext>
                </a:extLst>
              </a:tr>
              <a:tr h="477306">
                <a:tc>
                  <a:txBody>
                    <a:bodyPr/>
                    <a:lstStyle/>
                    <a:p>
                      <a:r>
                        <a:rPr lang="en-US" sz="1800" dirty="0" err="1">
                          <a:solidFill>
                            <a:srgbClr val="002060"/>
                          </a:solidFill>
                          <a:latin typeface="arial" panose="020B0604020202020204" pitchFamily="34" charset="0"/>
                          <a:cs typeface="arial" panose="020B0604020202020204" pitchFamily="34" charset="0"/>
                        </a:rPr>
                        <a:t>Airdoc</a:t>
                      </a:r>
                      <a:r>
                        <a:rPr lang="en-US" sz="1800" dirty="0">
                          <a:solidFill>
                            <a:srgbClr val="002060"/>
                          </a:solidFill>
                          <a:latin typeface="arial" panose="020B0604020202020204" pitchFamily="34" charset="0"/>
                          <a:cs typeface="arial" panose="020B0604020202020204" pitchFamily="34" charset="0"/>
                        </a:rPr>
                        <a:t> (AI Imaging)</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GB" sz="1800" baseline="0" dirty="0">
                          <a:solidFill>
                            <a:srgbClr val="002060"/>
                          </a:solidFill>
                          <a:latin typeface="arial" panose="020B0604020202020204" pitchFamily="34" charset="0"/>
                          <a:cs typeface="arial" panose="020B0604020202020204" pitchFamily="34" charset="0"/>
                        </a:rPr>
                        <a:t>Working with hospitals , eye </a:t>
                      </a:r>
                      <a:r>
                        <a:rPr lang="en-GB" sz="1800" baseline="0" dirty="0" err="1">
                          <a:solidFill>
                            <a:srgbClr val="002060"/>
                          </a:solidFill>
                          <a:latin typeface="arial" panose="020B0604020202020204" pitchFamily="34" charset="0"/>
                          <a:cs typeface="arial" panose="020B0604020202020204" pitchFamily="34" charset="0"/>
                        </a:rPr>
                        <a:t>centers</a:t>
                      </a:r>
                      <a:r>
                        <a:rPr lang="en-GB" sz="1800" baseline="0" dirty="0">
                          <a:solidFill>
                            <a:srgbClr val="002060"/>
                          </a:solidFill>
                          <a:latin typeface="arial" panose="020B0604020202020204" pitchFamily="34" charset="0"/>
                          <a:cs typeface="arial" panose="020B0604020202020204" pitchFamily="34" charset="0"/>
                        </a:rPr>
                        <a:t>, other R&amp;D collaborations</a:t>
                      </a:r>
                      <a:r>
                        <a:rPr lang="en-US" sz="1800" baseline="0" dirty="0">
                          <a:solidFill>
                            <a:srgbClr val="002060"/>
                          </a:solidFill>
                          <a:latin typeface="arial" panose="020B0604020202020204" pitchFamily="34" charset="0"/>
                          <a:cs typeface="arial" panose="020B0604020202020204" pitchFamily="34" charset="0"/>
                        </a:rPr>
                        <a:t>.</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5432578"/>
                  </a:ext>
                </a:extLst>
              </a:tr>
              <a:tr h="477306">
                <a:tc>
                  <a:txBody>
                    <a:bodyPr/>
                    <a:lstStyle/>
                    <a:p>
                      <a:r>
                        <a:rPr lang="en-US" sz="1800" dirty="0">
                          <a:solidFill>
                            <a:srgbClr val="002060"/>
                          </a:solidFill>
                          <a:latin typeface="arial" panose="020B0604020202020204" pitchFamily="34" charset="0"/>
                          <a:cs typeface="arial" panose="020B0604020202020204" pitchFamily="34" charset="0"/>
                        </a:rPr>
                        <a:t>Shenzhen </a:t>
                      </a:r>
                      <a:r>
                        <a:rPr lang="en-US" sz="1800" dirty="0" err="1">
                          <a:solidFill>
                            <a:srgbClr val="002060"/>
                          </a:solidFill>
                          <a:latin typeface="arial" panose="020B0604020202020204" pitchFamily="34" charset="0"/>
                          <a:cs typeface="arial" panose="020B0604020202020204" pitchFamily="34" charset="0"/>
                        </a:rPr>
                        <a:t>Wisonic</a:t>
                      </a:r>
                      <a:r>
                        <a:rPr lang="en-US" sz="1800" dirty="0">
                          <a:solidFill>
                            <a:srgbClr val="002060"/>
                          </a:solidFill>
                          <a:latin typeface="arial" panose="020B0604020202020204" pitchFamily="34" charset="0"/>
                          <a:cs typeface="arial" panose="020B0604020202020204" pitchFamily="34" charset="0"/>
                        </a:rPr>
                        <a:t>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GB" sz="1800" dirty="0">
                          <a:solidFill>
                            <a:srgbClr val="002060"/>
                          </a:solidFill>
                          <a:latin typeface="arial" panose="020B0604020202020204" pitchFamily="34" charset="0"/>
                          <a:cs typeface="arial" panose="020B0604020202020204" pitchFamily="34" charset="0"/>
                        </a:rPr>
                        <a:t>M&amp;A in Ultrasound, Life Support system</a:t>
                      </a:r>
                    </a:p>
                  </a:txBody>
                  <a:tcPr/>
                </a:tc>
                <a:extLst>
                  <a:ext uri="{0D108BD9-81ED-4DB2-BD59-A6C34878D82A}">
                    <a16:rowId xmlns:a16="http://schemas.microsoft.com/office/drawing/2014/main" val="4259695563"/>
                  </a:ext>
                </a:extLst>
              </a:tr>
              <a:tr h="470768">
                <a:tc>
                  <a:txBody>
                    <a:bodyPr/>
                    <a:lstStyle/>
                    <a:p>
                      <a:r>
                        <a:rPr lang="en-US" sz="1800" dirty="0" err="1">
                          <a:solidFill>
                            <a:srgbClr val="002060"/>
                          </a:solidFill>
                          <a:latin typeface="arial" panose="020B0604020202020204" pitchFamily="34" charset="0"/>
                          <a:cs typeface="arial" panose="020B0604020202020204" pitchFamily="34" charset="0"/>
                        </a:rPr>
                        <a:t>Roosi</a:t>
                      </a:r>
                      <a:r>
                        <a:rPr lang="en-US" sz="1800" baseline="0" dirty="0" err="1">
                          <a:solidFill>
                            <a:srgbClr val="002060"/>
                          </a:solidFill>
                          <a:latin typeface="arial" panose="020B0604020202020204" pitchFamily="34" charset="0"/>
                          <a:cs typeface="arial" panose="020B0604020202020204" pitchFamily="34" charset="0"/>
                        </a:rPr>
                        <a:t>n</a:t>
                      </a:r>
                      <a:r>
                        <a:rPr lang="en-US" sz="1800" baseline="0" dirty="0">
                          <a:solidFill>
                            <a:srgbClr val="002060"/>
                          </a:solidFill>
                          <a:latin typeface="arial" panose="020B0604020202020204" pitchFamily="34" charset="0"/>
                          <a:cs typeface="arial" panose="020B0604020202020204" pitchFamily="34" charset="0"/>
                        </a:rPr>
                        <a:t>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Innovative wound</a:t>
                      </a:r>
                      <a:r>
                        <a:rPr lang="en-US" sz="1800" baseline="0" dirty="0">
                          <a:solidFill>
                            <a:srgbClr val="002060"/>
                          </a:solidFill>
                          <a:latin typeface="arial" panose="020B0604020202020204" pitchFamily="34" charset="0"/>
                          <a:cs typeface="arial" panose="020B0604020202020204" pitchFamily="34" charset="0"/>
                        </a:rPr>
                        <a:t> care products.</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9163355"/>
                  </a:ext>
                </a:extLst>
              </a:tr>
              <a:tr h="470768">
                <a:tc>
                  <a:txBody>
                    <a:bodyPr/>
                    <a:lstStyle/>
                    <a:p>
                      <a:r>
                        <a:rPr lang="en-US" sz="1800" dirty="0">
                          <a:solidFill>
                            <a:srgbClr val="002060"/>
                          </a:solidFill>
                          <a:latin typeface="arial" panose="020B0604020202020204" pitchFamily="34" charset="0"/>
                          <a:cs typeface="arial" panose="020B0604020202020204" pitchFamily="34" charset="0"/>
                        </a:rPr>
                        <a:t>UMT</a:t>
                      </a:r>
                      <a:r>
                        <a:rPr lang="en-US" sz="1800" baseline="0" dirty="0">
                          <a:solidFill>
                            <a:srgbClr val="002060"/>
                          </a:solidFill>
                          <a:latin typeface="arial" panose="020B0604020202020204" pitchFamily="34" charset="0"/>
                          <a:cs typeface="arial" panose="020B0604020202020204" pitchFamily="34" charset="0"/>
                        </a:rPr>
                        <a:t> Medical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Skin care dressings</a:t>
                      </a:r>
                      <a:r>
                        <a:rPr lang="en-US" sz="1800" baseline="0" dirty="0">
                          <a:solidFill>
                            <a:srgbClr val="002060"/>
                          </a:solidFill>
                          <a:latin typeface="arial" panose="020B0604020202020204" pitchFamily="34" charset="0"/>
                          <a:cs typeface="arial" panose="020B0604020202020204" pitchFamily="34" charset="0"/>
                        </a:rPr>
                        <a:t>, absorbable hemostatic dressing, etc.  </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0934641"/>
                  </a:ext>
                </a:extLst>
              </a:tr>
            </a:tbl>
          </a:graphicData>
        </a:graphic>
      </p:graphicFrame>
      <p:pic>
        <p:nvPicPr>
          <p:cNvPr id="12" name="Picture 11"/>
          <p:cNvPicPr>
            <a:picLocks noChangeAspect="1"/>
          </p:cNvPicPr>
          <p:nvPr/>
        </p:nvPicPr>
        <p:blipFill>
          <a:blip r:embed="rId5"/>
          <a:stretch>
            <a:fillRect/>
          </a:stretch>
        </p:blipFill>
        <p:spPr>
          <a:xfrm>
            <a:off x="5334000" y="23870"/>
            <a:ext cx="1362075" cy="352425"/>
          </a:xfrm>
          <a:prstGeom prst="rect">
            <a:avLst/>
          </a:prstGeom>
        </p:spPr>
      </p:pic>
      <p:sp>
        <p:nvSpPr>
          <p:cNvPr id="2" name="TextBox 1"/>
          <p:cNvSpPr txBox="1"/>
          <p:nvPr/>
        </p:nvSpPr>
        <p:spPr>
          <a:xfrm>
            <a:off x="444352" y="4876800"/>
            <a:ext cx="6718448" cy="369332"/>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License in, distribution, investment, JV, etc. </a:t>
            </a:r>
            <a:endParaRPr lang="en-GB" b="1" dirty="0">
              <a:solidFill>
                <a:srgbClr val="00206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86682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p:cNvSpPr>
            <a:spLocks noGrp="1"/>
          </p:cNvSpPr>
          <p:nvPr>
            <p:ph type="title"/>
          </p:nvPr>
        </p:nvSpPr>
        <p:spPr>
          <a:xfrm>
            <a:off x="419100" y="603250"/>
            <a:ext cx="11353800" cy="615950"/>
          </a:xfrm>
        </p:spPr>
        <p:txBody>
          <a:bodyPr/>
          <a:lstStyle/>
          <a:p>
            <a:pPr algn="l" eaLnBrk="1" hangingPunct="1"/>
            <a:r>
              <a:rPr lang="en-GB" altLang="zh-CN" dirty="0">
                <a:solidFill>
                  <a:srgbClr val="002060"/>
                </a:solidFill>
                <a:latin typeface="Arial" charset="0"/>
                <a:cs typeface="Arial" charset="0"/>
              </a:rPr>
              <a:t>Other Subsector Opportunities  </a:t>
            </a:r>
          </a:p>
        </p:txBody>
      </p:sp>
      <p:sp>
        <p:nvSpPr>
          <p:cNvPr id="10" name="Content Placeholder 9"/>
          <p:cNvSpPr>
            <a:spLocks noGrp="1"/>
          </p:cNvSpPr>
          <p:nvPr>
            <p:ph sz="half" idx="2"/>
          </p:nvPr>
        </p:nvSpPr>
        <p:spPr>
          <a:xfrm>
            <a:off x="533400" y="1390650"/>
            <a:ext cx="10972800" cy="3323987"/>
          </a:xfrm>
        </p:spPr>
        <p:txBody>
          <a:bodyPr/>
          <a:lstStyle/>
          <a:p>
            <a:pPr marL="285750" indent="-285750" eaLnBrk="1" fontAlgn="auto" hangingPunct="1">
              <a:spcBef>
                <a:spcPct val="0"/>
              </a:spcBef>
              <a:spcAft>
                <a:spcPts val="0"/>
              </a:spcAft>
              <a:buFont typeface="Wingdings" pitchFamily="2" charset="2"/>
              <a:buChar char="Ø"/>
              <a:defRPr/>
            </a:pPr>
            <a:r>
              <a:rPr lang="en-GB" altLang="en-US" b="1" dirty="0">
                <a:solidFill>
                  <a:srgbClr val="002060"/>
                </a:solidFill>
                <a:latin typeface="Arial" panose="020B0604020202020204" pitchFamily="34" charset="0"/>
                <a:cs typeface="Arial" panose="020B0604020202020204" pitchFamily="34" charset="0"/>
              </a:rPr>
              <a:t>Assistive ageing devices</a:t>
            </a:r>
            <a:r>
              <a:rPr lang="en-GB" altLang="en-US" dirty="0">
                <a:solidFill>
                  <a:srgbClr val="002060"/>
                </a:solidFill>
                <a:latin typeface="Arial" panose="020B0604020202020204" pitchFamily="34" charset="0"/>
                <a:cs typeface="Arial" panose="020B0604020202020204" pitchFamily="34" charset="0"/>
              </a:rPr>
              <a:t>: smart products for rehab, nursing care and companion. </a:t>
            </a:r>
          </a:p>
          <a:p>
            <a:pPr marL="285750" indent="-285750" eaLnBrk="1" fontAlgn="auto" hangingPunct="1">
              <a:spcBef>
                <a:spcPct val="0"/>
              </a:spcBef>
              <a:spcAft>
                <a:spcPts val="0"/>
              </a:spcAft>
              <a:buFont typeface="Wingdings" pitchFamily="2" charset="2"/>
              <a:buChar char="Ø"/>
              <a:defRPr/>
            </a:pPr>
            <a:endParaRPr lang="en-GB" altLang="en-US" dirty="0">
              <a:solidFill>
                <a:srgbClr val="002060"/>
              </a:solidFill>
              <a:latin typeface="Arial" panose="020B0604020202020204" pitchFamily="34" charset="0"/>
              <a:cs typeface="Arial" panose="020B0604020202020204" pitchFamily="34" charset="0"/>
            </a:endParaRPr>
          </a:p>
          <a:p>
            <a:pPr marL="285750" indent="-285750" eaLnBrk="1" fontAlgn="auto" hangingPunct="1">
              <a:spcBef>
                <a:spcPct val="0"/>
              </a:spcBef>
              <a:spcAft>
                <a:spcPts val="0"/>
              </a:spcAft>
              <a:buFont typeface="Wingdings" pitchFamily="2" charset="2"/>
              <a:buChar char="Ø"/>
              <a:defRPr/>
            </a:pPr>
            <a:r>
              <a:rPr lang="en-GB" altLang="en-US" b="1" dirty="0">
                <a:solidFill>
                  <a:srgbClr val="002060"/>
                </a:solidFill>
                <a:latin typeface="Arial" panose="020B0604020202020204" pitchFamily="34" charset="0"/>
                <a:cs typeface="Arial" panose="020B0604020202020204" pitchFamily="34" charset="0"/>
              </a:rPr>
              <a:t>Rehabilitation: </a:t>
            </a:r>
            <a:r>
              <a:rPr lang="en-GB" altLang="en-US" dirty="0">
                <a:solidFill>
                  <a:srgbClr val="002060"/>
                </a:solidFill>
                <a:latin typeface="Arial" panose="020B0604020202020204" pitchFamily="34" charset="0"/>
                <a:cs typeface="Arial" panose="020B0604020202020204" pitchFamily="34" charset="0"/>
              </a:rPr>
              <a:t>Smart products for rehabilitation of postpartum, orthopaedic surgery, sports injury, disabled elderly, sleep disorders, depression. </a:t>
            </a:r>
          </a:p>
          <a:p>
            <a:pPr marL="285750" indent="-285750" eaLnBrk="1" fontAlgn="auto" hangingPunct="1">
              <a:spcBef>
                <a:spcPct val="0"/>
              </a:spcBef>
              <a:spcAft>
                <a:spcPts val="0"/>
              </a:spcAft>
              <a:buFont typeface="Wingdings" pitchFamily="2" charset="2"/>
              <a:buChar char="Ø"/>
              <a:defRPr/>
            </a:pPr>
            <a:endParaRPr lang="en-GB" altLang="en-US" dirty="0">
              <a:solidFill>
                <a:srgbClr val="002060"/>
              </a:solidFill>
              <a:latin typeface="Arial" panose="020B0604020202020204" pitchFamily="34" charset="0"/>
              <a:cs typeface="Arial" panose="020B0604020202020204" pitchFamily="34" charset="0"/>
            </a:endParaRPr>
          </a:p>
          <a:p>
            <a:pPr marL="285750" indent="-285750" eaLnBrk="1" fontAlgn="auto" hangingPunct="1">
              <a:spcBef>
                <a:spcPct val="0"/>
              </a:spcBef>
              <a:spcAft>
                <a:spcPts val="0"/>
              </a:spcAft>
              <a:buFont typeface="Wingdings" pitchFamily="2" charset="2"/>
              <a:buChar char="Ø"/>
              <a:defRPr/>
            </a:pPr>
            <a:r>
              <a:rPr lang="en-GB" altLang="en-US" b="1" dirty="0">
                <a:solidFill>
                  <a:srgbClr val="002060"/>
                </a:solidFill>
                <a:latin typeface="Arial" panose="020B0604020202020204" pitchFamily="34" charset="0"/>
                <a:cs typeface="Arial" panose="020B0604020202020204" pitchFamily="34" charset="0"/>
              </a:rPr>
              <a:t>Mother &amp; childcare products</a:t>
            </a:r>
            <a:r>
              <a:rPr lang="en-GB" altLang="en-US" dirty="0">
                <a:solidFill>
                  <a:srgbClr val="002060"/>
                </a:solidFill>
                <a:latin typeface="Arial" panose="020B0604020202020204" pitchFamily="34" charset="0"/>
                <a:cs typeface="Arial" panose="020B0604020202020204" pitchFamily="34" charset="0"/>
              </a:rPr>
              <a:t>: gynaecology and IVF.</a:t>
            </a:r>
          </a:p>
          <a:p>
            <a:pPr marL="285750" indent="-285750" eaLnBrk="1" fontAlgn="auto" hangingPunct="1">
              <a:spcBef>
                <a:spcPct val="0"/>
              </a:spcBef>
              <a:spcAft>
                <a:spcPts val="0"/>
              </a:spcAft>
              <a:buFont typeface="Wingdings" pitchFamily="2" charset="2"/>
              <a:buChar char="Ø"/>
              <a:defRPr/>
            </a:pPr>
            <a:endParaRPr lang="en-GB" altLang="en-US" dirty="0">
              <a:solidFill>
                <a:srgbClr val="002060"/>
              </a:solidFill>
              <a:latin typeface="Arial" panose="020B0604020202020204" pitchFamily="34" charset="0"/>
              <a:cs typeface="Arial" panose="020B0604020202020204" pitchFamily="34" charset="0"/>
            </a:endParaRPr>
          </a:p>
          <a:p>
            <a:pPr marL="285750" indent="-285750" eaLnBrk="1" fontAlgn="auto" hangingPunct="1">
              <a:spcBef>
                <a:spcPct val="0"/>
              </a:spcBef>
              <a:spcAft>
                <a:spcPts val="0"/>
              </a:spcAft>
              <a:buFont typeface="Wingdings" pitchFamily="2" charset="2"/>
              <a:buChar char="Ø"/>
              <a:defRPr/>
            </a:pPr>
            <a:r>
              <a:rPr lang="en-GB" altLang="en-US" b="1" dirty="0">
                <a:solidFill>
                  <a:srgbClr val="002060"/>
                </a:solidFill>
                <a:latin typeface="Arial" panose="020B0604020202020204" pitchFamily="34" charset="0"/>
                <a:cs typeface="Arial" panose="020B0604020202020204" pitchFamily="34" charset="0"/>
              </a:rPr>
              <a:t>Ophthalmology</a:t>
            </a:r>
            <a:r>
              <a:rPr lang="en-GB" altLang="en-US" dirty="0">
                <a:solidFill>
                  <a:srgbClr val="002060"/>
                </a:solidFill>
                <a:latin typeface="Arial" panose="020B0604020202020204" pitchFamily="34" charset="0"/>
                <a:cs typeface="Arial" panose="020B0604020202020204" pitchFamily="34" charset="0"/>
              </a:rPr>
              <a:t>:  closed-angle glaucoma treatment device.</a:t>
            </a:r>
          </a:p>
          <a:p>
            <a:pPr marL="285750" indent="-285750" eaLnBrk="1" fontAlgn="auto" hangingPunct="1">
              <a:spcBef>
                <a:spcPct val="0"/>
              </a:spcBef>
              <a:spcAft>
                <a:spcPts val="0"/>
              </a:spcAft>
              <a:buFont typeface="Wingdings" pitchFamily="2" charset="2"/>
              <a:buChar char="Ø"/>
              <a:defRPr/>
            </a:pPr>
            <a:endParaRPr lang="en-GB" altLang="en-US" dirty="0">
              <a:solidFill>
                <a:srgbClr val="002060"/>
              </a:solidFill>
              <a:latin typeface="Arial" panose="020B0604020202020204" pitchFamily="34" charset="0"/>
              <a:cs typeface="Arial" panose="020B0604020202020204" pitchFamily="34" charset="0"/>
            </a:endParaRPr>
          </a:p>
          <a:p>
            <a:pPr marL="285750" indent="-285750" eaLnBrk="1" fontAlgn="auto" hangingPunct="1">
              <a:spcBef>
                <a:spcPct val="0"/>
              </a:spcBef>
              <a:spcAft>
                <a:spcPts val="0"/>
              </a:spcAft>
              <a:buFont typeface="Wingdings" pitchFamily="2" charset="2"/>
              <a:buChar char="Ø"/>
              <a:defRPr/>
            </a:pPr>
            <a:r>
              <a:rPr lang="en-GB" altLang="en-US" b="1" dirty="0">
                <a:solidFill>
                  <a:srgbClr val="002060"/>
                </a:solidFill>
                <a:latin typeface="Arial" panose="020B0604020202020204" pitchFamily="34" charset="0"/>
                <a:cs typeface="Arial" panose="020B0604020202020204" pitchFamily="34" charset="0"/>
              </a:rPr>
              <a:t>Dental products: </a:t>
            </a:r>
            <a:r>
              <a:rPr lang="en-GB" altLang="en-US" dirty="0">
                <a:solidFill>
                  <a:srgbClr val="002060"/>
                </a:solidFill>
                <a:latin typeface="Arial" panose="020B0604020202020204" pitchFamily="34" charset="0"/>
                <a:cs typeface="Arial" panose="020B0604020202020204" pitchFamily="34" charset="0"/>
              </a:rPr>
              <a:t>dental implant, orthodontic, denture, whitening product; raw materials and accessories. </a:t>
            </a:r>
          </a:p>
          <a:p>
            <a:pPr marL="285750" indent="-285750" eaLnBrk="1" fontAlgn="auto" hangingPunct="1">
              <a:spcBef>
                <a:spcPct val="0"/>
              </a:spcBef>
              <a:spcAft>
                <a:spcPts val="0"/>
              </a:spcAft>
              <a:buFont typeface="Wingdings" pitchFamily="2" charset="2"/>
              <a:buChar char="Ø"/>
              <a:defRPr/>
            </a:pPr>
            <a:endParaRPr lang="en-GB" altLang="en-US" dirty="0">
              <a:solidFill>
                <a:srgbClr val="002060"/>
              </a:solidFill>
              <a:latin typeface="Arial" panose="020B0604020202020204" pitchFamily="34" charset="0"/>
              <a:cs typeface="Arial" panose="020B0604020202020204" pitchFamily="34" charset="0"/>
            </a:endParaRPr>
          </a:p>
          <a:p>
            <a:pPr marL="285750" indent="-285750" eaLnBrk="1" fontAlgn="auto" hangingPunct="1">
              <a:spcBef>
                <a:spcPct val="0"/>
              </a:spcBef>
              <a:spcAft>
                <a:spcPts val="0"/>
              </a:spcAft>
              <a:buFont typeface="Wingdings" pitchFamily="2" charset="2"/>
              <a:buChar char="Ø"/>
              <a:defRPr/>
            </a:pPr>
            <a:r>
              <a:rPr lang="en-GB" altLang="en-US" b="1" dirty="0">
                <a:solidFill>
                  <a:srgbClr val="002060"/>
                </a:solidFill>
                <a:latin typeface="Arial" panose="020B0604020202020204" pitchFamily="34" charset="0"/>
                <a:cs typeface="Arial" panose="020B0604020202020204" pitchFamily="34" charset="0"/>
              </a:rPr>
              <a:t>Cosmetic medicine</a:t>
            </a:r>
            <a:r>
              <a:rPr lang="en-GB" altLang="en-US" dirty="0">
                <a:solidFill>
                  <a:srgbClr val="002060"/>
                </a:solidFill>
                <a:latin typeface="Arial" panose="020B0604020202020204" pitchFamily="34" charset="0"/>
                <a:cs typeface="Arial" panose="020B0604020202020204" pitchFamily="34" charset="0"/>
              </a:rPr>
              <a:t>: Hyaluronic acid, sutures; laser, anti-aging effect equipment; anti-hair loss.</a:t>
            </a:r>
          </a:p>
        </p:txBody>
      </p:sp>
      <p:pic>
        <p:nvPicPr>
          <p:cNvPr id="20483" name="object 3"/>
          <p:cNvPicPr>
            <a:picLocks noChangeAspect="1" noChangeArrowheads="1"/>
          </p:cNvPicPr>
          <p:nvPr/>
        </p:nvPicPr>
        <p:blipFill>
          <a:blip r:embed="rId3"/>
          <a:srcRect/>
          <a:stretch>
            <a:fillRect/>
          </a:stretch>
        </p:blipFill>
        <p:spPr bwMode="auto">
          <a:xfrm>
            <a:off x="9906000" y="5791200"/>
            <a:ext cx="1600200" cy="773113"/>
          </a:xfrm>
          <a:prstGeom prst="rect">
            <a:avLst/>
          </a:prstGeom>
          <a:noFill/>
          <a:ln w="9525">
            <a:noFill/>
            <a:miter lim="800000"/>
            <a:headEnd/>
            <a:tailEnd/>
          </a:ln>
        </p:spPr>
      </p:pic>
      <p:pic>
        <p:nvPicPr>
          <p:cNvPr id="20484"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20485"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20486" name="Slide Number Placeholder 3"/>
          <p:cNvSpPr>
            <a:spLocks noGrp="1"/>
          </p:cNvSpPr>
          <p:nvPr>
            <p:ph type="sldNum" sz="quarter" idx="12"/>
          </p:nvPr>
        </p:nvSpPr>
        <p:spPr bwMode="auto">
          <a:xfrm>
            <a:off x="11963400" y="76200"/>
            <a:ext cx="257175" cy="179388"/>
          </a:xfrm>
          <a:noFill/>
          <a:ln>
            <a:miter lim="800000"/>
            <a:headEnd/>
            <a:tailEnd/>
          </a:ln>
        </p:spPr>
        <p:txBody>
          <a:bodyPr/>
          <a:lstStyle/>
          <a:p>
            <a:pPr marL="38100"/>
            <a:fld id="{51D0099E-3668-45BD-BAB1-91B2C00E99B1}" type="slidenum">
              <a:rPr lang="en-GB" altLang="zh-CN" smtClean="0">
                <a:solidFill>
                  <a:srgbClr val="002060"/>
                </a:solidFill>
              </a:rPr>
              <a:pPr marL="38100"/>
              <a:t>13</a:t>
            </a:fld>
            <a:endParaRPr lang="en-GB" altLang="zh-CN">
              <a:solidFill>
                <a:srgbClr val="002060"/>
              </a:solidFill>
            </a:endParaRPr>
          </a:p>
        </p:txBody>
      </p:sp>
      <p:pic>
        <p:nvPicPr>
          <p:cNvPr id="9" name="Picture 8"/>
          <p:cNvPicPr>
            <a:picLocks noChangeAspect="1"/>
          </p:cNvPicPr>
          <p:nvPr/>
        </p:nvPicPr>
        <p:blipFill>
          <a:blip r:embed="rId5"/>
          <a:stretch>
            <a:fillRect/>
          </a:stretch>
        </p:blipFill>
        <p:spPr>
          <a:xfrm>
            <a:off x="10059585" y="6089173"/>
            <a:ext cx="1905000" cy="621833"/>
          </a:xfrm>
          <a:prstGeom prst="rect">
            <a:avLst/>
          </a:prstGeom>
        </p:spPr>
      </p:pic>
      <p:pic>
        <p:nvPicPr>
          <p:cNvPr id="11" name="Picture 10"/>
          <p:cNvPicPr>
            <a:picLocks noChangeAspect="1"/>
          </p:cNvPicPr>
          <p:nvPr/>
        </p:nvPicPr>
        <p:blipFill>
          <a:blip r:embed="rId6"/>
          <a:stretch>
            <a:fillRect/>
          </a:stretch>
        </p:blipFill>
        <p:spPr>
          <a:xfrm>
            <a:off x="5486400" y="13153"/>
            <a:ext cx="1295400" cy="3678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8"/>
          <p:cNvSpPr>
            <a:spLocks noGrp="1"/>
          </p:cNvSpPr>
          <p:nvPr>
            <p:ph type="title"/>
          </p:nvPr>
        </p:nvSpPr>
        <p:spPr>
          <a:xfrm>
            <a:off x="419100" y="603250"/>
            <a:ext cx="11353800" cy="615950"/>
          </a:xfrm>
        </p:spPr>
        <p:txBody>
          <a:bodyPr/>
          <a:lstStyle/>
          <a:p>
            <a:pPr algn="l" eaLnBrk="1" hangingPunct="1"/>
            <a:r>
              <a:rPr lang="en-GB" altLang="zh-CN" dirty="0">
                <a:solidFill>
                  <a:srgbClr val="002060"/>
                </a:solidFill>
                <a:latin typeface="Arial" charset="0"/>
                <a:cs typeface="Arial" charset="0"/>
              </a:rPr>
              <a:t>Case Study : AK Medical and JRI</a:t>
            </a:r>
          </a:p>
        </p:txBody>
      </p:sp>
      <p:pic>
        <p:nvPicPr>
          <p:cNvPr id="23554" name="object 3"/>
          <p:cNvPicPr>
            <a:picLocks noChangeAspect="1" noChangeArrowheads="1"/>
          </p:cNvPicPr>
          <p:nvPr/>
        </p:nvPicPr>
        <p:blipFill>
          <a:blip r:embed="rId3"/>
          <a:srcRect/>
          <a:stretch>
            <a:fillRect/>
          </a:stretch>
        </p:blipFill>
        <p:spPr bwMode="auto">
          <a:xfrm>
            <a:off x="9906000" y="5791200"/>
            <a:ext cx="1600200" cy="773113"/>
          </a:xfrm>
          <a:prstGeom prst="rect">
            <a:avLst/>
          </a:prstGeom>
          <a:noFill/>
          <a:ln w="9525">
            <a:noFill/>
            <a:miter lim="800000"/>
            <a:headEnd/>
            <a:tailEnd/>
          </a:ln>
        </p:spPr>
      </p:pic>
      <p:pic>
        <p:nvPicPr>
          <p:cNvPr id="23555"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23556"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23557" name="Content Placeholder 2"/>
          <p:cNvSpPr>
            <a:spLocks noGrp="1"/>
          </p:cNvSpPr>
          <p:nvPr>
            <p:ph idx="4294967295"/>
          </p:nvPr>
        </p:nvSpPr>
        <p:spPr>
          <a:xfrm>
            <a:off x="419100" y="1382812"/>
            <a:ext cx="4983163" cy="5078313"/>
          </a:xfrm>
        </p:spPr>
        <p:txBody>
          <a:bodyPr lIns="91440" tIns="45720" rIns="91440" bIns="45720"/>
          <a:lstStyle/>
          <a:p>
            <a:pPr marL="0" indent="0" eaLnBrk="1" hangingPunct="1">
              <a:spcBef>
                <a:spcPct val="0"/>
              </a:spcBef>
            </a:pPr>
            <a:r>
              <a:rPr lang="en-US" altLang="zh-CN" dirty="0">
                <a:solidFill>
                  <a:srgbClr val="C00000"/>
                </a:solidFill>
                <a:latin typeface="Arial" charset="0"/>
                <a:cs typeface="Arial" charset="0"/>
              </a:rPr>
              <a:t>UK China partnership </a:t>
            </a:r>
          </a:p>
          <a:p>
            <a:pPr marL="0" indent="0" eaLnBrk="1" hangingPunct="1">
              <a:spcBef>
                <a:spcPct val="0"/>
              </a:spcBef>
            </a:pPr>
            <a:endParaRPr lang="en-GB" altLang="zh-CN" dirty="0">
              <a:solidFill>
                <a:srgbClr val="002060"/>
              </a:solidFill>
              <a:latin typeface="Arial" charset="0"/>
              <a:cs typeface="Arial" charset="0"/>
            </a:endParaRPr>
          </a:p>
          <a:p>
            <a:pPr marL="0" indent="0" eaLnBrk="1" hangingPunct="1">
              <a:spcBef>
                <a:spcPct val="0"/>
              </a:spcBef>
            </a:pPr>
            <a:r>
              <a:rPr lang="en-GB" altLang="zh-CN" b="1" u="sng" dirty="0">
                <a:solidFill>
                  <a:srgbClr val="002060"/>
                </a:solidFill>
                <a:latin typeface="Arial" charset="0"/>
                <a:cs typeface="Arial" charset="0"/>
              </a:rPr>
              <a:t>Business success </a:t>
            </a:r>
          </a:p>
          <a:p>
            <a:pPr marL="0" indent="0" eaLnBrk="1" hangingPunct="1">
              <a:spcBef>
                <a:spcPct val="0"/>
              </a:spcBef>
            </a:pPr>
            <a:r>
              <a:rPr lang="en-US" altLang="zh-CN" dirty="0">
                <a:solidFill>
                  <a:srgbClr val="002060"/>
                </a:solidFill>
                <a:latin typeface="Arial" charset="0"/>
                <a:cs typeface="Arial" charset="0"/>
              </a:rPr>
              <a:t>Engaged JRI in DIT events and supported to connect to potential distributors including </a:t>
            </a:r>
            <a:r>
              <a:rPr lang="en-GB" altLang="zh-CN" dirty="0">
                <a:solidFill>
                  <a:srgbClr val="002060"/>
                </a:solidFill>
                <a:latin typeface="Arial" charset="0"/>
                <a:cs typeface="Arial" charset="0"/>
              </a:rPr>
              <a:t>AK Medical. AK acquired JRI in the end. </a:t>
            </a:r>
          </a:p>
          <a:p>
            <a:pPr marL="0" indent="0" eaLnBrk="1" hangingPunct="1">
              <a:spcBef>
                <a:spcPct val="0"/>
              </a:spcBef>
            </a:pPr>
            <a:endParaRPr lang="en-US" altLang="zh-CN" dirty="0">
              <a:solidFill>
                <a:srgbClr val="002060"/>
              </a:solidFill>
              <a:latin typeface="Arial" charset="0"/>
              <a:cs typeface="Arial" charset="0"/>
            </a:endParaRPr>
          </a:p>
          <a:p>
            <a:pPr marL="0" indent="0" eaLnBrk="1" hangingPunct="1">
              <a:spcBef>
                <a:spcPct val="0"/>
              </a:spcBef>
            </a:pPr>
            <a:r>
              <a:rPr lang="en-US" altLang="zh-CN" b="1" u="sng" dirty="0">
                <a:solidFill>
                  <a:srgbClr val="002060"/>
                </a:solidFill>
                <a:latin typeface="Arial" charset="0"/>
                <a:cs typeface="Arial" charset="0"/>
              </a:rPr>
              <a:t>Innovation</a:t>
            </a:r>
            <a:endParaRPr lang="en-US" altLang="zh-CN" b="1" dirty="0">
              <a:solidFill>
                <a:srgbClr val="002060"/>
              </a:solidFill>
              <a:latin typeface="Arial" charset="0"/>
              <a:cs typeface="Arial" charset="0"/>
            </a:endParaRPr>
          </a:p>
          <a:p>
            <a:pPr marL="0" indent="0" eaLnBrk="1" hangingPunct="1">
              <a:spcBef>
                <a:spcPct val="0"/>
              </a:spcBef>
            </a:pPr>
            <a:r>
              <a:rPr lang="en-US" altLang="zh-CN" dirty="0">
                <a:solidFill>
                  <a:srgbClr val="002060"/>
                </a:solidFill>
                <a:latin typeface="Arial" charset="0"/>
                <a:cs typeface="Arial" charset="0"/>
              </a:rPr>
              <a:t>Joint R&amp;D </a:t>
            </a:r>
            <a:r>
              <a:rPr lang="en-US" altLang="zh-CN" dirty="0" err="1">
                <a:solidFill>
                  <a:srgbClr val="002060"/>
                </a:solidFill>
                <a:latin typeface="Arial" charset="0"/>
                <a:cs typeface="Arial" charset="0"/>
              </a:rPr>
              <a:t>centre</a:t>
            </a:r>
            <a:r>
              <a:rPr lang="en-US" altLang="zh-CN" dirty="0">
                <a:solidFill>
                  <a:srgbClr val="002060"/>
                </a:solidFill>
                <a:latin typeface="Arial" charset="0"/>
                <a:cs typeface="Arial" charset="0"/>
              </a:rPr>
              <a:t> in Sheffield developing new products for the international </a:t>
            </a:r>
            <a:r>
              <a:rPr lang="en-US" altLang="zh-CN" dirty="0" err="1">
                <a:solidFill>
                  <a:srgbClr val="002060"/>
                </a:solidFill>
                <a:latin typeface="Arial" charset="0"/>
                <a:cs typeface="Arial" charset="0"/>
              </a:rPr>
              <a:t>orthopaedic</a:t>
            </a:r>
            <a:r>
              <a:rPr lang="en-US" altLang="zh-CN" dirty="0">
                <a:solidFill>
                  <a:srgbClr val="002060"/>
                </a:solidFill>
                <a:latin typeface="Arial" charset="0"/>
                <a:cs typeface="Arial" charset="0"/>
              </a:rPr>
              <a:t> sector</a:t>
            </a:r>
          </a:p>
          <a:p>
            <a:pPr marL="0" indent="0" eaLnBrk="1" hangingPunct="1">
              <a:spcBef>
                <a:spcPct val="0"/>
              </a:spcBef>
            </a:pPr>
            <a:endParaRPr lang="en-US" altLang="zh-CN" dirty="0">
              <a:solidFill>
                <a:srgbClr val="002060"/>
              </a:solidFill>
              <a:latin typeface="Arial" charset="0"/>
              <a:cs typeface="Arial" charset="0"/>
            </a:endParaRPr>
          </a:p>
          <a:p>
            <a:pPr marL="0" indent="0" eaLnBrk="1" hangingPunct="1">
              <a:spcBef>
                <a:spcPct val="0"/>
              </a:spcBef>
            </a:pPr>
            <a:r>
              <a:rPr lang="en-US" altLang="zh-CN" b="1" u="sng" dirty="0">
                <a:solidFill>
                  <a:srgbClr val="002060"/>
                </a:solidFill>
                <a:latin typeface="Arial" charset="0"/>
                <a:cs typeface="Arial" charset="0"/>
              </a:rPr>
              <a:t>Patient benefit </a:t>
            </a:r>
          </a:p>
          <a:p>
            <a:pPr marL="0" indent="0" eaLnBrk="1" hangingPunct="1">
              <a:spcBef>
                <a:spcPct val="0"/>
              </a:spcBef>
            </a:pPr>
            <a:r>
              <a:rPr lang="en-US" altLang="zh-CN" dirty="0">
                <a:solidFill>
                  <a:srgbClr val="002060"/>
                </a:solidFill>
                <a:latin typeface="Arial" charset="0"/>
                <a:cs typeface="Arial" charset="0"/>
              </a:rPr>
              <a:t>AK Medical d</a:t>
            </a:r>
            <a:r>
              <a:rPr lang="en-US" altLang="zh-CN" dirty="0">
                <a:solidFill>
                  <a:srgbClr val="002060"/>
                </a:solidFill>
                <a:latin typeface="Arial" charset="0"/>
                <a:ea typeface="DengXian"/>
                <a:cs typeface="Arial" charset="0"/>
              </a:rPr>
              <a:t>istribution of high quality JRI orthopedics in China since 2014</a:t>
            </a:r>
          </a:p>
          <a:p>
            <a:pPr marL="0" indent="0" eaLnBrk="1" hangingPunct="1">
              <a:spcBef>
                <a:spcPct val="0"/>
              </a:spcBef>
            </a:pPr>
            <a:endParaRPr lang="en-US" altLang="zh-CN" dirty="0">
              <a:solidFill>
                <a:srgbClr val="002060"/>
              </a:solidFill>
              <a:latin typeface="Arial" charset="0"/>
              <a:cs typeface="Arial" charset="0"/>
            </a:endParaRPr>
          </a:p>
          <a:p>
            <a:pPr marL="0" indent="0" eaLnBrk="1" hangingPunct="1">
              <a:spcBef>
                <a:spcPct val="0"/>
              </a:spcBef>
            </a:pPr>
            <a:endParaRPr lang="en-US" altLang="zh-CN" dirty="0">
              <a:solidFill>
                <a:srgbClr val="002060"/>
              </a:solidFill>
              <a:latin typeface="Arial" charset="0"/>
              <a:cs typeface="Arial" charset="0"/>
            </a:endParaRPr>
          </a:p>
          <a:p>
            <a:pPr marL="0" indent="0" eaLnBrk="1" hangingPunct="1">
              <a:spcBef>
                <a:spcPct val="0"/>
              </a:spcBef>
            </a:pPr>
            <a:endParaRPr lang="en-GB" altLang="zh-CN" dirty="0">
              <a:solidFill>
                <a:srgbClr val="002060"/>
              </a:solidFill>
              <a:latin typeface="Arial" charset="0"/>
              <a:cs typeface="Arial" charset="0"/>
            </a:endParaRPr>
          </a:p>
        </p:txBody>
      </p:sp>
      <p:pic>
        <p:nvPicPr>
          <p:cNvPr id="23558" name="Picture 4"/>
          <p:cNvPicPr>
            <a:picLocks noChangeAspect="1"/>
          </p:cNvPicPr>
          <p:nvPr/>
        </p:nvPicPr>
        <p:blipFill>
          <a:blip r:embed="rId5"/>
          <a:srcRect/>
          <a:stretch>
            <a:fillRect/>
          </a:stretch>
        </p:blipFill>
        <p:spPr bwMode="auto">
          <a:xfrm>
            <a:off x="5729288" y="1676400"/>
            <a:ext cx="5776912" cy="3352800"/>
          </a:xfrm>
          <a:prstGeom prst="rect">
            <a:avLst/>
          </a:prstGeom>
          <a:noFill/>
          <a:ln w="9525">
            <a:noFill/>
            <a:miter lim="800000"/>
            <a:headEnd/>
            <a:tailEnd/>
          </a:ln>
        </p:spPr>
      </p:pic>
      <p:sp>
        <p:nvSpPr>
          <p:cNvPr id="23559" name="Slide Number Placeholder 4"/>
          <p:cNvSpPr>
            <a:spLocks noGrp="1"/>
          </p:cNvSpPr>
          <p:nvPr>
            <p:ph type="sldNum" sz="quarter" idx="12"/>
          </p:nvPr>
        </p:nvSpPr>
        <p:spPr bwMode="auto">
          <a:xfrm>
            <a:off x="11934825" y="76200"/>
            <a:ext cx="257175" cy="179388"/>
          </a:xfrm>
          <a:noFill/>
          <a:ln>
            <a:miter lim="800000"/>
            <a:headEnd/>
            <a:tailEnd/>
          </a:ln>
        </p:spPr>
        <p:txBody>
          <a:bodyPr/>
          <a:lstStyle/>
          <a:p>
            <a:pPr marL="38100" marR="0" lvl="0" indent="0" algn="l" defTabSz="914400" rtl="0" eaLnBrk="1" fontAlgn="base" latinLnBrk="0" hangingPunct="1">
              <a:lnSpc>
                <a:spcPts val="1425"/>
              </a:lnSpc>
              <a:spcBef>
                <a:spcPct val="0"/>
              </a:spcBef>
              <a:spcAft>
                <a:spcPct val="0"/>
              </a:spcAft>
              <a:buClrTx/>
              <a:buSzTx/>
              <a:buFontTx/>
              <a:buNone/>
              <a:tabLst/>
              <a:defRPr/>
            </a:pPr>
            <a:fld id="{7C21461E-13C5-4554-B6AC-F23DF29C1E5B}" type="slidenum">
              <a:rPr kumimoji="0" lang="en-GB" altLang="zh-CN" sz="1200" b="0" i="0" u="none" strike="noStrike" kern="1200" cap="none" spc="0" normalizeH="0" baseline="0" noProof="0" smtClean="0">
                <a:ln>
                  <a:noFill/>
                </a:ln>
                <a:solidFill>
                  <a:srgbClr val="002060"/>
                </a:solidFill>
                <a:effectLst/>
                <a:uLnTx/>
                <a:uFillTx/>
                <a:latin typeface="Arial" charset="0"/>
                <a:ea typeface="宋体" charset="-122"/>
                <a:cs typeface="Arial" charset="0"/>
              </a:rPr>
              <a:pPr marL="38100" marR="0" lvl="0" indent="0" algn="l" defTabSz="914400" rtl="0" eaLnBrk="1" fontAlgn="base" latinLnBrk="0" hangingPunct="1">
                <a:lnSpc>
                  <a:spcPts val="1425"/>
                </a:lnSpc>
                <a:spcBef>
                  <a:spcPct val="0"/>
                </a:spcBef>
                <a:spcAft>
                  <a:spcPct val="0"/>
                </a:spcAft>
                <a:buClrTx/>
                <a:buSzTx/>
                <a:buFontTx/>
                <a:buNone/>
                <a:tabLst/>
                <a:defRPr/>
              </a:pPr>
              <a:t>14</a:t>
            </a:fld>
            <a:endParaRPr kumimoji="0" lang="en-GB" altLang="zh-CN" sz="1200" b="0" i="0" u="none" strike="noStrike" kern="1200" cap="none" spc="0" normalizeH="0" baseline="0" noProof="0">
              <a:ln>
                <a:noFill/>
              </a:ln>
              <a:solidFill>
                <a:srgbClr val="002060"/>
              </a:solidFill>
              <a:effectLst/>
              <a:uLnTx/>
              <a:uFillTx/>
              <a:latin typeface="Arial" charset="0"/>
              <a:ea typeface="宋体" charset="-122"/>
              <a:cs typeface="Arial" charset="0"/>
            </a:endParaRPr>
          </a:p>
        </p:txBody>
      </p:sp>
      <p:pic>
        <p:nvPicPr>
          <p:cNvPr id="23560" name="Picture 9"/>
          <p:cNvPicPr>
            <a:picLocks noChangeAspect="1"/>
          </p:cNvPicPr>
          <p:nvPr/>
        </p:nvPicPr>
        <p:blipFill>
          <a:blip r:embed="rId6"/>
          <a:srcRect/>
          <a:stretch>
            <a:fillRect/>
          </a:stretch>
        </p:blipFill>
        <p:spPr bwMode="auto">
          <a:xfrm>
            <a:off x="10363200" y="6242050"/>
            <a:ext cx="1381125" cy="463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Case Stud</a:t>
            </a:r>
            <a:r>
              <a:rPr lang="en-US" altLang="zh-CN" dirty="0">
                <a:solidFill>
                  <a:srgbClr val="002060"/>
                </a:solidFill>
              </a:rPr>
              <a:t>ies </a:t>
            </a:r>
            <a:r>
              <a:rPr lang="en-US" dirty="0">
                <a:solidFill>
                  <a:srgbClr val="002060"/>
                </a:solidFill>
              </a:rPr>
              <a:t> </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a:lnSpc>
                <a:spcPts val="1425"/>
              </a:lnSpc>
            </a:pPr>
            <a:fld id="{81D60167-4931-47E6-BA6A-407CBD079E47}" type="slidenum">
              <a:rPr lang="en-GB" smtClean="0">
                <a:solidFill>
                  <a:srgbClr val="002060"/>
                </a:solidFill>
              </a:rPr>
              <a:t>15</a:t>
            </a:fld>
            <a:endParaRPr lang="en-GB" dirty="0">
              <a:solidFill>
                <a:srgbClr val="002060"/>
              </a:solidFill>
            </a:endParaRPr>
          </a:p>
        </p:txBody>
      </p:sp>
      <p:sp>
        <p:nvSpPr>
          <p:cNvPr id="2" name="TextBox 1"/>
          <p:cNvSpPr txBox="1"/>
          <p:nvPr/>
        </p:nvSpPr>
        <p:spPr>
          <a:xfrm>
            <a:off x="404515" y="1828800"/>
            <a:ext cx="41527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Invite to DIT event to raise profile </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Arrange one-to-one meetings with potential distributors/partners</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Provide market reports &amp; insights</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Government lobby</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5334000" y="23870"/>
            <a:ext cx="1362075" cy="352425"/>
          </a:xfrm>
          <a:prstGeom prst="rect">
            <a:avLst/>
          </a:prstGeom>
        </p:spPr>
      </p:pic>
      <p:pic>
        <p:nvPicPr>
          <p:cNvPr id="1026" name="Picture 2" descr="_1_010FE0B0010FDE6C0014C41ECC2588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472" y="3564127"/>
            <a:ext cx="1543527" cy="15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5429250" y="2580339"/>
            <a:ext cx="2533650" cy="876300"/>
          </a:xfrm>
          <a:prstGeom prst="rect">
            <a:avLst/>
          </a:prstGeom>
        </p:spPr>
      </p:pic>
      <p:sp>
        <p:nvSpPr>
          <p:cNvPr id="5" name="AutoShape 4" descr="Conva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8"/>
          <a:stretch>
            <a:fillRect/>
          </a:stretch>
        </p:blipFill>
        <p:spPr>
          <a:xfrm>
            <a:off x="9067800" y="3854637"/>
            <a:ext cx="2819825" cy="801846"/>
          </a:xfrm>
          <a:prstGeom prst="rect">
            <a:avLst/>
          </a:prstGeom>
        </p:spPr>
      </p:pic>
      <p:pic>
        <p:nvPicPr>
          <p:cNvPr id="15" name="Picture 14" descr="C:\Users\haxin\AppData\Local\Microsoft\Windows\INetCache\Content.Word\image00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8217" y="3620620"/>
            <a:ext cx="2020253" cy="1035863"/>
          </a:xfrm>
          <a:prstGeom prst="rect">
            <a:avLst/>
          </a:prstGeom>
          <a:noFill/>
          <a:ln>
            <a:noFill/>
          </a:ln>
        </p:spPr>
      </p:pic>
      <p:pic>
        <p:nvPicPr>
          <p:cNvPr id="16" name="Picture 15">
            <a:extLst>
              <a:ext uri="{FF2B5EF4-FFF2-40B4-BE49-F238E27FC236}">
                <a16:creationId xmlns:a16="http://schemas.microsoft.com/office/drawing/2014/main" id="{DF2D54B6-6DCD-4156-8D7A-1ACE128616AE}"/>
              </a:ext>
            </a:extLst>
          </p:cNvPr>
          <p:cNvPicPr>
            <a:picLocks noChangeAspect="1"/>
          </p:cNvPicPr>
          <p:nvPr/>
        </p:nvPicPr>
        <p:blipFill>
          <a:blip r:embed="rId10"/>
          <a:stretch>
            <a:fillRect/>
          </a:stretch>
        </p:blipFill>
        <p:spPr>
          <a:xfrm>
            <a:off x="8657780" y="2350431"/>
            <a:ext cx="2048320" cy="1197746"/>
          </a:xfrm>
          <a:prstGeom prst="rect">
            <a:avLst/>
          </a:prstGeom>
        </p:spPr>
      </p:pic>
      <p:pic>
        <p:nvPicPr>
          <p:cNvPr id="12" name="Picture 11"/>
          <p:cNvPicPr>
            <a:picLocks noChangeAspect="1"/>
          </p:cNvPicPr>
          <p:nvPr/>
        </p:nvPicPr>
        <p:blipFill>
          <a:blip r:embed="rId11"/>
          <a:stretch>
            <a:fillRect/>
          </a:stretch>
        </p:blipFill>
        <p:spPr>
          <a:xfrm>
            <a:off x="5664204" y="1624291"/>
            <a:ext cx="4057650" cy="778503"/>
          </a:xfrm>
          <a:prstGeom prst="rect">
            <a:avLst/>
          </a:prstGeom>
        </p:spPr>
      </p:pic>
      <p:pic>
        <p:nvPicPr>
          <p:cNvPr id="18" name="Picture 17"/>
          <p:cNvPicPr>
            <a:picLocks noChangeAspect="1"/>
          </p:cNvPicPr>
          <p:nvPr/>
        </p:nvPicPr>
        <p:blipFill>
          <a:blip r:embed="rId12"/>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2636020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8"/>
          <p:cNvSpPr>
            <a:spLocks noGrp="1"/>
          </p:cNvSpPr>
          <p:nvPr>
            <p:ph type="title"/>
          </p:nvPr>
        </p:nvSpPr>
        <p:spPr>
          <a:xfrm>
            <a:off x="419100" y="603250"/>
            <a:ext cx="11353800" cy="615950"/>
          </a:xfrm>
        </p:spPr>
        <p:txBody>
          <a:bodyPr/>
          <a:lstStyle/>
          <a:p>
            <a:pPr algn="l" eaLnBrk="1" hangingPunct="1"/>
            <a:r>
              <a:rPr lang="en-US" altLang="zh-CN" dirty="0">
                <a:solidFill>
                  <a:srgbClr val="002060"/>
                </a:solidFill>
                <a:latin typeface="Arial" charset="0"/>
                <a:cs typeface="Arial" charset="0"/>
              </a:rPr>
              <a:t>Doing Business in China </a:t>
            </a:r>
            <a:endParaRPr lang="en-GB" altLang="zh-CN" dirty="0">
              <a:solidFill>
                <a:srgbClr val="002060"/>
              </a:solidFill>
              <a:latin typeface="Arial" charset="0"/>
              <a:cs typeface="Arial" charset="0"/>
            </a:endParaRPr>
          </a:p>
        </p:txBody>
      </p:sp>
      <p:sp>
        <p:nvSpPr>
          <p:cNvPr id="10" name="Content Placeholder 9"/>
          <p:cNvSpPr>
            <a:spLocks noGrp="1"/>
          </p:cNvSpPr>
          <p:nvPr>
            <p:ph sz="half" idx="2"/>
          </p:nvPr>
        </p:nvSpPr>
        <p:spPr>
          <a:xfrm>
            <a:off x="533400" y="1219200"/>
            <a:ext cx="10972800" cy="5262979"/>
          </a:xfrm>
        </p:spPr>
        <p:txBody>
          <a:bodyPr/>
          <a:lstStyle/>
          <a:p>
            <a:pPr marL="0" indent="0" eaLnBrk="1" fontAlgn="auto" hangingPunct="1">
              <a:spcBef>
                <a:spcPct val="0"/>
              </a:spcBef>
              <a:spcAft>
                <a:spcPts val="0"/>
              </a:spcAft>
              <a:defRPr/>
            </a:pPr>
            <a:endParaRPr lang="en-GB" altLang="en-US" b="1" dirty="0">
              <a:solidFill>
                <a:srgbClr val="002060"/>
              </a:solidFill>
              <a:latin typeface="Arial" panose="020B0604020202020204" pitchFamily="34" charset="0"/>
              <a:cs typeface="Arial" panose="020B0604020202020204" pitchFamily="34" charset="0"/>
            </a:endParaRPr>
          </a:p>
          <a:p>
            <a:pPr marL="571500" lvl="2" eaLnBrk="1" fontAlgn="auto" hangingPunct="1">
              <a:spcBef>
                <a:spcPct val="0"/>
              </a:spcBef>
              <a:spcAft>
                <a:spcPts val="0"/>
              </a:spcAft>
              <a:defRPr/>
            </a:pPr>
            <a:r>
              <a:rPr lang="en-GB" altLang="en-US" b="1" i="1" dirty="0">
                <a:solidFill>
                  <a:srgbClr val="002060"/>
                </a:solidFill>
                <a:latin typeface="Arial" panose="020B0604020202020204" pitchFamily="34" charset="0"/>
                <a:cs typeface="Arial" panose="020B0604020202020204" pitchFamily="34" charset="0"/>
              </a:rPr>
              <a:t>Why China? </a:t>
            </a:r>
            <a:endParaRPr lang="en-GB" altLang="en-US" b="1" dirty="0">
              <a:solidFill>
                <a:srgbClr val="002060"/>
              </a:solidFill>
              <a:latin typeface="Arial" panose="020B0604020202020204" pitchFamily="34" charset="0"/>
              <a:cs typeface="Arial" panose="020B0604020202020204" pitchFamily="34" charset="0"/>
            </a:endParaRPr>
          </a:p>
          <a:p>
            <a:pPr marL="1771650" lvl="4" indent="-285750"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Major export market</a:t>
            </a:r>
          </a:p>
          <a:p>
            <a:pPr marL="1771650" lvl="4" indent="-285750"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Opportunity to licence-out</a:t>
            </a:r>
          </a:p>
          <a:p>
            <a:pPr marL="1771650" lvl="4" indent="-285750"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Source of capital investment </a:t>
            </a:r>
          </a:p>
          <a:p>
            <a:pPr marL="571500" lvl="2" eaLnBrk="1" fontAlgn="auto" hangingPunct="1">
              <a:spcBef>
                <a:spcPct val="0"/>
              </a:spcBef>
              <a:spcAft>
                <a:spcPts val="0"/>
              </a:spcAft>
              <a:defRPr/>
            </a:pPr>
            <a:endParaRPr lang="en-GB" altLang="en-US" b="1" dirty="0">
              <a:solidFill>
                <a:srgbClr val="002060"/>
              </a:solidFill>
              <a:latin typeface="Arial" panose="020B0604020202020204" pitchFamily="34" charset="0"/>
              <a:cs typeface="Arial" panose="020B0604020202020204" pitchFamily="34" charset="0"/>
            </a:endParaRPr>
          </a:p>
          <a:p>
            <a:pPr marL="571500" lvl="2" eaLnBrk="1" fontAlgn="auto" hangingPunct="1">
              <a:spcBef>
                <a:spcPct val="0"/>
              </a:spcBef>
              <a:spcAft>
                <a:spcPts val="0"/>
              </a:spcAft>
              <a:defRPr/>
            </a:pPr>
            <a:r>
              <a:rPr lang="en-GB" altLang="en-US" b="1" i="1" dirty="0">
                <a:solidFill>
                  <a:srgbClr val="002060"/>
                </a:solidFill>
                <a:latin typeface="Arial" panose="020B0604020202020204" pitchFamily="34" charset="0"/>
                <a:cs typeface="Arial" panose="020B0604020202020204" pitchFamily="34" charset="0"/>
              </a:rPr>
              <a:t>Know your market</a:t>
            </a:r>
            <a:r>
              <a:rPr lang="en-GB" altLang="en-US" dirty="0">
                <a:solidFill>
                  <a:srgbClr val="002060"/>
                </a:solidFill>
                <a:latin typeface="Arial" panose="020B0604020202020204" pitchFamily="34" charset="0"/>
                <a:cs typeface="Arial" panose="020B0604020202020204" pitchFamily="34" charset="0"/>
              </a:rPr>
              <a:t>	</a:t>
            </a:r>
          </a:p>
          <a:p>
            <a:pPr marL="1771650" lvl="4" indent="-285750"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Localise your offer</a:t>
            </a:r>
          </a:p>
          <a:p>
            <a:pPr marL="1771650" lvl="4" indent="-285750"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Protect your IP </a:t>
            </a:r>
          </a:p>
          <a:p>
            <a:pPr marL="571500" lvl="2" eaLnBrk="1" fontAlgn="auto" hangingPunct="1">
              <a:spcBef>
                <a:spcPct val="0"/>
              </a:spcBef>
              <a:spcAft>
                <a:spcPts val="0"/>
              </a:spcAft>
              <a:defRPr/>
            </a:pPr>
            <a:endParaRPr lang="en-GB" altLang="en-US" b="1" dirty="0">
              <a:solidFill>
                <a:srgbClr val="002060"/>
              </a:solidFill>
              <a:latin typeface="Arial" panose="020B0604020202020204" pitchFamily="34" charset="0"/>
              <a:cs typeface="Arial" panose="020B0604020202020204" pitchFamily="34" charset="0"/>
            </a:endParaRPr>
          </a:p>
          <a:p>
            <a:pPr marL="571500" lvl="2" eaLnBrk="1" fontAlgn="auto" hangingPunct="1">
              <a:spcBef>
                <a:spcPct val="0"/>
              </a:spcBef>
              <a:spcAft>
                <a:spcPts val="0"/>
              </a:spcAft>
              <a:defRPr/>
            </a:pPr>
            <a:r>
              <a:rPr lang="en-GB" altLang="en-US" b="1" i="1" dirty="0">
                <a:solidFill>
                  <a:srgbClr val="002060"/>
                </a:solidFill>
                <a:latin typeface="Arial" panose="020B0604020202020204" pitchFamily="34" charset="0"/>
                <a:cs typeface="Arial" panose="020B0604020202020204" pitchFamily="34" charset="0"/>
              </a:rPr>
              <a:t>Get support</a:t>
            </a:r>
          </a:p>
          <a:p>
            <a:pPr lvl="3"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 DIT</a:t>
            </a:r>
          </a:p>
          <a:p>
            <a:pPr lvl="3"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 Export Support Service  </a:t>
            </a:r>
          </a:p>
          <a:p>
            <a:pPr lvl="3"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 China-Britain Business Council</a:t>
            </a:r>
          </a:p>
          <a:p>
            <a:pPr lvl="3" eaLnBrk="1" fontAlgn="auto" hangingPunct="1">
              <a:spcBef>
                <a:spcPct val="0"/>
              </a:spcBef>
              <a:spcAft>
                <a:spcPts val="0"/>
              </a:spcAft>
              <a:buFont typeface="Wingdings" panose="05000000000000000000" pitchFamily="2" charset="2"/>
              <a:buChar char="Ø"/>
              <a:defRPr/>
            </a:pPr>
            <a:r>
              <a:rPr lang="en-GB" altLang="en-US" dirty="0">
                <a:solidFill>
                  <a:srgbClr val="002060"/>
                </a:solidFill>
                <a:latin typeface="Arial" panose="020B0604020202020204" pitchFamily="34" charset="0"/>
                <a:cs typeface="Arial" panose="020B0604020202020204" pitchFamily="34" charset="0"/>
              </a:rPr>
              <a:t>Service providers for product registration etc.  </a:t>
            </a:r>
          </a:p>
          <a:p>
            <a:pPr lvl="2" eaLnBrk="1" fontAlgn="auto" hangingPunct="1">
              <a:spcBef>
                <a:spcPct val="0"/>
              </a:spcBef>
              <a:spcAft>
                <a:spcPts val="0"/>
              </a:spcAft>
              <a:buFont typeface="Wingdings" panose="05000000000000000000" pitchFamily="2" charset="2"/>
              <a:buChar char="Ø"/>
              <a:defRPr/>
            </a:pPr>
            <a:endParaRPr lang="en-GB" altLang="en-US" dirty="0">
              <a:solidFill>
                <a:srgbClr val="002060"/>
              </a:solidFill>
              <a:latin typeface="Arial" panose="020B0604020202020204" pitchFamily="34" charset="0"/>
              <a:cs typeface="Arial" panose="020B0604020202020204" pitchFamily="34" charset="0"/>
            </a:endParaRPr>
          </a:p>
          <a:p>
            <a:pPr marL="571500" lvl="2" eaLnBrk="1" fontAlgn="auto" hangingPunct="1">
              <a:spcBef>
                <a:spcPct val="0"/>
              </a:spcBef>
              <a:spcAft>
                <a:spcPts val="0"/>
              </a:spcAft>
              <a:defRPr/>
            </a:pPr>
            <a:r>
              <a:rPr lang="en-GB" altLang="en-US" b="1" i="1" dirty="0">
                <a:solidFill>
                  <a:srgbClr val="002060"/>
                </a:solidFill>
                <a:latin typeface="Arial" panose="020B0604020202020204" pitchFamily="34" charset="0"/>
                <a:cs typeface="Arial" panose="020B0604020202020204" pitchFamily="34" charset="0"/>
              </a:rPr>
              <a:t>Be patient - build a strategy - it takes 3 to 5 years!</a:t>
            </a:r>
          </a:p>
          <a:p>
            <a:pPr eaLnBrk="1" fontAlgn="auto" hangingPunct="1">
              <a:spcBef>
                <a:spcPct val="0"/>
              </a:spcBef>
              <a:spcAft>
                <a:spcPts val="0"/>
              </a:spcAft>
              <a:buFont typeface="Wingdings" panose="05000000000000000000" pitchFamily="2" charset="2"/>
              <a:buChar char="Ø"/>
              <a:defRPr/>
            </a:pPr>
            <a:endParaRPr lang="en-GB" altLang="en-US" dirty="0">
              <a:solidFill>
                <a:srgbClr val="002060"/>
              </a:solidFill>
              <a:latin typeface="Arial" panose="020B0604020202020204" pitchFamily="34" charset="0"/>
              <a:cs typeface="Arial" panose="020B0604020202020204" pitchFamily="34" charset="0"/>
            </a:endParaRPr>
          </a:p>
          <a:p>
            <a:pPr marL="0" indent="0" eaLnBrk="1" fontAlgn="auto" hangingPunct="1">
              <a:spcBef>
                <a:spcPct val="0"/>
              </a:spcBef>
              <a:spcAft>
                <a:spcPts val="0"/>
              </a:spcAft>
              <a:defRPr/>
            </a:pPr>
            <a:endParaRPr lang="en-GB" altLang="en-US" b="1" dirty="0">
              <a:solidFill>
                <a:srgbClr val="002060"/>
              </a:solidFill>
              <a:latin typeface="Arial" panose="020B0604020202020204" pitchFamily="34" charset="0"/>
              <a:cs typeface="Arial" panose="020B0604020202020204" pitchFamily="34" charset="0"/>
            </a:endParaRPr>
          </a:p>
        </p:txBody>
      </p:sp>
      <p:pic>
        <p:nvPicPr>
          <p:cNvPr id="21507" name="object 3"/>
          <p:cNvPicPr>
            <a:picLocks noChangeAspect="1" noChangeArrowheads="1"/>
          </p:cNvPicPr>
          <p:nvPr/>
        </p:nvPicPr>
        <p:blipFill>
          <a:blip r:embed="rId3"/>
          <a:srcRect/>
          <a:stretch>
            <a:fillRect/>
          </a:stretch>
        </p:blipFill>
        <p:spPr bwMode="auto">
          <a:xfrm>
            <a:off x="9906000" y="5791200"/>
            <a:ext cx="1600200" cy="773113"/>
          </a:xfrm>
          <a:prstGeom prst="rect">
            <a:avLst/>
          </a:prstGeom>
          <a:noFill/>
          <a:ln w="9525">
            <a:noFill/>
            <a:miter lim="800000"/>
            <a:headEnd/>
            <a:tailEnd/>
          </a:ln>
        </p:spPr>
      </p:pic>
      <p:pic>
        <p:nvPicPr>
          <p:cNvPr id="21508"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21509"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21510" name="Slide Number Placeholder 3"/>
          <p:cNvSpPr>
            <a:spLocks noGrp="1"/>
          </p:cNvSpPr>
          <p:nvPr>
            <p:ph type="sldNum" sz="quarter" idx="12"/>
          </p:nvPr>
        </p:nvSpPr>
        <p:spPr bwMode="auto">
          <a:xfrm>
            <a:off x="11934825" y="152400"/>
            <a:ext cx="257175" cy="179388"/>
          </a:xfrm>
          <a:noFill/>
          <a:ln>
            <a:miter lim="800000"/>
            <a:headEnd/>
            <a:tailEnd/>
          </a:ln>
        </p:spPr>
        <p:txBody>
          <a:bodyPr/>
          <a:lstStyle/>
          <a:p>
            <a:pPr marL="38100"/>
            <a:fld id="{6EFB2C79-9D1B-4DD8-9DC7-A0D27647732A}" type="slidenum">
              <a:rPr lang="en-GB" altLang="zh-CN" smtClean="0">
                <a:solidFill>
                  <a:srgbClr val="002060"/>
                </a:solidFill>
              </a:rPr>
              <a:pPr marL="38100"/>
              <a:t>16</a:t>
            </a:fld>
            <a:endParaRPr lang="en-GB" altLang="zh-CN">
              <a:solidFill>
                <a:srgbClr val="002060"/>
              </a:solidFill>
            </a:endParaRPr>
          </a:p>
        </p:txBody>
      </p:sp>
      <p:pic>
        <p:nvPicPr>
          <p:cNvPr id="2" name="Picture 1"/>
          <p:cNvPicPr>
            <a:picLocks noChangeAspect="1"/>
          </p:cNvPicPr>
          <p:nvPr/>
        </p:nvPicPr>
        <p:blipFill>
          <a:blip r:embed="rId5"/>
          <a:stretch>
            <a:fillRect/>
          </a:stretch>
        </p:blipFill>
        <p:spPr>
          <a:xfrm>
            <a:off x="8547898" y="2514600"/>
            <a:ext cx="1877731" cy="1457070"/>
          </a:xfrm>
          <a:prstGeom prst="rect">
            <a:avLst/>
          </a:prstGeom>
        </p:spPr>
      </p:pic>
      <p:sp>
        <p:nvSpPr>
          <p:cNvPr id="11" name="Title 8"/>
          <p:cNvSpPr txBox="1">
            <a:spLocks/>
          </p:cNvSpPr>
          <p:nvPr/>
        </p:nvSpPr>
        <p:spPr bwMode="auto">
          <a:xfrm>
            <a:off x="7048500" y="5391876"/>
            <a:ext cx="57150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4000" b="1" i="0">
                <a:solidFill>
                  <a:srgbClr val="04043F"/>
                </a:solidFill>
                <a:latin typeface="Arial"/>
                <a:ea typeface="+mj-ea"/>
                <a:cs typeface="Arial"/>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a:lstStyle>
          <a:p>
            <a:pPr algn="l" eaLnBrk="1" hangingPunct="1"/>
            <a:r>
              <a:rPr lang="en-US" altLang="zh-CN" sz="3600" kern="0" dirty="0">
                <a:solidFill>
                  <a:srgbClr val="002060"/>
                </a:solidFill>
                <a:latin typeface="Arial" charset="0"/>
                <a:cs typeface="Arial" charset="0"/>
              </a:rPr>
              <a:t>China to help you grow</a:t>
            </a:r>
            <a:endParaRPr lang="en-GB" altLang="zh-CN" sz="3600" kern="0" dirty="0">
              <a:solidFill>
                <a:srgbClr val="002060"/>
              </a:solidFill>
              <a:latin typeface="Arial" charset="0"/>
              <a:cs typeface="Arial" charset="0"/>
            </a:endParaRPr>
          </a:p>
        </p:txBody>
      </p:sp>
      <p:pic>
        <p:nvPicPr>
          <p:cNvPr id="12" name="Picture 11"/>
          <p:cNvPicPr>
            <a:picLocks noChangeAspect="1"/>
          </p:cNvPicPr>
          <p:nvPr/>
        </p:nvPicPr>
        <p:blipFill>
          <a:blip r:embed="rId6"/>
          <a:stretch>
            <a:fillRect/>
          </a:stretch>
        </p:blipFill>
        <p:spPr>
          <a:xfrm>
            <a:off x="10059585" y="6089173"/>
            <a:ext cx="1905000" cy="621833"/>
          </a:xfrm>
          <a:prstGeom prst="rect">
            <a:avLst/>
          </a:prstGeom>
        </p:spPr>
      </p:pic>
      <p:pic>
        <p:nvPicPr>
          <p:cNvPr id="13" name="Picture 12"/>
          <p:cNvPicPr>
            <a:picLocks noChangeAspect="1"/>
          </p:cNvPicPr>
          <p:nvPr/>
        </p:nvPicPr>
        <p:blipFill>
          <a:blip r:embed="rId7"/>
          <a:stretch>
            <a:fillRect/>
          </a:stretch>
        </p:blipFill>
        <p:spPr>
          <a:xfrm>
            <a:off x="5486400" y="13153"/>
            <a:ext cx="1295400" cy="3678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8"/>
          <p:cNvSpPr>
            <a:spLocks noGrp="1"/>
          </p:cNvSpPr>
          <p:nvPr>
            <p:ph type="title"/>
          </p:nvPr>
        </p:nvSpPr>
        <p:spPr>
          <a:xfrm>
            <a:off x="419100" y="603250"/>
            <a:ext cx="11353800" cy="615950"/>
          </a:xfrm>
        </p:spPr>
        <p:txBody>
          <a:bodyPr/>
          <a:lstStyle/>
          <a:p>
            <a:pPr algn="l" eaLnBrk="1" hangingPunct="1"/>
            <a:r>
              <a:rPr lang="en-GB" altLang="zh-CN" dirty="0">
                <a:solidFill>
                  <a:srgbClr val="002060"/>
                </a:solidFill>
                <a:latin typeface="Arial" charset="0"/>
                <a:cs typeface="Arial" charset="0"/>
              </a:rPr>
              <a:t>Events and DIT Support</a:t>
            </a:r>
          </a:p>
        </p:txBody>
      </p:sp>
      <p:pic>
        <p:nvPicPr>
          <p:cNvPr id="28674" name="object 3"/>
          <p:cNvPicPr>
            <a:picLocks noChangeAspect="1" noChangeArrowheads="1"/>
          </p:cNvPicPr>
          <p:nvPr/>
        </p:nvPicPr>
        <p:blipFill>
          <a:blip r:embed="rId3"/>
          <a:srcRect/>
          <a:stretch>
            <a:fillRect/>
          </a:stretch>
        </p:blipFill>
        <p:spPr bwMode="auto">
          <a:xfrm>
            <a:off x="9906000" y="5791200"/>
            <a:ext cx="1600200" cy="773113"/>
          </a:xfrm>
          <a:prstGeom prst="rect">
            <a:avLst/>
          </a:prstGeom>
          <a:noFill/>
          <a:ln w="9525">
            <a:noFill/>
            <a:miter lim="800000"/>
            <a:headEnd/>
            <a:tailEnd/>
          </a:ln>
        </p:spPr>
      </p:pic>
      <p:pic>
        <p:nvPicPr>
          <p:cNvPr id="28675"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28676"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10" name="Content Placeholder 2"/>
          <p:cNvSpPr>
            <a:spLocks noGrp="1"/>
          </p:cNvSpPr>
          <p:nvPr>
            <p:ph sz="half" idx="4294967295"/>
          </p:nvPr>
        </p:nvSpPr>
        <p:spPr>
          <a:xfrm>
            <a:off x="5715000" y="1383566"/>
            <a:ext cx="4176713" cy="4113947"/>
          </a:xfrm>
        </p:spPr>
        <p:txBody>
          <a:bodyPr lIns="91440" tIns="45720" rIns="91440" bIns="45720"/>
          <a:lstStyle/>
          <a:p>
            <a:pPr marL="0" indent="0" eaLnBrk="1" fontAlgn="auto" hangingPunct="1">
              <a:lnSpc>
                <a:spcPts val="2638"/>
              </a:lnSpc>
              <a:spcBef>
                <a:spcPct val="0"/>
              </a:spcBef>
              <a:spcAft>
                <a:spcPts val="0"/>
              </a:spcAft>
              <a:defRPr/>
            </a:pPr>
            <a:r>
              <a:rPr lang="es-ES" altLang="en-US" sz="2000" dirty="0">
                <a:solidFill>
                  <a:srgbClr val="002060"/>
                </a:solidFill>
                <a:latin typeface="Arial" panose="020B0604020202020204" pitchFamily="34" charset="0"/>
                <a:cs typeface="Arial" panose="020B0604020202020204" pitchFamily="34" charset="0"/>
              </a:rPr>
              <a:t>CMEF, Shanghai, </a:t>
            </a:r>
            <a:r>
              <a:rPr lang="es-ES" altLang="zh-CN" sz="2000" dirty="0" err="1">
                <a:solidFill>
                  <a:srgbClr val="002060"/>
                </a:solidFill>
                <a:latin typeface="Arial" panose="020B0604020202020204" pitchFamily="34" charset="0"/>
                <a:cs typeface="Arial" panose="020B0604020202020204" pitchFamily="34" charset="0"/>
              </a:rPr>
              <a:t>Apr</a:t>
            </a:r>
            <a:r>
              <a:rPr lang="es-ES" altLang="zh-CN" sz="2000" dirty="0">
                <a:solidFill>
                  <a:srgbClr val="002060"/>
                </a:solidFill>
                <a:latin typeface="Arial" panose="020B0604020202020204" pitchFamily="34" charset="0"/>
                <a:cs typeface="Arial" panose="020B0604020202020204" pitchFamily="34" charset="0"/>
              </a:rPr>
              <a:t> 2024e</a:t>
            </a:r>
            <a:endParaRPr lang="es-ES" altLang="en-US" sz="2000" dirty="0">
              <a:solidFill>
                <a:srgbClr val="002060"/>
              </a:solidFill>
              <a:latin typeface="Arial" panose="020B0604020202020204" pitchFamily="34" charset="0"/>
              <a:cs typeface="Arial" panose="020B0604020202020204" pitchFamily="34" charset="0"/>
            </a:endParaRPr>
          </a:p>
          <a:p>
            <a:pPr marL="0" indent="0" eaLnBrk="1" fontAlgn="auto" hangingPunct="1">
              <a:lnSpc>
                <a:spcPts val="2638"/>
              </a:lnSpc>
              <a:spcBef>
                <a:spcPct val="0"/>
              </a:spcBef>
              <a:spcAft>
                <a:spcPts val="0"/>
              </a:spcAft>
              <a:defRPr/>
            </a:pPr>
            <a:endParaRPr lang="es-ES" altLang="en-US" sz="2000" dirty="0">
              <a:solidFill>
                <a:srgbClr val="002060"/>
              </a:solidFill>
              <a:latin typeface="Arial" panose="020B0604020202020204" pitchFamily="34" charset="0"/>
              <a:cs typeface="Arial" panose="020B0604020202020204" pitchFamily="34" charset="0"/>
            </a:endParaRPr>
          </a:p>
          <a:p>
            <a:pPr marL="0" indent="0" eaLnBrk="1" fontAlgn="auto" hangingPunct="1">
              <a:lnSpc>
                <a:spcPts val="2638"/>
              </a:lnSpc>
              <a:spcBef>
                <a:spcPct val="0"/>
              </a:spcBef>
              <a:spcAft>
                <a:spcPts val="0"/>
              </a:spcAft>
              <a:defRPr/>
            </a:pPr>
            <a:r>
              <a:rPr lang="en-US" altLang="en-US" sz="2000" dirty="0">
                <a:solidFill>
                  <a:srgbClr val="002060"/>
                </a:solidFill>
                <a:latin typeface="Arial" panose="020B0604020202020204" pitchFamily="34" charset="0"/>
                <a:ea typeface="MS PGothic" pitchFamily="34" charset="-128"/>
                <a:cs typeface="Arial" panose="020B0604020202020204" pitchFamily="34" charset="0"/>
              </a:rPr>
              <a:t>The largest medical device fair in China</a:t>
            </a:r>
            <a:endParaRPr lang="en-GB" altLang="en-US" sz="2000" dirty="0">
              <a:solidFill>
                <a:srgbClr val="002060"/>
              </a:solidFill>
              <a:latin typeface="Arial" panose="020B0604020202020204" pitchFamily="34" charset="0"/>
              <a:ea typeface="MS PGothic" pitchFamily="34" charset="-128"/>
              <a:cs typeface="Arial" panose="020B0604020202020204" pitchFamily="34" charset="0"/>
            </a:endParaRPr>
          </a:p>
          <a:p>
            <a:pPr marL="0" indent="0" eaLnBrk="1" fontAlgn="auto" hangingPunct="1">
              <a:lnSpc>
                <a:spcPts val="2638"/>
              </a:lnSpc>
              <a:spcBef>
                <a:spcPct val="0"/>
              </a:spcBef>
              <a:spcAft>
                <a:spcPts val="0"/>
              </a:spcAft>
              <a:defRPr/>
            </a:pPr>
            <a:endParaRPr lang="en-GB" altLang="en-US" sz="2000" dirty="0">
              <a:solidFill>
                <a:srgbClr val="002060"/>
              </a:solidFill>
              <a:latin typeface="Arial" panose="020B0604020202020204" pitchFamily="34" charset="0"/>
              <a:ea typeface="MS PGothic" pitchFamily="34" charset="-128"/>
              <a:cs typeface="Arial" panose="020B0604020202020204" pitchFamily="34" charset="0"/>
            </a:endParaRPr>
          </a:p>
          <a:p>
            <a:pPr eaLnBrk="1" fontAlgn="auto" hangingPunct="1">
              <a:lnSpc>
                <a:spcPts val="2638"/>
              </a:lnSpc>
              <a:spcBef>
                <a:spcPct val="0"/>
              </a:spcBef>
              <a:spcAft>
                <a:spcPts val="0"/>
              </a:spcAft>
              <a:buFont typeface="Arial" panose="020B0604020202020204" pitchFamily="34" charset="0"/>
              <a:buChar char="•"/>
              <a:defRPr/>
            </a:pPr>
            <a:r>
              <a:rPr lang="en-US" altLang="en-US" sz="2000" dirty="0">
                <a:solidFill>
                  <a:srgbClr val="002060"/>
                </a:solidFill>
                <a:latin typeface="Arial" panose="020B0604020202020204" pitchFamily="34" charset="0"/>
                <a:cs typeface="Arial" panose="020B0604020202020204" pitchFamily="34" charset="0"/>
              </a:rPr>
              <a:t>28 countries represented</a:t>
            </a:r>
          </a:p>
          <a:p>
            <a:pPr eaLnBrk="1" fontAlgn="auto" hangingPunct="1">
              <a:lnSpc>
                <a:spcPts val="2638"/>
              </a:lnSpc>
              <a:spcBef>
                <a:spcPct val="0"/>
              </a:spcBef>
              <a:spcAft>
                <a:spcPts val="0"/>
              </a:spcAft>
              <a:buFont typeface="Arial" panose="020B0604020202020204" pitchFamily="34" charset="0"/>
              <a:buChar char="•"/>
              <a:defRPr/>
            </a:pPr>
            <a:r>
              <a:rPr lang="en-US" altLang="en-US" sz="2000" dirty="0">
                <a:solidFill>
                  <a:srgbClr val="002060"/>
                </a:solidFill>
                <a:latin typeface="Arial" panose="020B0604020202020204" pitchFamily="34" charset="0"/>
                <a:cs typeface="Arial" panose="020B0604020202020204" pitchFamily="34" charset="0"/>
              </a:rPr>
              <a:t>4</a:t>
            </a:r>
            <a:r>
              <a:rPr lang="en-US" altLang="zh-CN" sz="2000" dirty="0">
                <a:solidFill>
                  <a:srgbClr val="002060"/>
                </a:solidFill>
                <a:latin typeface="Arial" panose="020B0604020202020204" pitchFamily="34" charset="0"/>
                <a:cs typeface="Arial" panose="020B0604020202020204" pitchFamily="34" charset="0"/>
              </a:rPr>
              <a:t>K</a:t>
            </a:r>
            <a:r>
              <a:rPr lang="en-US" altLang="en-US" sz="2000" dirty="0">
                <a:solidFill>
                  <a:srgbClr val="002060"/>
                </a:solidFill>
                <a:latin typeface="Arial" panose="020B0604020202020204" pitchFamily="34" charset="0"/>
                <a:cs typeface="Arial" panose="020B0604020202020204" pitchFamily="34" charset="0"/>
              </a:rPr>
              <a:t> exhibitors</a:t>
            </a:r>
          </a:p>
          <a:p>
            <a:pPr eaLnBrk="1" fontAlgn="auto" hangingPunct="1">
              <a:lnSpc>
                <a:spcPts val="2638"/>
              </a:lnSpc>
              <a:spcBef>
                <a:spcPct val="0"/>
              </a:spcBef>
              <a:spcAft>
                <a:spcPts val="0"/>
              </a:spcAft>
              <a:buFont typeface="Arial" panose="020B0604020202020204" pitchFamily="34" charset="0"/>
              <a:buChar char="•"/>
              <a:defRPr/>
            </a:pPr>
            <a:r>
              <a:rPr lang="en-US" altLang="en-US" sz="2000" dirty="0">
                <a:solidFill>
                  <a:srgbClr val="002060"/>
                </a:solidFill>
                <a:latin typeface="Arial" panose="020B0604020202020204" pitchFamily="34" charset="0"/>
                <a:cs typeface="Arial" panose="020B0604020202020204" pitchFamily="34" charset="0"/>
              </a:rPr>
              <a:t>110</a:t>
            </a:r>
            <a:r>
              <a:rPr lang="en-US" altLang="zh-CN" sz="2000" dirty="0">
                <a:solidFill>
                  <a:srgbClr val="002060"/>
                </a:solidFill>
                <a:latin typeface="Arial" panose="020B0604020202020204" pitchFamily="34" charset="0"/>
                <a:cs typeface="Arial" panose="020B0604020202020204" pitchFamily="34" charset="0"/>
              </a:rPr>
              <a:t>K </a:t>
            </a:r>
            <a:r>
              <a:rPr lang="en-US" altLang="en-US" sz="2000" dirty="0">
                <a:solidFill>
                  <a:srgbClr val="002060"/>
                </a:solidFill>
                <a:latin typeface="Arial" panose="020B0604020202020204" pitchFamily="34" charset="0"/>
                <a:cs typeface="Arial" panose="020B0604020202020204" pitchFamily="34" charset="0"/>
              </a:rPr>
              <a:t>visitors</a:t>
            </a:r>
          </a:p>
          <a:p>
            <a:pPr marL="0" indent="0" eaLnBrk="1" fontAlgn="auto" hangingPunct="1">
              <a:spcBef>
                <a:spcPts val="0"/>
              </a:spcBef>
              <a:spcAft>
                <a:spcPts val="0"/>
              </a:spcAft>
              <a:defRPr/>
            </a:pPr>
            <a:endParaRPr lang="en-GB" altLang="zh-CN" sz="1400" dirty="0">
              <a:solidFill>
                <a:srgbClr val="002060"/>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defRPr/>
            </a:pPr>
            <a:endParaRPr lang="en-GB" altLang="zh-CN" sz="1400" dirty="0">
              <a:solidFill>
                <a:srgbClr val="002060"/>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defRPr/>
            </a:pPr>
            <a:endParaRPr lang="en-GB" altLang="zh-CN" sz="1400" dirty="0">
              <a:solidFill>
                <a:srgbClr val="002060"/>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defRPr/>
            </a:pPr>
            <a:endParaRPr lang="en-GB" altLang="zh-CN" sz="1400" dirty="0">
              <a:solidFill>
                <a:srgbClr val="002060"/>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defRPr/>
            </a:pPr>
            <a:endParaRPr lang="en-GB" altLang="zh-CN" sz="1400" dirty="0">
              <a:solidFill>
                <a:srgbClr val="002060"/>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defRPr/>
            </a:pPr>
            <a:endParaRPr lang="en-GB" altLang="zh-CN" dirty="0">
              <a:solidFill>
                <a:srgbClr val="002060"/>
              </a:solidFill>
              <a:latin typeface="Arial" panose="020B0604020202020204" pitchFamily="34" charset="0"/>
              <a:cs typeface="Arial" panose="020B0604020202020204" pitchFamily="34" charset="0"/>
            </a:endParaRPr>
          </a:p>
        </p:txBody>
      </p:sp>
      <p:sp>
        <p:nvSpPr>
          <p:cNvPr id="14" name="Content Placeholder 3"/>
          <p:cNvSpPr>
            <a:spLocks noGrp="1"/>
          </p:cNvSpPr>
          <p:nvPr>
            <p:ph sz="half" idx="2"/>
          </p:nvPr>
        </p:nvSpPr>
        <p:spPr>
          <a:xfrm>
            <a:off x="471488" y="1493838"/>
            <a:ext cx="4176712" cy="2554287"/>
          </a:xfrm>
        </p:spPr>
        <p:txBody>
          <a:bodyPr lIns="91440" tIns="45720" rIns="91440" bIns="45720"/>
          <a:lstStyle/>
          <a:p>
            <a:pPr marL="0" indent="0" eaLnBrk="1" fontAlgn="auto" hangingPunct="1">
              <a:spcBef>
                <a:spcPts val="0"/>
              </a:spcBef>
              <a:spcAft>
                <a:spcPts val="0"/>
              </a:spcAft>
              <a:defRPr/>
            </a:pPr>
            <a:r>
              <a:rPr lang="en-GB" altLang="zh-CN" sz="2000" dirty="0">
                <a:solidFill>
                  <a:srgbClr val="002060"/>
                </a:solidFill>
                <a:latin typeface="Arial" panose="020B0604020202020204" pitchFamily="34" charset="0"/>
                <a:cs typeface="Arial" panose="020B0604020202020204" pitchFamily="34" charset="0"/>
              </a:rPr>
              <a:t>DIT Support</a:t>
            </a:r>
          </a:p>
          <a:p>
            <a:pPr marL="0" indent="0" eaLnBrk="1" fontAlgn="auto" hangingPunct="1">
              <a:spcBef>
                <a:spcPts val="0"/>
              </a:spcBef>
              <a:spcAft>
                <a:spcPts val="0"/>
              </a:spcAft>
              <a:defRPr/>
            </a:pPr>
            <a:endParaRPr lang="en-GB" altLang="zh-CN" sz="2000" dirty="0">
              <a:solidFill>
                <a:srgbClr val="002060"/>
              </a:solidFill>
              <a:latin typeface="Arial" panose="020B0604020202020204" pitchFamily="34" charset="0"/>
              <a:cs typeface="Arial" panose="020B0604020202020204" pitchFamily="34" charset="0"/>
            </a:endParaRPr>
          </a:p>
          <a:p>
            <a:pPr eaLnBrk="1" fontAlgn="auto" hangingPunct="1">
              <a:spcBef>
                <a:spcPts val="0"/>
              </a:spcBef>
              <a:spcAft>
                <a:spcPts val="0"/>
              </a:spcAft>
              <a:buFont typeface="Arial" panose="020B0604020202020204" pitchFamily="34" charset="0"/>
              <a:buChar char="•"/>
              <a:defRPr/>
            </a:pPr>
            <a:r>
              <a:rPr lang="en-GB" altLang="zh-CN" sz="2000" dirty="0">
                <a:solidFill>
                  <a:srgbClr val="002060"/>
                </a:solidFill>
                <a:latin typeface="Arial" panose="020B0604020202020204" pitchFamily="34" charset="0"/>
                <a:cs typeface="Arial" panose="020B0604020202020204" pitchFamily="34" charset="0"/>
                <a:sym typeface="+mn-ea"/>
              </a:rPr>
              <a:t>Tailored individual market entry advice</a:t>
            </a:r>
            <a:endParaRPr lang="en-GB" altLang="zh-CN" sz="2000" dirty="0">
              <a:solidFill>
                <a:srgbClr val="002060"/>
              </a:solidFill>
              <a:latin typeface="Arial" panose="020B0604020202020204" pitchFamily="34" charset="0"/>
              <a:cs typeface="Arial" panose="020B0604020202020204" pitchFamily="34" charset="0"/>
            </a:endParaRPr>
          </a:p>
          <a:p>
            <a:pPr eaLnBrk="1" fontAlgn="auto" hangingPunct="1">
              <a:spcBef>
                <a:spcPts val="0"/>
              </a:spcBef>
              <a:spcAft>
                <a:spcPts val="0"/>
              </a:spcAft>
              <a:buFont typeface="Arial" panose="020B0604020202020204" pitchFamily="34" charset="0"/>
              <a:buChar char="•"/>
              <a:defRPr/>
            </a:pPr>
            <a:r>
              <a:rPr lang="en-US" altLang="en-GB" sz="2000" dirty="0">
                <a:solidFill>
                  <a:srgbClr val="002060"/>
                </a:solidFill>
                <a:latin typeface="Arial" panose="020B0604020202020204" pitchFamily="34" charset="0"/>
                <a:cs typeface="Arial" panose="020B0604020202020204" pitchFamily="34" charset="0"/>
              </a:rPr>
              <a:t>Business matching support for SMEs</a:t>
            </a:r>
            <a:endParaRPr lang="en-GB" altLang="zh-CN" sz="2000" dirty="0">
              <a:solidFill>
                <a:srgbClr val="002060"/>
              </a:solidFill>
              <a:latin typeface="Arial" panose="020B0604020202020204" pitchFamily="34" charset="0"/>
              <a:cs typeface="Arial" panose="020B0604020202020204" pitchFamily="34" charset="0"/>
              <a:sym typeface="+mn-ea"/>
            </a:endParaRPr>
          </a:p>
          <a:p>
            <a:pPr eaLnBrk="1" fontAlgn="auto" hangingPunct="1">
              <a:spcBef>
                <a:spcPts val="0"/>
              </a:spcBef>
              <a:spcAft>
                <a:spcPts val="0"/>
              </a:spcAft>
              <a:buFont typeface="Arial" panose="020B0604020202020204" pitchFamily="34" charset="0"/>
              <a:buChar char="•"/>
              <a:defRPr/>
            </a:pPr>
            <a:r>
              <a:rPr lang="en-GB" altLang="zh-CN" sz="2000" dirty="0">
                <a:solidFill>
                  <a:srgbClr val="002060"/>
                </a:solidFill>
                <a:latin typeface="Arial" panose="020B0604020202020204" pitchFamily="34" charset="0"/>
                <a:cs typeface="Arial" panose="020B0604020202020204" pitchFamily="34" charset="0"/>
                <a:sym typeface="+mn-ea"/>
              </a:rPr>
              <a:t>Missions, events </a:t>
            </a:r>
          </a:p>
          <a:p>
            <a:pPr eaLnBrk="1" fontAlgn="auto" hangingPunct="1">
              <a:spcBef>
                <a:spcPts val="0"/>
              </a:spcBef>
              <a:spcAft>
                <a:spcPts val="0"/>
              </a:spcAft>
              <a:buFont typeface="Arial" panose="020B0604020202020204" pitchFamily="34" charset="0"/>
              <a:buChar char="•"/>
              <a:defRPr/>
            </a:pPr>
            <a:r>
              <a:rPr lang="en-US" altLang="zh-CN" sz="2000" dirty="0">
                <a:solidFill>
                  <a:srgbClr val="002060"/>
                </a:solidFill>
                <a:latin typeface="Arial" panose="020B0604020202020204" pitchFamily="34" charset="0"/>
                <a:cs typeface="Arial" panose="020B0604020202020204" pitchFamily="34" charset="0"/>
              </a:rPr>
              <a:t>Series of focused webinars</a:t>
            </a:r>
            <a:endParaRPr lang="en-GB" altLang="zh-CN" sz="2000" dirty="0">
              <a:solidFill>
                <a:srgbClr val="00206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5"/>
          <a:srcRect l="-1" t="6993" r="-1031" b="13778"/>
          <a:stretch>
            <a:fillRect/>
          </a:stretch>
        </p:blipFill>
        <p:spPr>
          <a:xfrm>
            <a:off x="6057900" y="4171216"/>
            <a:ext cx="2581275" cy="1700212"/>
          </a:xfrm>
          <a:prstGeom prst="rect">
            <a:avLst/>
          </a:prstGeom>
          <a:ln>
            <a:noFill/>
          </a:ln>
          <a:effectLst>
            <a:outerShdw blurRad="292100" dist="139700" dir="2700000" algn="tl" rotWithShape="0">
              <a:srgbClr val="333333">
                <a:alpha val="65000"/>
              </a:srgbClr>
            </a:outerShdw>
          </a:effectLst>
        </p:spPr>
      </p:pic>
      <p:pic>
        <p:nvPicPr>
          <p:cNvPr id="28680" name="Picture 7"/>
          <p:cNvPicPr>
            <a:picLocks noChangeAspect="1"/>
          </p:cNvPicPr>
          <p:nvPr/>
        </p:nvPicPr>
        <p:blipFill>
          <a:blip r:embed="rId6"/>
          <a:srcRect/>
          <a:stretch>
            <a:fillRect/>
          </a:stretch>
        </p:blipFill>
        <p:spPr bwMode="auto">
          <a:xfrm>
            <a:off x="914400" y="4148138"/>
            <a:ext cx="2754313" cy="1808162"/>
          </a:xfrm>
          <a:prstGeom prst="rect">
            <a:avLst/>
          </a:prstGeom>
          <a:noFill/>
          <a:ln w="9525">
            <a:noFill/>
            <a:miter lim="800000"/>
            <a:headEnd/>
            <a:tailEnd/>
          </a:ln>
        </p:spPr>
      </p:pic>
      <p:sp>
        <p:nvSpPr>
          <p:cNvPr id="28681" name="Slide Number Placeholder 3"/>
          <p:cNvSpPr>
            <a:spLocks noGrp="1"/>
          </p:cNvSpPr>
          <p:nvPr>
            <p:ph type="sldNum" sz="quarter" idx="12"/>
          </p:nvPr>
        </p:nvSpPr>
        <p:spPr bwMode="auto">
          <a:xfrm>
            <a:off x="11849100" y="152400"/>
            <a:ext cx="257175" cy="179388"/>
          </a:xfrm>
          <a:noFill/>
          <a:ln>
            <a:miter lim="800000"/>
            <a:headEnd/>
            <a:tailEnd/>
          </a:ln>
        </p:spPr>
        <p:txBody>
          <a:bodyPr/>
          <a:lstStyle/>
          <a:p>
            <a:pPr marL="38100"/>
            <a:fld id="{9DE2835F-0D68-4C0A-B500-BF52F5BE5D78}" type="slidenum">
              <a:rPr lang="en-GB" altLang="zh-CN" smtClean="0">
                <a:solidFill>
                  <a:srgbClr val="002060"/>
                </a:solidFill>
              </a:rPr>
              <a:pPr marL="38100"/>
              <a:t>17</a:t>
            </a:fld>
            <a:endParaRPr lang="en-GB" altLang="zh-CN">
              <a:solidFill>
                <a:srgbClr val="002060"/>
              </a:solidFill>
            </a:endParaRPr>
          </a:p>
        </p:txBody>
      </p:sp>
      <p:pic>
        <p:nvPicPr>
          <p:cNvPr id="12" name="Picture 11"/>
          <p:cNvPicPr>
            <a:picLocks noChangeAspect="1"/>
          </p:cNvPicPr>
          <p:nvPr/>
        </p:nvPicPr>
        <p:blipFill>
          <a:blip r:embed="rId7"/>
          <a:stretch>
            <a:fillRect/>
          </a:stretch>
        </p:blipFill>
        <p:spPr>
          <a:xfrm>
            <a:off x="10059585" y="6089173"/>
            <a:ext cx="1905000" cy="621833"/>
          </a:xfrm>
          <a:prstGeom prst="rect">
            <a:avLst/>
          </a:prstGeom>
        </p:spPr>
      </p:pic>
      <p:pic>
        <p:nvPicPr>
          <p:cNvPr id="13" name="Picture 12"/>
          <p:cNvPicPr>
            <a:picLocks noChangeAspect="1"/>
          </p:cNvPicPr>
          <p:nvPr/>
        </p:nvPicPr>
        <p:blipFill>
          <a:blip r:embed="rId8"/>
          <a:stretch>
            <a:fillRect/>
          </a:stretch>
        </p:blipFill>
        <p:spPr>
          <a:xfrm>
            <a:off x="5486400" y="13153"/>
            <a:ext cx="1295400" cy="3678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8"/>
          <p:cNvSpPr>
            <a:spLocks noGrp="1"/>
          </p:cNvSpPr>
          <p:nvPr>
            <p:ph type="title"/>
          </p:nvPr>
        </p:nvSpPr>
        <p:spPr>
          <a:xfrm>
            <a:off x="419100" y="603250"/>
            <a:ext cx="11353800" cy="615950"/>
          </a:xfrm>
        </p:spPr>
        <p:txBody>
          <a:bodyPr/>
          <a:lstStyle/>
          <a:p>
            <a:pPr eaLnBrk="1" hangingPunct="1"/>
            <a:r>
              <a:rPr lang="en-US" altLang="zh-CN" dirty="0">
                <a:solidFill>
                  <a:srgbClr val="002060"/>
                </a:solidFill>
                <a:latin typeface="Arial" charset="0"/>
                <a:cs typeface="Arial" charset="0"/>
              </a:rPr>
              <a:t>Upcoming Events 2022</a:t>
            </a:r>
          </a:p>
        </p:txBody>
      </p:sp>
      <p:pic>
        <p:nvPicPr>
          <p:cNvPr id="30722" name="object 3"/>
          <p:cNvPicPr>
            <a:picLocks noChangeAspect="1" noChangeArrowheads="1"/>
          </p:cNvPicPr>
          <p:nvPr/>
        </p:nvPicPr>
        <p:blipFill>
          <a:blip r:embed="rId4"/>
          <a:srcRect/>
          <a:stretch>
            <a:fillRect/>
          </a:stretch>
        </p:blipFill>
        <p:spPr bwMode="auto">
          <a:xfrm>
            <a:off x="9906000" y="5791200"/>
            <a:ext cx="1600200" cy="773113"/>
          </a:xfrm>
          <a:prstGeom prst="rect">
            <a:avLst/>
          </a:prstGeom>
          <a:noFill/>
          <a:ln w="9525">
            <a:noFill/>
            <a:miter lim="800000"/>
            <a:headEnd/>
            <a:tailEnd/>
          </a:ln>
        </p:spPr>
      </p:pic>
      <p:pic>
        <p:nvPicPr>
          <p:cNvPr id="30723" name="Content Placeholder 1"/>
          <p:cNvPicPr>
            <a:picLocks noChangeAspect="1"/>
          </p:cNvPicPr>
          <p:nvPr/>
        </p:nvPicPr>
        <p:blipFill>
          <a:blip r:embed="rId5"/>
          <a:srcRect/>
          <a:stretch>
            <a:fillRect/>
          </a:stretch>
        </p:blipFill>
        <p:spPr bwMode="auto">
          <a:xfrm>
            <a:off x="-304800" y="5822950"/>
            <a:ext cx="8382000" cy="1035050"/>
          </a:xfrm>
          <a:prstGeom prst="rect">
            <a:avLst/>
          </a:prstGeom>
          <a:noFill/>
          <a:ln w="9525">
            <a:noFill/>
            <a:miter lim="800000"/>
            <a:headEnd/>
            <a:tailEnd/>
          </a:ln>
        </p:spPr>
      </p:pic>
      <p:pic>
        <p:nvPicPr>
          <p:cNvPr id="30724" name="Content Placeholder 1"/>
          <p:cNvPicPr>
            <a:picLocks noChangeAspect="1"/>
          </p:cNvPicPr>
          <p:nvPr/>
        </p:nvPicPr>
        <p:blipFill>
          <a:blip r:embed="rId5"/>
          <a:srcRect l="31372"/>
          <a:stretch>
            <a:fillRect/>
          </a:stretch>
        </p:blipFill>
        <p:spPr bwMode="auto">
          <a:xfrm>
            <a:off x="6858000" y="5822950"/>
            <a:ext cx="5334000" cy="1035050"/>
          </a:xfrm>
          <a:prstGeom prst="rect">
            <a:avLst/>
          </a:prstGeom>
          <a:noFill/>
          <a:ln w="9525">
            <a:noFill/>
            <a:miter lim="800000"/>
            <a:headEnd/>
            <a:tailEnd/>
          </a:ln>
        </p:spPr>
      </p:pic>
      <p:sp>
        <p:nvSpPr>
          <p:cNvPr id="30777" name="Slide Number Placeholder 4"/>
          <p:cNvSpPr>
            <a:spLocks noGrp="1"/>
          </p:cNvSpPr>
          <p:nvPr>
            <p:ph type="sldNum" sz="quarter" idx="12"/>
          </p:nvPr>
        </p:nvSpPr>
        <p:spPr bwMode="auto">
          <a:xfrm>
            <a:off x="11849100" y="74613"/>
            <a:ext cx="257175" cy="179387"/>
          </a:xfrm>
          <a:noFill/>
          <a:ln>
            <a:miter lim="800000"/>
            <a:headEnd/>
            <a:tailEnd/>
          </a:ln>
        </p:spPr>
        <p:txBody>
          <a:bodyPr/>
          <a:lstStyle/>
          <a:p>
            <a:pPr marL="38100"/>
            <a:fld id="{4167D2E5-9E75-4150-9106-9C83538990D9}" type="slidenum">
              <a:rPr lang="en-GB" altLang="zh-CN" smtClean="0">
                <a:solidFill>
                  <a:srgbClr val="002060"/>
                </a:solidFill>
              </a:rPr>
              <a:pPr marL="38100"/>
              <a:t>18</a:t>
            </a:fld>
            <a:endParaRPr lang="en-GB" altLang="zh-CN">
              <a:solidFill>
                <a:srgbClr val="002060"/>
              </a:solidFill>
            </a:endParaRPr>
          </a:p>
        </p:txBody>
      </p:sp>
      <p:graphicFrame>
        <p:nvGraphicFramePr>
          <p:cNvPr id="9" name="表格 4"/>
          <p:cNvGraphicFramePr>
            <a:graphicFrameLocks noGrp="1"/>
          </p:cNvGraphicFramePr>
          <p:nvPr>
            <p:custDataLst>
              <p:tags r:id="rId1"/>
            </p:custDataLst>
            <p:extLst>
              <p:ext uri="{D42A27DB-BD31-4B8C-83A1-F6EECF244321}">
                <p14:modId xmlns:p14="http://schemas.microsoft.com/office/powerpoint/2010/main" val="725232615"/>
              </p:ext>
            </p:extLst>
          </p:nvPr>
        </p:nvGraphicFramePr>
        <p:xfrm>
          <a:off x="430696" y="1453227"/>
          <a:ext cx="11048999" cy="3743613"/>
        </p:xfrm>
        <a:graphic>
          <a:graphicData uri="http://schemas.openxmlformats.org/drawingml/2006/table">
            <a:tbl>
              <a:tblPr>
                <a:tableStyleId>{BC89EF96-8CEA-46FF-86C4-4CE0E7609802}</a:tableStyleId>
              </a:tblPr>
              <a:tblGrid>
                <a:gridCol w="1717451">
                  <a:extLst>
                    <a:ext uri="{9D8B030D-6E8A-4147-A177-3AD203B41FA5}">
                      <a16:colId xmlns:a16="http://schemas.microsoft.com/office/drawing/2014/main" val="20000"/>
                    </a:ext>
                  </a:extLst>
                </a:gridCol>
                <a:gridCol w="2031372">
                  <a:extLst>
                    <a:ext uri="{9D8B030D-6E8A-4147-A177-3AD203B41FA5}">
                      <a16:colId xmlns:a16="http://schemas.microsoft.com/office/drawing/2014/main" val="20001"/>
                    </a:ext>
                  </a:extLst>
                </a:gridCol>
                <a:gridCol w="7300176">
                  <a:extLst>
                    <a:ext uri="{9D8B030D-6E8A-4147-A177-3AD203B41FA5}">
                      <a16:colId xmlns:a16="http://schemas.microsoft.com/office/drawing/2014/main" val="20002"/>
                    </a:ext>
                  </a:extLst>
                </a:gridCol>
              </a:tblGrid>
              <a:tr h="3400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u="none" strike="noStrike" cap="none" normalizeH="0" baseline="0" dirty="0">
                          <a:ln>
                            <a:noFill/>
                          </a:ln>
                          <a:solidFill>
                            <a:srgbClr val="002060"/>
                          </a:solidFill>
                          <a:effectLst/>
                          <a:latin typeface="Arial" panose="020B0604020202020204" pitchFamily="34" charset="0"/>
                          <a:cs typeface="Arial" panose="020B0604020202020204" pitchFamily="34" charset="0"/>
                        </a:rPr>
                        <a:t>D</a:t>
                      </a:r>
                      <a:r>
                        <a:rPr kumimoji="0" lang="en-US" altLang="zh-CN" sz="1700" b="1" u="none" strike="noStrike" cap="none" normalizeH="0" baseline="0" dirty="0">
                          <a:ln>
                            <a:noFill/>
                          </a:ln>
                          <a:solidFill>
                            <a:srgbClr val="002060"/>
                          </a:solidFill>
                          <a:effectLst/>
                          <a:latin typeface="Arial" panose="020B0604020202020204" pitchFamily="34" charset="0"/>
                          <a:cs typeface="Arial" panose="020B0604020202020204" pitchFamily="34" charset="0"/>
                        </a:rPr>
                        <a:t>ate</a:t>
                      </a:r>
                      <a:endParaRPr kumimoji="0" lang="en-US" altLang="en-US" sz="1700" b="1"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u="none" strike="noStrike" cap="none" normalizeH="0" baseline="0" dirty="0">
                          <a:ln>
                            <a:noFill/>
                          </a:ln>
                          <a:solidFill>
                            <a:srgbClr val="002060"/>
                          </a:solidFill>
                          <a:effectLst/>
                          <a:latin typeface="Arial" panose="020B0604020202020204" pitchFamily="34" charset="0"/>
                          <a:cs typeface="Arial" panose="020B0604020202020204" pitchFamily="34" charset="0"/>
                        </a:rPr>
                        <a:t>Topic</a:t>
                      </a:r>
                      <a:endParaRPr kumimoji="0" lang="en-US" altLang="en-US" sz="1700" b="1"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b="1" u="none" strike="noStrike" cap="none" normalizeH="0" baseline="0" dirty="0">
                          <a:ln>
                            <a:noFill/>
                          </a:ln>
                          <a:solidFill>
                            <a:srgbClr val="002060"/>
                          </a:solidFill>
                          <a:effectLst/>
                          <a:latin typeface="Arial" panose="020B0604020202020204" pitchFamily="34" charset="0"/>
                          <a:cs typeface="Arial" panose="020B0604020202020204" pitchFamily="34" charset="0"/>
                        </a:rPr>
                        <a:t>Description </a:t>
                      </a:r>
                      <a:endParaRPr kumimoji="0" lang="en-US" altLang="en-US" sz="1700" b="1"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0"/>
                  </a:ext>
                </a:extLst>
              </a:tr>
              <a:tr h="11785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10 Nov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rPr>
                        <a:t>[TBC]</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MedTech Investment Webinar/Dinner</a:t>
                      </a:r>
                      <a:endPar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Opportunities for more than 100 Chinese medical device investors/manufactures to understand UK MedTech ecosystem, investment environment and investment projects.</a:t>
                      </a:r>
                    </a:p>
                  </a:txBody>
                  <a:tcPr marL="68580" marR="68580" marT="0" marB="0" anchor="ctr" horzOverflow="overflow"/>
                </a:tc>
                <a:extLst>
                  <a:ext uri="{0D108BD9-81ED-4DB2-BD59-A6C34878D82A}">
                    <a16:rowId xmlns:a16="http://schemas.microsoft.com/office/drawing/2014/main" val="10001"/>
                  </a:ext>
                </a:extLst>
              </a:tr>
              <a:tr h="144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23 Nov</a:t>
                      </a:r>
                      <a:endPar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UK MedTech Roadshow in CMEF</a:t>
                      </a:r>
                      <a:endPar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Opportunity for UK business to pitch to China life science industry, for distribution and investment opportunities. DIT will organise roadshow in CMEF which is the largest medical device expo in China. This year the roadshow will be themed on Healthy Ageing.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2"/>
                  </a:ext>
                </a:extLst>
              </a:tr>
              <a:tr h="6185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Feb 2023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rPr>
                        <a:t>[TBC]</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u="none" strike="noStrike" cap="none" normalizeH="0" baseline="0" dirty="0">
                          <a:ln>
                            <a:noFill/>
                          </a:ln>
                          <a:solidFill>
                            <a:srgbClr val="002060"/>
                          </a:solidFill>
                          <a:effectLst/>
                          <a:latin typeface="Arial" panose="020B0604020202020204" pitchFamily="34" charset="0"/>
                          <a:cs typeface="Arial" panose="020B0604020202020204" pitchFamily="34" charset="0"/>
                        </a:rPr>
                        <a:t>Diagnostic Webinar </a:t>
                      </a:r>
                      <a:endPar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rPr>
                        <a:t>Opportunity for UK diagnostics companies to meet with potential partners through business matching. Targeting 200 audiences in the area.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a:ln>
                          <a:noFill/>
                        </a:ln>
                        <a:solidFill>
                          <a:srgbClr val="002060"/>
                        </a:solidFill>
                        <a:effectLst/>
                        <a:latin typeface="Arial" panose="020B0604020202020204" pitchFamily="34" charset="0"/>
                        <a:ea typeface="宋体" charset="-122"/>
                        <a:cs typeface="Arial" panose="020B0604020202020204" pitchFamily="34" charset="0"/>
                      </a:endParaRPr>
                    </a:p>
                  </a:txBody>
                  <a:tcPr marL="68580" marR="68580" marT="0" marB="0" anchor="ctr" horzOverflow="overflow"/>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a:blip r:embed="rId6"/>
          <a:stretch>
            <a:fillRect/>
          </a:stretch>
        </p:blipFill>
        <p:spPr>
          <a:xfrm>
            <a:off x="10059585" y="6089173"/>
            <a:ext cx="1905000" cy="621833"/>
          </a:xfrm>
          <a:prstGeom prst="rect">
            <a:avLst/>
          </a:prstGeom>
        </p:spPr>
      </p:pic>
      <p:pic>
        <p:nvPicPr>
          <p:cNvPr id="11" name="Picture 10"/>
          <p:cNvPicPr>
            <a:picLocks noChangeAspect="1"/>
          </p:cNvPicPr>
          <p:nvPr/>
        </p:nvPicPr>
        <p:blipFill>
          <a:blip r:embed="rId7"/>
          <a:stretch>
            <a:fillRect/>
          </a:stretch>
        </p:blipFill>
        <p:spPr>
          <a:xfrm>
            <a:off x="5486400" y="13153"/>
            <a:ext cx="1295400" cy="3678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8"/>
          <p:cNvSpPr>
            <a:spLocks noGrp="1"/>
          </p:cNvSpPr>
          <p:nvPr>
            <p:ph type="title"/>
          </p:nvPr>
        </p:nvSpPr>
        <p:spPr>
          <a:xfrm>
            <a:off x="419100" y="603250"/>
            <a:ext cx="11353800" cy="615950"/>
          </a:xfrm>
        </p:spPr>
        <p:txBody>
          <a:bodyPr/>
          <a:lstStyle/>
          <a:p>
            <a:pPr eaLnBrk="1" hangingPunct="1"/>
            <a:r>
              <a:rPr lang="en-US" altLang="zh-CN" dirty="0">
                <a:solidFill>
                  <a:srgbClr val="002060"/>
                </a:solidFill>
                <a:latin typeface="Arial" charset="0"/>
                <a:cs typeface="Arial" charset="0"/>
              </a:rPr>
              <a:t>DIT Digital Platform</a:t>
            </a:r>
          </a:p>
        </p:txBody>
      </p:sp>
      <p:pic>
        <p:nvPicPr>
          <p:cNvPr id="30722" name="object 3"/>
          <p:cNvPicPr>
            <a:picLocks noChangeAspect="1" noChangeArrowheads="1"/>
          </p:cNvPicPr>
          <p:nvPr/>
        </p:nvPicPr>
        <p:blipFill>
          <a:blip r:embed="rId3"/>
          <a:srcRect/>
          <a:stretch>
            <a:fillRect/>
          </a:stretch>
        </p:blipFill>
        <p:spPr bwMode="auto">
          <a:xfrm>
            <a:off x="9906000" y="5791200"/>
            <a:ext cx="1600200" cy="773113"/>
          </a:xfrm>
          <a:prstGeom prst="rect">
            <a:avLst/>
          </a:prstGeom>
          <a:noFill/>
          <a:ln w="9525">
            <a:noFill/>
            <a:miter lim="800000"/>
            <a:headEnd/>
            <a:tailEnd/>
          </a:ln>
        </p:spPr>
      </p:pic>
      <p:pic>
        <p:nvPicPr>
          <p:cNvPr id="30723"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30724"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30777" name="Slide Number Placeholder 4"/>
          <p:cNvSpPr>
            <a:spLocks noGrp="1"/>
          </p:cNvSpPr>
          <p:nvPr>
            <p:ph type="sldNum" sz="quarter" idx="12"/>
          </p:nvPr>
        </p:nvSpPr>
        <p:spPr bwMode="auto">
          <a:xfrm>
            <a:off x="11849100" y="74613"/>
            <a:ext cx="257175" cy="179387"/>
          </a:xfrm>
          <a:noFill/>
          <a:ln>
            <a:miter lim="800000"/>
            <a:headEnd/>
            <a:tailEnd/>
          </a:ln>
        </p:spPr>
        <p:txBody>
          <a:bodyPr/>
          <a:lstStyle/>
          <a:p>
            <a:pPr marL="38100"/>
            <a:fld id="{4167D2E5-9E75-4150-9106-9C83538990D9}" type="slidenum">
              <a:rPr lang="en-GB" altLang="zh-CN" smtClean="0">
                <a:solidFill>
                  <a:srgbClr val="002060"/>
                </a:solidFill>
              </a:rPr>
              <a:pPr marL="38100"/>
              <a:t>19</a:t>
            </a:fld>
            <a:endParaRPr lang="en-GB" altLang="zh-CN">
              <a:solidFill>
                <a:srgbClr val="002060"/>
              </a:solidFill>
            </a:endParaRPr>
          </a:p>
        </p:txBody>
      </p:sp>
      <p:sp>
        <p:nvSpPr>
          <p:cNvPr id="10" name="Title 8"/>
          <p:cNvSpPr txBox="1">
            <a:spLocks/>
          </p:cNvSpPr>
          <p:nvPr/>
        </p:nvSpPr>
        <p:spPr bwMode="auto">
          <a:xfrm>
            <a:off x="495300" y="1618103"/>
            <a:ext cx="113538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4000" b="1" i="0">
                <a:solidFill>
                  <a:srgbClr val="04043F"/>
                </a:solidFill>
                <a:latin typeface="Arial"/>
                <a:ea typeface="+mj-ea"/>
                <a:cs typeface="Arial"/>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a:lstStyle>
          <a:p>
            <a:pPr algn="l" eaLnBrk="1" hangingPunct="1"/>
            <a:r>
              <a:rPr lang="en-US" altLang="zh-CN" sz="2000" kern="0" dirty="0">
                <a:solidFill>
                  <a:srgbClr val="002060"/>
                </a:solidFill>
                <a:latin typeface="Arial" charset="0"/>
                <a:cs typeface="Arial" charset="0"/>
                <a:hlinkClick r:id="rId5"/>
              </a:rPr>
              <a:t>http://healthcare.ukbusinessinchina.com/</a:t>
            </a:r>
            <a:r>
              <a:rPr lang="en-US" altLang="zh-CN" sz="2000" kern="0" dirty="0">
                <a:solidFill>
                  <a:srgbClr val="002060"/>
                </a:solidFill>
                <a:latin typeface="Arial" charset="0"/>
                <a:cs typeface="Arial" charset="0"/>
              </a:rPr>
              <a:t> </a:t>
            </a:r>
          </a:p>
          <a:p>
            <a:pPr algn="l" eaLnBrk="1" hangingPunct="1"/>
            <a:r>
              <a:rPr lang="en-US" altLang="zh-CN" sz="1600" b="0" kern="0" dirty="0">
                <a:solidFill>
                  <a:srgbClr val="002060"/>
                </a:solidFill>
                <a:latin typeface="Arial" charset="0"/>
                <a:cs typeface="Arial" charset="0"/>
              </a:rPr>
              <a:t>A platform (in Chinese ) to showcase UK </a:t>
            </a:r>
            <a:r>
              <a:rPr lang="en-US" altLang="zh-CN" sz="1600" b="0" kern="0" dirty="0" err="1">
                <a:solidFill>
                  <a:srgbClr val="002060"/>
                </a:solidFill>
                <a:latin typeface="Arial" charset="0"/>
                <a:cs typeface="Arial" charset="0"/>
              </a:rPr>
              <a:t>medtech</a:t>
            </a:r>
            <a:r>
              <a:rPr lang="en-US" altLang="zh-CN" sz="1600" b="0" kern="0" dirty="0">
                <a:solidFill>
                  <a:srgbClr val="002060"/>
                </a:solidFill>
                <a:latin typeface="Arial" charset="0"/>
                <a:cs typeface="Arial" charset="0"/>
              </a:rPr>
              <a:t> strength and introduce real business opportunities to Chinese industry </a:t>
            </a:r>
          </a:p>
        </p:txBody>
      </p:sp>
      <p:pic>
        <p:nvPicPr>
          <p:cNvPr id="2" name="Picture 1"/>
          <p:cNvPicPr>
            <a:picLocks noChangeAspect="1"/>
          </p:cNvPicPr>
          <p:nvPr/>
        </p:nvPicPr>
        <p:blipFill>
          <a:blip r:embed="rId6"/>
          <a:stretch>
            <a:fillRect/>
          </a:stretch>
        </p:blipFill>
        <p:spPr>
          <a:xfrm>
            <a:off x="513691" y="2583303"/>
            <a:ext cx="3806029" cy="2064897"/>
          </a:xfrm>
          <a:prstGeom prst="rect">
            <a:avLst/>
          </a:prstGeom>
        </p:spPr>
      </p:pic>
      <p:pic>
        <p:nvPicPr>
          <p:cNvPr id="3" name="Picture 2"/>
          <p:cNvPicPr>
            <a:picLocks noChangeAspect="1"/>
          </p:cNvPicPr>
          <p:nvPr/>
        </p:nvPicPr>
        <p:blipFill>
          <a:blip r:embed="rId7"/>
          <a:stretch>
            <a:fillRect/>
          </a:stretch>
        </p:blipFill>
        <p:spPr>
          <a:xfrm>
            <a:off x="3352362" y="3663074"/>
            <a:ext cx="3024757" cy="217746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0183" y="2452827"/>
            <a:ext cx="3086017" cy="3044686"/>
          </a:xfrm>
          <a:prstGeom prst="rect">
            <a:avLst/>
          </a:prstGeom>
        </p:spPr>
      </p:pic>
      <p:sp>
        <p:nvSpPr>
          <p:cNvPr id="4" name="TextBox 3"/>
          <p:cNvSpPr txBox="1"/>
          <p:nvPr/>
        </p:nvSpPr>
        <p:spPr>
          <a:xfrm>
            <a:off x="8077200" y="5398270"/>
            <a:ext cx="4114800" cy="584775"/>
          </a:xfrm>
          <a:prstGeom prst="rect">
            <a:avLst/>
          </a:prstGeom>
          <a:noFill/>
        </p:spPr>
        <p:txBody>
          <a:bodyPr wrap="square" rtlCol="0">
            <a:spAutoFit/>
          </a:bodyPr>
          <a:lstStyle/>
          <a:p>
            <a:pPr algn="ctr"/>
            <a:r>
              <a:rPr lang="en-US" sz="1600" kern="0" dirty="0">
                <a:solidFill>
                  <a:srgbClr val="002060"/>
                </a:solidFill>
                <a:ea typeface="+mj-ea"/>
                <a:cs typeface="Arial" charset="0"/>
              </a:rPr>
              <a:t>Scan the QR code to </a:t>
            </a:r>
          </a:p>
          <a:p>
            <a:pPr algn="ctr"/>
            <a:r>
              <a:rPr lang="en-US" sz="1600" kern="0" dirty="0">
                <a:solidFill>
                  <a:srgbClr val="002060"/>
                </a:solidFill>
                <a:ea typeface="+mj-ea"/>
                <a:cs typeface="Arial" charset="0"/>
              </a:rPr>
              <a:t>visit the platform </a:t>
            </a:r>
            <a:endParaRPr lang="en-GB" sz="1600" kern="0" dirty="0">
              <a:solidFill>
                <a:srgbClr val="002060"/>
              </a:solidFill>
              <a:ea typeface="+mj-ea"/>
              <a:cs typeface="Arial" charset="0"/>
            </a:endParaRPr>
          </a:p>
        </p:txBody>
      </p:sp>
      <p:pic>
        <p:nvPicPr>
          <p:cNvPr id="14" name="Picture 13"/>
          <p:cNvPicPr>
            <a:picLocks noChangeAspect="1"/>
          </p:cNvPicPr>
          <p:nvPr/>
        </p:nvPicPr>
        <p:blipFill>
          <a:blip r:embed="rId9"/>
          <a:stretch>
            <a:fillRect/>
          </a:stretch>
        </p:blipFill>
        <p:spPr>
          <a:xfrm>
            <a:off x="10059585" y="6089173"/>
            <a:ext cx="1905000" cy="621833"/>
          </a:xfrm>
          <a:prstGeom prst="rect">
            <a:avLst/>
          </a:prstGeom>
        </p:spPr>
      </p:pic>
      <p:pic>
        <p:nvPicPr>
          <p:cNvPr id="15" name="Picture 14"/>
          <p:cNvPicPr>
            <a:picLocks noChangeAspect="1"/>
          </p:cNvPicPr>
          <p:nvPr/>
        </p:nvPicPr>
        <p:blipFill>
          <a:blip r:embed="rId10"/>
          <a:stretch>
            <a:fillRect/>
          </a:stretch>
        </p:blipFill>
        <p:spPr>
          <a:xfrm>
            <a:off x="5486400" y="13153"/>
            <a:ext cx="1295400" cy="367848"/>
          </a:xfrm>
          <a:prstGeom prst="rect">
            <a:avLst/>
          </a:prstGeom>
        </p:spPr>
      </p:pic>
    </p:spTree>
    <p:extLst>
      <p:ext uri="{BB962C8B-B14F-4D97-AF65-F5344CB8AC3E}">
        <p14:creationId xmlns:p14="http://schemas.microsoft.com/office/powerpoint/2010/main" val="74301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8"/>
          <p:cNvSpPr>
            <a:spLocks noGrp="1"/>
          </p:cNvSpPr>
          <p:nvPr>
            <p:ph type="title"/>
          </p:nvPr>
        </p:nvSpPr>
        <p:spPr>
          <a:xfrm>
            <a:off x="531813" y="568325"/>
            <a:ext cx="11353800" cy="635000"/>
          </a:xfrm>
        </p:spPr>
        <p:txBody>
          <a:bodyPr/>
          <a:lstStyle/>
          <a:p>
            <a:pPr eaLnBrk="1" hangingPunct="1"/>
            <a:r>
              <a:rPr lang="en-US" altLang="zh-CN" dirty="0">
                <a:solidFill>
                  <a:srgbClr val="002060"/>
                </a:solidFill>
                <a:latin typeface="Arial" charset="0"/>
                <a:cs typeface="Arial" charset="0"/>
              </a:rPr>
              <a:t>Content</a:t>
            </a:r>
            <a:endParaRPr lang="en-GB" altLang="zh-CN" dirty="0">
              <a:solidFill>
                <a:srgbClr val="002060"/>
              </a:solidFill>
              <a:latin typeface="Arial" charset="0"/>
              <a:cs typeface="Arial" charset="0"/>
            </a:endParaRPr>
          </a:p>
        </p:txBody>
      </p:sp>
      <p:sp>
        <p:nvSpPr>
          <p:cNvPr id="14339" name="TextBox 16"/>
          <p:cNvSpPr txBox="1">
            <a:spLocks noChangeArrowheads="1"/>
          </p:cNvSpPr>
          <p:nvPr/>
        </p:nvSpPr>
        <p:spPr bwMode="auto">
          <a:xfrm flipH="1">
            <a:off x="990600" y="1676400"/>
            <a:ext cx="8223250" cy="3416320"/>
          </a:xfrm>
          <a:prstGeom prst="rect">
            <a:avLst/>
          </a:prstGeom>
          <a:noFill/>
          <a:ln w="9525">
            <a:noFill/>
            <a:miter lim="800000"/>
            <a:headEnd/>
            <a:tailEnd/>
          </a:ln>
        </p:spPr>
        <p:txBody>
          <a:bodyPr>
            <a:spAutoFit/>
          </a:bodyPr>
          <a:lstStyle/>
          <a:p>
            <a:pPr marL="342900" indent="-342900">
              <a:buFont typeface="Wingdings" panose="05000000000000000000" pitchFamily="2" charset="2"/>
              <a:buChar char="v"/>
            </a:pPr>
            <a:r>
              <a:rPr lang="en-US" altLang="zh-CN" sz="2400" b="1" dirty="0">
                <a:solidFill>
                  <a:srgbClr val="002060"/>
                </a:solidFill>
                <a:cs typeface="Arial" charset="0"/>
              </a:rPr>
              <a:t>China Market Overview</a:t>
            </a:r>
            <a:endParaRPr lang="en-GB" altLang="zh-CN" sz="2400" b="1" dirty="0">
              <a:solidFill>
                <a:srgbClr val="002060"/>
              </a:solidFill>
              <a:cs typeface="Arial" charset="0"/>
            </a:endParaRPr>
          </a:p>
          <a:p>
            <a:pPr marL="342900" indent="-342900">
              <a:buFont typeface="Wingdings" panose="05000000000000000000" pitchFamily="2" charset="2"/>
              <a:buChar char="v"/>
            </a:pPr>
            <a:endParaRPr lang="en-GB" altLang="zh-CN" sz="2400" b="1" dirty="0">
              <a:solidFill>
                <a:srgbClr val="002060"/>
              </a:solidFill>
              <a:cs typeface="Arial" charset="0"/>
            </a:endParaRPr>
          </a:p>
          <a:p>
            <a:pPr marL="342900" indent="-342900">
              <a:buFont typeface="Wingdings" panose="05000000000000000000" pitchFamily="2" charset="2"/>
              <a:buChar char="v"/>
            </a:pPr>
            <a:r>
              <a:rPr lang="en-GB" altLang="zh-CN" sz="2400" b="1" dirty="0">
                <a:solidFill>
                  <a:srgbClr val="002060"/>
                </a:solidFill>
                <a:cs typeface="Arial" charset="0"/>
              </a:rPr>
              <a:t>Subsector Opportunities </a:t>
            </a:r>
          </a:p>
          <a:p>
            <a:pPr marL="342900" indent="-342900">
              <a:buFont typeface="Wingdings" panose="05000000000000000000" pitchFamily="2" charset="2"/>
              <a:buChar char="v"/>
            </a:pPr>
            <a:endParaRPr lang="en-GB" altLang="zh-CN" sz="2400" b="1" dirty="0">
              <a:solidFill>
                <a:srgbClr val="002060"/>
              </a:solidFill>
              <a:cs typeface="Arial" charset="0"/>
            </a:endParaRPr>
          </a:p>
          <a:p>
            <a:pPr marL="342900" indent="-342900">
              <a:buFont typeface="Wingdings" panose="05000000000000000000" pitchFamily="2" charset="2"/>
              <a:buChar char="v"/>
            </a:pPr>
            <a:r>
              <a:rPr lang="en-GB" altLang="zh-CN" sz="2400" b="1" dirty="0">
                <a:solidFill>
                  <a:srgbClr val="002060"/>
                </a:solidFill>
                <a:cs typeface="Arial" charset="0"/>
              </a:rPr>
              <a:t>Case Studies </a:t>
            </a:r>
          </a:p>
          <a:p>
            <a:pPr marL="342900" indent="-342900">
              <a:buFont typeface="Wingdings" panose="05000000000000000000" pitchFamily="2" charset="2"/>
              <a:buChar char="v"/>
            </a:pPr>
            <a:endParaRPr lang="en-GB" altLang="zh-CN" sz="2400" b="1" dirty="0">
              <a:solidFill>
                <a:srgbClr val="002060"/>
              </a:solidFill>
              <a:cs typeface="Arial" charset="0"/>
            </a:endParaRPr>
          </a:p>
          <a:p>
            <a:pPr marL="342900" indent="-342900">
              <a:buFont typeface="Wingdings" panose="05000000000000000000" pitchFamily="2" charset="2"/>
              <a:buChar char="v"/>
            </a:pPr>
            <a:r>
              <a:rPr lang="en-GB" altLang="zh-CN" sz="2400" b="1" dirty="0">
                <a:solidFill>
                  <a:srgbClr val="002060"/>
                </a:solidFill>
                <a:cs typeface="Arial" charset="0"/>
              </a:rPr>
              <a:t>Doing Business in China </a:t>
            </a:r>
          </a:p>
          <a:p>
            <a:pPr marL="342900" indent="-342900">
              <a:buFont typeface="Wingdings" panose="05000000000000000000" pitchFamily="2" charset="2"/>
              <a:buChar char="v"/>
            </a:pPr>
            <a:endParaRPr lang="en-GB" altLang="zh-CN" sz="2400" b="1" dirty="0">
              <a:solidFill>
                <a:srgbClr val="002060"/>
              </a:solidFill>
              <a:cs typeface="Arial" charset="0"/>
            </a:endParaRPr>
          </a:p>
          <a:p>
            <a:pPr marL="342900" indent="-342900">
              <a:buFont typeface="Wingdings" panose="05000000000000000000" pitchFamily="2" charset="2"/>
              <a:buChar char="v"/>
            </a:pPr>
            <a:r>
              <a:rPr lang="en-GB" altLang="zh-CN" sz="2400" b="1" dirty="0">
                <a:solidFill>
                  <a:srgbClr val="002060"/>
                </a:solidFill>
                <a:cs typeface="Arial" charset="0"/>
              </a:rPr>
              <a:t>Events and DIT Support </a:t>
            </a:r>
          </a:p>
        </p:txBody>
      </p:sp>
      <p:pic>
        <p:nvPicPr>
          <p:cNvPr id="14340" name="Content Placeholder 1"/>
          <p:cNvPicPr>
            <a:picLocks noChangeAspect="1"/>
          </p:cNvPicPr>
          <p:nvPr/>
        </p:nvPicPr>
        <p:blipFill>
          <a:blip r:embed="rId3"/>
          <a:srcRect/>
          <a:stretch>
            <a:fillRect/>
          </a:stretch>
        </p:blipFill>
        <p:spPr bwMode="auto">
          <a:xfrm>
            <a:off x="-304800" y="5822950"/>
            <a:ext cx="8382000" cy="1035050"/>
          </a:xfrm>
          <a:prstGeom prst="rect">
            <a:avLst/>
          </a:prstGeom>
          <a:noFill/>
          <a:ln w="9525">
            <a:noFill/>
            <a:miter lim="800000"/>
            <a:headEnd/>
            <a:tailEnd/>
          </a:ln>
        </p:spPr>
      </p:pic>
      <p:pic>
        <p:nvPicPr>
          <p:cNvPr id="14341" name="Content Placeholder 1"/>
          <p:cNvPicPr>
            <a:picLocks noChangeAspect="1"/>
          </p:cNvPicPr>
          <p:nvPr/>
        </p:nvPicPr>
        <p:blipFill>
          <a:blip r:embed="rId3"/>
          <a:srcRect l="31372"/>
          <a:stretch>
            <a:fillRect/>
          </a:stretch>
        </p:blipFill>
        <p:spPr bwMode="auto">
          <a:xfrm>
            <a:off x="6858000" y="5822950"/>
            <a:ext cx="5334000" cy="1035050"/>
          </a:xfrm>
          <a:prstGeom prst="rect">
            <a:avLst/>
          </a:prstGeom>
          <a:noFill/>
          <a:ln w="9525">
            <a:noFill/>
            <a:miter lim="800000"/>
            <a:headEnd/>
            <a:tailEnd/>
          </a:ln>
        </p:spPr>
      </p:pic>
      <p:sp>
        <p:nvSpPr>
          <p:cNvPr id="14342" name="Slide Number Placeholder 25"/>
          <p:cNvSpPr>
            <a:spLocks noGrp="1"/>
          </p:cNvSpPr>
          <p:nvPr>
            <p:ph type="sldNum" sz="quarter" idx="12"/>
          </p:nvPr>
        </p:nvSpPr>
        <p:spPr bwMode="auto">
          <a:xfrm>
            <a:off x="12011025" y="76200"/>
            <a:ext cx="257175" cy="179388"/>
          </a:xfrm>
          <a:noFill/>
          <a:ln>
            <a:miter lim="800000"/>
            <a:headEnd/>
            <a:tailEnd/>
          </a:ln>
        </p:spPr>
        <p:txBody>
          <a:bodyPr/>
          <a:lstStyle/>
          <a:p>
            <a:pPr marL="38100"/>
            <a:fld id="{F86234C5-7344-49D5-BDF4-5D5666E855C1}" type="slidenum">
              <a:rPr lang="en-GB" altLang="zh-CN" smtClean="0">
                <a:solidFill>
                  <a:srgbClr val="002060"/>
                </a:solidFill>
              </a:rPr>
              <a:pPr marL="38100"/>
              <a:t>2</a:t>
            </a:fld>
            <a:endParaRPr lang="en-GB" altLang="zh-CN">
              <a:solidFill>
                <a:srgbClr val="002060"/>
              </a:solidFill>
            </a:endParaRPr>
          </a:p>
        </p:txBody>
      </p:sp>
      <p:pic>
        <p:nvPicPr>
          <p:cNvPr id="8" name="Picture 7"/>
          <p:cNvPicPr>
            <a:picLocks noChangeAspect="1"/>
          </p:cNvPicPr>
          <p:nvPr/>
        </p:nvPicPr>
        <p:blipFill>
          <a:blip r:embed="rId4"/>
          <a:stretch>
            <a:fillRect/>
          </a:stretch>
        </p:blipFill>
        <p:spPr>
          <a:xfrm>
            <a:off x="10059585" y="6089173"/>
            <a:ext cx="1905000" cy="621833"/>
          </a:xfrm>
          <a:prstGeom prst="rect">
            <a:avLst/>
          </a:prstGeom>
        </p:spPr>
      </p:pic>
      <p:pic>
        <p:nvPicPr>
          <p:cNvPr id="3" name="Picture 2"/>
          <p:cNvPicPr>
            <a:picLocks noChangeAspect="1"/>
          </p:cNvPicPr>
          <p:nvPr/>
        </p:nvPicPr>
        <p:blipFill>
          <a:blip r:embed="rId5"/>
          <a:stretch>
            <a:fillRect/>
          </a:stretch>
        </p:blipFill>
        <p:spPr>
          <a:xfrm>
            <a:off x="5486400" y="13153"/>
            <a:ext cx="1295400" cy="3678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8"/>
          <p:cNvSpPr>
            <a:spLocks noGrp="1"/>
          </p:cNvSpPr>
          <p:nvPr>
            <p:ph type="title"/>
          </p:nvPr>
        </p:nvSpPr>
        <p:spPr>
          <a:xfrm>
            <a:off x="419100" y="603250"/>
            <a:ext cx="11353800" cy="615950"/>
          </a:xfrm>
        </p:spPr>
        <p:txBody>
          <a:bodyPr/>
          <a:lstStyle/>
          <a:p>
            <a:pPr eaLnBrk="1" hangingPunct="1"/>
            <a:r>
              <a:rPr lang="en-US" altLang="zh-CN" dirty="0">
                <a:solidFill>
                  <a:srgbClr val="002060"/>
                </a:solidFill>
                <a:latin typeface="Arial" charset="0"/>
                <a:cs typeface="Arial" charset="0"/>
              </a:rPr>
              <a:t>Contact Us</a:t>
            </a:r>
          </a:p>
        </p:txBody>
      </p:sp>
      <p:pic>
        <p:nvPicPr>
          <p:cNvPr id="33794" name="object 3"/>
          <p:cNvPicPr>
            <a:picLocks noChangeAspect="1" noChangeArrowheads="1"/>
          </p:cNvPicPr>
          <p:nvPr/>
        </p:nvPicPr>
        <p:blipFill>
          <a:blip r:embed="rId3"/>
          <a:srcRect/>
          <a:stretch>
            <a:fillRect/>
          </a:stretch>
        </p:blipFill>
        <p:spPr bwMode="auto">
          <a:xfrm>
            <a:off x="9906000" y="5791200"/>
            <a:ext cx="1600200" cy="773113"/>
          </a:xfrm>
          <a:prstGeom prst="rect">
            <a:avLst/>
          </a:prstGeom>
          <a:noFill/>
          <a:ln w="9525">
            <a:noFill/>
            <a:miter lim="800000"/>
            <a:headEnd/>
            <a:tailEnd/>
          </a:ln>
        </p:spPr>
      </p:pic>
      <p:pic>
        <p:nvPicPr>
          <p:cNvPr id="33795"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33796"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33797" name="内容占位符 3"/>
          <p:cNvSpPr>
            <a:spLocks noGrp="1"/>
          </p:cNvSpPr>
          <p:nvPr>
            <p:ph idx="4294967295"/>
          </p:nvPr>
        </p:nvSpPr>
        <p:spPr>
          <a:xfrm>
            <a:off x="419100" y="1295400"/>
            <a:ext cx="10972800" cy="3693319"/>
          </a:xfrm>
        </p:spPr>
        <p:txBody>
          <a:bodyPr lIns="91440" tIns="45720" rIns="91440" bIns="45720"/>
          <a:lstStyle/>
          <a:p>
            <a:pPr marL="0" indent="0" eaLnBrk="1" hangingPunct="1">
              <a:spcBef>
                <a:spcPct val="0"/>
              </a:spcBef>
            </a:pPr>
            <a:endParaRPr lang="en-GB" altLang="zh-CN" dirty="0">
              <a:solidFill>
                <a:srgbClr val="002060"/>
              </a:solidFill>
              <a:latin typeface="Arial" charset="0"/>
              <a:cs typeface="Arial" charset="0"/>
            </a:endParaRPr>
          </a:p>
          <a:p>
            <a:pPr marL="0" indent="0" eaLnBrk="1" hangingPunct="1">
              <a:spcBef>
                <a:spcPct val="0"/>
              </a:spcBef>
            </a:pPr>
            <a:endParaRPr lang="zh-CN" altLang="en-US" dirty="0">
              <a:solidFill>
                <a:srgbClr val="002060"/>
              </a:solidFill>
              <a:latin typeface="Arial" charset="0"/>
              <a:cs typeface="Arial" charset="0"/>
            </a:endParaRPr>
          </a:p>
          <a:p>
            <a:pPr marL="0" indent="0" eaLnBrk="1" hangingPunct="1">
              <a:spcBef>
                <a:spcPct val="0"/>
              </a:spcBef>
            </a:pPr>
            <a:r>
              <a:rPr lang="en-US" altLang="zh-CN" b="1" dirty="0">
                <a:solidFill>
                  <a:srgbClr val="002060"/>
                </a:solidFill>
                <a:latin typeface="Arial" charset="0"/>
                <a:ea typeface="STKaiti"/>
                <a:cs typeface="Arial" charset="0"/>
              </a:rPr>
              <a:t>Emily Liang, IVD Lead</a:t>
            </a:r>
          </a:p>
          <a:p>
            <a:pPr marL="0" indent="0" eaLnBrk="1" hangingPunct="1">
              <a:spcBef>
                <a:spcPct val="0"/>
              </a:spcBef>
            </a:pPr>
            <a:r>
              <a:rPr lang="en-US" altLang="zh-CN" dirty="0">
                <a:solidFill>
                  <a:srgbClr val="002060"/>
                </a:solidFill>
                <a:latin typeface="Arial" charset="0"/>
                <a:ea typeface="STKaiti"/>
                <a:cs typeface="Arial" charset="0"/>
              </a:rPr>
              <a:t>British Consulate-General Guangzhou</a:t>
            </a:r>
          </a:p>
          <a:p>
            <a:pPr marL="0" indent="0" eaLnBrk="1" hangingPunct="1">
              <a:spcBef>
                <a:spcPct val="0"/>
              </a:spcBef>
            </a:pPr>
            <a:r>
              <a:rPr lang="en-US" altLang="zh-CN" dirty="0">
                <a:solidFill>
                  <a:srgbClr val="002060"/>
                </a:solidFill>
                <a:latin typeface="Arial" charset="0"/>
                <a:ea typeface="STKaiti"/>
                <a:cs typeface="Arial" charset="0"/>
                <a:hlinkClick r:id="rId5"/>
              </a:rPr>
              <a:t>Emily.liang@fcdowebmail.fcdo.gov.uk</a:t>
            </a:r>
            <a:endParaRPr lang="en-US" altLang="zh-CN" dirty="0">
              <a:solidFill>
                <a:srgbClr val="002060"/>
              </a:solidFill>
              <a:latin typeface="Arial" charset="0"/>
              <a:ea typeface="STKaiti"/>
              <a:cs typeface="Arial" charset="0"/>
            </a:endParaRPr>
          </a:p>
          <a:p>
            <a:pPr marL="0" indent="0" eaLnBrk="1" hangingPunct="1">
              <a:spcBef>
                <a:spcPct val="0"/>
              </a:spcBef>
            </a:pPr>
            <a:endParaRPr lang="en-US" altLang="zh-CN" b="1" dirty="0">
              <a:solidFill>
                <a:srgbClr val="002060"/>
              </a:solidFill>
              <a:latin typeface="Arial" charset="0"/>
              <a:ea typeface="STKaiti"/>
              <a:cs typeface="Arial" charset="0"/>
              <a:sym typeface="+mn-ea"/>
            </a:endParaRPr>
          </a:p>
          <a:p>
            <a:pPr marL="0" indent="0" eaLnBrk="1" hangingPunct="1">
              <a:spcBef>
                <a:spcPct val="0"/>
              </a:spcBef>
            </a:pPr>
            <a:endParaRPr lang="en-US" altLang="zh-CN" b="1" dirty="0">
              <a:solidFill>
                <a:srgbClr val="002060"/>
              </a:solidFill>
              <a:latin typeface="Arial" charset="0"/>
              <a:ea typeface="STKaiti"/>
              <a:cs typeface="Arial" charset="0"/>
              <a:sym typeface="+mn-ea"/>
            </a:endParaRPr>
          </a:p>
          <a:p>
            <a:pPr marL="0" indent="0" eaLnBrk="1" hangingPunct="1">
              <a:spcBef>
                <a:spcPct val="0"/>
              </a:spcBef>
            </a:pPr>
            <a:r>
              <a:rPr lang="en-US" altLang="zh-CN" b="1" dirty="0">
                <a:solidFill>
                  <a:srgbClr val="002060"/>
                </a:solidFill>
                <a:latin typeface="Arial" charset="0"/>
                <a:ea typeface="STKaiti"/>
                <a:cs typeface="Arial" charset="0"/>
                <a:sym typeface="+mn-ea"/>
              </a:rPr>
              <a:t>Victoria Li, High Value Consumables Lead</a:t>
            </a:r>
            <a:endParaRPr lang="en-US" altLang="zh-CN" b="1" dirty="0">
              <a:solidFill>
                <a:srgbClr val="002060"/>
              </a:solidFill>
              <a:latin typeface="Arial" charset="0"/>
              <a:ea typeface="STKaiti"/>
              <a:cs typeface="Arial" charset="0"/>
            </a:endParaRPr>
          </a:p>
          <a:p>
            <a:pPr marL="0" indent="0" eaLnBrk="1" hangingPunct="1">
              <a:spcBef>
                <a:spcPct val="0"/>
              </a:spcBef>
            </a:pPr>
            <a:r>
              <a:rPr lang="en-US" altLang="zh-CN" dirty="0">
                <a:solidFill>
                  <a:srgbClr val="002060"/>
                </a:solidFill>
                <a:latin typeface="Arial" charset="0"/>
                <a:ea typeface="STKaiti"/>
                <a:cs typeface="Arial" charset="0"/>
                <a:sym typeface="+mn-ea"/>
              </a:rPr>
              <a:t>British Embassy Beijing</a:t>
            </a:r>
            <a:endParaRPr lang="en-US" altLang="zh-CN" dirty="0">
              <a:solidFill>
                <a:srgbClr val="002060"/>
              </a:solidFill>
              <a:latin typeface="Arial" charset="0"/>
              <a:ea typeface="STKaiti"/>
              <a:cs typeface="Arial" charset="0"/>
            </a:endParaRPr>
          </a:p>
          <a:p>
            <a:pPr marL="0" indent="0" eaLnBrk="1" hangingPunct="1">
              <a:spcBef>
                <a:spcPct val="0"/>
              </a:spcBef>
            </a:pPr>
            <a:r>
              <a:rPr lang="en-US" altLang="zh-CN" dirty="0">
                <a:solidFill>
                  <a:srgbClr val="002060"/>
                </a:solidFill>
                <a:latin typeface="Arial" charset="0"/>
                <a:ea typeface="STKaiti"/>
                <a:cs typeface="Arial" charset="0"/>
                <a:sym typeface="+mn-ea"/>
                <a:hlinkClick r:id="rId6"/>
              </a:rPr>
              <a:t>Victoria.li@fcdo.gov.uk</a:t>
            </a:r>
            <a:endParaRPr lang="en-US" altLang="zh-CN" dirty="0">
              <a:solidFill>
                <a:srgbClr val="002060"/>
              </a:solidFill>
              <a:latin typeface="Arial" charset="0"/>
              <a:ea typeface="STKaiti"/>
              <a:cs typeface="Arial" charset="0"/>
            </a:endParaRPr>
          </a:p>
          <a:p>
            <a:pPr marL="0" indent="0" eaLnBrk="1" hangingPunct="1">
              <a:spcBef>
                <a:spcPct val="0"/>
              </a:spcBef>
            </a:pPr>
            <a:endParaRPr lang="en-US" altLang="zh-CN" dirty="0">
              <a:solidFill>
                <a:srgbClr val="002060"/>
              </a:solidFill>
              <a:latin typeface="Arial" charset="0"/>
              <a:cs typeface="Arial" charset="0"/>
            </a:endParaRPr>
          </a:p>
          <a:p>
            <a:pPr marL="0" indent="0" eaLnBrk="1" hangingPunct="1">
              <a:spcBef>
                <a:spcPct val="0"/>
              </a:spcBef>
            </a:pPr>
            <a:endParaRPr lang="en-GB" altLang="zh-CN" dirty="0">
              <a:solidFill>
                <a:srgbClr val="002060"/>
              </a:solidFill>
              <a:latin typeface="Arial" charset="0"/>
              <a:cs typeface="Arial" charset="0"/>
            </a:endParaRPr>
          </a:p>
          <a:p>
            <a:pPr marL="0" indent="0" eaLnBrk="1" hangingPunct="1">
              <a:spcBef>
                <a:spcPct val="0"/>
              </a:spcBef>
            </a:pPr>
            <a:endParaRPr lang="zh-CN" altLang="en-US" dirty="0">
              <a:solidFill>
                <a:srgbClr val="002060"/>
              </a:solidFill>
              <a:latin typeface="Arial" charset="0"/>
              <a:cs typeface="Arial" charset="0"/>
            </a:endParaRPr>
          </a:p>
        </p:txBody>
      </p:sp>
      <p:sp>
        <p:nvSpPr>
          <p:cNvPr id="33798" name="Content Placeholder 2"/>
          <p:cNvSpPr>
            <a:spLocks noGrp="1"/>
          </p:cNvSpPr>
          <p:nvPr/>
        </p:nvSpPr>
        <p:spPr bwMode="auto">
          <a:xfrm>
            <a:off x="5799753" y="1441449"/>
            <a:ext cx="4418013" cy="5969000"/>
          </a:xfrm>
          <a:prstGeom prst="rect">
            <a:avLst/>
          </a:prstGeom>
          <a:noFill/>
          <a:ln w="9525">
            <a:noFill/>
            <a:miter lim="800000"/>
            <a:headEnd/>
            <a:tailEnd/>
          </a:ln>
        </p:spPr>
        <p:txBody>
          <a:bodyPr/>
          <a:lstStyle/>
          <a:p>
            <a:pPr eaLnBrk="0" hangingPunct="0">
              <a:spcBef>
                <a:spcPct val="20000"/>
              </a:spcBef>
            </a:pPr>
            <a:endParaRPr lang="en-US" altLang="zh-CN" b="1" dirty="0">
              <a:solidFill>
                <a:srgbClr val="002060"/>
              </a:solidFill>
              <a:ea typeface="STKaiti"/>
              <a:cs typeface="Arial" charset="0"/>
            </a:endParaRPr>
          </a:p>
          <a:p>
            <a:pPr eaLnBrk="0" hangingPunct="0">
              <a:spcBef>
                <a:spcPct val="20000"/>
              </a:spcBef>
            </a:pPr>
            <a:r>
              <a:rPr lang="en-US" altLang="zh-CN" b="1" dirty="0">
                <a:solidFill>
                  <a:srgbClr val="002060"/>
                </a:solidFill>
                <a:ea typeface="STKaiti"/>
                <a:cs typeface="Arial" charset="0"/>
                <a:sym typeface="+mn-ea"/>
              </a:rPr>
              <a:t>Rita Huang, Wound Care Lead</a:t>
            </a:r>
            <a:endParaRPr lang="en-US" altLang="zh-CN" b="1" dirty="0">
              <a:solidFill>
                <a:srgbClr val="002060"/>
              </a:solidFill>
              <a:ea typeface="STKaiti"/>
              <a:cs typeface="Arial" charset="0"/>
            </a:endParaRPr>
          </a:p>
          <a:p>
            <a:pPr eaLnBrk="0" hangingPunct="0">
              <a:spcBef>
                <a:spcPct val="20000"/>
              </a:spcBef>
            </a:pPr>
            <a:r>
              <a:rPr lang="en-US" altLang="zh-CN" dirty="0">
                <a:solidFill>
                  <a:srgbClr val="002060"/>
                </a:solidFill>
                <a:ea typeface="STKaiti"/>
                <a:cs typeface="Arial" charset="0"/>
                <a:sym typeface="+mn-ea"/>
              </a:rPr>
              <a:t>British Consulate-General Guangzhou</a:t>
            </a:r>
            <a:endParaRPr lang="en-US" altLang="zh-CN" dirty="0">
              <a:solidFill>
                <a:srgbClr val="002060"/>
              </a:solidFill>
              <a:ea typeface="STKaiti"/>
              <a:cs typeface="Arial" charset="0"/>
            </a:endParaRPr>
          </a:p>
          <a:p>
            <a:pPr eaLnBrk="0" hangingPunct="0">
              <a:spcBef>
                <a:spcPct val="20000"/>
              </a:spcBef>
            </a:pPr>
            <a:r>
              <a:rPr lang="en-US" altLang="zh-CN" dirty="0">
                <a:solidFill>
                  <a:srgbClr val="002060"/>
                </a:solidFill>
                <a:ea typeface="STKaiti"/>
                <a:cs typeface="Arial" charset="0"/>
                <a:sym typeface="+mn-ea"/>
                <a:hlinkClick r:id="rId7"/>
              </a:rPr>
              <a:t>Rita.huang@fcdo.gov.uk</a:t>
            </a:r>
            <a:endParaRPr lang="en-US" altLang="zh-CN" dirty="0">
              <a:solidFill>
                <a:srgbClr val="002060"/>
              </a:solidFill>
              <a:ea typeface="STKaiti"/>
              <a:cs typeface="Arial" charset="0"/>
              <a:sym typeface="+mn-ea"/>
            </a:endParaRPr>
          </a:p>
          <a:p>
            <a:pPr eaLnBrk="0" hangingPunct="0">
              <a:spcBef>
                <a:spcPct val="20000"/>
              </a:spcBef>
            </a:pPr>
            <a:endParaRPr lang="en-US" altLang="zh-CN" dirty="0">
              <a:solidFill>
                <a:srgbClr val="002060"/>
              </a:solidFill>
              <a:ea typeface="STKaiti"/>
              <a:cs typeface="Arial" charset="0"/>
              <a:sym typeface="+mn-ea"/>
            </a:endParaRPr>
          </a:p>
          <a:p>
            <a:pPr eaLnBrk="0" hangingPunct="0">
              <a:spcBef>
                <a:spcPct val="20000"/>
              </a:spcBef>
            </a:pPr>
            <a:endParaRPr lang="en-US" altLang="zh-CN" dirty="0">
              <a:solidFill>
                <a:srgbClr val="002060"/>
              </a:solidFill>
              <a:ea typeface="STKaiti"/>
              <a:cs typeface="Arial" charset="0"/>
              <a:sym typeface="+mn-ea"/>
            </a:endParaRPr>
          </a:p>
          <a:p>
            <a:pPr eaLnBrk="0" hangingPunct="0">
              <a:spcBef>
                <a:spcPct val="20000"/>
              </a:spcBef>
            </a:pPr>
            <a:r>
              <a:rPr lang="en-US" altLang="zh-CN" b="1" dirty="0">
                <a:solidFill>
                  <a:srgbClr val="002060"/>
                </a:solidFill>
                <a:ea typeface="STKaiti"/>
                <a:cs typeface="Arial" charset="0"/>
                <a:sym typeface="+mn-ea"/>
              </a:rPr>
              <a:t>Cynthia Han, Imaging Lead</a:t>
            </a:r>
            <a:endParaRPr lang="en-US" altLang="zh-CN" dirty="0">
              <a:solidFill>
                <a:srgbClr val="002060"/>
              </a:solidFill>
              <a:ea typeface="STKaiti"/>
              <a:cs typeface="Arial" charset="0"/>
              <a:sym typeface="+mn-ea"/>
            </a:endParaRPr>
          </a:p>
          <a:p>
            <a:pPr eaLnBrk="0" hangingPunct="0">
              <a:spcBef>
                <a:spcPct val="20000"/>
              </a:spcBef>
            </a:pPr>
            <a:r>
              <a:rPr lang="en-US" altLang="zh-CN" dirty="0">
                <a:solidFill>
                  <a:srgbClr val="002060"/>
                </a:solidFill>
                <a:ea typeface="STKaiti"/>
                <a:cs typeface="Arial" charset="0"/>
                <a:sym typeface="+mn-ea"/>
              </a:rPr>
              <a:t>British Consulate- General Shanghai</a:t>
            </a:r>
          </a:p>
          <a:p>
            <a:pPr eaLnBrk="0" hangingPunct="0">
              <a:spcBef>
                <a:spcPct val="20000"/>
              </a:spcBef>
            </a:pPr>
            <a:r>
              <a:rPr lang="en-US" altLang="zh-CN" dirty="0">
                <a:solidFill>
                  <a:srgbClr val="002060"/>
                </a:solidFill>
                <a:ea typeface="STKaiti"/>
                <a:cs typeface="Arial" charset="0"/>
                <a:hlinkClick r:id="rId8"/>
              </a:rPr>
              <a:t>Cynthia.han@fcdo.gov.uk</a:t>
            </a:r>
            <a:endParaRPr lang="en-US" altLang="zh-CN" dirty="0">
              <a:solidFill>
                <a:srgbClr val="002060"/>
              </a:solidFill>
              <a:ea typeface="STKaiti"/>
              <a:cs typeface="Arial" charset="0"/>
            </a:endParaRPr>
          </a:p>
          <a:p>
            <a:pPr eaLnBrk="0" hangingPunct="0">
              <a:spcBef>
                <a:spcPct val="20000"/>
              </a:spcBef>
            </a:pPr>
            <a:endParaRPr lang="en-US" altLang="zh-CN" dirty="0">
              <a:solidFill>
                <a:srgbClr val="002060"/>
              </a:solidFill>
              <a:ea typeface="STKaiti"/>
              <a:cs typeface="Arial" charset="0"/>
            </a:endParaRPr>
          </a:p>
          <a:p>
            <a:pPr eaLnBrk="0" hangingPunct="0">
              <a:spcBef>
                <a:spcPct val="20000"/>
              </a:spcBef>
            </a:pPr>
            <a:endParaRPr lang="en-US" altLang="zh-CN" dirty="0">
              <a:solidFill>
                <a:srgbClr val="002060"/>
              </a:solidFill>
              <a:ea typeface="STKaiti"/>
              <a:cs typeface="Arial" charset="0"/>
            </a:endParaRPr>
          </a:p>
          <a:p>
            <a:pPr eaLnBrk="0" hangingPunct="0">
              <a:spcBef>
                <a:spcPct val="20000"/>
              </a:spcBef>
            </a:pPr>
            <a:endParaRPr lang="en-US" altLang="zh-CN" b="1" dirty="0">
              <a:solidFill>
                <a:srgbClr val="002060"/>
              </a:solidFill>
              <a:ea typeface="STKaiti"/>
              <a:cs typeface="Arial" charset="0"/>
            </a:endParaRPr>
          </a:p>
          <a:p>
            <a:pPr eaLnBrk="0" hangingPunct="0">
              <a:spcBef>
                <a:spcPct val="20000"/>
              </a:spcBef>
            </a:pPr>
            <a:endParaRPr lang="en-US" altLang="zh-CN" dirty="0">
              <a:solidFill>
                <a:srgbClr val="002060"/>
              </a:solidFill>
              <a:ea typeface="STKaiti"/>
              <a:cs typeface="Arial" charset="0"/>
            </a:endParaRPr>
          </a:p>
          <a:p>
            <a:pPr eaLnBrk="0" hangingPunct="0">
              <a:spcBef>
                <a:spcPct val="20000"/>
              </a:spcBef>
            </a:pPr>
            <a:endParaRPr lang="en-US" altLang="zh-CN" dirty="0">
              <a:solidFill>
                <a:srgbClr val="002060"/>
              </a:solidFill>
              <a:ea typeface="STKaiti"/>
              <a:cs typeface="Arial" charset="0"/>
            </a:endParaRPr>
          </a:p>
          <a:p>
            <a:pPr eaLnBrk="0" hangingPunct="0">
              <a:spcBef>
                <a:spcPct val="20000"/>
              </a:spcBef>
            </a:pPr>
            <a:endParaRPr lang="en-US" altLang="zh-CN" dirty="0">
              <a:solidFill>
                <a:srgbClr val="002060"/>
              </a:solidFill>
              <a:ea typeface="STKaiti"/>
              <a:cs typeface="Arial" charset="0"/>
            </a:endParaRPr>
          </a:p>
          <a:p>
            <a:pPr eaLnBrk="0" hangingPunct="0">
              <a:spcBef>
                <a:spcPct val="20000"/>
              </a:spcBef>
            </a:pPr>
            <a:endParaRPr lang="en-US" altLang="zh-CN" b="1" dirty="0">
              <a:solidFill>
                <a:srgbClr val="002060"/>
              </a:solidFill>
              <a:ea typeface="STKaiti"/>
              <a:cs typeface="Arial" charset="0"/>
            </a:endParaRPr>
          </a:p>
        </p:txBody>
      </p:sp>
      <p:sp>
        <p:nvSpPr>
          <p:cNvPr id="33799" name="Slide Number Placeholder 3"/>
          <p:cNvSpPr>
            <a:spLocks noGrp="1"/>
          </p:cNvSpPr>
          <p:nvPr>
            <p:ph type="sldNum" sz="quarter" idx="12"/>
          </p:nvPr>
        </p:nvSpPr>
        <p:spPr bwMode="auto">
          <a:xfrm>
            <a:off x="11849100" y="152400"/>
            <a:ext cx="257175" cy="179388"/>
          </a:xfrm>
          <a:noFill/>
          <a:ln>
            <a:miter lim="800000"/>
            <a:headEnd/>
            <a:tailEnd/>
          </a:ln>
        </p:spPr>
        <p:txBody>
          <a:bodyPr/>
          <a:lstStyle/>
          <a:p>
            <a:pPr marL="38100"/>
            <a:fld id="{D4CDD085-16CF-4C94-841F-FAF966D5F237}" type="slidenum">
              <a:rPr lang="en-GB" altLang="zh-CN" smtClean="0">
                <a:solidFill>
                  <a:srgbClr val="002060"/>
                </a:solidFill>
              </a:rPr>
              <a:pPr marL="38100"/>
              <a:t>20</a:t>
            </a:fld>
            <a:endParaRPr lang="en-GB" altLang="zh-CN">
              <a:solidFill>
                <a:srgbClr val="002060"/>
              </a:solidFill>
            </a:endParaRPr>
          </a:p>
        </p:txBody>
      </p:sp>
      <p:sp>
        <p:nvSpPr>
          <p:cNvPr id="11" name="Title 8"/>
          <p:cNvSpPr txBox="1">
            <a:spLocks/>
          </p:cNvSpPr>
          <p:nvPr/>
        </p:nvSpPr>
        <p:spPr bwMode="auto">
          <a:xfrm>
            <a:off x="35767" y="4851400"/>
            <a:ext cx="11353800" cy="615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4000" b="1" i="0">
                <a:solidFill>
                  <a:srgbClr val="04043F"/>
                </a:solidFill>
                <a:latin typeface="Arial"/>
                <a:ea typeface="+mj-ea"/>
                <a:cs typeface="Arial"/>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a:lstStyle>
          <a:p>
            <a:pPr eaLnBrk="1" hangingPunct="1"/>
            <a:r>
              <a:rPr lang="en-US" altLang="zh-CN" kern="0" dirty="0">
                <a:solidFill>
                  <a:srgbClr val="002060"/>
                </a:solidFill>
                <a:latin typeface="Arial" charset="0"/>
                <a:cs typeface="Arial" charset="0"/>
              </a:rPr>
              <a:t>Q &amp; A</a:t>
            </a:r>
          </a:p>
        </p:txBody>
      </p:sp>
      <p:pic>
        <p:nvPicPr>
          <p:cNvPr id="12" name="Picture 11"/>
          <p:cNvPicPr>
            <a:picLocks noChangeAspect="1"/>
          </p:cNvPicPr>
          <p:nvPr/>
        </p:nvPicPr>
        <p:blipFill>
          <a:blip r:embed="rId9"/>
          <a:stretch>
            <a:fillRect/>
          </a:stretch>
        </p:blipFill>
        <p:spPr>
          <a:xfrm>
            <a:off x="10059585" y="6089173"/>
            <a:ext cx="1905000" cy="621833"/>
          </a:xfrm>
          <a:prstGeom prst="rect">
            <a:avLst/>
          </a:prstGeom>
        </p:spPr>
      </p:pic>
      <p:pic>
        <p:nvPicPr>
          <p:cNvPr id="13" name="Picture 12"/>
          <p:cNvPicPr>
            <a:picLocks noChangeAspect="1"/>
          </p:cNvPicPr>
          <p:nvPr/>
        </p:nvPicPr>
        <p:blipFill>
          <a:blip r:embed="rId10"/>
          <a:stretch>
            <a:fillRect/>
          </a:stretch>
        </p:blipFill>
        <p:spPr>
          <a:xfrm>
            <a:off x="5486400" y="13153"/>
            <a:ext cx="1295400" cy="367848"/>
          </a:xfrm>
          <a:prstGeom prst="rect">
            <a:avLst/>
          </a:prstGeom>
        </p:spPr>
      </p:pic>
    </p:spTree>
    <p:extLst>
      <p:ext uri="{BB962C8B-B14F-4D97-AF65-F5344CB8AC3E}">
        <p14:creationId xmlns:p14="http://schemas.microsoft.com/office/powerpoint/2010/main" val="127510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8"/>
          <p:cNvSpPr>
            <a:spLocks noGrp="1"/>
          </p:cNvSpPr>
          <p:nvPr>
            <p:ph type="title"/>
          </p:nvPr>
        </p:nvSpPr>
        <p:spPr>
          <a:xfrm>
            <a:off x="727563" y="1597460"/>
            <a:ext cx="11353800" cy="307777"/>
          </a:xfrm>
        </p:spPr>
        <p:txBody>
          <a:bodyPr/>
          <a:lstStyle/>
          <a:p>
            <a:pPr algn="l" eaLnBrk="1" hangingPunct="1"/>
            <a:r>
              <a:rPr lang="en-GB" altLang="zh-CN" sz="2000" b="0" dirty="0">
                <a:solidFill>
                  <a:srgbClr val="002060"/>
                </a:solidFill>
                <a:latin typeface="Arial" charset="0"/>
                <a:cs typeface="Arial" charset="0"/>
              </a:rPr>
              <a:t>China’s Healthcare post-Covid</a:t>
            </a:r>
          </a:p>
        </p:txBody>
      </p:sp>
      <p:pic>
        <p:nvPicPr>
          <p:cNvPr id="14338" name="Picture 2"/>
          <p:cNvPicPr>
            <a:picLocks noChangeAspect="1"/>
          </p:cNvPicPr>
          <p:nvPr/>
        </p:nvPicPr>
        <p:blipFill>
          <a:blip r:embed="rId3"/>
          <a:srcRect/>
          <a:stretch>
            <a:fillRect/>
          </a:stretch>
        </p:blipFill>
        <p:spPr bwMode="auto">
          <a:xfrm>
            <a:off x="2488999" y="2589977"/>
            <a:ext cx="9283700" cy="3581400"/>
          </a:xfrm>
          <a:prstGeom prst="rect">
            <a:avLst/>
          </a:prstGeom>
          <a:noFill/>
          <a:ln w="9525">
            <a:noFill/>
            <a:miter lim="800000"/>
            <a:headEnd/>
            <a:tailEnd/>
          </a:ln>
        </p:spPr>
      </p:pic>
      <p:sp>
        <p:nvSpPr>
          <p:cNvPr id="14339" name="TextBox 16"/>
          <p:cNvSpPr txBox="1">
            <a:spLocks noChangeArrowheads="1"/>
          </p:cNvSpPr>
          <p:nvPr/>
        </p:nvSpPr>
        <p:spPr bwMode="auto">
          <a:xfrm flipH="1">
            <a:off x="685800" y="2129631"/>
            <a:ext cx="8223250" cy="3693319"/>
          </a:xfrm>
          <a:prstGeom prst="rect">
            <a:avLst/>
          </a:prstGeom>
          <a:noFill/>
          <a:ln w="9525">
            <a:noFill/>
            <a:miter lim="800000"/>
            <a:headEnd/>
            <a:tailEnd/>
          </a:ln>
        </p:spPr>
        <p:txBody>
          <a:bodyPr>
            <a:spAutoFit/>
          </a:bodyPr>
          <a:lstStyle/>
          <a:p>
            <a:pPr marL="285750" indent="-285750">
              <a:buFont typeface="Wingdings" pitchFamily="2" charset="2"/>
              <a:buChar char="Ø"/>
            </a:pPr>
            <a:r>
              <a:rPr lang="en-GB" altLang="zh-CN" dirty="0">
                <a:solidFill>
                  <a:srgbClr val="002060"/>
                </a:solidFill>
                <a:cs typeface="Arial" charset="0"/>
              </a:rPr>
              <a:t>Accelerated pace of reform, overall </a:t>
            </a:r>
            <a:r>
              <a:rPr lang="en-GB" altLang="zh-CN" dirty="0">
                <a:solidFill>
                  <a:schemeClr val="accent2"/>
                </a:solidFill>
                <a:cs typeface="Arial" charset="0"/>
              </a:rPr>
              <a:t>INCREASE</a:t>
            </a:r>
            <a:r>
              <a:rPr lang="en-GB" altLang="zh-CN" dirty="0">
                <a:solidFill>
                  <a:srgbClr val="002060"/>
                </a:solidFill>
                <a:cs typeface="Arial" charset="0"/>
              </a:rPr>
              <a:t> in public healthcare spend but drive for efficiency</a:t>
            </a:r>
          </a:p>
          <a:p>
            <a:pPr marL="285750" indent="-285750">
              <a:buFont typeface="Wingdings" pitchFamily="2" charset="2"/>
              <a:buChar char="Ø"/>
            </a:pPr>
            <a:endParaRPr lang="en-GB" altLang="zh-CN" dirty="0">
              <a:solidFill>
                <a:srgbClr val="002060"/>
              </a:solidFill>
              <a:cs typeface="Arial" charset="0"/>
            </a:endParaRPr>
          </a:p>
          <a:p>
            <a:pPr marL="285750" indent="-285750">
              <a:buFont typeface="Wingdings" pitchFamily="2" charset="2"/>
              <a:buChar char="Ø"/>
            </a:pPr>
            <a:r>
              <a:rPr lang="en-GB" altLang="zh-CN" dirty="0">
                <a:solidFill>
                  <a:srgbClr val="002060"/>
                </a:solidFill>
                <a:cs typeface="Arial" charset="0"/>
              </a:rPr>
              <a:t>Digital and primary healthcare </a:t>
            </a:r>
            <a:r>
              <a:rPr lang="en-GB" altLang="zh-CN" dirty="0">
                <a:solidFill>
                  <a:srgbClr val="C00000"/>
                </a:solidFill>
                <a:cs typeface="Arial" charset="0"/>
              </a:rPr>
              <a:t>PRIORITISED</a:t>
            </a:r>
          </a:p>
          <a:p>
            <a:pPr marL="285750" indent="-285750">
              <a:buFont typeface="Wingdings" pitchFamily="2" charset="2"/>
              <a:buChar char="Ø"/>
            </a:pPr>
            <a:endParaRPr lang="en-GB" altLang="zh-CN" dirty="0">
              <a:solidFill>
                <a:srgbClr val="002060"/>
              </a:solidFill>
              <a:cs typeface="Arial" charset="0"/>
            </a:endParaRPr>
          </a:p>
          <a:p>
            <a:pPr marL="285750" indent="-285750">
              <a:buFont typeface="Wingdings" pitchFamily="2" charset="2"/>
              <a:buChar char="Ø"/>
            </a:pPr>
            <a:r>
              <a:rPr lang="en-GB" altLang="zh-CN" dirty="0">
                <a:solidFill>
                  <a:srgbClr val="002060"/>
                </a:solidFill>
                <a:cs typeface="Arial" charset="0"/>
              </a:rPr>
              <a:t>Pharma and Medical Technology markets remain strong and hungry for </a:t>
            </a:r>
            <a:r>
              <a:rPr lang="en-GB" altLang="zh-CN" dirty="0">
                <a:solidFill>
                  <a:schemeClr val="accent2"/>
                </a:solidFill>
                <a:cs typeface="Arial" charset="0"/>
              </a:rPr>
              <a:t>INNNOVATIVE</a:t>
            </a:r>
            <a:r>
              <a:rPr lang="en-GB" altLang="zh-CN" dirty="0">
                <a:solidFill>
                  <a:srgbClr val="002060"/>
                </a:solidFill>
                <a:cs typeface="Arial" charset="0"/>
              </a:rPr>
              <a:t> products</a:t>
            </a:r>
          </a:p>
          <a:p>
            <a:pPr marL="285750" indent="-285750">
              <a:buFont typeface="Wingdings" pitchFamily="2" charset="2"/>
              <a:buChar char="Ø"/>
            </a:pPr>
            <a:endParaRPr lang="en-GB" altLang="zh-CN" dirty="0">
              <a:solidFill>
                <a:srgbClr val="002060"/>
              </a:solidFill>
              <a:cs typeface="Arial" charset="0"/>
            </a:endParaRPr>
          </a:p>
          <a:p>
            <a:pPr marL="285750" indent="-285750">
              <a:buFont typeface="Wingdings" pitchFamily="2" charset="2"/>
              <a:buChar char="Ø"/>
            </a:pPr>
            <a:r>
              <a:rPr lang="en-GB" altLang="zh-CN" dirty="0">
                <a:solidFill>
                  <a:srgbClr val="002060"/>
                </a:solidFill>
                <a:cs typeface="Arial" charset="0"/>
              </a:rPr>
              <a:t>Chinese government will focus more on </a:t>
            </a:r>
            <a:r>
              <a:rPr lang="en-GB" altLang="zh-CN" dirty="0">
                <a:solidFill>
                  <a:schemeClr val="accent2"/>
                </a:solidFill>
                <a:cs typeface="Arial" charset="0"/>
              </a:rPr>
              <a:t>R&amp;D</a:t>
            </a:r>
            <a:r>
              <a:rPr lang="en-GB" altLang="zh-CN" dirty="0">
                <a:solidFill>
                  <a:srgbClr val="002060"/>
                </a:solidFill>
                <a:cs typeface="Arial" charset="0"/>
              </a:rPr>
              <a:t> for this sector, and possible licences in and licences out in the industry</a:t>
            </a:r>
          </a:p>
          <a:p>
            <a:pPr marL="285750" indent="-285750">
              <a:buFont typeface="Wingdings" pitchFamily="2" charset="2"/>
              <a:buChar char="Ø"/>
            </a:pPr>
            <a:endParaRPr lang="en-GB" altLang="zh-CN" dirty="0">
              <a:solidFill>
                <a:srgbClr val="002060"/>
              </a:solidFill>
              <a:cs typeface="Arial" charset="0"/>
            </a:endParaRPr>
          </a:p>
          <a:p>
            <a:pPr marL="285750" indent="-285750">
              <a:buFont typeface="Wingdings" pitchFamily="2" charset="2"/>
              <a:buChar char="Ø"/>
            </a:pPr>
            <a:r>
              <a:rPr lang="en-GB" altLang="zh-CN" dirty="0">
                <a:solidFill>
                  <a:srgbClr val="002060"/>
                </a:solidFill>
                <a:cs typeface="Arial" charset="0"/>
              </a:rPr>
              <a:t>Chinese government </a:t>
            </a:r>
            <a:r>
              <a:rPr lang="en-GB" altLang="zh-CN" dirty="0">
                <a:solidFill>
                  <a:srgbClr val="C00000"/>
                </a:solidFill>
                <a:cs typeface="Arial" charset="0"/>
              </a:rPr>
              <a:t>POLICIES </a:t>
            </a:r>
            <a:r>
              <a:rPr lang="en-GB" altLang="zh-CN" dirty="0">
                <a:solidFill>
                  <a:srgbClr val="002060"/>
                </a:solidFill>
                <a:cs typeface="Arial" charset="0"/>
              </a:rPr>
              <a:t>to </a:t>
            </a:r>
            <a:r>
              <a:rPr lang="en-GB" altLang="zh-CN" dirty="0">
                <a:solidFill>
                  <a:srgbClr val="C00000"/>
                </a:solidFill>
                <a:cs typeface="Arial" charset="0"/>
              </a:rPr>
              <a:t>STIMULATE INNOVATION </a:t>
            </a:r>
            <a:r>
              <a:rPr lang="en-GB" altLang="zh-CN" dirty="0">
                <a:solidFill>
                  <a:srgbClr val="002060"/>
                </a:solidFill>
                <a:cs typeface="Arial" charset="0"/>
              </a:rPr>
              <a:t>and manufacturing in China (Innovation path, Hainan, GBA, MAH)</a:t>
            </a:r>
          </a:p>
        </p:txBody>
      </p:sp>
      <p:pic>
        <p:nvPicPr>
          <p:cNvPr id="14340"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14341"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14342" name="Slide Number Placeholder 25"/>
          <p:cNvSpPr>
            <a:spLocks noGrp="1"/>
          </p:cNvSpPr>
          <p:nvPr>
            <p:ph type="sldNum" sz="quarter" idx="12"/>
          </p:nvPr>
        </p:nvSpPr>
        <p:spPr bwMode="auto">
          <a:xfrm>
            <a:off x="12011025" y="76200"/>
            <a:ext cx="257175" cy="179388"/>
          </a:xfrm>
          <a:noFill/>
          <a:ln>
            <a:miter lim="800000"/>
            <a:headEnd/>
            <a:tailEnd/>
          </a:ln>
        </p:spPr>
        <p:txBody>
          <a:bodyPr/>
          <a:lstStyle/>
          <a:p>
            <a:pPr marL="38100"/>
            <a:fld id="{F86234C5-7344-49D5-BDF4-5D5666E855C1}" type="slidenum">
              <a:rPr lang="en-GB" altLang="zh-CN" smtClean="0">
                <a:solidFill>
                  <a:srgbClr val="002060"/>
                </a:solidFill>
              </a:rPr>
              <a:pPr marL="38100"/>
              <a:t>3</a:t>
            </a:fld>
            <a:endParaRPr lang="en-GB" altLang="zh-CN">
              <a:solidFill>
                <a:srgbClr val="002060"/>
              </a:solidFill>
            </a:endParaRPr>
          </a:p>
        </p:txBody>
      </p:sp>
      <p:sp>
        <p:nvSpPr>
          <p:cNvPr id="9" name="Title 8"/>
          <p:cNvSpPr txBox="1">
            <a:spLocks/>
          </p:cNvSpPr>
          <p:nvPr/>
        </p:nvSpPr>
        <p:spPr bwMode="auto">
          <a:xfrm>
            <a:off x="419300" y="604011"/>
            <a:ext cx="11353399"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4000" b="1" i="0">
                <a:solidFill>
                  <a:srgbClr val="04043F"/>
                </a:solidFill>
                <a:latin typeface="Arial"/>
                <a:ea typeface="+mj-ea"/>
                <a:cs typeface="Arial"/>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a:lstStyle>
          <a:p>
            <a:pPr algn="l"/>
            <a:r>
              <a:rPr lang="en-US" kern="0" dirty="0">
                <a:solidFill>
                  <a:srgbClr val="002060"/>
                </a:solidFill>
              </a:rPr>
              <a:t>China Market Overview</a:t>
            </a:r>
            <a:endParaRPr lang="en-GB" kern="0" dirty="0">
              <a:solidFill>
                <a:srgbClr val="002060"/>
              </a:solidFill>
            </a:endParaRPr>
          </a:p>
        </p:txBody>
      </p:sp>
      <p:pic>
        <p:nvPicPr>
          <p:cNvPr id="10" name="Picture 9"/>
          <p:cNvPicPr>
            <a:picLocks noChangeAspect="1"/>
          </p:cNvPicPr>
          <p:nvPr/>
        </p:nvPicPr>
        <p:blipFill>
          <a:blip r:embed="rId5"/>
          <a:stretch>
            <a:fillRect/>
          </a:stretch>
        </p:blipFill>
        <p:spPr>
          <a:xfrm>
            <a:off x="10059585" y="6089173"/>
            <a:ext cx="1905000" cy="621833"/>
          </a:xfrm>
          <a:prstGeom prst="rect">
            <a:avLst/>
          </a:prstGeom>
        </p:spPr>
      </p:pic>
      <p:pic>
        <p:nvPicPr>
          <p:cNvPr id="11" name="Picture 10"/>
          <p:cNvPicPr>
            <a:picLocks noChangeAspect="1"/>
          </p:cNvPicPr>
          <p:nvPr/>
        </p:nvPicPr>
        <p:blipFill>
          <a:blip r:embed="rId6"/>
          <a:stretch>
            <a:fillRect/>
          </a:stretch>
        </p:blipFill>
        <p:spPr>
          <a:xfrm>
            <a:off x="5486400" y="13153"/>
            <a:ext cx="1295400" cy="367848"/>
          </a:xfrm>
          <a:prstGeom prst="rect">
            <a:avLst/>
          </a:prstGeom>
        </p:spPr>
      </p:pic>
    </p:spTree>
    <p:extLst>
      <p:ext uri="{BB962C8B-B14F-4D97-AF65-F5344CB8AC3E}">
        <p14:creationId xmlns:p14="http://schemas.microsoft.com/office/powerpoint/2010/main" val="72660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9"/>
          <p:cNvSpPr>
            <a:spLocks noGrp="1"/>
          </p:cNvSpPr>
          <p:nvPr>
            <p:ph sz="half" idx="2"/>
          </p:nvPr>
        </p:nvSpPr>
        <p:spPr>
          <a:xfrm>
            <a:off x="533400" y="1390650"/>
            <a:ext cx="10972800" cy="5098832"/>
          </a:xfrm>
        </p:spPr>
        <p:txBody>
          <a:bodyPr/>
          <a:lstStyle/>
          <a:p>
            <a:pPr marL="285750" indent="-285750" eaLnBrk="1" hangingPunct="1">
              <a:spcBef>
                <a:spcPct val="0"/>
              </a:spcBef>
              <a:buFont typeface="Wingdings" pitchFamily="2" charset="2"/>
              <a:buChar char="Ø"/>
            </a:pPr>
            <a:endParaRPr lang="en-GB" altLang="en-US" dirty="0">
              <a:solidFill>
                <a:srgbClr val="180E3C"/>
              </a:solidFill>
            </a:endParaRPr>
          </a:p>
          <a:p>
            <a:pPr marL="285750" indent="-285750" eaLnBrk="1" hangingPunct="1">
              <a:spcBef>
                <a:spcPct val="0"/>
              </a:spcBef>
              <a:buFont typeface="Wingdings" pitchFamily="2" charset="2"/>
              <a:buChar char="Ø"/>
            </a:pPr>
            <a:r>
              <a:rPr lang="en-GB" altLang="en-US" dirty="0">
                <a:solidFill>
                  <a:srgbClr val="002060"/>
                </a:solidFill>
                <a:latin typeface="Arial" charset="0"/>
                <a:cs typeface="Arial" charset="0"/>
              </a:rPr>
              <a:t>Market size: £59 billion, world’s 2</a:t>
            </a:r>
            <a:r>
              <a:rPr lang="en-GB" altLang="en-US" baseline="30000" dirty="0">
                <a:solidFill>
                  <a:srgbClr val="002060"/>
                </a:solidFill>
                <a:latin typeface="Arial" charset="0"/>
                <a:cs typeface="Arial" charset="0"/>
              </a:rPr>
              <a:t>nd</a:t>
            </a:r>
            <a:r>
              <a:rPr lang="en-GB" altLang="en-US" dirty="0">
                <a:solidFill>
                  <a:srgbClr val="002060"/>
                </a:solidFill>
                <a:latin typeface="Arial" charset="0"/>
                <a:cs typeface="Arial" charset="0"/>
              </a:rPr>
              <a:t> largest market. 18</a:t>
            </a:r>
            <a:r>
              <a:rPr lang="en-US" altLang="en-US" dirty="0">
                <a:solidFill>
                  <a:srgbClr val="002060"/>
                </a:solidFill>
                <a:latin typeface="Arial" charset="0"/>
                <a:cs typeface="Arial" charset="0"/>
              </a:rPr>
              <a:t>K</a:t>
            </a:r>
            <a:r>
              <a:rPr lang="en-GB" altLang="en-US" dirty="0">
                <a:solidFill>
                  <a:srgbClr val="002060"/>
                </a:solidFill>
                <a:latin typeface="Arial" charset="0"/>
                <a:cs typeface="Arial" charset="0"/>
              </a:rPr>
              <a:t>+ manufacturers, 20K distributors, 18% growth.</a:t>
            </a:r>
          </a:p>
          <a:p>
            <a:pPr marL="285750" indent="-285750" eaLnBrk="1" hangingPunct="1">
              <a:spcBef>
                <a:spcPct val="0"/>
              </a:spcBef>
              <a:buFont typeface="Wingdings" pitchFamily="2" charset="2"/>
              <a:buChar char="Ø"/>
            </a:pPr>
            <a:endParaRPr lang="en-GB" altLang="en-US" dirty="0">
              <a:solidFill>
                <a:srgbClr val="002060"/>
              </a:solidFill>
              <a:latin typeface="Arial" charset="0"/>
              <a:cs typeface="Arial" charset="0"/>
            </a:endParaRPr>
          </a:p>
          <a:p>
            <a:pPr marL="285750" indent="-285750" eaLnBrk="1" hangingPunct="1">
              <a:lnSpc>
                <a:spcPts val="2638"/>
              </a:lnSpc>
              <a:spcBef>
                <a:spcPct val="0"/>
              </a:spcBef>
              <a:buFont typeface="Wingdings" pitchFamily="2" charset="2"/>
              <a:buChar char="Ø"/>
            </a:pPr>
            <a:r>
              <a:rPr lang="en-US" altLang="zh-CN" dirty="0">
                <a:solidFill>
                  <a:srgbClr val="002060"/>
                </a:solidFill>
                <a:latin typeface="Arial" charset="0"/>
                <a:ea typeface="MS PGothic" pitchFamily="34" charset="-128"/>
              </a:rPr>
              <a:t>Access to the China market would allow you to reach as many patients as USA, Canada, South America, Australia, and Europe combined.</a:t>
            </a:r>
            <a:endParaRPr lang="en-GB" altLang="zh-CN" dirty="0">
              <a:solidFill>
                <a:srgbClr val="002060"/>
              </a:solidFill>
              <a:latin typeface="Arial" charset="0"/>
              <a:ea typeface="MS PGothic" pitchFamily="34" charset="-128"/>
            </a:endParaRPr>
          </a:p>
          <a:p>
            <a:pPr marL="285750" indent="-285750" eaLnBrk="1" hangingPunct="1">
              <a:spcBef>
                <a:spcPct val="0"/>
              </a:spcBef>
              <a:buFont typeface="Wingdings" pitchFamily="2" charset="2"/>
              <a:buChar char="Ø"/>
            </a:pPr>
            <a:endParaRPr lang="en-GB" altLang="en-US" dirty="0">
              <a:solidFill>
                <a:srgbClr val="002060"/>
              </a:solidFill>
              <a:latin typeface="Arial" charset="0"/>
              <a:cs typeface="Arial" charset="0"/>
            </a:endParaRPr>
          </a:p>
          <a:p>
            <a:pPr marL="285750" indent="-285750" eaLnBrk="1" hangingPunct="1">
              <a:spcBef>
                <a:spcPct val="0"/>
              </a:spcBef>
              <a:buFont typeface="Wingdings" pitchFamily="2" charset="2"/>
              <a:buChar char="Ø"/>
            </a:pPr>
            <a:r>
              <a:rPr lang="en-GB" altLang="en-US" dirty="0">
                <a:solidFill>
                  <a:srgbClr val="002060"/>
                </a:solidFill>
                <a:latin typeface="Arial" charset="0"/>
                <a:cs typeface="Arial" charset="0"/>
              </a:rPr>
              <a:t>Mid to high end products still imported. Europe is largest source of imports (37%).</a:t>
            </a:r>
          </a:p>
          <a:p>
            <a:pPr marL="285750" indent="-285750" eaLnBrk="1" hangingPunct="1">
              <a:spcBef>
                <a:spcPct val="0"/>
              </a:spcBef>
              <a:buFont typeface="Wingdings" pitchFamily="2" charset="2"/>
              <a:buChar char="Ø"/>
            </a:pPr>
            <a:endParaRPr lang="en-GB" altLang="en-US" dirty="0">
              <a:solidFill>
                <a:srgbClr val="002060"/>
              </a:solidFill>
              <a:latin typeface="Arial" charset="0"/>
              <a:cs typeface="Arial" charset="0"/>
            </a:endParaRPr>
          </a:p>
          <a:p>
            <a:pPr marL="285750" indent="-285750" eaLnBrk="1" hangingPunct="1">
              <a:spcBef>
                <a:spcPct val="0"/>
              </a:spcBef>
              <a:buFont typeface="Wingdings" pitchFamily="2" charset="2"/>
              <a:buChar char="Ø"/>
            </a:pPr>
            <a:r>
              <a:rPr lang="en-GB" altLang="en-US" dirty="0">
                <a:solidFill>
                  <a:srgbClr val="002060"/>
                </a:solidFill>
                <a:latin typeface="Arial" charset="0"/>
                <a:cs typeface="Arial" charset="0"/>
              </a:rPr>
              <a:t>Opportunities for innovative products.</a:t>
            </a:r>
          </a:p>
          <a:p>
            <a:pPr marL="285750" indent="-285750" eaLnBrk="1" hangingPunct="1">
              <a:spcBef>
                <a:spcPct val="0"/>
              </a:spcBef>
              <a:buFont typeface="Wingdings" pitchFamily="2" charset="2"/>
              <a:buChar char="Ø"/>
            </a:pPr>
            <a:endParaRPr lang="en-GB" altLang="en-US" dirty="0">
              <a:solidFill>
                <a:srgbClr val="002060"/>
              </a:solidFill>
              <a:latin typeface="Arial" charset="0"/>
              <a:cs typeface="Arial" charset="0"/>
            </a:endParaRPr>
          </a:p>
          <a:p>
            <a:pPr marL="285750" indent="-285750" eaLnBrk="1" hangingPunct="1">
              <a:spcBef>
                <a:spcPct val="0"/>
              </a:spcBef>
              <a:buFont typeface="Wingdings" pitchFamily="2" charset="2"/>
              <a:buChar char="Ø"/>
            </a:pPr>
            <a:r>
              <a:rPr lang="en-GB" altLang="en-US" dirty="0">
                <a:solidFill>
                  <a:srgbClr val="002060"/>
                </a:solidFill>
                <a:latin typeface="Arial" charset="0"/>
                <a:cs typeface="Arial" charset="0"/>
              </a:rPr>
              <a:t>All devices manufactured outside China must obtain national approval; different options available for devices manufactured in China</a:t>
            </a:r>
          </a:p>
          <a:p>
            <a:pPr marL="285750" indent="-285750" eaLnBrk="1" hangingPunct="1">
              <a:spcBef>
                <a:spcPct val="0"/>
              </a:spcBef>
              <a:buFont typeface="Wingdings" pitchFamily="2" charset="2"/>
              <a:buChar char="Ø"/>
            </a:pPr>
            <a:endParaRPr lang="en-GB" altLang="en-US" dirty="0">
              <a:solidFill>
                <a:srgbClr val="002060"/>
              </a:solidFill>
              <a:latin typeface="Arial" charset="0"/>
              <a:cs typeface="Arial" charset="0"/>
            </a:endParaRPr>
          </a:p>
          <a:p>
            <a:pPr marL="285750" indent="-285750" eaLnBrk="1" hangingPunct="1">
              <a:spcBef>
                <a:spcPct val="0"/>
              </a:spcBef>
              <a:buFont typeface="Wingdings" pitchFamily="2" charset="2"/>
              <a:buChar char="Ø"/>
            </a:pPr>
            <a:r>
              <a:rPr lang="es-ES" altLang="zh-CN" dirty="0" err="1">
                <a:solidFill>
                  <a:srgbClr val="002060"/>
                </a:solidFill>
                <a:latin typeface="Arial" charset="0"/>
                <a:ea typeface="MS PGothic" pitchFamily="34" charset="-128"/>
              </a:rPr>
              <a:t>Financing</a:t>
            </a:r>
            <a:r>
              <a:rPr lang="es-ES" altLang="zh-CN" dirty="0">
                <a:solidFill>
                  <a:srgbClr val="002060"/>
                </a:solidFill>
                <a:latin typeface="Arial" charset="0"/>
                <a:ea typeface="MS PGothic" pitchFamily="34" charset="-128"/>
              </a:rPr>
              <a:t> opportunities – </a:t>
            </a:r>
            <a:r>
              <a:rPr lang="es-ES" altLang="zh-CN" dirty="0" err="1">
                <a:solidFill>
                  <a:srgbClr val="002060"/>
                </a:solidFill>
                <a:latin typeface="Arial" charset="0"/>
                <a:ea typeface="MS PGothic" pitchFamily="34" charset="-128"/>
              </a:rPr>
              <a:t>Chinese</a:t>
            </a:r>
            <a:r>
              <a:rPr lang="es-ES" altLang="zh-CN" dirty="0">
                <a:solidFill>
                  <a:srgbClr val="002060"/>
                </a:solidFill>
                <a:latin typeface="Arial" charset="0"/>
                <a:ea typeface="MS PGothic" pitchFamily="34" charset="-128"/>
              </a:rPr>
              <a:t> </a:t>
            </a:r>
            <a:r>
              <a:rPr lang="es-ES" altLang="zh-CN" dirty="0" err="1">
                <a:solidFill>
                  <a:srgbClr val="002060"/>
                </a:solidFill>
                <a:latin typeface="Arial" charset="0"/>
                <a:ea typeface="MS PGothic" pitchFamily="34" charset="-128"/>
              </a:rPr>
              <a:t>companies</a:t>
            </a:r>
            <a:r>
              <a:rPr lang="es-ES" altLang="zh-CN" dirty="0">
                <a:solidFill>
                  <a:srgbClr val="002060"/>
                </a:solidFill>
                <a:latin typeface="Arial" charset="0"/>
                <a:ea typeface="MS PGothic" pitchFamily="34" charset="-128"/>
              </a:rPr>
              <a:t> </a:t>
            </a:r>
            <a:r>
              <a:rPr lang="es-ES" altLang="zh-CN" dirty="0" err="1">
                <a:solidFill>
                  <a:srgbClr val="002060"/>
                </a:solidFill>
                <a:latin typeface="Arial" charset="0"/>
                <a:ea typeface="MS PGothic" pitchFamily="34" charset="-128"/>
              </a:rPr>
              <a:t>looking</a:t>
            </a:r>
            <a:r>
              <a:rPr lang="es-ES" altLang="zh-CN" dirty="0">
                <a:solidFill>
                  <a:srgbClr val="002060"/>
                </a:solidFill>
                <a:latin typeface="Arial" charset="0"/>
                <a:ea typeface="MS PGothic" pitchFamily="34" charset="-128"/>
              </a:rPr>
              <a:t> to </a:t>
            </a:r>
            <a:r>
              <a:rPr lang="es-ES" altLang="zh-CN" dirty="0" err="1">
                <a:solidFill>
                  <a:srgbClr val="002060"/>
                </a:solidFill>
                <a:latin typeface="Arial" charset="0"/>
                <a:ea typeface="MS PGothic" pitchFamily="34" charset="-128"/>
              </a:rPr>
              <a:t>invest</a:t>
            </a:r>
            <a:r>
              <a:rPr lang="es-ES" altLang="zh-CN" dirty="0">
                <a:solidFill>
                  <a:srgbClr val="002060"/>
                </a:solidFill>
                <a:latin typeface="Arial" charset="0"/>
                <a:ea typeface="MS PGothic" pitchFamily="34" charset="-128"/>
              </a:rPr>
              <a:t> in </a:t>
            </a:r>
            <a:r>
              <a:rPr lang="es-ES" altLang="zh-CN" dirty="0" err="1">
                <a:solidFill>
                  <a:srgbClr val="002060"/>
                </a:solidFill>
                <a:latin typeface="Arial" charset="0"/>
                <a:ea typeface="MS PGothic" pitchFamily="34" charset="-128"/>
              </a:rPr>
              <a:t>innovative</a:t>
            </a:r>
            <a:r>
              <a:rPr lang="es-ES" altLang="zh-CN" dirty="0">
                <a:solidFill>
                  <a:srgbClr val="002060"/>
                </a:solidFill>
                <a:latin typeface="Arial" charset="0"/>
                <a:ea typeface="MS PGothic" pitchFamily="34" charset="-128"/>
              </a:rPr>
              <a:t> </a:t>
            </a:r>
            <a:r>
              <a:rPr lang="es-ES" altLang="zh-CN" dirty="0" err="1">
                <a:solidFill>
                  <a:srgbClr val="002060"/>
                </a:solidFill>
                <a:latin typeface="Arial" charset="0"/>
                <a:ea typeface="MS PGothic" pitchFamily="34" charset="-128"/>
              </a:rPr>
              <a:t>products</a:t>
            </a:r>
            <a:r>
              <a:rPr lang="es-ES" altLang="zh-CN" dirty="0">
                <a:solidFill>
                  <a:srgbClr val="002060"/>
                </a:solidFill>
                <a:latin typeface="Arial" charset="0"/>
                <a:ea typeface="MS PGothic" pitchFamily="34" charset="-128"/>
              </a:rPr>
              <a:t> to </a:t>
            </a:r>
            <a:r>
              <a:rPr lang="es-ES" altLang="zh-CN" dirty="0" err="1">
                <a:solidFill>
                  <a:srgbClr val="002060"/>
                </a:solidFill>
                <a:latin typeface="Arial" charset="0"/>
                <a:ea typeface="MS PGothic" pitchFamily="34" charset="-128"/>
              </a:rPr>
              <a:t>gain</a:t>
            </a:r>
            <a:r>
              <a:rPr lang="es-ES" altLang="zh-CN" dirty="0">
                <a:solidFill>
                  <a:srgbClr val="002060"/>
                </a:solidFill>
                <a:latin typeface="Arial" charset="0"/>
                <a:ea typeface="MS PGothic" pitchFamily="34" charset="-128"/>
              </a:rPr>
              <a:t> </a:t>
            </a:r>
            <a:r>
              <a:rPr lang="es-ES" altLang="zh-CN" dirty="0" err="1">
                <a:solidFill>
                  <a:srgbClr val="002060"/>
                </a:solidFill>
                <a:latin typeface="Arial" charset="0"/>
                <a:ea typeface="MS PGothic" pitchFamily="34" charset="-128"/>
              </a:rPr>
              <a:t>competitive</a:t>
            </a:r>
            <a:r>
              <a:rPr lang="es-ES" altLang="zh-CN" dirty="0">
                <a:solidFill>
                  <a:srgbClr val="002060"/>
                </a:solidFill>
                <a:latin typeface="Arial" charset="0"/>
                <a:ea typeface="MS PGothic" pitchFamily="34" charset="-128"/>
              </a:rPr>
              <a:t> </a:t>
            </a:r>
            <a:r>
              <a:rPr lang="es-ES" altLang="zh-CN" dirty="0" err="1">
                <a:solidFill>
                  <a:srgbClr val="002060"/>
                </a:solidFill>
                <a:latin typeface="Arial" charset="0"/>
                <a:ea typeface="MS PGothic" pitchFamily="34" charset="-128"/>
              </a:rPr>
              <a:t>advantage</a:t>
            </a:r>
            <a:r>
              <a:rPr lang="en-US" altLang="zh-CN" dirty="0">
                <a:solidFill>
                  <a:srgbClr val="002060"/>
                </a:solidFill>
                <a:latin typeface="Arial" charset="0"/>
                <a:ea typeface="MS PGothic" pitchFamily="34" charset="-128"/>
              </a:rPr>
              <a:t> in market</a:t>
            </a:r>
            <a:r>
              <a:rPr lang="es-ES" altLang="zh-CN" dirty="0">
                <a:solidFill>
                  <a:srgbClr val="002060"/>
                </a:solidFill>
                <a:latin typeface="Arial" charset="0"/>
                <a:ea typeface="MS PGothic" pitchFamily="34" charset="-128"/>
              </a:rPr>
              <a:t>.  </a:t>
            </a:r>
          </a:p>
          <a:p>
            <a:pPr marL="285750" indent="-285750" eaLnBrk="1" hangingPunct="1">
              <a:spcBef>
                <a:spcPct val="0"/>
              </a:spcBef>
              <a:buFont typeface="Wingdings" pitchFamily="2" charset="2"/>
              <a:buChar char="Ø"/>
            </a:pPr>
            <a:endParaRPr lang="en-GB" altLang="en-US" dirty="0">
              <a:solidFill>
                <a:srgbClr val="180E3C"/>
              </a:solidFill>
            </a:endParaRPr>
          </a:p>
          <a:p>
            <a:pPr marL="285750" indent="-285750" eaLnBrk="1" hangingPunct="1">
              <a:spcBef>
                <a:spcPct val="0"/>
              </a:spcBef>
              <a:buFont typeface="Wingdings" pitchFamily="2" charset="2"/>
              <a:buChar char="Ø"/>
            </a:pPr>
            <a:endParaRPr lang="en-GB" altLang="zh-CN" dirty="0"/>
          </a:p>
          <a:p>
            <a:pPr marL="285750" indent="-285750" eaLnBrk="1" hangingPunct="1">
              <a:spcBef>
                <a:spcPct val="0"/>
              </a:spcBef>
              <a:buFont typeface="Wingdings" pitchFamily="2" charset="2"/>
              <a:buChar char="Ø"/>
            </a:pPr>
            <a:endParaRPr lang="en-GB" altLang="zh-CN" dirty="0"/>
          </a:p>
        </p:txBody>
      </p:sp>
      <p:pic>
        <p:nvPicPr>
          <p:cNvPr id="16387" name="object 3"/>
          <p:cNvPicPr>
            <a:picLocks noChangeAspect="1" noChangeArrowheads="1"/>
          </p:cNvPicPr>
          <p:nvPr/>
        </p:nvPicPr>
        <p:blipFill>
          <a:blip r:embed="rId3"/>
          <a:srcRect/>
          <a:stretch>
            <a:fillRect/>
          </a:stretch>
        </p:blipFill>
        <p:spPr bwMode="auto">
          <a:xfrm>
            <a:off x="9906000" y="5791200"/>
            <a:ext cx="1600200" cy="773113"/>
          </a:xfrm>
          <a:prstGeom prst="rect">
            <a:avLst/>
          </a:prstGeom>
          <a:noFill/>
          <a:ln w="9525">
            <a:noFill/>
            <a:miter lim="800000"/>
            <a:headEnd/>
            <a:tailEnd/>
          </a:ln>
        </p:spPr>
      </p:pic>
      <p:pic>
        <p:nvPicPr>
          <p:cNvPr id="16388" name="Content Placeholder 1"/>
          <p:cNvPicPr>
            <a:picLocks noChangeAspect="1"/>
          </p:cNvPicPr>
          <p:nvPr/>
        </p:nvPicPr>
        <p:blipFill>
          <a:blip r:embed="rId4"/>
          <a:srcRect/>
          <a:stretch>
            <a:fillRect/>
          </a:stretch>
        </p:blipFill>
        <p:spPr bwMode="auto">
          <a:xfrm>
            <a:off x="-304800" y="5822950"/>
            <a:ext cx="8382000" cy="1035050"/>
          </a:xfrm>
          <a:prstGeom prst="rect">
            <a:avLst/>
          </a:prstGeom>
          <a:noFill/>
          <a:ln w="9525">
            <a:noFill/>
            <a:miter lim="800000"/>
            <a:headEnd/>
            <a:tailEnd/>
          </a:ln>
        </p:spPr>
      </p:pic>
      <p:pic>
        <p:nvPicPr>
          <p:cNvPr id="16389" name="Content Placeholder 1"/>
          <p:cNvPicPr>
            <a:picLocks noChangeAspect="1"/>
          </p:cNvPicPr>
          <p:nvPr/>
        </p:nvPicPr>
        <p:blipFill>
          <a:blip r:embed="rId4"/>
          <a:srcRect l="31372"/>
          <a:stretch>
            <a:fillRect/>
          </a:stretch>
        </p:blipFill>
        <p:spPr bwMode="auto">
          <a:xfrm>
            <a:off x="6858000" y="5822950"/>
            <a:ext cx="5334000" cy="1035050"/>
          </a:xfrm>
          <a:prstGeom prst="rect">
            <a:avLst/>
          </a:prstGeom>
          <a:noFill/>
          <a:ln w="9525">
            <a:noFill/>
            <a:miter lim="800000"/>
            <a:headEnd/>
            <a:tailEnd/>
          </a:ln>
        </p:spPr>
      </p:pic>
      <p:sp>
        <p:nvSpPr>
          <p:cNvPr id="16390" name="Slide Number Placeholder 3"/>
          <p:cNvSpPr>
            <a:spLocks noGrp="1"/>
          </p:cNvSpPr>
          <p:nvPr>
            <p:ph type="sldNum" sz="quarter" idx="12"/>
          </p:nvPr>
        </p:nvSpPr>
        <p:spPr bwMode="auto">
          <a:xfrm>
            <a:off x="11963400" y="76200"/>
            <a:ext cx="257175" cy="179388"/>
          </a:xfrm>
          <a:noFill/>
          <a:ln>
            <a:miter lim="800000"/>
            <a:headEnd/>
            <a:tailEnd/>
          </a:ln>
        </p:spPr>
        <p:txBody>
          <a:bodyPr/>
          <a:lstStyle/>
          <a:p>
            <a:pPr marL="38100"/>
            <a:fld id="{43768655-DF0F-48E7-85FD-664E856A74FD}" type="slidenum">
              <a:rPr lang="en-GB" altLang="zh-CN" smtClean="0">
                <a:solidFill>
                  <a:srgbClr val="002060"/>
                </a:solidFill>
              </a:rPr>
              <a:pPr marL="38100"/>
              <a:t>4</a:t>
            </a:fld>
            <a:endParaRPr lang="en-GB" altLang="zh-CN">
              <a:solidFill>
                <a:srgbClr val="002060"/>
              </a:solidFill>
            </a:endParaRPr>
          </a:p>
        </p:txBody>
      </p:sp>
      <p:sp>
        <p:nvSpPr>
          <p:cNvPr id="12" name="Title 8"/>
          <p:cNvSpPr txBox="1">
            <a:spLocks/>
          </p:cNvSpPr>
          <p:nvPr/>
        </p:nvSpPr>
        <p:spPr bwMode="auto">
          <a:xfrm>
            <a:off x="419300" y="604011"/>
            <a:ext cx="11353399"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ctr" rtl="0" eaLnBrk="0" fontAlgn="base" hangingPunct="0">
              <a:spcBef>
                <a:spcPct val="0"/>
              </a:spcBef>
              <a:spcAft>
                <a:spcPct val="0"/>
              </a:spcAft>
              <a:defRPr sz="4000" b="1" i="0">
                <a:solidFill>
                  <a:srgbClr val="04043F"/>
                </a:solidFill>
                <a:latin typeface="Arial"/>
                <a:ea typeface="+mj-ea"/>
                <a:cs typeface="Arial"/>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a:lstStyle>
          <a:p>
            <a:pPr algn="l"/>
            <a:r>
              <a:rPr lang="en-US" kern="0" dirty="0">
                <a:solidFill>
                  <a:srgbClr val="002060"/>
                </a:solidFill>
              </a:rPr>
              <a:t>China Market Overview</a:t>
            </a:r>
            <a:endParaRPr lang="en-GB" kern="0" dirty="0">
              <a:solidFill>
                <a:srgbClr val="002060"/>
              </a:solidFill>
            </a:endParaRPr>
          </a:p>
        </p:txBody>
      </p:sp>
      <p:pic>
        <p:nvPicPr>
          <p:cNvPr id="9" name="Picture 8"/>
          <p:cNvPicPr>
            <a:picLocks noChangeAspect="1"/>
          </p:cNvPicPr>
          <p:nvPr/>
        </p:nvPicPr>
        <p:blipFill>
          <a:blip r:embed="rId5"/>
          <a:stretch>
            <a:fillRect/>
          </a:stretch>
        </p:blipFill>
        <p:spPr>
          <a:xfrm>
            <a:off x="10059585" y="6089173"/>
            <a:ext cx="1905000" cy="621833"/>
          </a:xfrm>
          <a:prstGeom prst="rect">
            <a:avLst/>
          </a:prstGeom>
        </p:spPr>
      </p:pic>
      <p:pic>
        <p:nvPicPr>
          <p:cNvPr id="10" name="Picture 9"/>
          <p:cNvPicPr>
            <a:picLocks noChangeAspect="1"/>
          </p:cNvPicPr>
          <p:nvPr/>
        </p:nvPicPr>
        <p:blipFill>
          <a:blip r:embed="rId6"/>
          <a:stretch>
            <a:fillRect/>
          </a:stretch>
        </p:blipFill>
        <p:spPr>
          <a:xfrm>
            <a:off x="5486400" y="13153"/>
            <a:ext cx="1295400" cy="3678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IVD – Overview</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lang="en-GB" sz="1200" b="0" i="0" u="none" strike="noStrike" kern="1200" cap="none" spc="0" normalizeH="0" baseline="0" noProof="0" smtClean="0">
                <a:ln>
                  <a:noFill/>
                </a:ln>
                <a:solidFill>
                  <a:srgbClr val="002060"/>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002060"/>
              </a:solidFill>
              <a:effectLst/>
              <a:uLnTx/>
              <a:uFillTx/>
              <a:latin typeface="Arial"/>
              <a:ea typeface="+mn-ea"/>
              <a:cs typeface="Arial"/>
            </a:endParaRPr>
          </a:p>
        </p:txBody>
      </p:sp>
      <p:pic>
        <p:nvPicPr>
          <p:cNvPr id="6" name="Picture 5"/>
          <p:cNvPicPr>
            <a:picLocks noChangeAspect="1"/>
          </p:cNvPicPr>
          <p:nvPr/>
        </p:nvPicPr>
        <p:blipFill>
          <a:blip r:embed="rId5"/>
          <a:stretch>
            <a:fillRect/>
          </a:stretch>
        </p:blipFill>
        <p:spPr>
          <a:xfrm>
            <a:off x="8153400" y="2771196"/>
            <a:ext cx="1219200" cy="162911"/>
          </a:xfrm>
          <a:prstGeom prst="rect">
            <a:avLst/>
          </a:prstGeom>
        </p:spPr>
      </p:pic>
      <p:pic>
        <p:nvPicPr>
          <p:cNvPr id="13" name="Picture 12"/>
          <p:cNvPicPr>
            <a:picLocks noChangeAspect="1"/>
          </p:cNvPicPr>
          <p:nvPr/>
        </p:nvPicPr>
        <p:blipFill>
          <a:blip r:embed="rId6"/>
          <a:stretch>
            <a:fillRect/>
          </a:stretch>
        </p:blipFill>
        <p:spPr>
          <a:xfrm>
            <a:off x="5334000" y="23870"/>
            <a:ext cx="1362075" cy="352425"/>
          </a:xfrm>
          <a:prstGeom prst="rect">
            <a:avLst/>
          </a:prstGeom>
        </p:spPr>
      </p:pic>
      <p:sp>
        <p:nvSpPr>
          <p:cNvPr id="15" name="Content Placeholder 2"/>
          <p:cNvSpPr>
            <a:spLocks noGrp="1"/>
          </p:cNvSpPr>
          <p:nvPr>
            <p:ph sz="half" idx="4294967295"/>
          </p:nvPr>
        </p:nvSpPr>
        <p:spPr>
          <a:xfrm>
            <a:off x="609600" y="1371600"/>
            <a:ext cx="8229600" cy="3877985"/>
          </a:xfrm>
          <a:prstGeom prst="rect">
            <a:avLst/>
          </a:prstGeom>
        </p:spPr>
        <p:txBody>
          <a:bodyPr/>
          <a:lstStyle/>
          <a:p>
            <a:pPr marL="0" indent="0">
              <a:spcBef>
                <a:spcPct val="0"/>
              </a:spcBef>
            </a:pPr>
            <a:endParaRPr lang="en-US" altLang="en-US" b="0" dirty="0">
              <a:solidFill>
                <a:srgbClr val="002060"/>
              </a:solidFill>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£1</a:t>
            </a:r>
            <a:r>
              <a:rPr lang="en-US" altLang="en-US" dirty="0">
                <a:solidFill>
                  <a:srgbClr val="002060"/>
                </a:solidFill>
                <a:latin typeface="arial" panose="020B0604020202020204" pitchFamily="34" charset="0"/>
                <a:cs typeface="arial" panose="020B0604020202020204" pitchFamily="34" charset="0"/>
              </a:rPr>
              <a:t>5</a:t>
            </a:r>
            <a:r>
              <a:rPr lang="en-GB" altLang="en-US" dirty="0">
                <a:solidFill>
                  <a:srgbClr val="002060"/>
                </a:solidFill>
                <a:latin typeface="arial" panose="020B0604020202020204" pitchFamily="34" charset="0"/>
                <a:cs typeface="arial" panose="020B0604020202020204" pitchFamily="34" charset="0"/>
              </a:rPr>
              <a:t> billion in size in 20</a:t>
            </a:r>
            <a:r>
              <a:rPr lang="en-US" altLang="en-GB" dirty="0">
                <a:solidFill>
                  <a:srgbClr val="002060"/>
                </a:solidFill>
                <a:latin typeface="arial" panose="020B0604020202020204" pitchFamily="34" charset="0"/>
                <a:cs typeface="arial" panose="020B0604020202020204" pitchFamily="34" charset="0"/>
              </a:rPr>
              <a:t>21</a:t>
            </a:r>
            <a:r>
              <a:rPr lang="en-GB" altLang="en-US" b="0" dirty="0">
                <a:solidFill>
                  <a:srgbClr val="002060"/>
                </a:solidFill>
                <a:latin typeface="arial" panose="020B0604020202020204" pitchFamily="34" charset="0"/>
                <a:cs typeface="arial" panose="020B0604020202020204" pitchFamily="34" charset="0"/>
              </a:rPr>
              <a:t>, up 19.2</a:t>
            </a:r>
            <a:r>
              <a:rPr lang="en-GB" altLang="en-US" dirty="0">
                <a:solidFill>
                  <a:srgbClr val="002060"/>
                </a:solidFill>
                <a:latin typeface="arial" panose="020B0604020202020204" pitchFamily="34" charset="0"/>
                <a:cs typeface="arial" panose="020B0604020202020204" pitchFamily="34" charset="0"/>
              </a:rPr>
              <a:t>%. ~2000 IVD companies. </a:t>
            </a:r>
            <a:r>
              <a:rPr lang="en-GB" altLang="en-US" b="0" dirty="0">
                <a:solidFill>
                  <a:srgbClr val="002060"/>
                </a:solidFill>
                <a:latin typeface="arial" panose="020B0604020202020204" pitchFamily="34" charset="0"/>
                <a:cs typeface="arial" panose="020B0604020202020204" pitchFamily="34" charset="0"/>
              </a:rPr>
              <a:t>Imported products take 55%. </a:t>
            </a:r>
          </a:p>
          <a:p>
            <a:pPr marL="285750" indent="-285750">
              <a:spcBef>
                <a:spcPct val="0"/>
              </a:spcBef>
              <a:buFont typeface="Arial" panose="020B0604020202020204" pitchFamily="34" charset="0"/>
              <a:buChar char="•"/>
            </a:pPr>
            <a:endParaRPr lang="en-GB" altLang="en-US" b="0" dirty="0">
              <a:solidFill>
                <a:srgbClr val="002060"/>
              </a:solidFill>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en-GB" altLang="en-US" b="0" dirty="0">
                <a:solidFill>
                  <a:srgbClr val="002060"/>
                </a:solidFill>
                <a:latin typeface="arial" panose="020B0604020202020204" pitchFamily="34" charset="0"/>
                <a:cs typeface="arial" panose="020B0604020202020204" pitchFamily="34" charset="0"/>
              </a:rPr>
              <a:t>Three main segments: </a:t>
            </a:r>
            <a:r>
              <a:rPr lang="en-GB" altLang="en-US" dirty="0">
                <a:solidFill>
                  <a:srgbClr val="002060"/>
                </a:solidFill>
                <a:latin typeface="arial" panose="020B0604020202020204" pitchFamily="34" charset="0"/>
                <a:cs typeface="arial" panose="020B0604020202020204" pitchFamily="34" charset="0"/>
              </a:rPr>
              <a:t>immunodiagnostics, biochemistry, and molecular diagnostics. </a:t>
            </a:r>
            <a:r>
              <a:rPr lang="en-GB" altLang="en-US" b="0" dirty="0">
                <a:solidFill>
                  <a:srgbClr val="002060"/>
                </a:solidFill>
                <a:latin typeface="arial" panose="020B0604020202020204" pitchFamily="34" charset="0"/>
                <a:cs typeface="arial" panose="020B0604020202020204" pitchFamily="34" charset="0"/>
              </a:rPr>
              <a:t>Molecular and POCT grow rapidly.</a:t>
            </a:r>
          </a:p>
          <a:p>
            <a:pPr marL="285750" indent="-285750">
              <a:spcBef>
                <a:spcPct val="0"/>
              </a:spcBef>
              <a:buFont typeface="Arial" panose="020B0604020202020204" pitchFamily="34" charset="0"/>
              <a:buChar char="•"/>
            </a:pPr>
            <a:endParaRPr lang="en-GB" altLang="en-US" dirty="0">
              <a:solidFill>
                <a:srgbClr val="002060"/>
              </a:solidFill>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en-GB" altLang="en-US" dirty="0">
                <a:solidFill>
                  <a:srgbClr val="002060"/>
                </a:solidFill>
                <a:latin typeface="arial" panose="020B0604020202020204" pitchFamily="34" charset="0"/>
                <a:cs typeface="arial" panose="020B0604020202020204" pitchFamily="34" charset="0"/>
              </a:rPr>
              <a:t>Increasing investments on IVD.</a:t>
            </a:r>
            <a:endParaRPr lang="en-GB" altLang="en-US" b="0" dirty="0">
              <a:solidFill>
                <a:srgbClr val="002060"/>
              </a:solidFill>
              <a:latin typeface="arial" panose="020B0604020202020204" pitchFamily="34" charset="0"/>
              <a:cs typeface="arial" panose="020B0604020202020204" pitchFamily="34" charset="0"/>
            </a:endParaRPr>
          </a:p>
          <a:p>
            <a:pPr marL="285750" indent="-285750">
              <a:spcBef>
                <a:spcPct val="0"/>
              </a:spcBef>
              <a:buFont typeface="Wingdings" panose="05000000000000000000" pitchFamily="2" charset="2"/>
              <a:buChar char="Ø"/>
            </a:pPr>
            <a:endParaRPr lang="en-GB" altLang="en-US" b="0" dirty="0">
              <a:solidFill>
                <a:srgbClr val="002060"/>
              </a:solidFill>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en-US" altLang="en-GB" b="0" dirty="0">
                <a:solidFill>
                  <a:srgbClr val="002060"/>
                </a:solidFill>
                <a:latin typeface="arial" panose="020B0604020202020204" pitchFamily="34" charset="0"/>
                <a:cs typeface="arial" panose="020B0604020202020204" pitchFamily="34" charset="0"/>
              </a:rPr>
              <a:t>Industry trend: cash rich post-COVID, set up R&amp;D and manufacturing site overseas</a:t>
            </a:r>
            <a:endParaRPr lang="en-GB" altLang="en-US" b="0" dirty="0">
              <a:solidFill>
                <a:srgbClr val="002060"/>
              </a:solidFill>
              <a:latin typeface="arial" panose="020B0604020202020204" pitchFamily="34" charset="0"/>
              <a:cs typeface="arial" panose="020B0604020202020204" pitchFamily="34" charset="0"/>
            </a:endParaRPr>
          </a:p>
          <a:p>
            <a:pPr marL="285750" indent="-285750">
              <a:spcBef>
                <a:spcPct val="0"/>
              </a:spcBef>
              <a:buFont typeface="Wingdings" panose="05000000000000000000" pitchFamily="2" charset="2"/>
              <a:buChar char="Ø"/>
            </a:pPr>
            <a:endParaRPr lang="en-GB" b="0" dirty="0">
              <a:solidFill>
                <a:srgbClr val="002060"/>
              </a:solidFill>
              <a:latin typeface="arial" panose="020B0604020202020204" pitchFamily="34" charset="0"/>
              <a:cs typeface="arial" panose="020B0604020202020204" pitchFamily="34" charset="0"/>
            </a:endParaRPr>
          </a:p>
          <a:p>
            <a:pPr marL="285750" indent="-285750">
              <a:spcBef>
                <a:spcPct val="0"/>
              </a:spcBef>
              <a:buFont typeface="Arial" panose="020B0604020202020204" pitchFamily="34" charset="0"/>
              <a:buChar char="•"/>
            </a:pPr>
            <a:r>
              <a:rPr lang="en-GB" b="0" dirty="0">
                <a:solidFill>
                  <a:srgbClr val="002060"/>
                </a:solidFill>
                <a:latin typeface="arial" panose="020B0604020202020204" pitchFamily="34" charset="0"/>
                <a:cs typeface="arial" panose="020B0604020202020204" pitchFamily="34" charset="0"/>
              </a:rPr>
              <a:t>Event: </a:t>
            </a:r>
            <a:r>
              <a:rPr lang="en-GB" dirty="0">
                <a:solidFill>
                  <a:srgbClr val="002060"/>
                </a:solidFill>
                <a:latin typeface="arial" panose="020B0604020202020204" pitchFamily="34" charset="0"/>
                <a:cs typeface="arial" panose="020B0604020202020204" pitchFamily="34" charset="0"/>
              </a:rPr>
              <a:t>CACLP</a:t>
            </a:r>
            <a:r>
              <a:rPr lang="en-GB" b="0" dirty="0">
                <a:solidFill>
                  <a:srgbClr val="002060"/>
                </a:solidFill>
                <a:latin typeface="arial" panose="020B0604020202020204" pitchFamily="34" charset="0"/>
                <a:cs typeface="arial" panose="020B0604020202020204" pitchFamily="34" charset="0"/>
              </a:rPr>
              <a:t>(China Association of Clinical Laboratory Practice Expo)</a:t>
            </a:r>
            <a:r>
              <a:rPr lang="en-US" altLang="en-GB" b="0" dirty="0">
                <a:solidFill>
                  <a:srgbClr val="002060"/>
                </a:solidFill>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xx</a:t>
            </a:r>
            <a:r>
              <a:rPr lang="en-US" altLang="en-GB" b="0" dirty="0">
                <a:solidFill>
                  <a:srgbClr val="002060"/>
                </a:solidFill>
                <a:latin typeface="arial" panose="020B0604020202020204" pitchFamily="34" charset="0"/>
                <a:cs typeface="arial" panose="020B0604020202020204" pitchFamily="34" charset="0"/>
              </a:rPr>
              <a:t> 2022</a:t>
            </a:r>
          </a:p>
        </p:txBody>
      </p:sp>
      <p:pic>
        <p:nvPicPr>
          <p:cNvPr id="2" name="Picture 1">
            <a:extLst>
              <a:ext uri="{FF2B5EF4-FFF2-40B4-BE49-F238E27FC236}">
                <a16:creationId xmlns:a16="http://schemas.microsoft.com/office/drawing/2014/main" id="{CFBC3A96-75CF-4A53-95B8-2F791BFCFCC8}"/>
              </a:ext>
            </a:extLst>
          </p:cNvPr>
          <p:cNvPicPr>
            <a:picLocks noChangeAspect="1"/>
          </p:cNvPicPr>
          <p:nvPr/>
        </p:nvPicPr>
        <p:blipFill>
          <a:blip r:embed="rId7"/>
          <a:stretch>
            <a:fillRect/>
          </a:stretch>
        </p:blipFill>
        <p:spPr>
          <a:xfrm>
            <a:off x="9573780" y="2135623"/>
            <a:ext cx="2017951" cy="2426418"/>
          </a:xfrm>
          <a:prstGeom prst="rect">
            <a:avLst/>
          </a:prstGeom>
        </p:spPr>
      </p:pic>
      <p:pic>
        <p:nvPicPr>
          <p:cNvPr id="12" name="Picture 11"/>
          <p:cNvPicPr>
            <a:picLocks noChangeAspect="1"/>
          </p:cNvPicPr>
          <p:nvPr/>
        </p:nvPicPr>
        <p:blipFill>
          <a:blip r:embed="rId8"/>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184461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GB" dirty="0">
                <a:solidFill>
                  <a:srgbClr val="002060"/>
                </a:solidFill>
              </a:rPr>
              <a:t>IVD – China demand </a:t>
            </a:r>
          </a:p>
        </p:txBody>
      </p:sp>
      <p:pic>
        <p:nvPicPr>
          <p:cNvPr id="7" name="object 3"/>
          <p:cNvPicPr/>
          <p:nvPr/>
        </p:nvPicPr>
        <p:blipFill>
          <a:blip r:embed="rId4"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5"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lang="en-GB" sz="1200" b="0" i="0" u="none" strike="noStrike" kern="1200" cap="none" spc="0" normalizeH="0" baseline="0" noProof="0" smtClean="0">
                <a:ln>
                  <a:noFill/>
                </a:ln>
                <a:solidFill>
                  <a:srgbClr val="002060"/>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002060"/>
              </a:solidFill>
              <a:effectLst/>
              <a:uLnTx/>
              <a:uFillTx/>
              <a:latin typeface="Arial"/>
              <a:ea typeface="+mn-ea"/>
              <a:cs typeface="Arial"/>
            </a:endParaRPr>
          </a:p>
        </p:txBody>
      </p:sp>
      <p:pic>
        <p:nvPicPr>
          <p:cNvPr id="6" name="Picture 5"/>
          <p:cNvPicPr>
            <a:picLocks noChangeAspect="1"/>
          </p:cNvPicPr>
          <p:nvPr/>
        </p:nvPicPr>
        <p:blipFill>
          <a:blip r:embed="rId6"/>
          <a:stretch>
            <a:fillRect/>
          </a:stretch>
        </p:blipFill>
        <p:spPr>
          <a:xfrm>
            <a:off x="8153400" y="2771196"/>
            <a:ext cx="1219200" cy="162911"/>
          </a:xfrm>
          <a:prstGeom prst="rect">
            <a:avLst/>
          </a:prstGeom>
        </p:spPr>
      </p:pic>
      <p:pic>
        <p:nvPicPr>
          <p:cNvPr id="13" name="Picture 12"/>
          <p:cNvPicPr>
            <a:picLocks noChangeAspect="1"/>
          </p:cNvPicPr>
          <p:nvPr/>
        </p:nvPicPr>
        <p:blipFill>
          <a:blip r:embed="rId7"/>
          <a:stretch>
            <a:fillRect/>
          </a:stretch>
        </p:blipFill>
        <p:spPr>
          <a:xfrm>
            <a:off x="5334000" y="23870"/>
            <a:ext cx="1362075" cy="352425"/>
          </a:xfrm>
          <a:prstGeom prst="rect">
            <a:avLst/>
          </a:prstGeom>
        </p:spPr>
      </p:pic>
      <p:graphicFrame>
        <p:nvGraphicFramePr>
          <p:cNvPr id="14" name="表格 6"/>
          <p:cNvGraphicFramePr/>
          <p:nvPr>
            <p:custDataLst>
              <p:tags r:id="rId1"/>
            </p:custDataLst>
          </p:nvPr>
        </p:nvGraphicFramePr>
        <p:xfrm>
          <a:off x="419300" y="1363258"/>
          <a:ext cx="11086900" cy="3994959"/>
        </p:xfrm>
        <a:graphic>
          <a:graphicData uri="http://schemas.openxmlformats.org/drawingml/2006/table">
            <a:tbl>
              <a:tblPr firstRow="1" bandRow="1">
                <a:tableStyleId>{5C22544A-7EE6-4342-B048-85BDC9FD1C3A}</a:tableStyleId>
              </a:tblPr>
              <a:tblGrid>
                <a:gridCol w="1724439">
                  <a:extLst>
                    <a:ext uri="{9D8B030D-6E8A-4147-A177-3AD203B41FA5}">
                      <a16:colId xmlns:a16="http://schemas.microsoft.com/office/drawing/2014/main" val="20000"/>
                    </a:ext>
                  </a:extLst>
                </a:gridCol>
                <a:gridCol w="4028461">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313142">
                <a:tc>
                  <a:txBody>
                    <a:bodyPr/>
                    <a:lstStyle/>
                    <a:p>
                      <a:pPr indent="0" algn="ctr">
                        <a:buNone/>
                      </a:pPr>
                      <a:r>
                        <a:rPr lang="en-US" sz="1800" dirty="0">
                          <a:solidFill>
                            <a:srgbClr val="002060"/>
                          </a:solidFill>
                          <a:latin typeface="Arial" panose="020B0604020202020204" pitchFamily="34" charset="0"/>
                          <a:cs typeface="Arial" panose="020B0604020202020204" pitchFamily="34" charset="0"/>
                        </a:rPr>
                        <a:t>Company</a:t>
                      </a:r>
                      <a:endParaRPr lang="en-US" altLang="en-US" sz="1800" b="1"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indent="0" algn="ctr">
                        <a:buNone/>
                      </a:pPr>
                      <a:r>
                        <a:rPr lang="en-US" sz="1800" dirty="0">
                          <a:solidFill>
                            <a:srgbClr val="002060"/>
                          </a:solidFill>
                          <a:latin typeface="Arial" panose="020B0604020202020204" pitchFamily="34" charset="0"/>
                          <a:cs typeface="Arial" panose="020B0604020202020204" pitchFamily="34" charset="0"/>
                        </a:rPr>
                        <a:t>Main Business  </a:t>
                      </a:r>
                      <a:endParaRPr lang="en-US" altLang="en-US" sz="1800" b="1"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indent="0" algn="ctr">
                        <a:buNone/>
                      </a:pPr>
                      <a:r>
                        <a:rPr lang="en-US" sz="1800" dirty="0">
                          <a:solidFill>
                            <a:srgbClr val="002060"/>
                          </a:solidFill>
                          <a:latin typeface="Arial" panose="020B0604020202020204" pitchFamily="34" charset="0"/>
                          <a:cs typeface="Arial" panose="020B0604020202020204" pitchFamily="34" charset="0"/>
                        </a:rPr>
                        <a:t>Demand </a:t>
                      </a:r>
                      <a:endParaRPr lang="en-US" altLang="en-US" sz="1800" b="1"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94335">
                <a:tc>
                  <a:txBody>
                    <a:bodyPr/>
                    <a:lstStyle/>
                    <a:p>
                      <a:pPr indent="0">
                        <a:buNone/>
                      </a:pPr>
                      <a:r>
                        <a:rPr lang="en-US" sz="1800" dirty="0" err="1">
                          <a:solidFill>
                            <a:srgbClr val="002060"/>
                          </a:solidFill>
                          <a:latin typeface="Arial" panose="020B0604020202020204" pitchFamily="34" charset="0"/>
                          <a:cs typeface="Arial" panose="020B0604020202020204" pitchFamily="34" charset="0"/>
                        </a:rPr>
                        <a:t>Mindray</a:t>
                      </a: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indent="0">
                        <a:buNone/>
                      </a:pPr>
                      <a:r>
                        <a:rPr lang="en-US" sz="1800" dirty="0">
                          <a:solidFill>
                            <a:srgbClr val="002060"/>
                          </a:solidFill>
                          <a:latin typeface="Arial" panose="020B0604020202020204" pitchFamily="34" charset="0"/>
                          <a:cs typeface="Arial" panose="020B0604020202020204" pitchFamily="34" charset="0"/>
                        </a:rPr>
                        <a:t>Biochemistry, immunodiagnostics</a:t>
                      </a: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n-US" sz="1800">
                          <a:solidFill>
                            <a:srgbClr val="002060"/>
                          </a:solidFill>
                          <a:latin typeface="Arial" panose="020B0604020202020204" pitchFamily="34" charset="0"/>
                          <a:cs typeface="Arial" panose="020B0604020202020204" pitchFamily="34" charset="0"/>
                        </a:rPr>
                        <a:t>License in products in disease early screening/monitoring</a:t>
                      </a:r>
                    </a:p>
                    <a:p>
                      <a:pPr marL="171450" indent="-171450">
                        <a:buFont typeface="Arial" panose="020B0604020202020204" pitchFamily="34" charset="0"/>
                        <a:buChar char="•"/>
                      </a:pPr>
                      <a:r>
                        <a:rPr lang="en-US" sz="1800">
                          <a:solidFill>
                            <a:srgbClr val="002060"/>
                          </a:solidFill>
                          <a:latin typeface="Arial" panose="020B0604020202020204" pitchFamily="34" charset="0"/>
                          <a:cs typeface="Arial" panose="020B0604020202020204" pitchFamily="34" charset="0"/>
                        </a:rPr>
                        <a:t>Set up an IVD division in the UK in 3 years’ time</a:t>
                      </a:r>
                      <a:endParaRPr lang="en-US" altLang="en-US" sz="1800" b="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591185">
                <a:tc>
                  <a:txBody>
                    <a:bodyPr/>
                    <a:lstStyle/>
                    <a:p>
                      <a:pPr indent="0">
                        <a:buNone/>
                      </a:pPr>
                      <a:r>
                        <a:rPr lang="en-US" sz="1800" dirty="0">
                          <a:solidFill>
                            <a:srgbClr val="002060"/>
                          </a:solidFill>
                          <a:latin typeface="Arial" panose="020B0604020202020204" pitchFamily="34" charset="0"/>
                          <a:cs typeface="Arial" panose="020B0604020202020204" pitchFamily="34" charset="0"/>
                        </a:rPr>
                        <a:t>BGI</a:t>
                      </a: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indent="0">
                        <a:buNone/>
                      </a:pPr>
                      <a:r>
                        <a:rPr lang="en-US" sz="1800" dirty="0">
                          <a:solidFill>
                            <a:srgbClr val="002060"/>
                          </a:solidFill>
                          <a:latin typeface="Arial" panose="020B0604020202020204" pitchFamily="34" charset="0"/>
                          <a:cs typeface="Arial" panose="020B0604020202020204" pitchFamily="34" charset="0"/>
                        </a:rPr>
                        <a:t>Largest gene sequencing company in China, biggest market share in NIPT</a:t>
                      </a: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Keen to invest in innovative UK IVD technologies/spin out from UK universities</a:t>
                      </a:r>
                    </a:p>
                    <a:p>
                      <a:pPr marL="0" indent="0">
                        <a:buFont typeface="Arial" panose="020B0604020202020204" pitchFamily="34" charset="0"/>
                        <a:buNone/>
                      </a:pP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938617">
                <a:tc>
                  <a:txBody>
                    <a:bodyPr/>
                    <a:lstStyle/>
                    <a:p>
                      <a:pPr indent="0">
                        <a:buNone/>
                      </a:pPr>
                      <a:r>
                        <a:rPr lang="en-US" altLang="en-US" sz="1800" b="0" dirty="0" err="1">
                          <a:solidFill>
                            <a:srgbClr val="002060"/>
                          </a:solidFill>
                          <a:latin typeface="Arial" panose="020B0604020202020204" pitchFamily="34" charset="0"/>
                          <a:ea typeface="Arial" panose="020B0604020202020204" pitchFamily="34" charset="0"/>
                          <a:cs typeface="Arial" panose="020B0604020202020204" pitchFamily="34" charset="0"/>
                        </a:rPr>
                        <a:t>Wondfo</a:t>
                      </a: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indent="0">
                        <a:buNone/>
                      </a:pPr>
                      <a:r>
                        <a:rPr lang="en-US" sz="1800" dirty="0">
                          <a:solidFill>
                            <a:srgbClr val="002060"/>
                          </a:solidFill>
                          <a:latin typeface="Arial" panose="020B0604020202020204" pitchFamily="34" charset="0"/>
                          <a:cs typeface="Arial" panose="020B0604020202020204" pitchFamily="34" charset="0"/>
                        </a:rPr>
                        <a:t>Leading POCT company in China</a:t>
                      </a: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rPr>
                        <a:t>Invest in immunodiagnostic and gene sequencing technologies, in CNS area</a:t>
                      </a:r>
                    </a:p>
                    <a:p>
                      <a:pPr marL="0" indent="0">
                        <a:buFont typeface="Arial" panose="020B0604020202020204" pitchFamily="34" charset="0"/>
                        <a:buNone/>
                      </a:pP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746847">
                <a:tc>
                  <a:txBody>
                    <a:bodyPr/>
                    <a:lstStyle/>
                    <a:p>
                      <a:pPr indent="0">
                        <a:buNone/>
                      </a:pPr>
                      <a:r>
                        <a:rPr lang="en-US" sz="1800">
                          <a:solidFill>
                            <a:srgbClr val="002060"/>
                          </a:solidFill>
                          <a:latin typeface="Arial" panose="020B0604020202020204" pitchFamily="34" charset="0"/>
                          <a:cs typeface="Arial" panose="020B0604020202020204" pitchFamily="34" charset="0"/>
                        </a:rPr>
                        <a:t>Hybribio</a:t>
                      </a:r>
                      <a:endParaRPr lang="en-US" altLang="en-US" sz="1800" b="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indent="0">
                        <a:buNone/>
                      </a:pPr>
                      <a:r>
                        <a:rPr lang="en-US" sz="1800" dirty="0">
                          <a:solidFill>
                            <a:srgbClr val="002060"/>
                          </a:solidFill>
                          <a:latin typeface="Arial" panose="020B0604020202020204" pitchFamily="34" charset="0"/>
                          <a:cs typeface="Arial" panose="020B0604020202020204" pitchFamily="34" charset="0"/>
                        </a:rPr>
                        <a:t>The biggest HPV diagnostic company</a:t>
                      </a: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800" b="0" i="0" u="none" strike="noStrike" kern="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Invest and license in innovative UK IVD products, especially in the fields of gynaecology and reproductive health</a:t>
                      </a:r>
                    </a:p>
                    <a:p>
                      <a:pPr marL="285750" indent="-285750">
                        <a:buFont typeface="Arial" panose="020B0604020202020204" pitchFamily="34" charset="0"/>
                        <a:buChar char="•"/>
                      </a:pPr>
                      <a:endParaRPr lang="en-US" altLang="en-US" sz="1800" b="0" dirty="0">
                        <a:solidFill>
                          <a:srgbClr val="00206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pic>
        <p:nvPicPr>
          <p:cNvPr id="12" name="Picture 11"/>
          <p:cNvPicPr>
            <a:picLocks noChangeAspect="1"/>
          </p:cNvPicPr>
          <p:nvPr/>
        </p:nvPicPr>
        <p:blipFill>
          <a:blip r:embed="rId8"/>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4092504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Wound Care - </a:t>
            </a:r>
            <a:r>
              <a:rPr lang="en-US" altLang="zh-CN" dirty="0">
                <a:solidFill>
                  <a:srgbClr val="002060"/>
                </a:solidFill>
              </a:rPr>
              <a:t>Overview</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a:lnSpc>
                <a:spcPts val="1425"/>
              </a:lnSpc>
            </a:pPr>
            <a:fld id="{81D60167-4931-47E6-BA6A-407CBD079E47}" type="slidenum">
              <a:rPr lang="en-GB" smtClean="0">
                <a:solidFill>
                  <a:srgbClr val="002060"/>
                </a:solidFill>
              </a:rPr>
              <a:t>7</a:t>
            </a:fld>
            <a:endParaRPr lang="en-GB" dirty="0">
              <a:solidFill>
                <a:srgbClr val="002060"/>
              </a:solidFill>
            </a:endParaRPr>
          </a:p>
        </p:txBody>
      </p:sp>
      <p:sp>
        <p:nvSpPr>
          <p:cNvPr id="3" name="Content Placeholder 2"/>
          <p:cNvSpPr>
            <a:spLocks noGrp="1"/>
          </p:cNvSpPr>
          <p:nvPr>
            <p:ph sz="half" idx="2"/>
          </p:nvPr>
        </p:nvSpPr>
        <p:spPr>
          <a:xfrm>
            <a:off x="419300" y="1295400"/>
            <a:ext cx="5448100" cy="4265783"/>
          </a:xfrm>
        </p:spPr>
        <p:txBody>
          <a:bodyPr/>
          <a:lstStyle/>
          <a:p>
            <a:r>
              <a:rPr lang="en-US" altLang="zh-CN" b="1" dirty="0">
                <a:solidFill>
                  <a:srgbClr val="002060"/>
                </a:solidFill>
                <a:latin typeface="Arial" panose="020B0604020202020204" pitchFamily="34" charset="0"/>
                <a:cs typeface="Arial" panose="020B0604020202020204" pitchFamily="34" charset="0"/>
              </a:rPr>
              <a:t>Opportunities</a:t>
            </a:r>
          </a:p>
          <a:p>
            <a:endParaRPr lang="en-US" altLang="zh-CN" dirty="0">
              <a:solidFill>
                <a:srgbClr val="002060"/>
              </a:solidFill>
              <a:latin typeface="Arial" panose="020B0604020202020204" pitchFamily="34" charset="0"/>
              <a:cs typeface="Arial" panose="020B0604020202020204" pitchFamily="34" charset="0"/>
            </a:endParaRPr>
          </a:p>
          <a:p>
            <a:r>
              <a:rPr lang="en-US" altLang="zh-CN" b="1" u="sng" dirty="0">
                <a:solidFill>
                  <a:srgbClr val="002060"/>
                </a:solidFill>
                <a:latin typeface="Arial" panose="020B0604020202020204" pitchFamily="34" charset="0"/>
                <a:cs typeface="Arial" panose="020B0604020202020204" pitchFamily="34" charset="0"/>
              </a:rPr>
              <a:t>Market size</a:t>
            </a:r>
          </a:p>
          <a:p>
            <a:r>
              <a:rPr lang="en-US" altLang="zh-CN" dirty="0">
                <a:solidFill>
                  <a:srgbClr val="002060"/>
                </a:solidFill>
                <a:latin typeface="Arial" panose="020B0604020202020204" pitchFamily="34" charset="0"/>
                <a:cs typeface="Arial" panose="020B0604020202020204" pitchFamily="34" charset="0"/>
              </a:rPr>
              <a:t>Approx. £2.7 billion in 2021 (mainly traditional&amp; advanced), </a:t>
            </a:r>
          </a:p>
          <a:p>
            <a:r>
              <a:rPr lang="en-US" altLang="zh-CN" dirty="0">
                <a:solidFill>
                  <a:srgbClr val="002060"/>
                </a:solidFill>
                <a:latin typeface="Arial" panose="020B0604020202020204" pitchFamily="34" charset="0"/>
                <a:cs typeface="Arial" panose="020B0604020202020204" pitchFamily="34" charset="0"/>
              </a:rPr>
              <a:t>4500+ manufacturers </a:t>
            </a:r>
          </a:p>
          <a:p>
            <a:endParaRPr lang="en-US" altLang="zh-CN" dirty="0">
              <a:solidFill>
                <a:srgbClr val="002060"/>
              </a:solidFill>
              <a:latin typeface="Arial" panose="020B0604020202020204" pitchFamily="34" charset="0"/>
              <a:cs typeface="Arial" panose="020B0604020202020204" pitchFamily="34" charset="0"/>
            </a:endParaRPr>
          </a:p>
          <a:p>
            <a:r>
              <a:rPr lang="en-US" altLang="zh-CN" b="1" u="sng" dirty="0">
                <a:solidFill>
                  <a:srgbClr val="002060"/>
                </a:solidFill>
                <a:latin typeface="Arial" panose="020B0604020202020204" pitchFamily="34" charset="0"/>
                <a:cs typeface="Arial" panose="020B0604020202020204" pitchFamily="34" charset="0"/>
              </a:rPr>
              <a:t>Trend</a:t>
            </a:r>
          </a:p>
          <a:p>
            <a:pPr marL="285750" indent="-285750">
              <a:buFont typeface="Arial" panose="020B0604020202020204" pitchFamily="34" charset="0"/>
              <a:buChar char="•"/>
            </a:pPr>
            <a:r>
              <a:rPr lang="en-US" altLang="zh-CN" dirty="0">
                <a:solidFill>
                  <a:srgbClr val="002060"/>
                </a:solidFill>
                <a:latin typeface="Arial" panose="020B0604020202020204" pitchFamily="34" charset="0"/>
                <a:cs typeface="Arial" panose="020B0604020202020204" pitchFamily="34" charset="0"/>
              </a:rPr>
              <a:t>Growing ageing population</a:t>
            </a:r>
          </a:p>
          <a:p>
            <a:pPr marL="285750" indent="-285750">
              <a:buFont typeface="Arial" panose="020B0604020202020204" pitchFamily="34" charset="0"/>
              <a:buChar char="•"/>
            </a:pPr>
            <a:r>
              <a:rPr lang="en-US" altLang="zh-CN" dirty="0">
                <a:solidFill>
                  <a:srgbClr val="002060"/>
                </a:solidFill>
                <a:latin typeface="Arial" panose="020B0604020202020204" pitchFamily="34" charset="0"/>
                <a:cs typeface="Arial" panose="020B0604020202020204" pitchFamily="34" charset="0"/>
              </a:rPr>
              <a:t>Increasing chronic wounds/surgeries</a:t>
            </a:r>
          </a:p>
          <a:p>
            <a:pPr marL="285750" indent="-285750">
              <a:lnSpc>
                <a:spcPct val="100000"/>
              </a:lnSpc>
              <a:buFont typeface="Arial" panose="020B0604020202020204" pitchFamily="34" charset="0"/>
              <a:buChar char="•"/>
            </a:pPr>
            <a:r>
              <a:rPr lang="en-US" altLang="zh-CN" dirty="0">
                <a:solidFill>
                  <a:srgbClr val="002060"/>
                </a:solidFill>
                <a:latin typeface="Arial" panose="020B0604020202020204" pitchFamily="34" charset="0"/>
                <a:cs typeface="Arial" panose="020B0604020202020204" pitchFamily="34" charset="0"/>
              </a:rPr>
              <a:t>More products to be covered by social insurance</a:t>
            </a:r>
          </a:p>
          <a:p>
            <a:endParaRPr lang="en-US" altLang="zh-CN" dirty="0">
              <a:solidFill>
                <a:srgbClr val="002060"/>
              </a:solidFill>
              <a:latin typeface="Arial" panose="020B0604020202020204" pitchFamily="34" charset="0"/>
              <a:cs typeface="Arial" panose="020B0604020202020204" pitchFamily="34" charset="0"/>
            </a:endParaRPr>
          </a:p>
          <a:p>
            <a:endParaRPr lang="en-US" altLang="zh-CN" dirty="0">
              <a:solidFill>
                <a:srgbClr val="002060"/>
              </a:solidFill>
              <a:latin typeface="Arial" panose="020B0604020202020204" pitchFamily="34" charset="0"/>
              <a:cs typeface="Arial" panose="020B0604020202020204" pitchFamily="34" charset="0"/>
            </a:endParaRPr>
          </a:p>
          <a:p>
            <a:endParaRPr lang="en-GB" dirty="0"/>
          </a:p>
        </p:txBody>
      </p:sp>
      <p:pic>
        <p:nvPicPr>
          <p:cNvPr id="6" name="Picture 5"/>
          <p:cNvPicPr>
            <a:picLocks noChangeAspect="1"/>
          </p:cNvPicPr>
          <p:nvPr/>
        </p:nvPicPr>
        <p:blipFill>
          <a:blip r:embed="rId5"/>
          <a:stretch>
            <a:fillRect/>
          </a:stretch>
        </p:blipFill>
        <p:spPr>
          <a:xfrm>
            <a:off x="8153400" y="2771196"/>
            <a:ext cx="1219200" cy="162911"/>
          </a:xfrm>
          <a:prstGeom prst="rect">
            <a:avLst/>
          </a:prstGeom>
        </p:spPr>
      </p:pic>
      <p:pic>
        <p:nvPicPr>
          <p:cNvPr id="13" name="Picture 12"/>
          <p:cNvPicPr>
            <a:picLocks noChangeAspect="1"/>
          </p:cNvPicPr>
          <p:nvPr/>
        </p:nvPicPr>
        <p:blipFill>
          <a:blip r:embed="rId6"/>
          <a:stretch>
            <a:fillRect/>
          </a:stretch>
        </p:blipFill>
        <p:spPr>
          <a:xfrm>
            <a:off x="5334000" y="23870"/>
            <a:ext cx="1362075" cy="352425"/>
          </a:xfrm>
          <a:prstGeom prst="rect">
            <a:avLst/>
          </a:prstGeom>
        </p:spPr>
      </p:pic>
      <p:sp>
        <p:nvSpPr>
          <p:cNvPr id="14" name="Content Placeholder 2"/>
          <p:cNvSpPr>
            <a:spLocks noGrp="1"/>
          </p:cNvSpPr>
          <p:nvPr>
            <p:ph sz="half" idx="2"/>
          </p:nvPr>
        </p:nvSpPr>
        <p:spPr>
          <a:xfrm>
            <a:off x="6524674" y="1295400"/>
            <a:ext cx="5667325" cy="5275290"/>
          </a:xfrm>
        </p:spPr>
        <p:txBody>
          <a:bodyPr/>
          <a:lstStyle/>
          <a:p>
            <a:r>
              <a:rPr lang="en-US" altLang="zh-CN" b="1" dirty="0">
                <a:solidFill>
                  <a:srgbClr val="002060"/>
                </a:solidFill>
                <a:latin typeface="Arial" panose="020B0604020202020204" pitchFamily="34" charset="0"/>
                <a:cs typeface="Arial" panose="020B0604020202020204" pitchFamily="34" charset="0"/>
              </a:rPr>
              <a:t>Challenges</a:t>
            </a:r>
          </a:p>
          <a:p>
            <a:endParaRPr lang="en-US" altLang="zh-CN" dirty="0">
              <a:solidFill>
                <a:srgbClr val="002060"/>
              </a:solidFill>
              <a:latin typeface="Arial" panose="020B0604020202020204" pitchFamily="34" charset="0"/>
              <a:cs typeface="Arial" panose="020B0604020202020204" pitchFamily="34" charset="0"/>
            </a:endParaRPr>
          </a:p>
          <a:p>
            <a:r>
              <a:rPr lang="en-US" altLang="zh-CN" b="1" u="sng" dirty="0">
                <a:solidFill>
                  <a:srgbClr val="002060"/>
                </a:solidFill>
                <a:latin typeface="Arial" panose="020B0604020202020204" pitchFamily="34" charset="0"/>
                <a:cs typeface="Arial" panose="020B0604020202020204" pitchFamily="34" charset="0"/>
              </a:rPr>
              <a:t>Government Procurement</a:t>
            </a:r>
          </a:p>
          <a:p>
            <a:r>
              <a:rPr lang="en-US" altLang="zh-CN" dirty="0">
                <a:solidFill>
                  <a:srgbClr val="002060"/>
                </a:solidFill>
                <a:latin typeface="Arial" panose="020B0604020202020204" pitchFamily="34" charset="0"/>
                <a:cs typeface="Arial" panose="020B0604020202020204" pitchFamily="34" charset="0"/>
              </a:rPr>
              <a:t>Domestic brands preferred </a:t>
            </a:r>
          </a:p>
          <a:p>
            <a:endParaRPr lang="en-US" altLang="zh-CN" dirty="0">
              <a:solidFill>
                <a:srgbClr val="002060"/>
              </a:solidFill>
              <a:latin typeface="Arial" panose="020B0604020202020204" pitchFamily="34" charset="0"/>
              <a:cs typeface="Arial" panose="020B0604020202020204" pitchFamily="34" charset="0"/>
            </a:endParaRPr>
          </a:p>
          <a:p>
            <a:r>
              <a:rPr lang="en-US" altLang="zh-CN" b="1" u="sng" dirty="0">
                <a:solidFill>
                  <a:srgbClr val="002060"/>
                </a:solidFill>
                <a:latin typeface="Arial" panose="020B0604020202020204" pitchFamily="34" charset="0"/>
                <a:cs typeface="Arial" panose="020B0604020202020204" pitchFamily="34" charset="0"/>
              </a:rPr>
              <a:t>Market</a:t>
            </a:r>
          </a:p>
          <a:p>
            <a:r>
              <a:rPr lang="en-US" altLang="zh-CN" dirty="0">
                <a:solidFill>
                  <a:srgbClr val="002060"/>
                </a:solidFill>
                <a:latin typeface="Arial" panose="020B0604020202020204" pitchFamily="34" charset="0"/>
                <a:cs typeface="Arial" panose="020B0604020202020204" pitchFamily="34" charset="0"/>
              </a:rPr>
              <a:t>Dominated by MNCs (</a:t>
            </a:r>
            <a:r>
              <a:rPr lang="en-GB" altLang="zh-CN" dirty="0">
                <a:solidFill>
                  <a:srgbClr val="002060"/>
                </a:solidFill>
                <a:latin typeface="Arial" panose="020B0604020202020204" pitchFamily="34" charset="0"/>
                <a:cs typeface="Arial" panose="020B0604020202020204" pitchFamily="34" charset="0"/>
              </a:rPr>
              <a:t>3M, Smith and Nephew, </a:t>
            </a:r>
            <a:r>
              <a:rPr lang="en-GB" altLang="zh-CN" dirty="0" err="1">
                <a:solidFill>
                  <a:srgbClr val="002060"/>
                </a:solidFill>
                <a:latin typeface="Arial" panose="020B0604020202020204" pitchFamily="34" charset="0"/>
                <a:cs typeface="Arial" panose="020B0604020202020204" pitchFamily="34" charset="0"/>
              </a:rPr>
              <a:t>Coloplast</a:t>
            </a:r>
            <a:r>
              <a:rPr lang="en-GB" altLang="zh-CN" dirty="0">
                <a:solidFill>
                  <a:srgbClr val="002060"/>
                </a:solidFill>
                <a:latin typeface="Arial" panose="020B0604020202020204" pitchFamily="34" charset="0"/>
                <a:cs typeface="Arial" panose="020B0604020202020204" pitchFamily="34" charset="0"/>
              </a:rPr>
              <a:t>, </a:t>
            </a:r>
            <a:r>
              <a:rPr lang="en-GB" altLang="zh-CN" dirty="0" err="1">
                <a:solidFill>
                  <a:srgbClr val="002060"/>
                </a:solidFill>
                <a:latin typeface="Arial" panose="020B0604020202020204" pitchFamily="34" charset="0"/>
                <a:cs typeface="Arial" panose="020B0604020202020204" pitchFamily="34" charset="0"/>
              </a:rPr>
              <a:t>Mlnlycke</a:t>
            </a:r>
            <a:r>
              <a:rPr lang="en-US" altLang="zh-CN" dirty="0">
                <a:solidFill>
                  <a:srgbClr val="002060"/>
                </a:solidFill>
                <a:latin typeface="Arial" panose="020B0604020202020204" pitchFamily="34" charset="0"/>
                <a:cs typeface="Arial" panose="020B0604020202020204" pitchFamily="34" charset="0"/>
              </a:rPr>
              <a:t>) </a:t>
            </a:r>
          </a:p>
          <a:p>
            <a:pPr>
              <a:lnSpc>
                <a:spcPct val="100000"/>
              </a:lnSpc>
            </a:pPr>
            <a:r>
              <a:rPr lang="en-US" altLang="zh-CN" sz="1400" i="1" dirty="0">
                <a:solidFill>
                  <a:srgbClr val="002060"/>
                </a:solidFill>
                <a:latin typeface="Arial" panose="020B0604020202020204" pitchFamily="34" charset="0"/>
                <a:cs typeface="Arial" panose="020B0604020202020204" pitchFamily="34" charset="0"/>
                <a:sym typeface="+mn-ea"/>
              </a:rPr>
              <a:t>Existing UK companies in the market: Smith &amp; Nephew, </a:t>
            </a:r>
            <a:r>
              <a:rPr lang="en-US" altLang="zh-CN" sz="1400" i="1" dirty="0" err="1">
                <a:solidFill>
                  <a:srgbClr val="002060"/>
                </a:solidFill>
                <a:latin typeface="Arial" panose="020B0604020202020204" pitchFamily="34" charset="0"/>
                <a:cs typeface="Arial" panose="020B0604020202020204" pitchFamily="34" charset="0"/>
                <a:sym typeface="+mn-ea"/>
              </a:rPr>
              <a:t>ConvaTec</a:t>
            </a:r>
            <a:r>
              <a:rPr lang="en-US" altLang="zh-CN" sz="1400" i="1" dirty="0">
                <a:solidFill>
                  <a:srgbClr val="002060"/>
                </a:solidFill>
                <a:latin typeface="Arial" panose="020B0604020202020204" pitchFamily="34" charset="0"/>
                <a:cs typeface="Arial" panose="020B0604020202020204" pitchFamily="34" charset="0"/>
                <a:sym typeface="+mn-ea"/>
              </a:rPr>
              <a:t>, </a:t>
            </a:r>
            <a:r>
              <a:rPr lang="en-US" altLang="zh-CN" sz="1400" i="1" dirty="0" err="1">
                <a:solidFill>
                  <a:srgbClr val="002060"/>
                </a:solidFill>
                <a:latin typeface="Arial" panose="020B0604020202020204" pitchFamily="34" charset="0"/>
                <a:cs typeface="Arial" panose="020B0604020202020204" pitchFamily="34" charset="0"/>
                <a:sym typeface="+mn-ea"/>
              </a:rPr>
              <a:t>MedTrade,Tissuemed</a:t>
            </a:r>
            <a:r>
              <a:rPr lang="en-US" altLang="zh-CN" sz="1400" i="1" dirty="0">
                <a:solidFill>
                  <a:srgbClr val="002060"/>
                </a:solidFill>
                <a:latin typeface="Arial" panose="020B0604020202020204" pitchFamily="34" charset="0"/>
                <a:cs typeface="Arial" panose="020B0604020202020204" pitchFamily="34" charset="0"/>
                <a:sym typeface="+mn-ea"/>
              </a:rPr>
              <a:t>, </a:t>
            </a:r>
            <a:r>
              <a:rPr lang="en-US" altLang="zh-CN" sz="1400" i="1" dirty="0" err="1">
                <a:solidFill>
                  <a:srgbClr val="002060"/>
                </a:solidFill>
                <a:latin typeface="Arial" panose="020B0604020202020204" pitchFamily="34" charset="0"/>
                <a:cs typeface="Arial" panose="020B0604020202020204" pitchFamily="34" charset="0"/>
                <a:sym typeface="+mn-ea"/>
              </a:rPr>
              <a:t>etc</a:t>
            </a:r>
            <a:endParaRPr lang="en-US" altLang="zh-CN" sz="1400" i="1" dirty="0">
              <a:solidFill>
                <a:srgbClr val="002060"/>
              </a:solidFill>
              <a:latin typeface="Arial" panose="020B0604020202020204" pitchFamily="34" charset="0"/>
              <a:cs typeface="Arial" panose="020B0604020202020204" pitchFamily="34" charset="0"/>
              <a:sym typeface="+mn-ea"/>
            </a:endParaRPr>
          </a:p>
          <a:p>
            <a:pPr>
              <a:lnSpc>
                <a:spcPct val="100000"/>
              </a:lnSpc>
            </a:pPr>
            <a:endParaRPr lang="en-US" altLang="zh-CN" sz="1400" i="1" dirty="0">
              <a:solidFill>
                <a:srgbClr val="002060"/>
              </a:solidFill>
              <a:latin typeface="Arial" panose="020B0604020202020204" pitchFamily="34" charset="0"/>
              <a:cs typeface="Arial" panose="020B0604020202020204" pitchFamily="34" charset="0"/>
              <a:sym typeface="+mn-ea"/>
            </a:endParaRPr>
          </a:p>
          <a:p>
            <a:r>
              <a:rPr lang="en-US" altLang="zh-CN" b="1" u="sng" dirty="0">
                <a:solidFill>
                  <a:srgbClr val="002060"/>
                </a:solidFill>
                <a:latin typeface="Arial" panose="020B0604020202020204" pitchFamily="34" charset="0"/>
                <a:cs typeface="Arial" panose="020B0604020202020204" pitchFamily="34" charset="0"/>
                <a:sym typeface="+mn-ea"/>
              </a:rPr>
              <a:t>SMEs</a:t>
            </a:r>
          </a:p>
          <a:p>
            <a:pPr marL="285750" indent="-285750">
              <a:lnSpc>
                <a:spcPct val="100000"/>
              </a:lnSpc>
              <a:buFont typeface="Arial" panose="020B0604020202090204" pitchFamily="34" charset="0"/>
              <a:buChar char="•"/>
            </a:pPr>
            <a:r>
              <a:rPr lang="en-US" altLang="zh-CN" dirty="0">
                <a:solidFill>
                  <a:srgbClr val="002060"/>
                </a:solidFill>
                <a:latin typeface="Arial" panose="020B0604020202020204" pitchFamily="34" charset="0"/>
                <a:cs typeface="Arial" panose="020B0604020202020204" pitchFamily="34" charset="0"/>
                <a:sym typeface="+mn-ea"/>
              </a:rPr>
              <a:t>Lack of USP  </a:t>
            </a:r>
          </a:p>
          <a:p>
            <a:pPr marL="285750" indent="-285750">
              <a:lnSpc>
                <a:spcPct val="100000"/>
              </a:lnSpc>
              <a:buFont typeface="Arial" panose="020B0604020202090204" pitchFamily="34" charset="0"/>
              <a:buChar char="•"/>
            </a:pPr>
            <a:r>
              <a:rPr lang="en-US" altLang="zh-CN" dirty="0">
                <a:solidFill>
                  <a:srgbClr val="002060"/>
                </a:solidFill>
                <a:latin typeface="Arial" panose="020B0604020202020204" pitchFamily="34" charset="0"/>
                <a:cs typeface="Arial" panose="020B0604020202020204" pitchFamily="34" charset="0"/>
                <a:sym typeface="+mn-ea"/>
              </a:rPr>
              <a:t>Early stage</a:t>
            </a:r>
          </a:p>
          <a:p>
            <a:pPr marL="285750" indent="-285750">
              <a:lnSpc>
                <a:spcPct val="100000"/>
              </a:lnSpc>
              <a:buFont typeface="Arial" panose="020B0604020202090204" pitchFamily="34" charset="0"/>
              <a:buChar char="•"/>
            </a:pPr>
            <a:r>
              <a:rPr lang="en-US" altLang="zh-CN" dirty="0">
                <a:solidFill>
                  <a:srgbClr val="002060"/>
                </a:solidFill>
                <a:latin typeface="Arial" panose="020B0604020202020204" pitchFamily="34" charset="0"/>
                <a:cs typeface="Arial" panose="020B0604020202020204" pitchFamily="34" charset="0"/>
                <a:sym typeface="+mn-ea"/>
              </a:rPr>
              <a:t>High cost </a:t>
            </a:r>
            <a:endParaRPr lang="en-US" altLang="zh-CN" dirty="0">
              <a:solidFill>
                <a:srgbClr val="002060"/>
              </a:solidFill>
              <a:latin typeface="Arial" panose="020B0604020202020204" pitchFamily="34" charset="0"/>
              <a:cs typeface="Arial" panose="020B0604020202020204" pitchFamily="34" charset="0"/>
            </a:endParaRPr>
          </a:p>
          <a:p>
            <a:endParaRPr lang="en-US" altLang="zh-CN" dirty="0">
              <a:solidFill>
                <a:srgbClr val="002060"/>
              </a:solidFill>
              <a:latin typeface="Arial" panose="020B0604020202020204" pitchFamily="34" charset="0"/>
              <a:cs typeface="Arial" panose="020B0604020202020204" pitchFamily="34" charset="0"/>
            </a:endParaRPr>
          </a:p>
          <a:p>
            <a:endParaRPr lang="en-GB" dirty="0"/>
          </a:p>
        </p:txBody>
      </p:sp>
      <p:pic>
        <p:nvPicPr>
          <p:cNvPr id="15" name="Picture 2" descr="Advanced Wound Dressing for Optimal Healing – Pharmapla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8400" y="4352245"/>
            <a:ext cx="2400300" cy="1685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34683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Wound Care - China Demand</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a:lnSpc>
                <a:spcPts val="1425"/>
              </a:lnSpc>
            </a:pPr>
            <a:fld id="{81D60167-4931-47E6-BA6A-407CBD079E47}" type="slidenum">
              <a:rPr lang="en-GB" smtClean="0">
                <a:solidFill>
                  <a:srgbClr val="002060"/>
                </a:solidFill>
              </a:rPr>
              <a:t>8</a:t>
            </a:fld>
            <a:endParaRPr lang="en-GB"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85282656"/>
              </p:ext>
            </p:extLst>
          </p:nvPr>
        </p:nvGraphicFramePr>
        <p:xfrm>
          <a:off x="444352" y="1568838"/>
          <a:ext cx="9497018" cy="3240884"/>
        </p:xfrm>
        <a:graphic>
          <a:graphicData uri="http://schemas.openxmlformats.org/drawingml/2006/table">
            <a:tbl>
              <a:tblPr firstRow="1" bandRow="1">
                <a:tableStyleId>{5C22544A-7EE6-4342-B048-85BDC9FD1C3A}</a:tableStyleId>
              </a:tblPr>
              <a:tblGrid>
                <a:gridCol w="2289645">
                  <a:extLst>
                    <a:ext uri="{9D8B030D-6E8A-4147-A177-3AD203B41FA5}">
                      <a16:colId xmlns:a16="http://schemas.microsoft.com/office/drawing/2014/main" val="2871053955"/>
                    </a:ext>
                  </a:extLst>
                </a:gridCol>
                <a:gridCol w="7207373">
                  <a:extLst>
                    <a:ext uri="{9D8B030D-6E8A-4147-A177-3AD203B41FA5}">
                      <a16:colId xmlns:a16="http://schemas.microsoft.com/office/drawing/2014/main" val="1451359515"/>
                    </a:ext>
                  </a:extLst>
                </a:gridCol>
              </a:tblGrid>
              <a:tr h="564762">
                <a:tc>
                  <a:txBody>
                    <a:bodyPr/>
                    <a:lstStyle/>
                    <a:p>
                      <a:r>
                        <a:rPr lang="en-US" sz="1800" dirty="0">
                          <a:solidFill>
                            <a:srgbClr val="002060"/>
                          </a:solidFill>
                          <a:latin typeface="arial" panose="020B0604020202020204" pitchFamily="34" charset="0"/>
                          <a:cs typeface="arial" panose="020B0604020202020204" pitchFamily="34" charset="0"/>
                        </a:rPr>
                        <a:t>Company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Demand</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1073957"/>
                  </a:ext>
                </a:extLst>
              </a:tr>
              <a:tr h="669162">
                <a:tc>
                  <a:txBody>
                    <a:bodyPr/>
                    <a:lstStyle/>
                    <a:p>
                      <a:r>
                        <a:rPr lang="en-US" sz="1800" dirty="0" err="1">
                          <a:solidFill>
                            <a:srgbClr val="002060"/>
                          </a:solidFill>
                          <a:latin typeface="arial" panose="020B0604020202020204" pitchFamily="34" charset="0"/>
                          <a:cs typeface="arial" panose="020B0604020202020204" pitchFamily="34" charset="0"/>
                        </a:rPr>
                        <a:t>Zhende</a:t>
                      </a:r>
                      <a:r>
                        <a:rPr lang="en-US" sz="1800" dirty="0">
                          <a:solidFill>
                            <a:srgbClr val="002060"/>
                          </a:solidFill>
                          <a:latin typeface="arial" panose="020B0604020202020204" pitchFamily="34" charset="0"/>
                          <a:cs typeface="arial" panose="020B0604020202020204" pitchFamily="34" charset="0"/>
                        </a:rPr>
                        <a:t> Medical</a:t>
                      </a:r>
                      <a:r>
                        <a:rPr lang="en-US" sz="1800" baseline="0" dirty="0">
                          <a:solidFill>
                            <a:srgbClr val="002060"/>
                          </a:solidFill>
                          <a:latin typeface="arial" panose="020B0604020202020204" pitchFamily="34" charset="0"/>
                          <a:cs typeface="arial" panose="020B0604020202020204" pitchFamily="34" charset="0"/>
                        </a:rPr>
                        <a:t>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Innovative wound</a:t>
                      </a:r>
                      <a:r>
                        <a:rPr lang="en-US" sz="1800" baseline="0" dirty="0">
                          <a:solidFill>
                            <a:srgbClr val="002060"/>
                          </a:solidFill>
                          <a:latin typeface="arial" panose="020B0604020202020204" pitchFamily="34" charset="0"/>
                          <a:cs typeface="arial" panose="020B0604020202020204" pitchFamily="34" charset="0"/>
                        </a:rPr>
                        <a:t> care products.</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9859246"/>
                  </a:ext>
                </a:extLst>
              </a:tr>
              <a:tr h="505200">
                <a:tc>
                  <a:txBody>
                    <a:bodyPr/>
                    <a:lstStyle/>
                    <a:p>
                      <a:r>
                        <a:rPr lang="en-US" sz="1800" dirty="0">
                          <a:solidFill>
                            <a:srgbClr val="002060"/>
                          </a:solidFill>
                          <a:latin typeface="arial" panose="020B0604020202020204" pitchFamily="34" charset="0"/>
                          <a:cs typeface="arial" panose="020B0604020202020204" pitchFamily="34" charset="0"/>
                        </a:rPr>
                        <a:t>Winner Medical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License-</a:t>
                      </a:r>
                      <a:r>
                        <a:rPr lang="en-US" sz="1800" baseline="0" dirty="0">
                          <a:solidFill>
                            <a:srgbClr val="002060"/>
                          </a:solidFill>
                          <a:latin typeface="arial" panose="020B0604020202020204" pitchFamily="34" charset="0"/>
                          <a:cs typeface="arial" panose="020B0604020202020204" pitchFamily="34" charset="0"/>
                        </a:rPr>
                        <a:t>in of f</a:t>
                      </a:r>
                      <a:r>
                        <a:rPr lang="en-US" sz="1800" dirty="0">
                          <a:solidFill>
                            <a:srgbClr val="002060"/>
                          </a:solidFill>
                          <a:latin typeface="arial" panose="020B0604020202020204" pitchFamily="34" charset="0"/>
                          <a:cs typeface="arial" panose="020B0604020202020204" pitchFamily="34" charset="0"/>
                        </a:rPr>
                        <a:t>lushable</a:t>
                      </a:r>
                      <a:r>
                        <a:rPr lang="en-US" sz="1800" baseline="0" dirty="0">
                          <a:solidFill>
                            <a:srgbClr val="002060"/>
                          </a:solidFill>
                          <a:latin typeface="arial" panose="020B0604020202020204" pitchFamily="34" charset="0"/>
                          <a:cs typeface="arial" panose="020B0604020202020204" pitchFamily="34" charset="0"/>
                        </a:rPr>
                        <a:t> material or other innovative  dressings.</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5432578"/>
                  </a:ext>
                </a:extLst>
              </a:tr>
              <a:tr h="505200">
                <a:tc>
                  <a:txBody>
                    <a:bodyPr/>
                    <a:lstStyle/>
                    <a:p>
                      <a:r>
                        <a:rPr lang="en-US" sz="1800" dirty="0">
                          <a:solidFill>
                            <a:srgbClr val="002060"/>
                          </a:solidFill>
                          <a:latin typeface="arial" panose="020B0604020202020204" pitchFamily="34" charset="0"/>
                          <a:cs typeface="arial" panose="020B0604020202020204" pitchFamily="34" charset="0"/>
                        </a:rPr>
                        <a:t>AllMed</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Mainly</a:t>
                      </a:r>
                      <a:r>
                        <a:rPr lang="en-US" sz="1800" baseline="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OEM/ODM</a:t>
                      </a:r>
                      <a:r>
                        <a:rPr lang="en-US" sz="1800" baseline="0" dirty="0">
                          <a:solidFill>
                            <a:srgbClr val="002060"/>
                          </a:solidFill>
                          <a:latin typeface="arial" panose="020B0604020202020204" pitchFamily="34" charset="0"/>
                          <a:cs typeface="arial" panose="020B0604020202020204" pitchFamily="34" charset="0"/>
                        </a:rPr>
                        <a:t> opportunities.</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59695563"/>
                  </a:ext>
                </a:extLst>
              </a:tr>
              <a:tr h="498280">
                <a:tc>
                  <a:txBody>
                    <a:bodyPr/>
                    <a:lstStyle/>
                    <a:p>
                      <a:r>
                        <a:rPr lang="en-US" sz="1800" dirty="0" err="1">
                          <a:solidFill>
                            <a:srgbClr val="002060"/>
                          </a:solidFill>
                          <a:latin typeface="arial" panose="020B0604020202020204" pitchFamily="34" charset="0"/>
                          <a:cs typeface="arial" panose="020B0604020202020204" pitchFamily="34" charset="0"/>
                        </a:rPr>
                        <a:t>Roosi</a:t>
                      </a:r>
                      <a:r>
                        <a:rPr lang="en-US" sz="1800" baseline="0" dirty="0" err="1">
                          <a:solidFill>
                            <a:srgbClr val="002060"/>
                          </a:solidFill>
                          <a:latin typeface="arial" panose="020B0604020202020204" pitchFamily="34" charset="0"/>
                          <a:cs typeface="arial" panose="020B0604020202020204" pitchFamily="34" charset="0"/>
                        </a:rPr>
                        <a:t>n</a:t>
                      </a:r>
                      <a:r>
                        <a:rPr lang="en-US" sz="1800" baseline="0" dirty="0">
                          <a:solidFill>
                            <a:srgbClr val="002060"/>
                          </a:solidFill>
                          <a:latin typeface="arial" panose="020B0604020202020204" pitchFamily="34" charset="0"/>
                          <a:cs typeface="arial" panose="020B0604020202020204" pitchFamily="34" charset="0"/>
                        </a:rPr>
                        <a:t>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Innovative wound</a:t>
                      </a:r>
                      <a:r>
                        <a:rPr lang="en-US" sz="1800" baseline="0" dirty="0">
                          <a:solidFill>
                            <a:srgbClr val="002060"/>
                          </a:solidFill>
                          <a:latin typeface="arial" panose="020B0604020202020204" pitchFamily="34" charset="0"/>
                          <a:cs typeface="arial" panose="020B0604020202020204" pitchFamily="34" charset="0"/>
                        </a:rPr>
                        <a:t> care products.</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9163355"/>
                  </a:ext>
                </a:extLst>
              </a:tr>
              <a:tr h="498280">
                <a:tc>
                  <a:txBody>
                    <a:bodyPr/>
                    <a:lstStyle/>
                    <a:p>
                      <a:r>
                        <a:rPr lang="en-US" sz="1800" dirty="0">
                          <a:solidFill>
                            <a:srgbClr val="002060"/>
                          </a:solidFill>
                          <a:latin typeface="arial" panose="020B0604020202020204" pitchFamily="34" charset="0"/>
                          <a:cs typeface="arial" panose="020B0604020202020204" pitchFamily="34" charset="0"/>
                        </a:rPr>
                        <a:t>UMT</a:t>
                      </a:r>
                      <a:r>
                        <a:rPr lang="en-US" sz="1800" baseline="0" dirty="0">
                          <a:solidFill>
                            <a:srgbClr val="002060"/>
                          </a:solidFill>
                          <a:latin typeface="arial" panose="020B0604020202020204" pitchFamily="34" charset="0"/>
                          <a:cs typeface="arial" panose="020B0604020202020204" pitchFamily="34" charset="0"/>
                        </a:rPr>
                        <a:t> Medical </a:t>
                      </a:r>
                      <a:endParaRPr lang="en-GB" sz="1800" dirty="0">
                        <a:solidFill>
                          <a:srgbClr val="002060"/>
                        </a:solidFill>
                        <a:latin typeface="arial" panose="020B0604020202020204" pitchFamily="34" charset="0"/>
                        <a:cs typeface="arial" panose="020B0604020202020204" pitchFamily="34" charset="0"/>
                      </a:endParaRPr>
                    </a:p>
                  </a:txBody>
                  <a:tcPr/>
                </a:tc>
                <a:tc>
                  <a:txBody>
                    <a:bodyPr/>
                    <a:lstStyle/>
                    <a:p>
                      <a:r>
                        <a:rPr lang="en-US" sz="1800" dirty="0">
                          <a:solidFill>
                            <a:srgbClr val="002060"/>
                          </a:solidFill>
                          <a:latin typeface="arial" panose="020B0604020202020204" pitchFamily="34" charset="0"/>
                          <a:cs typeface="arial" panose="020B0604020202020204" pitchFamily="34" charset="0"/>
                        </a:rPr>
                        <a:t>Skin care dressings</a:t>
                      </a:r>
                      <a:r>
                        <a:rPr lang="en-US" sz="1800" baseline="0" dirty="0">
                          <a:solidFill>
                            <a:srgbClr val="002060"/>
                          </a:solidFill>
                          <a:latin typeface="arial" panose="020B0604020202020204" pitchFamily="34" charset="0"/>
                          <a:cs typeface="arial" panose="020B0604020202020204" pitchFamily="34" charset="0"/>
                        </a:rPr>
                        <a:t>, absorbable hemostatic dressing, etc.  </a:t>
                      </a:r>
                      <a:endParaRPr lang="en-GB"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0934641"/>
                  </a:ext>
                </a:extLst>
              </a:tr>
            </a:tbl>
          </a:graphicData>
        </a:graphic>
      </p:graphicFrame>
      <p:pic>
        <p:nvPicPr>
          <p:cNvPr id="12" name="Picture 11"/>
          <p:cNvPicPr>
            <a:picLocks noChangeAspect="1"/>
          </p:cNvPicPr>
          <p:nvPr/>
        </p:nvPicPr>
        <p:blipFill>
          <a:blip r:embed="rId5"/>
          <a:stretch>
            <a:fillRect/>
          </a:stretch>
        </p:blipFill>
        <p:spPr>
          <a:xfrm>
            <a:off x="5334000" y="23870"/>
            <a:ext cx="1362075" cy="352425"/>
          </a:xfrm>
          <a:prstGeom prst="rect">
            <a:avLst/>
          </a:prstGeom>
        </p:spPr>
      </p:pic>
      <p:pic>
        <p:nvPicPr>
          <p:cNvPr id="13" name="Picture 12"/>
          <p:cNvPicPr>
            <a:picLocks noChangeAspect="1"/>
          </p:cNvPicPr>
          <p:nvPr/>
        </p:nvPicPr>
        <p:blipFill>
          <a:blip r:embed="rId6"/>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1736416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300" y="604011"/>
            <a:ext cx="11353399" cy="615553"/>
          </a:xfrm>
        </p:spPr>
        <p:txBody>
          <a:bodyPr/>
          <a:lstStyle/>
          <a:p>
            <a:pPr algn="l"/>
            <a:r>
              <a:rPr lang="en-US" dirty="0">
                <a:solidFill>
                  <a:srgbClr val="002060"/>
                </a:solidFill>
              </a:rPr>
              <a:t>High Value Consumables – Overview</a:t>
            </a:r>
            <a:endParaRPr lang="en-GB" dirty="0">
              <a:solidFill>
                <a:srgbClr val="002060"/>
              </a:solidFill>
            </a:endParaRPr>
          </a:p>
        </p:txBody>
      </p:sp>
      <p:pic>
        <p:nvPicPr>
          <p:cNvPr id="7" name="object 3"/>
          <p:cNvPicPr/>
          <p:nvPr/>
        </p:nvPicPr>
        <p:blipFill>
          <a:blip r:embed="rId3" cstate="print"/>
          <a:stretch>
            <a:fillRect/>
          </a:stretch>
        </p:blipFill>
        <p:spPr>
          <a:xfrm>
            <a:off x="9906000" y="5791200"/>
            <a:ext cx="1600200" cy="772813"/>
          </a:xfrm>
          <a:prstGeom prst="rect">
            <a:avLst/>
          </a:prstGeom>
        </p:spPr>
      </p:pic>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23100"/>
            <a:ext cx="8382000" cy="1034900"/>
          </a:xfrm>
          <a:prstGeom prst="rect">
            <a:avLst/>
          </a:prstGeom>
        </p:spPr>
      </p:pic>
      <p:pic>
        <p:nvPicPr>
          <p:cNvPr id="11" name="Content Placeholder 1"/>
          <p:cNvPicPr>
            <a:picLocks noChangeAspect="1"/>
          </p:cNvPicPr>
          <p:nvPr/>
        </p:nvPicPr>
        <p:blipFill rotWithShape="1">
          <a:blip r:embed="rId4" cstate="print">
            <a:extLst>
              <a:ext uri="{28A0092B-C50C-407E-A947-70E740481C1C}">
                <a14:useLocalDpi xmlns:a14="http://schemas.microsoft.com/office/drawing/2010/main" val="0"/>
              </a:ext>
            </a:extLst>
          </a:blip>
          <a:srcRect l="31372"/>
          <a:stretch/>
        </p:blipFill>
        <p:spPr>
          <a:xfrm>
            <a:off x="6858000" y="5823100"/>
            <a:ext cx="5334000" cy="1034900"/>
          </a:xfrm>
          <a:prstGeom prst="rect">
            <a:avLst/>
          </a:prstGeom>
        </p:spPr>
      </p:pic>
      <p:sp>
        <p:nvSpPr>
          <p:cNvPr id="4" name="Slide Number Placeholder 3"/>
          <p:cNvSpPr>
            <a:spLocks noGrp="1"/>
          </p:cNvSpPr>
          <p:nvPr>
            <p:ph type="sldNum" sz="quarter" idx="4294967295"/>
          </p:nvPr>
        </p:nvSpPr>
        <p:spPr>
          <a:xfrm>
            <a:off x="11835998" y="152400"/>
            <a:ext cx="257175" cy="179536"/>
          </a:xfrm>
        </p:spPr>
        <p:txBody>
          <a:bodyPr/>
          <a:lstStyle/>
          <a:p>
            <a:pPr marL="38100">
              <a:lnSpc>
                <a:spcPts val="1425"/>
              </a:lnSpc>
            </a:pPr>
            <a:fld id="{81D60167-4931-47E6-BA6A-407CBD079E47}" type="slidenum">
              <a:rPr lang="en-GB" smtClean="0">
                <a:solidFill>
                  <a:srgbClr val="002060"/>
                </a:solidFill>
              </a:rPr>
              <a:t>9</a:t>
            </a:fld>
            <a:endParaRPr lang="en-GB" dirty="0">
              <a:solidFill>
                <a:srgbClr val="002060"/>
              </a:solidFill>
            </a:endParaRPr>
          </a:p>
        </p:txBody>
      </p:sp>
      <p:pic>
        <p:nvPicPr>
          <p:cNvPr id="12" name="Picture 11"/>
          <p:cNvPicPr>
            <a:picLocks noChangeAspect="1"/>
          </p:cNvPicPr>
          <p:nvPr/>
        </p:nvPicPr>
        <p:blipFill>
          <a:blip r:embed="rId5"/>
          <a:stretch>
            <a:fillRect/>
          </a:stretch>
        </p:blipFill>
        <p:spPr>
          <a:xfrm>
            <a:off x="5334000" y="23870"/>
            <a:ext cx="1362075" cy="352425"/>
          </a:xfrm>
          <a:prstGeom prst="rect">
            <a:avLst/>
          </a:prstGeom>
        </p:spPr>
      </p:pic>
      <p:sp>
        <p:nvSpPr>
          <p:cNvPr id="3" name="Rectangle 2"/>
          <p:cNvSpPr/>
          <p:nvPr/>
        </p:nvSpPr>
        <p:spPr>
          <a:xfrm>
            <a:off x="419300" y="1720839"/>
            <a:ext cx="11086900" cy="2308324"/>
          </a:xfrm>
          <a:prstGeom prst="rect">
            <a:avLst/>
          </a:prstGeom>
        </p:spPr>
        <p:txBody>
          <a:bodyPr wrap="square">
            <a:spAutoFit/>
          </a:bodyPr>
          <a:lstStyle/>
          <a:p>
            <a:pPr marL="285750" indent="-285750">
              <a:buFont typeface="Arial" panose="020B0604020202020204" pitchFamily="34" charset="0"/>
              <a:buChar char="•"/>
              <a:defRPr/>
            </a:pPr>
            <a:r>
              <a:rPr lang="en-US" altLang="zh-CN" kern="0" dirty="0">
                <a:solidFill>
                  <a:srgbClr val="002060"/>
                </a:solidFill>
                <a:latin typeface="Arial"/>
                <a:ea typeface="+mj-ea"/>
                <a:cs typeface="Arial"/>
                <a:sym typeface="+mn-ea"/>
              </a:rPr>
              <a:t>Orthopedics, Cardiovascular, Neurology, Ophthalmology</a:t>
            </a:r>
          </a:p>
          <a:p>
            <a:pPr marL="285750" indent="-285750">
              <a:buFont typeface="Arial" panose="020B0604020202020204" pitchFamily="34" charset="0"/>
              <a:buChar char="•"/>
              <a:defRPr/>
            </a:pPr>
            <a:endParaRPr lang="en-US" altLang="zh-CN" kern="0" dirty="0">
              <a:solidFill>
                <a:srgbClr val="002060"/>
              </a:solidFill>
              <a:latin typeface="Arial"/>
              <a:ea typeface="+mj-ea"/>
              <a:cs typeface="Arial"/>
              <a:sym typeface="+mn-ea"/>
            </a:endParaRPr>
          </a:p>
          <a:p>
            <a:pPr marL="285750" indent="-285750">
              <a:buFont typeface="Arial" panose="020B0604020202020204" pitchFamily="34" charset="0"/>
              <a:buChar char="•"/>
              <a:defRPr/>
            </a:pPr>
            <a:r>
              <a:rPr lang="en-US" altLang="zh-CN" kern="0" dirty="0">
                <a:solidFill>
                  <a:srgbClr val="002060"/>
                </a:solidFill>
                <a:latin typeface="Arial"/>
                <a:ea typeface="+mj-ea"/>
                <a:cs typeface="Arial"/>
                <a:sym typeface="+mn-ea"/>
              </a:rPr>
              <a:t>Market size at </a:t>
            </a:r>
            <a:r>
              <a:rPr lang="en-US" altLang="zh-CN" kern="0" dirty="0">
                <a:solidFill>
                  <a:srgbClr val="FF0000"/>
                </a:solidFill>
                <a:latin typeface="Arial"/>
                <a:ea typeface="+mj-ea"/>
                <a:cs typeface="Arial"/>
                <a:sym typeface="+mn-ea"/>
              </a:rPr>
              <a:t>CNY129 billion </a:t>
            </a:r>
            <a:r>
              <a:rPr lang="en-US" altLang="zh-CN" kern="0" dirty="0">
                <a:solidFill>
                  <a:srgbClr val="002060"/>
                </a:solidFill>
                <a:latin typeface="Arial"/>
                <a:ea typeface="+mj-ea"/>
                <a:cs typeface="Arial"/>
                <a:sym typeface="+mn-ea"/>
              </a:rPr>
              <a:t>in 2019, with c</a:t>
            </a:r>
            <a:r>
              <a:rPr lang="en-US" altLang="zh-CN" kern="0" dirty="0">
                <a:solidFill>
                  <a:srgbClr val="002060"/>
                </a:solidFill>
                <a:latin typeface="Arial"/>
                <a:cs typeface="Arial"/>
                <a:sym typeface="+mn-ea"/>
              </a:rPr>
              <a:t>ardiovascular and orthopedics accounting for 35.74% and 26.74% respectively. </a:t>
            </a:r>
          </a:p>
          <a:p>
            <a:pPr marL="285750" indent="-285750">
              <a:buFont typeface="Arial" panose="020B0604020202020204" pitchFamily="34" charset="0"/>
              <a:buChar char="•"/>
              <a:defRPr/>
            </a:pPr>
            <a:endParaRPr lang="en-US" altLang="zh-CN" kern="0" dirty="0">
              <a:solidFill>
                <a:srgbClr val="002060"/>
              </a:solidFill>
              <a:latin typeface="Arial"/>
              <a:cs typeface="Arial"/>
              <a:sym typeface="+mn-ea"/>
            </a:endParaRPr>
          </a:p>
          <a:p>
            <a:pPr marL="285750" indent="-285750">
              <a:buFont typeface="Arial" panose="020B0604020202020204" pitchFamily="34" charset="0"/>
              <a:buChar char="•"/>
              <a:defRPr/>
            </a:pPr>
            <a:r>
              <a:rPr lang="en-US" altLang="zh-CN" kern="0" dirty="0">
                <a:solidFill>
                  <a:srgbClr val="002060"/>
                </a:solidFill>
                <a:latin typeface="Arial"/>
                <a:ea typeface="+mj-ea"/>
                <a:cs typeface="Arial"/>
                <a:sym typeface="+mn-ea"/>
              </a:rPr>
              <a:t>Heavily influenced by Volume-based Procurement which now applied on Vascular, non-pacemaker, vascular, ophthalmic </a:t>
            </a:r>
            <a:r>
              <a:rPr lang="en-US" altLang="zh-CN" kern="0" dirty="0" err="1">
                <a:solidFill>
                  <a:srgbClr val="002060"/>
                </a:solidFill>
                <a:latin typeface="Arial"/>
                <a:ea typeface="+mj-ea"/>
                <a:cs typeface="Arial"/>
                <a:sym typeface="+mn-ea"/>
              </a:rPr>
              <a:t>productsm</a:t>
            </a:r>
            <a:r>
              <a:rPr lang="en-US" altLang="zh-CN" kern="0" dirty="0">
                <a:solidFill>
                  <a:srgbClr val="002060"/>
                </a:solidFill>
                <a:latin typeface="Arial"/>
                <a:ea typeface="+mj-ea"/>
                <a:cs typeface="Arial"/>
                <a:sym typeface="+mn-ea"/>
              </a:rPr>
              <a:t>, artificial hip joint, artificial knee joint, defibrillator, </a:t>
            </a:r>
            <a:r>
              <a:rPr lang="en-US" altLang="zh-CN" kern="0" dirty="0" err="1">
                <a:solidFill>
                  <a:srgbClr val="002060"/>
                </a:solidFill>
                <a:latin typeface="Arial"/>
                <a:ea typeface="+mj-ea"/>
                <a:cs typeface="Arial"/>
                <a:sym typeface="+mn-ea"/>
              </a:rPr>
              <a:t>occluder</a:t>
            </a:r>
            <a:r>
              <a:rPr lang="en-US" altLang="zh-CN" kern="0" dirty="0">
                <a:solidFill>
                  <a:srgbClr val="002060"/>
                </a:solidFill>
                <a:latin typeface="Arial"/>
                <a:ea typeface="+mj-ea"/>
                <a:cs typeface="Arial"/>
                <a:sym typeface="+mn-ea"/>
              </a:rPr>
              <a:t>, </a:t>
            </a:r>
            <a:r>
              <a:rPr lang="en-US" altLang="zh-CN" kern="0" dirty="0" err="1">
                <a:solidFill>
                  <a:srgbClr val="002060"/>
                </a:solidFill>
                <a:latin typeface="Arial"/>
                <a:ea typeface="+mj-ea"/>
                <a:cs typeface="Arial"/>
                <a:sym typeface="+mn-ea"/>
              </a:rPr>
              <a:t>orthopaedic</a:t>
            </a:r>
            <a:r>
              <a:rPr lang="en-US" altLang="zh-CN" kern="0" dirty="0">
                <a:solidFill>
                  <a:srgbClr val="002060"/>
                </a:solidFill>
                <a:latin typeface="Arial"/>
                <a:ea typeface="+mj-ea"/>
                <a:cs typeface="Arial"/>
                <a:sym typeface="+mn-ea"/>
              </a:rPr>
              <a:t> material, stapler</a:t>
            </a:r>
            <a:endParaRPr lang="en-US" altLang="zh-CN" kern="0" dirty="0">
              <a:solidFill>
                <a:srgbClr val="002060"/>
              </a:solidFill>
              <a:latin typeface="Arial"/>
              <a:ea typeface="+mj-ea"/>
              <a:cs typeface="Arial"/>
            </a:endParaRPr>
          </a:p>
        </p:txBody>
      </p:sp>
      <p:pic>
        <p:nvPicPr>
          <p:cNvPr id="13" name="Picture 12"/>
          <p:cNvPicPr>
            <a:picLocks noChangeAspect="1"/>
          </p:cNvPicPr>
          <p:nvPr/>
        </p:nvPicPr>
        <p:blipFill>
          <a:blip r:embed="rId6"/>
          <a:stretch>
            <a:fillRect/>
          </a:stretch>
        </p:blipFill>
        <p:spPr>
          <a:xfrm>
            <a:off x="10059585" y="6089173"/>
            <a:ext cx="1905000" cy="621833"/>
          </a:xfrm>
          <a:prstGeom prst="rect">
            <a:avLst/>
          </a:prstGeom>
        </p:spPr>
      </p:pic>
    </p:spTree>
    <p:extLst>
      <p:ext uri="{BB962C8B-B14F-4D97-AF65-F5344CB8AC3E}">
        <p14:creationId xmlns:p14="http://schemas.microsoft.com/office/powerpoint/2010/main" val="2167636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fe137fbc-c082-46a9-9e52-861b087f414a}"/>
  <p:tag name="TABLE_ENDDRAG_ORIGIN_RECT" val="738*296"/>
  <p:tag name="TABLE_ENDDRAG_RECT" val="105*105*738*296"/>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108fc88f-55de-4e58-bfc8-062ab4b72b6f}"/>
  <p:tag name="TABLE_ENDDRAG_ORIGIN_RECT" val="631*314"/>
  <p:tag name="TABLE_ENDDRAG_RECT" val="66*94*631*3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2C9FB15D2A9642944F9E40E19F31FB" ma:contentTypeVersion="14" ma:contentTypeDescription="Create a new document." ma:contentTypeScope="" ma:versionID="653105ca21f69a77829fb668fd372075">
  <xsd:schema xmlns:xsd="http://www.w3.org/2001/XMLSchema" xmlns:xs="http://www.w3.org/2001/XMLSchema" xmlns:p="http://schemas.microsoft.com/office/2006/metadata/properties" xmlns:ns3="bf0587d9-6eb3-47b4-bb3e-945962f625b6" xmlns:ns4="a63d8a0e-47ae-4fed-acca-54e9ff3f4684" targetNamespace="http://schemas.microsoft.com/office/2006/metadata/properties" ma:root="true" ma:fieldsID="2efe7954a495c23b18ea209979943272" ns3:_="" ns4:_="">
    <xsd:import namespace="bf0587d9-6eb3-47b4-bb3e-945962f625b6"/>
    <xsd:import namespace="a63d8a0e-47ae-4fed-acca-54e9ff3f468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0587d9-6eb3-47b4-bb3e-945962f62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3d8a0e-47ae-4fed-acca-54e9ff3f46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44942E-07AC-4B15-847F-B670DBD714FC}">
  <ds:schemaRefs>
    <ds:schemaRef ds:uri="http://schemas.microsoft.com/sharepoint/v3/contenttype/forms"/>
  </ds:schemaRefs>
</ds:datastoreItem>
</file>

<file path=customXml/itemProps2.xml><?xml version="1.0" encoding="utf-8"?>
<ds:datastoreItem xmlns:ds="http://schemas.openxmlformats.org/officeDocument/2006/customXml" ds:itemID="{E6D3CFC6-2E2E-48C9-A89C-7929D7C27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0587d9-6eb3-47b4-bb3e-945962f625b6"/>
    <ds:schemaRef ds:uri="a63d8a0e-47ae-4fed-acca-54e9ff3f46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E178AD-00B2-454B-884F-2912832FC3FA}">
  <ds:schemaRefs>
    <ds:schemaRef ds:uri="http://purl.org/dc/terms/"/>
    <ds:schemaRef ds:uri="http://schemas.microsoft.com/office/2006/documentManagement/types"/>
    <ds:schemaRef ds:uri="http://purl.org/dc/dcmitype/"/>
    <ds:schemaRef ds:uri="http://schemas.microsoft.com/office/infopath/2007/PartnerControls"/>
    <ds:schemaRef ds:uri="bf0587d9-6eb3-47b4-bb3e-945962f625b6"/>
    <ds:schemaRef ds:uri="http://purl.org/dc/elements/1.1/"/>
    <ds:schemaRef ds:uri="http://schemas.microsoft.com/office/2006/metadata/properties"/>
    <ds:schemaRef ds:uri="a63d8a0e-47ae-4fed-acca-54e9ff3f468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7861</TotalTime>
  <Words>3474</Words>
  <Application>Microsoft Office PowerPoint</Application>
  <PresentationFormat>宽屏</PresentationFormat>
  <Paragraphs>404</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Arial</vt:lpstr>
      <vt:lpstr>Arial</vt:lpstr>
      <vt:lpstr>Calibri</vt:lpstr>
      <vt:lpstr>Wingdings</vt:lpstr>
      <vt:lpstr>Office Theme</vt:lpstr>
      <vt:lpstr>Medical Devices: Why China and where are the opportunities?</vt:lpstr>
      <vt:lpstr>Content</vt:lpstr>
      <vt:lpstr>China’s Healthcare post-Covid</vt:lpstr>
      <vt:lpstr>PowerPoint 演示文稿</vt:lpstr>
      <vt:lpstr>IVD – Overview</vt:lpstr>
      <vt:lpstr>IVD – China demand </vt:lpstr>
      <vt:lpstr>Wound Care - Overview</vt:lpstr>
      <vt:lpstr>Wound Care - China Demand</vt:lpstr>
      <vt:lpstr>High Value Consumables – Overview</vt:lpstr>
      <vt:lpstr>High Value Consumables – Overview</vt:lpstr>
      <vt:lpstr>Imaging - Overview</vt:lpstr>
      <vt:lpstr>Imaging – China Demand</vt:lpstr>
      <vt:lpstr>Other Subsector Opportunities  </vt:lpstr>
      <vt:lpstr>Case Study : AK Medical and JRI</vt:lpstr>
      <vt:lpstr>Case Studies  </vt:lpstr>
      <vt:lpstr>Doing Business in China </vt:lpstr>
      <vt:lpstr>Events and DIT Support</vt:lpstr>
      <vt:lpstr>Upcoming Events 2022</vt:lpstr>
      <vt:lpstr>DIT Digital Platform</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consectetur  adipiscing elit</dc:title>
  <dc:creator>Cui Xuan</dc:creator>
  <cp:lastModifiedBy>HUANG YAO</cp:lastModifiedBy>
  <cp:revision>214</cp:revision>
  <dcterms:created xsi:type="dcterms:W3CDTF">2021-06-08T16:53:37Z</dcterms:created>
  <dcterms:modified xsi:type="dcterms:W3CDTF">2022-10-07T06:35:04Z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b7b28b-6852-4761-8545-22cc044ea091_Enabled">
    <vt:lpwstr>true</vt:lpwstr>
  </property>
  <property fmtid="{D5CDD505-2E9C-101B-9397-08002B2CF9AE}" pid="3" name="MSIP_Label_deb7b28b-6852-4761-8545-22cc044ea091_SetDate">
    <vt:lpwstr>2021-06-08T16:54:26Z</vt:lpwstr>
  </property>
  <property fmtid="{D5CDD505-2E9C-101B-9397-08002B2CF9AE}" pid="4" name="MSIP_Label_deb7b28b-6852-4761-8545-22cc044ea091_Method">
    <vt:lpwstr>Privileged</vt:lpwstr>
  </property>
  <property fmtid="{D5CDD505-2E9C-101B-9397-08002B2CF9AE}" pid="5" name="MSIP_Label_deb7b28b-6852-4761-8545-22cc044ea091_Name">
    <vt:lpwstr>OS</vt:lpwstr>
  </property>
  <property fmtid="{D5CDD505-2E9C-101B-9397-08002B2CF9AE}" pid="6" name="MSIP_Label_deb7b28b-6852-4761-8545-22cc044ea091_SiteId">
    <vt:lpwstr>8fa217ec-33aa-46fb-ad96-dfe68006bb86</vt:lpwstr>
  </property>
  <property fmtid="{D5CDD505-2E9C-101B-9397-08002B2CF9AE}" pid="7" name="MSIP_Label_deb7b28b-6852-4761-8545-22cc044ea091_ActionId">
    <vt:lpwstr>6a295c9a-4318-4a84-b71f-cdf13adb9fc2</vt:lpwstr>
  </property>
  <property fmtid="{D5CDD505-2E9C-101B-9397-08002B2CF9AE}" pid="8" name="MSIP_Label_deb7b28b-6852-4761-8545-22cc044ea091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OFFICIAL-SENSITIVE</vt:lpwstr>
  </property>
  <property fmtid="{D5CDD505-2E9C-101B-9397-08002B2CF9AE}" pid="11" name="ClassificationContentMarkingHeaderLocations">
    <vt:lpwstr>Office Theme:9</vt:lpwstr>
  </property>
  <property fmtid="{D5CDD505-2E9C-101B-9397-08002B2CF9AE}" pid="12" name="ClassificationContentMarkingHeaderText">
    <vt:lpwstr>OFFICIAL-SENSITIVE</vt:lpwstr>
  </property>
  <property fmtid="{D5CDD505-2E9C-101B-9397-08002B2CF9AE}" pid="13" name="ContentTypeId">
    <vt:lpwstr>0x010100202C9FB15D2A9642944F9E40E19F31FB</vt:lpwstr>
  </property>
</Properties>
</file>