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70" r:id="rId7"/>
    <p:sldId id="264" r:id="rId8"/>
    <p:sldId id="284" r:id="rId9"/>
    <p:sldId id="268" r:id="rId10"/>
    <p:sldId id="287" r:id="rId11"/>
    <p:sldId id="288" r:id="rId12"/>
    <p:sldId id="289" r:id="rId13"/>
    <p:sldId id="267" r:id="rId14"/>
    <p:sldId id="290" r:id="rId15"/>
    <p:sldId id="263" r:id="rId16"/>
    <p:sldId id="293" r:id="rId17"/>
    <p:sldId id="283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4EE"/>
    <a:srgbClr val="42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34977-1FC1-8040-AFE4-F291ACAF03FD}" v="5" dt="2021-06-28T14:21:02.3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>
      <p:cViewPr>
        <p:scale>
          <a:sx n="63" d="100"/>
          <a:sy n="63" d="100"/>
        </p:scale>
        <p:origin x="7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, Damien (Trade)" userId="66700bca-ec8a-4da7-86ed-87ccfb5831d7" providerId="ADAL" clId="{21934977-1FC1-8040-AFE4-F291ACAF03FD}"/>
    <pc:docChg chg="undo custSel mod addSld delSld modSld modMainMaster">
      <pc:chgData name="Roberts, Damien (Trade)" userId="66700bca-ec8a-4da7-86ed-87ccfb5831d7" providerId="ADAL" clId="{21934977-1FC1-8040-AFE4-F291ACAF03FD}" dt="2021-06-28T14:21:02.341" v="24" actId="167"/>
      <pc:docMkLst>
        <pc:docMk/>
      </pc:docMkLst>
      <pc:sldChg chg="modSp mod">
        <pc:chgData name="Roberts, Damien (Trade)" userId="66700bca-ec8a-4da7-86ed-87ccfb5831d7" providerId="ADAL" clId="{21934977-1FC1-8040-AFE4-F291ACAF03FD}" dt="2021-06-08T16:54:31.897" v="3" actId="1076"/>
        <pc:sldMkLst>
          <pc:docMk/>
          <pc:sldMk cId="0" sldId="256"/>
        </pc:sldMkLst>
        <pc:grpChg chg="mod">
          <ac:chgData name="Roberts, Damien (Trade)" userId="66700bca-ec8a-4da7-86ed-87ccfb5831d7" providerId="ADAL" clId="{21934977-1FC1-8040-AFE4-F291ACAF03FD}" dt="2021-06-08T16:54:31.897" v="3" actId="1076"/>
          <ac:grpSpMkLst>
            <pc:docMk/>
            <pc:sldMk cId="0" sldId="256"/>
            <ac:grpSpMk id="4" creationId="{00000000-0000-0000-0000-000000000000}"/>
          </ac:grpSpMkLst>
        </pc:grpChg>
      </pc:sldChg>
      <pc:sldChg chg="modSp mod">
        <pc:chgData name="Roberts, Damien (Trade)" userId="66700bca-ec8a-4da7-86ed-87ccfb5831d7" providerId="ADAL" clId="{21934977-1FC1-8040-AFE4-F291ACAF03FD}" dt="2021-06-08T16:55:00.424" v="5" actId="1076"/>
        <pc:sldMkLst>
          <pc:docMk/>
          <pc:sldMk cId="0" sldId="262"/>
        </pc:sldMkLst>
        <pc:picChg chg="mod">
          <ac:chgData name="Roberts, Damien (Trade)" userId="66700bca-ec8a-4da7-86ed-87ccfb5831d7" providerId="ADAL" clId="{21934977-1FC1-8040-AFE4-F291ACAF03FD}" dt="2021-06-08T16:55:00.424" v="5" actId="1076"/>
          <ac:picMkLst>
            <pc:docMk/>
            <pc:sldMk cId="0" sldId="262"/>
            <ac:picMk id="2" creationId="{00000000-0000-0000-0000-000000000000}"/>
          </ac:picMkLst>
        </pc:picChg>
      </pc:sldChg>
      <pc:sldChg chg="modSp mod">
        <pc:chgData name="Roberts, Damien (Trade)" userId="66700bca-ec8a-4da7-86ed-87ccfb5831d7" providerId="ADAL" clId="{21934977-1FC1-8040-AFE4-F291ACAF03FD}" dt="2021-06-08T16:55:53.002" v="13" actId="732"/>
        <pc:sldMkLst>
          <pc:docMk/>
          <pc:sldMk cId="0" sldId="266"/>
        </pc:sldMkLst>
        <pc:picChg chg="mod modCrop">
          <ac:chgData name="Roberts, Damien (Trade)" userId="66700bca-ec8a-4da7-86ed-87ccfb5831d7" providerId="ADAL" clId="{21934977-1FC1-8040-AFE4-F291ACAF03FD}" dt="2021-06-08T16:55:53.002" v="13" actId="732"/>
          <ac:picMkLst>
            <pc:docMk/>
            <pc:sldMk cId="0" sldId="266"/>
            <ac:picMk id="8" creationId="{00000000-0000-0000-0000-000000000000}"/>
          </ac:picMkLst>
        </pc:picChg>
      </pc:sldChg>
      <pc:sldChg chg="addSp delSp modSp mod">
        <pc:chgData name="Roberts, Damien (Trade)" userId="66700bca-ec8a-4da7-86ed-87ccfb5831d7" providerId="ADAL" clId="{21934977-1FC1-8040-AFE4-F291ACAF03FD}" dt="2021-06-28T14:21:02.341" v="24" actId="167"/>
        <pc:sldMkLst>
          <pc:docMk/>
          <pc:sldMk cId="0" sldId="270"/>
        </pc:sldMkLst>
        <pc:spChg chg="add mod">
          <ac:chgData name="Roberts, Damien (Trade)" userId="66700bca-ec8a-4da7-86ed-87ccfb5831d7" providerId="ADAL" clId="{21934977-1FC1-8040-AFE4-F291ACAF03FD}" dt="2021-06-28T14:21:02.341" v="24" actId="167"/>
          <ac:spMkLst>
            <pc:docMk/>
            <pc:sldMk cId="0" sldId="270"/>
            <ac:spMk id="7" creationId="{92B773F1-E8E7-6B45-912E-0FAF5D1F8DBD}"/>
          </ac:spMkLst>
        </pc:spChg>
        <pc:picChg chg="del">
          <ac:chgData name="Roberts, Damien (Trade)" userId="66700bca-ec8a-4da7-86ed-87ccfb5831d7" providerId="ADAL" clId="{21934977-1FC1-8040-AFE4-F291ACAF03FD}" dt="2021-06-28T14:20:55.346" v="22" actId="478"/>
          <ac:picMkLst>
            <pc:docMk/>
            <pc:sldMk cId="0" sldId="270"/>
            <ac:picMk id="2" creationId="{00000000-0000-0000-0000-000000000000}"/>
          </ac:picMkLst>
        </pc:picChg>
      </pc:sldChg>
      <pc:sldChg chg="addSp delSp modSp mod">
        <pc:chgData name="Roberts, Damien (Trade)" userId="66700bca-ec8a-4da7-86ed-87ccfb5831d7" providerId="ADAL" clId="{21934977-1FC1-8040-AFE4-F291ACAF03FD}" dt="2021-06-28T14:20:41.050" v="21" actId="167"/>
        <pc:sldMkLst>
          <pc:docMk/>
          <pc:sldMk cId="0" sldId="272"/>
        </pc:sldMkLst>
        <pc:spChg chg="add mod">
          <ac:chgData name="Roberts, Damien (Trade)" userId="66700bca-ec8a-4da7-86ed-87ccfb5831d7" providerId="ADAL" clId="{21934977-1FC1-8040-AFE4-F291ACAF03FD}" dt="2021-06-28T14:20:41.050" v="21" actId="167"/>
          <ac:spMkLst>
            <pc:docMk/>
            <pc:sldMk cId="0" sldId="272"/>
            <ac:spMk id="4" creationId="{B08EFE7F-A613-444D-B12B-F94C74B67C1D}"/>
          </ac:spMkLst>
        </pc:spChg>
        <pc:picChg chg="del">
          <ac:chgData name="Roberts, Damien (Trade)" userId="66700bca-ec8a-4da7-86ed-87ccfb5831d7" providerId="ADAL" clId="{21934977-1FC1-8040-AFE4-F291ACAF03FD}" dt="2021-06-28T14:20:35.564" v="19" actId="478"/>
          <ac:picMkLst>
            <pc:docMk/>
            <pc:sldMk cId="0" sldId="272"/>
            <ac:picMk id="2" creationId="{00000000-0000-0000-0000-000000000000}"/>
          </ac:picMkLst>
        </pc:picChg>
      </pc:sldChg>
      <pc:sldChg chg="addSp delSp modSp mod">
        <pc:chgData name="Roberts, Damien (Trade)" userId="66700bca-ec8a-4da7-86ed-87ccfb5831d7" providerId="ADAL" clId="{21934977-1FC1-8040-AFE4-F291ACAF03FD}" dt="2021-06-24T14:28:54.500" v="18"/>
        <pc:sldMkLst>
          <pc:docMk/>
          <pc:sldMk cId="0" sldId="274"/>
        </pc:sldMkLst>
        <pc:spChg chg="add del mod">
          <ac:chgData name="Roberts, Damien (Trade)" userId="66700bca-ec8a-4da7-86ed-87ccfb5831d7" providerId="ADAL" clId="{21934977-1FC1-8040-AFE4-F291ACAF03FD}" dt="2021-06-24T14:28:54.500" v="18"/>
          <ac:spMkLst>
            <pc:docMk/>
            <pc:sldMk cId="0" sldId="274"/>
            <ac:spMk id="11" creationId="{1E71D754-4222-F640-A14E-32374EFFA168}"/>
          </ac:spMkLst>
        </pc:spChg>
      </pc:sldChg>
      <pc:sldChg chg="add del">
        <pc:chgData name="Roberts, Damien (Trade)" userId="66700bca-ec8a-4da7-86ed-87ccfb5831d7" providerId="ADAL" clId="{21934977-1FC1-8040-AFE4-F291ACAF03FD}" dt="2021-06-08T16:56:49.045" v="15" actId="2890"/>
        <pc:sldMkLst>
          <pc:docMk/>
          <pc:sldMk cId="2965796293" sldId="284"/>
        </pc:sldMkLst>
      </pc:sldChg>
      <pc:sldMasterChg chg="addSp mod">
        <pc:chgData name="Roberts, Damien (Trade)" userId="66700bca-ec8a-4da7-86ed-87ccfb5831d7" providerId="ADAL" clId="{21934977-1FC1-8040-AFE4-F291ACAF03FD}" dt="2021-06-08T16:54:26.625" v="0" actId="33475"/>
        <pc:sldMasterMkLst>
          <pc:docMk/>
          <pc:sldMasterMk cId="0" sldId="2147483648"/>
        </pc:sldMasterMkLst>
        <pc:spChg chg="add">
          <ac:chgData name="Roberts, Damien (Trade)" userId="66700bca-ec8a-4da7-86ed-87ccfb5831d7" providerId="ADAL" clId="{21934977-1FC1-8040-AFE4-F291ACAF03FD}" dt="2021-06-08T16:54:26.625" v="0" actId="33475"/>
          <ac:spMkLst>
            <pc:docMk/>
            <pc:sldMasterMk cId="0" sldId="2147483648"/>
            <ac:spMk id="9" creationId="{2A6AFB0F-2E83-FD4B-9544-25054DB23F30}"/>
          </ac:spMkLst>
        </pc:spChg>
        <pc:spChg chg="add">
          <ac:chgData name="Roberts, Damien (Trade)" userId="66700bca-ec8a-4da7-86ed-87ccfb5831d7" providerId="ADAL" clId="{21934977-1FC1-8040-AFE4-F291ACAF03FD}" dt="2021-06-08T16:54:26.625" v="0" actId="33475"/>
          <ac:spMkLst>
            <pc:docMk/>
            <pc:sldMasterMk cId="0" sldId="2147483648"/>
            <ac:spMk id="10" creationId="{8F4380B2-5273-244B-A250-195E08BEA6A6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6361C-5AF7-4D0B-A4A0-D4D175FB39A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FAC8A90-B138-4F43-B541-B41BC8152F81}">
      <dgm:prSet phldrT="[Text]"/>
      <dgm:spPr/>
      <dgm:t>
        <a:bodyPr/>
        <a:lstStyle/>
        <a:p>
          <a:r>
            <a:rPr lang="en-GB" b="1" i="0" smtClean="0">
              <a:latin typeface="Arial" panose="020B0604020202020204" pitchFamily="34" charset="0"/>
              <a:cs typeface="Arial" panose="020B0604020202020204" pitchFamily="34" charset="0"/>
            </a:rPr>
            <a:t>Approval Processes at COFEPRIS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F909B-05B8-4A57-A06B-3B50663560A0}" type="parTrans" cxnId="{07D56F02-34D4-4F3C-9A34-F07A277593C7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540ED-2ECB-4B65-AD25-B371C410E01F}" type="sibTrans" cxnId="{07D56F02-34D4-4F3C-9A34-F07A277593C7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1E5BC-8140-46D8-9E81-04528A89031A}">
      <dgm:prSet phldrT="[Text]"/>
      <dgm:spPr/>
      <dgm:t>
        <a:bodyPr/>
        <a:lstStyle/>
        <a:p>
          <a:r>
            <a:rPr lang="en-GB" b="1" i="0" dirty="0" smtClean="0">
              <a:latin typeface="Arial" panose="020B0604020202020204" pitchFamily="34" charset="0"/>
              <a:cs typeface="Arial" panose="020B0604020202020204" pitchFamily="34" charset="0"/>
            </a:rPr>
            <a:t>Mexico - Pharma - Open International Tender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EDD6C-2546-4D83-BA75-3D198669A726}" type="parTrans" cxnId="{BD119FED-9840-426F-9E2E-9DDB45FE5B2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58818-F773-4DBA-A68C-9C2CE0EF3049}" type="sibTrans" cxnId="{BD119FED-9840-426F-9E2E-9DDB45FE5B2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E8FDA-2F33-4392-BA8E-B8BFC012809B}">
      <dgm:prSet phldrT="[Text]"/>
      <dgm:spPr/>
      <dgm:t>
        <a:bodyPr/>
        <a:lstStyle/>
        <a:p>
          <a:r>
            <a:rPr lang="en-GB" b="1" i="0" dirty="0" smtClean="0">
              <a:latin typeface="Arial" panose="020B0604020202020204" pitchFamily="34" charset="0"/>
              <a:cs typeface="Arial" panose="020B0604020202020204" pitchFamily="34" charset="0"/>
            </a:rPr>
            <a:t>Approval process for influenza vaccine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62E3F-FC39-4F45-8BE8-6AF92C44F091}" type="parTrans" cxnId="{90ECC2E2-2716-4B60-BE04-75C84C5B593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F395A-0BF9-4FD2-A8FF-B6ED5891B7FD}" type="sibTrans" cxnId="{90ECC2E2-2716-4B60-BE04-75C84C5B593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2F092-5646-401D-8B8C-B4BB256FEE56}">
      <dgm:prSet phldrT="[Text]"/>
      <dgm:spPr/>
      <dgm:t>
        <a:bodyPr/>
        <a:lstStyle/>
        <a:p>
          <a:r>
            <a:rPr lang="en-GB" b="1" i="0" dirty="0" smtClean="0">
              <a:latin typeface="Arial" panose="020B0604020202020204" pitchFamily="34" charset="0"/>
              <a:cs typeface="Arial" panose="020B0604020202020204" pitchFamily="34" charset="0"/>
            </a:rPr>
            <a:t>Strengthening of the HTA Agency in Mexico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A45A1-D724-412E-A193-1E90A008121D}" type="parTrans" cxnId="{1210D5BF-E666-44AF-BFA5-B9EB955AD35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ACD7E-8330-4AD2-B12A-F4BE408D66B0}" type="sibTrans" cxnId="{1210D5BF-E666-44AF-BFA5-B9EB955AD35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4197E-B135-4454-9D6E-6BAE6D43720B}" type="pres">
      <dgm:prSet presAssocID="{1E56361C-5AF7-4D0B-A4A0-D4D175FB39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15E21-BA26-493E-BFBC-844CF9916C21}" type="pres">
      <dgm:prSet presAssocID="{7FAC8A90-B138-4F43-B541-B41BC8152F81}" presName="parentLin" presStyleCnt="0"/>
      <dgm:spPr/>
      <dgm:t>
        <a:bodyPr/>
        <a:lstStyle/>
        <a:p>
          <a:endParaRPr lang="en-US"/>
        </a:p>
      </dgm:t>
    </dgm:pt>
    <dgm:pt modelId="{71C30FA7-5E16-4730-B147-7C90066081E9}" type="pres">
      <dgm:prSet presAssocID="{7FAC8A90-B138-4F43-B541-B41BC8152F8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1A75E8A-E01A-47C6-8A2B-AB58FC77BA25}" type="pres">
      <dgm:prSet presAssocID="{7FAC8A90-B138-4F43-B541-B41BC8152F8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00035-4168-4120-830F-4C9D8A90B8FB}" type="pres">
      <dgm:prSet presAssocID="{7FAC8A90-B138-4F43-B541-B41BC8152F81}" presName="negativeSpace" presStyleCnt="0"/>
      <dgm:spPr/>
      <dgm:t>
        <a:bodyPr/>
        <a:lstStyle/>
        <a:p>
          <a:endParaRPr lang="en-US"/>
        </a:p>
      </dgm:t>
    </dgm:pt>
    <dgm:pt modelId="{3533E128-60C0-49A0-88BB-9118877CDF3C}" type="pres">
      <dgm:prSet presAssocID="{7FAC8A90-B138-4F43-B541-B41BC8152F8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9686A-C7E8-4CF8-9FE7-54B8F5672049}" type="pres">
      <dgm:prSet presAssocID="{FB2540ED-2ECB-4B65-AD25-B371C410E01F}" presName="spaceBetweenRectangles" presStyleCnt="0"/>
      <dgm:spPr/>
      <dgm:t>
        <a:bodyPr/>
        <a:lstStyle/>
        <a:p>
          <a:endParaRPr lang="en-US"/>
        </a:p>
      </dgm:t>
    </dgm:pt>
    <dgm:pt modelId="{09AEF0E6-8675-47C4-891B-88B4F6217DED}" type="pres">
      <dgm:prSet presAssocID="{1122F092-5646-401D-8B8C-B4BB256FEE56}" presName="parentLin" presStyleCnt="0"/>
      <dgm:spPr/>
      <dgm:t>
        <a:bodyPr/>
        <a:lstStyle/>
        <a:p>
          <a:endParaRPr lang="en-US"/>
        </a:p>
      </dgm:t>
    </dgm:pt>
    <dgm:pt modelId="{2FA0506F-7D5C-430F-9284-E2814552AB9D}" type="pres">
      <dgm:prSet presAssocID="{1122F092-5646-401D-8B8C-B4BB256FEE5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9B891F8-A88E-4700-BA29-3C58E0FC151C}" type="pres">
      <dgm:prSet presAssocID="{1122F092-5646-401D-8B8C-B4BB256FEE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C414A-5707-43C8-9327-2529A3EF48C9}" type="pres">
      <dgm:prSet presAssocID="{1122F092-5646-401D-8B8C-B4BB256FEE56}" presName="negativeSpace" presStyleCnt="0"/>
      <dgm:spPr/>
      <dgm:t>
        <a:bodyPr/>
        <a:lstStyle/>
        <a:p>
          <a:endParaRPr lang="en-US"/>
        </a:p>
      </dgm:t>
    </dgm:pt>
    <dgm:pt modelId="{A22E4D67-D111-4EC9-A609-856A0130661D}" type="pres">
      <dgm:prSet presAssocID="{1122F092-5646-401D-8B8C-B4BB256FEE5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94957-3DD5-4774-A6A5-CB8A4AD5D591}" type="pres">
      <dgm:prSet presAssocID="{5C8ACD7E-8330-4AD2-B12A-F4BE408D66B0}" presName="spaceBetweenRectangles" presStyleCnt="0"/>
      <dgm:spPr/>
      <dgm:t>
        <a:bodyPr/>
        <a:lstStyle/>
        <a:p>
          <a:endParaRPr lang="en-US"/>
        </a:p>
      </dgm:t>
    </dgm:pt>
    <dgm:pt modelId="{B0BB2FF3-A8A4-479A-B6AA-1CEE3DAC8640}" type="pres">
      <dgm:prSet presAssocID="{C811E5BC-8140-46D8-9E81-04528A89031A}" presName="parentLin" presStyleCnt="0"/>
      <dgm:spPr/>
      <dgm:t>
        <a:bodyPr/>
        <a:lstStyle/>
        <a:p>
          <a:endParaRPr lang="en-US"/>
        </a:p>
      </dgm:t>
    </dgm:pt>
    <dgm:pt modelId="{DED8419C-7A8E-40D4-AD5D-1D3E7BEE1BE5}" type="pres">
      <dgm:prSet presAssocID="{C811E5BC-8140-46D8-9E81-04528A89031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E9DF8A6-F287-4D59-AA41-C46B1140594A}" type="pres">
      <dgm:prSet presAssocID="{C811E5BC-8140-46D8-9E81-04528A89031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735F2-9DE0-4024-9978-7437D129FF56}" type="pres">
      <dgm:prSet presAssocID="{C811E5BC-8140-46D8-9E81-04528A89031A}" presName="negativeSpace" presStyleCnt="0"/>
      <dgm:spPr/>
      <dgm:t>
        <a:bodyPr/>
        <a:lstStyle/>
        <a:p>
          <a:endParaRPr lang="en-US"/>
        </a:p>
      </dgm:t>
    </dgm:pt>
    <dgm:pt modelId="{EF75A7EF-75AF-4DF2-A2AA-DF3FB5B723CA}" type="pres">
      <dgm:prSet presAssocID="{C811E5BC-8140-46D8-9E81-04528A89031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03040-B0D6-4079-B9B0-D4E594FD7FD9}" type="pres">
      <dgm:prSet presAssocID="{95F58818-F773-4DBA-A68C-9C2CE0EF3049}" presName="spaceBetweenRectangles" presStyleCnt="0"/>
      <dgm:spPr/>
      <dgm:t>
        <a:bodyPr/>
        <a:lstStyle/>
        <a:p>
          <a:endParaRPr lang="en-US"/>
        </a:p>
      </dgm:t>
    </dgm:pt>
    <dgm:pt modelId="{42343C29-C109-46E9-8960-8581AA555069}" type="pres">
      <dgm:prSet presAssocID="{FA7E8FDA-2F33-4392-BA8E-B8BFC012809B}" presName="parentLin" presStyleCnt="0"/>
      <dgm:spPr/>
      <dgm:t>
        <a:bodyPr/>
        <a:lstStyle/>
        <a:p>
          <a:endParaRPr lang="en-US"/>
        </a:p>
      </dgm:t>
    </dgm:pt>
    <dgm:pt modelId="{738B0FB0-452C-4258-BED8-26AB94126E25}" type="pres">
      <dgm:prSet presAssocID="{FA7E8FDA-2F33-4392-BA8E-B8BFC012809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DE8CF19-7F7B-4BDA-B214-6340836E09B1}" type="pres">
      <dgm:prSet presAssocID="{FA7E8FDA-2F33-4392-BA8E-B8BFC01280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73C9A-A43A-4E55-92E0-DEB484C956C0}" type="pres">
      <dgm:prSet presAssocID="{FA7E8FDA-2F33-4392-BA8E-B8BFC012809B}" presName="negativeSpace" presStyleCnt="0"/>
      <dgm:spPr/>
      <dgm:t>
        <a:bodyPr/>
        <a:lstStyle/>
        <a:p>
          <a:endParaRPr lang="en-US"/>
        </a:p>
      </dgm:t>
    </dgm:pt>
    <dgm:pt modelId="{620B97B0-E85B-4EE9-8643-F7DCCED46E54}" type="pres">
      <dgm:prSet presAssocID="{FA7E8FDA-2F33-4392-BA8E-B8BFC012809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2D0D90-1617-43CF-A892-849CBF2C0CDD}" type="presOf" srcId="{1E56361C-5AF7-4D0B-A4A0-D4D175FB39AF}" destId="{7614197E-B135-4454-9D6E-6BAE6D43720B}" srcOrd="0" destOrd="0" presId="urn:microsoft.com/office/officeart/2005/8/layout/list1"/>
    <dgm:cxn modelId="{569276A9-1435-4F51-9E1B-9715C776B39E}" type="presOf" srcId="{C811E5BC-8140-46D8-9E81-04528A89031A}" destId="{7E9DF8A6-F287-4D59-AA41-C46B1140594A}" srcOrd="1" destOrd="0" presId="urn:microsoft.com/office/officeart/2005/8/layout/list1"/>
    <dgm:cxn modelId="{90ECC2E2-2716-4B60-BE04-75C84C5B593B}" srcId="{1E56361C-5AF7-4D0B-A4A0-D4D175FB39AF}" destId="{FA7E8FDA-2F33-4392-BA8E-B8BFC012809B}" srcOrd="3" destOrd="0" parTransId="{41D62E3F-FC39-4F45-8BE8-6AF92C44F091}" sibTransId="{8A7F395A-0BF9-4FD2-A8FF-B6ED5891B7FD}"/>
    <dgm:cxn modelId="{07D56F02-34D4-4F3C-9A34-F07A277593C7}" srcId="{1E56361C-5AF7-4D0B-A4A0-D4D175FB39AF}" destId="{7FAC8A90-B138-4F43-B541-B41BC8152F81}" srcOrd="0" destOrd="0" parTransId="{4AEF909B-05B8-4A57-A06B-3B50663560A0}" sibTransId="{FB2540ED-2ECB-4B65-AD25-B371C410E01F}"/>
    <dgm:cxn modelId="{AB4F6978-F309-4D9C-A124-315E406888BD}" type="presOf" srcId="{1122F092-5646-401D-8B8C-B4BB256FEE56}" destId="{2FA0506F-7D5C-430F-9284-E2814552AB9D}" srcOrd="0" destOrd="0" presId="urn:microsoft.com/office/officeart/2005/8/layout/list1"/>
    <dgm:cxn modelId="{E2AA91EB-8B96-44AE-B329-0DE1F551E5A3}" type="presOf" srcId="{C811E5BC-8140-46D8-9E81-04528A89031A}" destId="{DED8419C-7A8E-40D4-AD5D-1D3E7BEE1BE5}" srcOrd="0" destOrd="0" presId="urn:microsoft.com/office/officeart/2005/8/layout/list1"/>
    <dgm:cxn modelId="{BD119FED-9840-426F-9E2E-9DDB45FE5B2C}" srcId="{1E56361C-5AF7-4D0B-A4A0-D4D175FB39AF}" destId="{C811E5BC-8140-46D8-9E81-04528A89031A}" srcOrd="2" destOrd="0" parTransId="{A30EDD6C-2546-4D83-BA75-3D198669A726}" sibTransId="{95F58818-F773-4DBA-A68C-9C2CE0EF3049}"/>
    <dgm:cxn modelId="{1210D5BF-E666-44AF-BFA5-B9EB955AD358}" srcId="{1E56361C-5AF7-4D0B-A4A0-D4D175FB39AF}" destId="{1122F092-5646-401D-8B8C-B4BB256FEE56}" srcOrd="1" destOrd="0" parTransId="{005A45A1-D724-412E-A193-1E90A008121D}" sibTransId="{5C8ACD7E-8330-4AD2-B12A-F4BE408D66B0}"/>
    <dgm:cxn modelId="{6E364EF9-E59C-4499-8A5E-13CA4E585FB6}" type="presOf" srcId="{7FAC8A90-B138-4F43-B541-B41BC8152F81}" destId="{71C30FA7-5E16-4730-B147-7C90066081E9}" srcOrd="0" destOrd="0" presId="urn:microsoft.com/office/officeart/2005/8/layout/list1"/>
    <dgm:cxn modelId="{C9B98531-6DE5-4AEA-9292-FDCA878627F0}" type="presOf" srcId="{7FAC8A90-B138-4F43-B541-B41BC8152F81}" destId="{A1A75E8A-E01A-47C6-8A2B-AB58FC77BA25}" srcOrd="1" destOrd="0" presId="urn:microsoft.com/office/officeart/2005/8/layout/list1"/>
    <dgm:cxn modelId="{A19CCDFA-7A65-4070-89D9-49A9E60F4560}" type="presOf" srcId="{FA7E8FDA-2F33-4392-BA8E-B8BFC012809B}" destId="{3DE8CF19-7F7B-4BDA-B214-6340836E09B1}" srcOrd="1" destOrd="0" presId="urn:microsoft.com/office/officeart/2005/8/layout/list1"/>
    <dgm:cxn modelId="{038B861F-C71E-4D2D-BE15-3122B2851061}" type="presOf" srcId="{1122F092-5646-401D-8B8C-B4BB256FEE56}" destId="{C9B891F8-A88E-4700-BA29-3C58E0FC151C}" srcOrd="1" destOrd="0" presId="urn:microsoft.com/office/officeart/2005/8/layout/list1"/>
    <dgm:cxn modelId="{B845BD15-5520-449C-8439-1C9DBC591C26}" type="presOf" srcId="{FA7E8FDA-2F33-4392-BA8E-B8BFC012809B}" destId="{738B0FB0-452C-4258-BED8-26AB94126E25}" srcOrd="0" destOrd="0" presId="urn:microsoft.com/office/officeart/2005/8/layout/list1"/>
    <dgm:cxn modelId="{C7DE3D57-BA27-4337-BB02-334D5565359F}" type="presParOf" srcId="{7614197E-B135-4454-9D6E-6BAE6D43720B}" destId="{8C915E21-BA26-493E-BFBC-844CF9916C21}" srcOrd="0" destOrd="0" presId="urn:microsoft.com/office/officeart/2005/8/layout/list1"/>
    <dgm:cxn modelId="{F3D00F67-25DB-4202-8F29-F5BB1350305B}" type="presParOf" srcId="{8C915E21-BA26-493E-BFBC-844CF9916C21}" destId="{71C30FA7-5E16-4730-B147-7C90066081E9}" srcOrd="0" destOrd="0" presId="urn:microsoft.com/office/officeart/2005/8/layout/list1"/>
    <dgm:cxn modelId="{A10F019A-2356-4D5E-96C4-9F309654936A}" type="presParOf" srcId="{8C915E21-BA26-493E-BFBC-844CF9916C21}" destId="{A1A75E8A-E01A-47C6-8A2B-AB58FC77BA25}" srcOrd="1" destOrd="0" presId="urn:microsoft.com/office/officeart/2005/8/layout/list1"/>
    <dgm:cxn modelId="{F6D8D32D-88E0-4EF5-BE23-C5FA37A2E207}" type="presParOf" srcId="{7614197E-B135-4454-9D6E-6BAE6D43720B}" destId="{D4C00035-4168-4120-830F-4C9D8A90B8FB}" srcOrd="1" destOrd="0" presId="urn:microsoft.com/office/officeart/2005/8/layout/list1"/>
    <dgm:cxn modelId="{5C5F7F67-F5A8-46C2-A47D-49FC914C54AF}" type="presParOf" srcId="{7614197E-B135-4454-9D6E-6BAE6D43720B}" destId="{3533E128-60C0-49A0-88BB-9118877CDF3C}" srcOrd="2" destOrd="0" presId="urn:microsoft.com/office/officeart/2005/8/layout/list1"/>
    <dgm:cxn modelId="{AFE0DBFD-D278-4753-A9D6-8E95659D7F24}" type="presParOf" srcId="{7614197E-B135-4454-9D6E-6BAE6D43720B}" destId="{9259686A-C7E8-4CF8-9FE7-54B8F5672049}" srcOrd="3" destOrd="0" presId="urn:microsoft.com/office/officeart/2005/8/layout/list1"/>
    <dgm:cxn modelId="{9249228B-6AFB-4D9C-96BE-A9E08D44A680}" type="presParOf" srcId="{7614197E-B135-4454-9D6E-6BAE6D43720B}" destId="{09AEF0E6-8675-47C4-891B-88B4F6217DED}" srcOrd="4" destOrd="0" presId="urn:microsoft.com/office/officeart/2005/8/layout/list1"/>
    <dgm:cxn modelId="{E135F509-7284-45FB-A054-2F02DA13EC92}" type="presParOf" srcId="{09AEF0E6-8675-47C4-891B-88B4F6217DED}" destId="{2FA0506F-7D5C-430F-9284-E2814552AB9D}" srcOrd="0" destOrd="0" presId="urn:microsoft.com/office/officeart/2005/8/layout/list1"/>
    <dgm:cxn modelId="{0515D30D-187E-42DE-BA7F-0EFA60C92A3F}" type="presParOf" srcId="{09AEF0E6-8675-47C4-891B-88B4F6217DED}" destId="{C9B891F8-A88E-4700-BA29-3C58E0FC151C}" srcOrd="1" destOrd="0" presId="urn:microsoft.com/office/officeart/2005/8/layout/list1"/>
    <dgm:cxn modelId="{059BF85B-CB2C-47F6-BE8A-F86EB589FB7F}" type="presParOf" srcId="{7614197E-B135-4454-9D6E-6BAE6D43720B}" destId="{3CEC414A-5707-43C8-9327-2529A3EF48C9}" srcOrd="5" destOrd="0" presId="urn:microsoft.com/office/officeart/2005/8/layout/list1"/>
    <dgm:cxn modelId="{201B4DAB-57F1-4F27-8E71-440F9CDBBAA5}" type="presParOf" srcId="{7614197E-B135-4454-9D6E-6BAE6D43720B}" destId="{A22E4D67-D111-4EC9-A609-856A0130661D}" srcOrd="6" destOrd="0" presId="urn:microsoft.com/office/officeart/2005/8/layout/list1"/>
    <dgm:cxn modelId="{BB796C2B-DE7F-4BE6-AD24-201705B562B3}" type="presParOf" srcId="{7614197E-B135-4454-9D6E-6BAE6D43720B}" destId="{EBA94957-3DD5-4774-A6A5-CB8A4AD5D591}" srcOrd="7" destOrd="0" presId="urn:microsoft.com/office/officeart/2005/8/layout/list1"/>
    <dgm:cxn modelId="{16A588FB-7FB4-4D79-ACD8-8DCEBF285918}" type="presParOf" srcId="{7614197E-B135-4454-9D6E-6BAE6D43720B}" destId="{B0BB2FF3-A8A4-479A-B6AA-1CEE3DAC8640}" srcOrd="8" destOrd="0" presId="urn:microsoft.com/office/officeart/2005/8/layout/list1"/>
    <dgm:cxn modelId="{C18F694C-44B7-4663-98EB-BB1A8DD41D10}" type="presParOf" srcId="{B0BB2FF3-A8A4-479A-B6AA-1CEE3DAC8640}" destId="{DED8419C-7A8E-40D4-AD5D-1D3E7BEE1BE5}" srcOrd="0" destOrd="0" presId="urn:microsoft.com/office/officeart/2005/8/layout/list1"/>
    <dgm:cxn modelId="{9EF92AEA-7935-4C42-9A5A-81C547CD3B4E}" type="presParOf" srcId="{B0BB2FF3-A8A4-479A-B6AA-1CEE3DAC8640}" destId="{7E9DF8A6-F287-4D59-AA41-C46B1140594A}" srcOrd="1" destOrd="0" presId="urn:microsoft.com/office/officeart/2005/8/layout/list1"/>
    <dgm:cxn modelId="{9154429F-8625-4813-B316-53339B11D6BD}" type="presParOf" srcId="{7614197E-B135-4454-9D6E-6BAE6D43720B}" destId="{559735F2-9DE0-4024-9978-7437D129FF56}" srcOrd="9" destOrd="0" presId="urn:microsoft.com/office/officeart/2005/8/layout/list1"/>
    <dgm:cxn modelId="{C4078EA0-C6DB-4A40-9449-17A384BE5F75}" type="presParOf" srcId="{7614197E-B135-4454-9D6E-6BAE6D43720B}" destId="{EF75A7EF-75AF-4DF2-A2AA-DF3FB5B723CA}" srcOrd="10" destOrd="0" presId="urn:microsoft.com/office/officeart/2005/8/layout/list1"/>
    <dgm:cxn modelId="{25348560-4D90-4A35-A4E3-0F15A193F782}" type="presParOf" srcId="{7614197E-B135-4454-9D6E-6BAE6D43720B}" destId="{DA003040-B0D6-4079-B9B0-D4E594FD7FD9}" srcOrd="11" destOrd="0" presId="urn:microsoft.com/office/officeart/2005/8/layout/list1"/>
    <dgm:cxn modelId="{C48A7F4B-2A71-45F7-A957-3999FAAA1958}" type="presParOf" srcId="{7614197E-B135-4454-9D6E-6BAE6D43720B}" destId="{42343C29-C109-46E9-8960-8581AA555069}" srcOrd="12" destOrd="0" presId="urn:microsoft.com/office/officeart/2005/8/layout/list1"/>
    <dgm:cxn modelId="{19BB3989-EF62-406B-A775-362F6017D090}" type="presParOf" srcId="{42343C29-C109-46E9-8960-8581AA555069}" destId="{738B0FB0-452C-4258-BED8-26AB94126E25}" srcOrd="0" destOrd="0" presId="urn:microsoft.com/office/officeart/2005/8/layout/list1"/>
    <dgm:cxn modelId="{68D8D19A-8B16-4AB7-9B40-6C3DA7936FA8}" type="presParOf" srcId="{42343C29-C109-46E9-8960-8581AA555069}" destId="{3DE8CF19-7F7B-4BDA-B214-6340836E09B1}" srcOrd="1" destOrd="0" presId="urn:microsoft.com/office/officeart/2005/8/layout/list1"/>
    <dgm:cxn modelId="{A751EE61-B6CE-408C-A0B0-BF66BCFE896F}" type="presParOf" srcId="{7614197E-B135-4454-9D6E-6BAE6D43720B}" destId="{A1173C9A-A43A-4E55-92E0-DEB484C956C0}" srcOrd="13" destOrd="0" presId="urn:microsoft.com/office/officeart/2005/8/layout/list1"/>
    <dgm:cxn modelId="{796F986D-E73D-495A-8110-E0F8A5083514}" type="presParOf" srcId="{7614197E-B135-4454-9D6E-6BAE6D43720B}" destId="{620B97B0-E85B-4EE9-8643-F7DCCED46E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3E128-60C0-49A0-88BB-9118877CDF3C}">
      <dsp:nvSpPr>
        <dsp:cNvPr id="0" name=""/>
        <dsp:cNvSpPr/>
      </dsp:nvSpPr>
      <dsp:spPr>
        <a:xfrm>
          <a:off x="0" y="778113"/>
          <a:ext cx="3901559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75E8A-E01A-47C6-8A2B-AB58FC77BA25}">
      <dsp:nvSpPr>
        <dsp:cNvPr id="0" name=""/>
        <dsp:cNvSpPr/>
      </dsp:nvSpPr>
      <dsp:spPr>
        <a:xfrm>
          <a:off x="195077" y="527193"/>
          <a:ext cx="273109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229" tIns="0" rIns="1032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0" kern="1200" smtClean="0">
              <a:latin typeface="Arial" panose="020B0604020202020204" pitchFamily="34" charset="0"/>
              <a:cs typeface="Arial" panose="020B0604020202020204" pitchFamily="34" charset="0"/>
            </a:rPr>
            <a:t>Approval Processes at COFEPRIS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5" y="551691"/>
        <a:ext cx="2682095" cy="452844"/>
      </dsp:txXfrm>
    </dsp:sp>
    <dsp:sp modelId="{A22E4D67-D111-4EC9-A609-856A0130661D}">
      <dsp:nvSpPr>
        <dsp:cNvPr id="0" name=""/>
        <dsp:cNvSpPr/>
      </dsp:nvSpPr>
      <dsp:spPr>
        <a:xfrm>
          <a:off x="0" y="1549233"/>
          <a:ext cx="3901559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891F8-A88E-4700-BA29-3C58E0FC151C}">
      <dsp:nvSpPr>
        <dsp:cNvPr id="0" name=""/>
        <dsp:cNvSpPr/>
      </dsp:nvSpPr>
      <dsp:spPr>
        <a:xfrm>
          <a:off x="195077" y="1298313"/>
          <a:ext cx="273109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229" tIns="0" rIns="1032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Strengthening of the HTA Agency in Mexico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5" y="1322811"/>
        <a:ext cx="2682095" cy="452844"/>
      </dsp:txXfrm>
    </dsp:sp>
    <dsp:sp modelId="{EF75A7EF-75AF-4DF2-A2AA-DF3FB5B723CA}">
      <dsp:nvSpPr>
        <dsp:cNvPr id="0" name=""/>
        <dsp:cNvSpPr/>
      </dsp:nvSpPr>
      <dsp:spPr>
        <a:xfrm>
          <a:off x="0" y="2320353"/>
          <a:ext cx="3901559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DF8A6-F287-4D59-AA41-C46B1140594A}">
      <dsp:nvSpPr>
        <dsp:cNvPr id="0" name=""/>
        <dsp:cNvSpPr/>
      </dsp:nvSpPr>
      <dsp:spPr>
        <a:xfrm>
          <a:off x="195077" y="2069433"/>
          <a:ext cx="273109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229" tIns="0" rIns="1032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Mexico - Pharma - Open International Tender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5" y="2093931"/>
        <a:ext cx="2682095" cy="452844"/>
      </dsp:txXfrm>
    </dsp:sp>
    <dsp:sp modelId="{620B97B0-E85B-4EE9-8643-F7DCCED46E54}">
      <dsp:nvSpPr>
        <dsp:cNvPr id="0" name=""/>
        <dsp:cNvSpPr/>
      </dsp:nvSpPr>
      <dsp:spPr>
        <a:xfrm>
          <a:off x="0" y="3091473"/>
          <a:ext cx="3901559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8CF19-7F7B-4BDA-B214-6340836E09B1}">
      <dsp:nvSpPr>
        <dsp:cNvPr id="0" name=""/>
        <dsp:cNvSpPr/>
      </dsp:nvSpPr>
      <dsp:spPr>
        <a:xfrm>
          <a:off x="195077" y="2840553"/>
          <a:ext cx="273109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229" tIns="0" rIns="1032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Approval process for influenza vaccine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5" y="2865051"/>
        <a:ext cx="268209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4E99F-95EA-4E05-B496-8325A8D4F845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CDFDA-668F-48D2-A072-056755CD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70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mtClean="0"/>
              <a:t>Life Sciences Opportunities | Mexico 2021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DC9E-9018-4E98-AC20-6E157DCCD62F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mtClean="0"/>
              <a:t>Life Sciences Opportunities | Mexico 2021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3736-7F59-4059-9FC1-3158CFF95912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mtClean="0"/>
              <a:t>Life Sciences Opportunities | Mexico 2021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8073-9EE7-4127-BFC5-ACBE21D76973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mtClean="0"/>
              <a:t>Life Sciences Opportunities | Mexico 2021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46030-162A-4778-A8D6-F344AB4278D1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mtClean="0"/>
              <a:t>Life Sciences Opportunities | Mexico 2021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7C10-06E6-4497-BF14-A0D146CB1FB4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300" y="604011"/>
            <a:ext cx="1135339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979" y="2591308"/>
            <a:ext cx="11282041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mtClean="0"/>
              <a:t>Life Sciences Opportunities | Mexico 2021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895F-ABEC-42FC-9CA1-760A39BA376B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AFB0F-2E83-FD4B-9544-25054DB23F30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hdr"/>
              </p:ext>
            </p:extLst>
          </p:nvPr>
        </p:nvSpPr>
        <p:spPr>
          <a:xfrm>
            <a:off x="5494338" y="0"/>
            <a:ext cx="1047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380B2-5273-244B-A250-195E08BEA6A6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5494338" y="6705600"/>
            <a:ext cx="1047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4"/>
            <a:ext cx="12192000" cy="70325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4582" y="4355393"/>
            <a:ext cx="12067540" cy="1719580"/>
            <a:chOff x="124582" y="4355393"/>
            <a:chExt cx="12067540" cy="17195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5709" y="4355393"/>
              <a:ext cx="4216290" cy="17193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582" y="4702939"/>
              <a:ext cx="2573915" cy="1219666"/>
            </a:xfrm>
            <a:prstGeom prst="rect">
              <a:avLst/>
            </a:prstGeom>
          </p:spPr>
        </p:pic>
      </p:grpSp>
      <p:sp>
        <p:nvSpPr>
          <p:cNvPr id="9" name="object 7"/>
          <p:cNvSpPr txBox="1">
            <a:spLocks/>
          </p:cNvSpPr>
          <p:nvPr/>
        </p:nvSpPr>
        <p:spPr>
          <a:xfrm>
            <a:off x="340919" y="612139"/>
            <a:ext cx="9565081" cy="130920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209" marR="5080" indent="-17145">
              <a:lnSpc>
                <a:spcPct val="93300"/>
              </a:lnSpc>
              <a:spcBef>
                <a:spcPts val="434"/>
              </a:spcBef>
            </a:pPr>
            <a:r>
              <a:rPr lang="en-GB" sz="4200" kern="0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Sciences Opportunities</a:t>
            </a:r>
            <a:endParaRPr lang="en-GB" sz="4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209" marR="5080" indent="-17145">
              <a:lnSpc>
                <a:spcPct val="93300"/>
              </a:lnSpc>
              <a:spcBef>
                <a:spcPts val="434"/>
              </a:spcBef>
            </a:pPr>
            <a:r>
              <a:rPr lang="en-GB" sz="4200" b="0" kern="0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2022</a:t>
            </a:r>
            <a:endParaRPr lang="en-GB" sz="4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mtClean="0"/>
              <a:t>Life Sciences Opportunities | Mexico 2021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9300" y="610107"/>
            <a:ext cx="3214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 smtClean="0"/>
              <a:t>UK </a:t>
            </a:r>
            <a:r>
              <a:rPr lang="es-MX" spc="-5" dirty="0" err="1" smtClean="0"/>
              <a:t>Offer</a:t>
            </a: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26588" r="60904" b="56385"/>
          <a:stretch/>
        </p:blipFill>
        <p:spPr>
          <a:xfrm>
            <a:off x="2639615" y="1295400"/>
            <a:ext cx="1440160" cy="144016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279576" y="3001383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Orthopedics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12047" y="3001383"/>
            <a:ext cx="253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8" t="29470" r="4109" b="53623"/>
          <a:stretch/>
        </p:blipFill>
        <p:spPr>
          <a:xfrm>
            <a:off x="4198545" y="3900152"/>
            <a:ext cx="1284666" cy="112408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572800" y="5491348"/>
            <a:ext cx="253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Wound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8" t="77776" r="2902" b="5317"/>
          <a:stretch/>
        </p:blipFill>
        <p:spPr>
          <a:xfrm>
            <a:off x="1390809" y="3827050"/>
            <a:ext cx="1453723" cy="119718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37550" y="5454797"/>
            <a:ext cx="216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t="76568" r="52415" b="4109"/>
          <a:stretch/>
        </p:blipFill>
        <p:spPr>
          <a:xfrm>
            <a:off x="8110767" y="1367409"/>
            <a:ext cx="1296144" cy="129614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78720" y="2969107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041" r="716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 r="27014"/>
          <a:stretch/>
        </p:blipFill>
        <p:spPr>
          <a:xfrm>
            <a:off x="5590831" y="1404215"/>
            <a:ext cx="978588" cy="122253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369174" y="5493962"/>
            <a:ext cx="216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t="77745" r="61699" b="4080"/>
          <a:stretch/>
        </p:blipFill>
        <p:spPr>
          <a:xfrm>
            <a:off x="6837226" y="3892263"/>
            <a:ext cx="1224137" cy="129614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609625" y="5467306"/>
            <a:ext cx="216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Diagnosis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98" y="3964407"/>
            <a:ext cx="1224000" cy="122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9300" y="610107"/>
            <a:ext cx="3214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 smtClean="0"/>
              <a:t>UK </a:t>
            </a:r>
            <a:r>
              <a:rPr lang="es-MX" spc="-5" dirty="0" err="1" smtClean="0"/>
              <a:t>Offer</a:t>
            </a: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4195315" y="2716974"/>
            <a:ext cx="253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Antimicrobial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5315" y="5483171"/>
            <a:ext cx="253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Diagnosis of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infectious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8" t="77776" r="2902" b="5317"/>
          <a:stretch/>
        </p:blipFill>
        <p:spPr>
          <a:xfrm>
            <a:off x="1448416" y="4024635"/>
            <a:ext cx="1453723" cy="11971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5157" y="5652382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52112" r="52790" b="28565"/>
          <a:stretch/>
        </p:blipFill>
        <p:spPr>
          <a:xfrm>
            <a:off x="8183394" y="1206054"/>
            <a:ext cx="1296144" cy="12961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51346" y="2708952"/>
            <a:ext cx="216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Genetics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77591" r="77128" b="3086"/>
          <a:stretch/>
        </p:blipFill>
        <p:spPr>
          <a:xfrm>
            <a:off x="4815321" y="3909610"/>
            <a:ext cx="1296144" cy="12961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8" t="6854" r="6734" b="76119"/>
          <a:stretch/>
        </p:blipFill>
        <p:spPr>
          <a:xfrm>
            <a:off x="4743313" y="1214075"/>
            <a:ext cx="1440160" cy="14401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78214" r="52608" b="4879"/>
          <a:stretch/>
        </p:blipFill>
        <p:spPr>
          <a:xfrm>
            <a:off x="1532944" y="1530152"/>
            <a:ext cx="1284666" cy="11240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7199" y="2831999"/>
            <a:ext cx="253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8" t="77776" r="2902" b="5317"/>
          <a:stretch/>
        </p:blipFill>
        <p:spPr>
          <a:xfrm>
            <a:off x="8104605" y="3901588"/>
            <a:ext cx="1453723" cy="11971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087766" y="5483171"/>
            <a:ext cx="348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Genomic technologies and personalized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1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540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DDE5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299" y="610107"/>
            <a:ext cx="23329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15" dirty="0" smtClean="0"/>
              <a:t>Covid-19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54979" y="1508733"/>
            <a:ext cx="5641021" cy="17216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GB" sz="2400" dirty="0" smtClean="0">
                <a:solidFill>
                  <a:srgbClr val="04043F"/>
                </a:solidFill>
                <a:latin typeface="Arial"/>
                <a:cs typeface="Arial"/>
              </a:rPr>
              <a:t>Though </a:t>
            </a:r>
            <a:r>
              <a:rPr lang="en-GB" sz="2400" dirty="0">
                <a:solidFill>
                  <a:srgbClr val="04043F"/>
                </a:solidFill>
                <a:latin typeface="Arial"/>
                <a:cs typeface="Arial"/>
              </a:rPr>
              <a:t>not the most affected country in LATAM, Mexico has been highly affected by the pandemic having one of the highest number of Covid-19 deaths in the world</a:t>
            </a:r>
            <a:r>
              <a:rPr lang="en-GB" sz="2400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lang="en-GB" sz="2400" dirty="0">
              <a:solidFill>
                <a:srgbClr val="04043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79" y="3733800"/>
            <a:ext cx="5515610" cy="189769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5600" marR="20320" indent="-342900">
              <a:lnSpc>
                <a:spcPct val="90000"/>
              </a:lnSpc>
              <a:spcBef>
                <a:spcPts val="290"/>
              </a:spcBef>
              <a:buClr>
                <a:srgbClr val="EB0000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GB" sz="1600" spc="-5" dirty="0" smtClean="0">
                <a:solidFill>
                  <a:srgbClr val="04043F"/>
                </a:solidFill>
                <a:latin typeface="Arial"/>
                <a:cs typeface="Arial"/>
              </a:rPr>
              <a:t>Government </a:t>
            </a:r>
            <a:r>
              <a:rPr lang="en-GB" sz="1600" spc="-5" dirty="0">
                <a:solidFill>
                  <a:srgbClr val="04043F"/>
                </a:solidFill>
                <a:latin typeface="Arial"/>
                <a:cs typeface="Arial"/>
              </a:rPr>
              <a:t>response has focused on treating patients and vaccine procurement (7 different vaccines  available in the country</a:t>
            </a:r>
            <a:r>
              <a:rPr lang="en-GB" sz="1600" spc="-5" dirty="0" smtClean="0">
                <a:solidFill>
                  <a:srgbClr val="04043F"/>
                </a:solidFill>
                <a:latin typeface="Arial"/>
                <a:cs typeface="Arial"/>
              </a:rPr>
              <a:t>).</a:t>
            </a:r>
          </a:p>
          <a:p>
            <a:pPr marL="12700" marR="20320">
              <a:lnSpc>
                <a:spcPct val="90000"/>
              </a:lnSpc>
              <a:spcBef>
                <a:spcPts val="290"/>
              </a:spcBef>
              <a:buClr>
                <a:srgbClr val="EB0000"/>
              </a:buClr>
              <a:tabLst>
                <a:tab pos="354965" algn="l"/>
                <a:tab pos="355600" algn="l"/>
              </a:tabLst>
            </a:pPr>
            <a:endParaRPr lang="en-GB" sz="1600" spc="-5" dirty="0">
              <a:solidFill>
                <a:srgbClr val="04043F"/>
              </a:solidFill>
              <a:latin typeface="Arial"/>
              <a:cs typeface="Arial"/>
            </a:endParaRPr>
          </a:p>
          <a:p>
            <a:pPr marL="355600" marR="20320" indent="-342900">
              <a:lnSpc>
                <a:spcPct val="90000"/>
              </a:lnSpc>
              <a:spcBef>
                <a:spcPts val="290"/>
              </a:spcBef>
              <a:buClr>
                <a:srgbClr val="EB000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z="1600" spc="-5" dirty="0">
                <a:solidFill>
                  <a:srgbClr val="04043F"/>
                </a:solidFill>
                <a:latin typeface="Arial"/>
                <a:cs typeface="Arial"/>
              </a:rPr>
              <a:t>COFEPRIS main priority is the approval of products related to COVID-19 ( vaccines, medications, diagnostic tests, </a:t>
            </a:r>
            <a:r>
              <a:rPr lang="en-GB" sz="1600" spc="-5" dirty="0" smtClean="0">
                <a:solidFill>
                  <a:srgbClr val="04043F"/>
                </a:solidFill>
                <a:latin typeface="Arial"/>
                <a:cs typeface="Arial"/>
              </a:rPr>
              <a:t>etc.).</a:t>
            </a:r>
            <a:endParaRPr lang="en-GB" sz="1600" spc="-5" dirty="0">
              <a:solidFill>
                <a:srgbClr val="04043F"/>
              </a:solidFill>
              <a:latin typeface="Arial"/>
              <a:cs typeface="Arial"/>
            </a:endParaRPr>
          </a:p>
          <a:p>
            <a:pPr marL="355600" marR="20320" indent="-342900">
              <a:lnSpc>
                <a:spcPct val="90000"/>
              </a:lnSpc>
              <a:spcBef>
                <a:spcPts val="290"/>
              </a:spcBef>
              <a:buClr>
                <a:srgbClr val="EB0000"/>
              </a:buClr>
              <a:buChar char="•"/>
              <a:tabLst>
                <a:tab pos="354965" algn="l"/>
                <a:tab pos="355600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dirty="0"/>
          </a:p>
        </p:txBody>
      </p:sp>
      <p:pic>
        <p:nvPicPr>
          <p:cNvPr id="1026" name="Picture 2" descr="Mexico Coronavirus Map and Case Count - Th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3871"/>
            <a:ext cx="5931265" cy="37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300" y="613155"/>
            <a:ext cx="7048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dirty="0" err="1" smtClean="0"/>
              <a:t>Market</a:t>
            </a:r>
            <a:r>
              <a:rPr lang="es-MX" dirty="0" smtClean="0"/>
              <a:t> Access </a:t>
            </a:r>
            <a:r>
              <a:rPr lang="es-MX" dirty="0" err="1" smtClean="0"/>
              <a:t>Barriers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dirty="0"/>
          </a:p>
        </p:txBody>
      </p:sp>
      <p:sp>
        <p:nvSpPr>
          <p:cNvPr id="21" name="Rectangle 20"/>
          <p:cNvSpPr/>
          <p:nvPr/>
        </p:nvSpPr>
        <p:spPr>
          <a:xfrm>
            <a:off x="364020" y="168374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in Life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Approval Processes and Registry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Evaluation of health technologies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Procurement of healthcare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Intellectual property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Vaccines and Coronavirus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 the counter medicines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Packaging regulations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Government’s campaign of austerity to fight corruption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Restructuration of the many areas of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87330338"/>
              </p:ext>
            </p:extLst>
          </p:nvPr>
        </p:nvGraphicFramePr>
        <p:xfrm>
          <a:off x="7454900" y="1988874"/>
          <a:ext cx="3901559" cy="4047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43488" y="1696487"/>
            <a:ext cx="526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Barriers</a:t>
            </a:r>
          </a:p>
        </p:txBody>
      </p:sp>
    </p:spTree>
    <p:extLst>
      <p:ext uri="{BB962C8B-B14F-4D97-AF65-F5344CB8AC3E}">
        <p14:creationId xmlns:p14="http://schemas.microsoft.com/office/powerpoint/2010/main" val="99609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404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75" y="5337175"/>
            <a:ext cx="2282825" cy="10794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mtClean="0"/>
              <a:t>Life Sciences Opportunities | Mexico 2021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371475" y="2292844"/>
            <a:ext cx="7048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4800" kern="0" dirty="0" err="1" smtClean="0">
                <a:solidFill>
                  <a:srgbClr val="CDF4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MX" sz="4800" kern="0" dirty="0" smtClean="0">
                <a:solidFill>
                  <a:srgbClr val="CDF4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kern="0" dirty="0" err="1" smtClean="0">
                <a:solidFill>
                  <a:srgbClr val="CDF4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4800" kern="0" spc="-10" dirty="0">
              <a:solidFill>
                <a:srgbClr val="CDF4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92B773F1-E8E7-6B45-912E-0FAF5D1F8D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8CE2D0">
              <a:alpha val="501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1957069" y="582152"/>
            <a:ext cx="7200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Mexico – </a:t>
            </a:r>
            <a:r>
              <a:rPr lang="es-MX" spc="-5" dirty="0" err="1"/>
              <a:t>Market</a:t>
            </a:r>
            <a:r>
              <a:rPr lang="es-MX" spc="-5" dirty="0" smtClean="0"/>
              <a:t> </a:t>
            </a:r>
            <a:r>
              <a:rPr lang="es-MX" spc="-5" dirty="0" err="1"/>
              <a:t>Overview</a:t>
            </a:r>
            <a:endParaRPr spc="-10" dirty="0"/>
          </a:p>
        </p:txBody>
      </p:sp>
      <p:sp>
        <p:nvSpPr>
          <p:cNvPr id="13" name="object 6"/>
          <p:cNvSpPr txBox="1"/>
          <p:nvPr/>
        </p:nvSpPr>
        <p:spPr>
          <a:xfrm>
            <a:off x="4313886" y="2214178"/>
            <a:ext cx="3004185" cy="248401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4150" marR="5080" indent="-171450">
              <a:lnSpc>
                <a:spcPct val="15000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r>
              <a:rPr lang="en-GB" sz="1700" spc="-5" dirty="0">
                <a:solidFill>
                  <a:srgbClr val="050540"/>
                </a:solidFill>
                <a:latin typeface="Arial"/>
                <a:cs typeface="Arial"/>
              </a:rPr>
              <a:t>Population: </a:t>
            </a:r>
            <a:r>
              <a:rPr lang="en-GB" sz="1700" spc="-5" dirty="0" smtClean="0">
                <a:solidFill>
                  <a:srgbClr val="050540"/>
                </a:solidFill>
                <a:latin typeface="Arial"/>
                <a:cs typeface="Arial"/>
              </a:rPr>
              <a:t>130 million (2022 estimate)</a:t>
            </a:r>
            <a:endParaRPr lang="en-GB" sz="1700" spc="-5" dirty="0">
              <a:solidFill>
                <a:srgbClr val="050540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5000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r>
              <a:rPr lang="en-GB" sz="1700" spc="-5" dirty="0" smtClean="0">
                <a:solidFill>
                  <a:srgbClr val="050540"/>
                </a:solidFill>
                <a:latin typeface="Arial"/>
                <a:cs typeface="Arial"/>
              </a:rPr>
              <a:t>Life Expectancy: 75 years old</a:t>
            </a:r>
          </a:p>
          <a:p>
            <a:pPr marL="184150" marR="5080" indent="-171450">
              <a:lnSpc>
                <a:spcPct val="15000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r>
              <a:rPr lang="en-GB" sz="1700" spc="-5" dirty="0">
                <a:solidFill>
                  <a:srgbClr val="050540"/>
                </a:solidFill>
                <a:latin typeface="Arial"/>
                <a:cs typeface="Arial"/>
              </a:rPr>
              <a:t>L</a:t>
            </a:r>
            <a:r>
              <a:rPr lang="en-GB" sz="1700" spc="-5" dirty="0" smtClean="0">
                <a:solidFill>
                  <a:srgbClr val="050540"/>
                </a:solidFill>
                <a:latin typeface="Arial"/>
                <a:cs typeface="Arial"/>
              </a:rPr>
              <a:t>anguage</a:t>
            </a:r>
            <a:r>
              <a:rPr lang="en-GB" sz="1700" spc="-5" dirty="0">
                <a:solidFill>
                  <a:srgbClr val="050540"/>
                </a:solidFill>
                <a:latin typeface="Arial"/>
                <a:cs typeface="Arial"/>
              </a:rPr>
              <a:t>: Spanish</a:t>
            </a:r>
          </a:p>
          <a:p>
            <a:pPr marL="184150" marR="5080" indent="-171450">
              <a:lnSpc>
                <a:spcPct val="15000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r>
              <a:rPr lang="es-MX" sz="1700" spc="-5" dirty="0">
                <a:solidFill>
                  <a:srgbClr val="050540"/>
                </a:solidFill>
                <a:latin typeface="Arial"/>
                <a:cs typeface="Arial"/>
              </a:rPr>
              <a:t>Capital: Mexico City</a:t>
            </a:r>
          </a:p>
          <a:p>
            <a:pPr marL="184150" marR="5080" indent="-171450">
              <a:lnSpc>
                <a:spcPct val="15000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r>
              <a:rPr lang="es-MX" sz="1700" spc="-5" dirty="0" err="1">
                <a:solidFill>
                  <a:srgbClr val="050540"/>
                </a:solidFill>
                <a:latin typeface="Arial"/>
                <a:cs typeface="Arial"/>
              </a:rPr>
              <a:t>Size</a:t>
            </a:r>
            <a:r>
              <a:rPr lang="es-MX" sz="1700" spc="-5" dirty="0">
                <a:solidFill>
                  <a:srgbClr val="050540"/>
                </a:solidFill>
                <a:latin typeface="Arial"/>
                <a:cs typeface="Arial"/>
              </a:rPr>
              <a:t>: 1,972,550 </a:t>
            </a:r>
            <a:r>
              <a:rPr lang="es-MX" sz="1700" spc="-5" dirty="0" smtClean="0">
                <a:solidFill>
                  <a:srgbClr val="050540"/>
                </a:solidFill>
                <a:latin typeface="Arial"/>
                <a:cs typeface="Arial"/>
              </a:rPr>
              <a:t>km²</a:t>
            </a:r>
            <a:endParaRPr lang="es-MX" sz="1700" spc="-5" dirty="0">
              <a:solidFill>
                <a:srgbClr val="050540"/>
              </a:solidFill>
              <a:latin typeface="Arial"/>
              <a:cs typeface="Arial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4313886" y="1676400"/>
            <a:ext cx="32131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000" b="1" spc="-10" dirty="0" err="1">
                <a:solidFill>
                  <a:srgbClr val="050540"/>
                </a:solidFill>
                <a:latin typeface="Arial"/>
                <a:cs typeface="Arial"/>
              </a:rPr>
              <a:t>Population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450214" y="1676400"/>
            <a:ext cx="16833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000" b="1" spc="-10" dirty="0" err="1">
                <a:solidFill>
                  <a:srgbClr val="050540"/>
                </a:solidFill>
                <a:latin typeface="Arial"/>
                <a:cs typeface="Arial"/>
              </a:rPr>
              <a:t>Economy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8188404" y="1676400"/>
            <a:ext cx="476836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000" b="1" spc="-10" dirty="0" err="1">
                <a:solidFill>
                  <a:srgbClr val="050540"/>
                </a:solidFill>
                <a:latin typeface="Arial"/>
                <a:cs typeface="Arial"/>
              </a:rPr>
              <a:t>Government</a:t>
            </a:r>
            <a:r>
              <a:rPr lang="es-MX" sz="2000" b="1" spc="-10" dirty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s-MX" sz="2000" b="1" spc="-10" dirty="0" err="1">
                <a:solidFill>
                  <a:srgbClr val="050540"/>
                </a:solidFill>
                <a:latin typeface="Arial"/>
                <a:cs typeface="Arial"/>
              </a:rPr>
              <a:t>Priorities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371475" y="2004557"/>
            <a:ext cx="3691254" cy="0"/>
          </a:xfrm>
          <a:custGeom>
            <a:avLst/>
            <a:gdLst/>
            <a:ahLst/>
            <a:cxnLst/>
            <a:rect l="l" t="t" r="r" b="b"/>
            <a:pathLst>
              <a:path w="3691254">
                <a:moveTo>
                  <a:pt x="0" y="0"/>
                </a:moveTo>
                <a:lnTo>
                  <a:pt x="3691239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7"/>
          <p:cNvSpPr/>
          <p:nvPr/>
        </p:nvSpPr>
        <p:spPr>
          <a:xfrm>
            <a:off x="4223791" y="2004557"/>
            <a:ext cx="3691254" cy="0"/>
          </a:xfrm>
          <a:custGeom>
            <a:avLst/>
            <a:gdLst/>
            <a:ahLst/>
            <a:cxnLst/>
            <a:rect l="l" t="t" r="r" b="b"/>
            <a:pathLst>
              <a:path w="3691254">
                <a:moveTo>
                  <a:pt x="0" y="0"/>
                </a:moveTo>
                <a:lnTo>
                  <a:pt x="3691239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8"/>
          <p:cNvSpPr/>
          <p:nvPr/>
        </p:nvSpPr>
        <p:spPr>
          <a:xfrm>
            <a:off x="8112224" y="2004557"/>
            <a:ext cx="3691254" cy="0"/>
          </a:xfrm>
          <a:custGeom>
            <a:avLst/>
            <a:gdLst/>
            <a:ahLst/>
            <a:cxnLst/>
            <a:rect l="l" t="t" r="r" b="b"/>
            <a:pathLst>
              <a:path w="3691254">
                <a:moveTo>
                  <a:pt x="0" y="0"/>
                </a:moveTo>
                <a:lnTo>
                  <a:pt x="3691239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pic>
        <p:nvPicPr>
          <p:cNvPr id="21" name="Picture 13" descr="Image result for me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" y="576459"/>
            <a:ext cx="11191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50214" y="2214027"/>
            <a:ext cx="782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n-US" sz="2000" b="1" dirty="0" smtClean="0">
                <a:solidFill>
                  <a:srgbClr val="002060"/>
                </a:solidFill>
              </a:rPr>
              <a:t>15th</a:t>
            </a:r>
            <a:r>
              <a:rPr lang="es-MX" altLang="en-US" sz="2000" dirty="0" smtClean="0">
                <a:solidFill>
                  <a:srgbClr val="002060"/>
                </a:solidFill>
              </a:rPr>
              <a:t>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142999" y="2214027"/>
            <a:ext cx="278236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700" dirty="0">
                <a:solidFill>
                  <a:srgbClr val="002060"/>
                </a:solidFill>
              </a:rPr>
              <a:t>Largest economy, according to the IMF, and world’s 9th largest by 2030. 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450214" y="3459831"/>
            <a:ext cx="22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 dirty="0">
                <a:solidFill>
                  <a:srgbClr val="002060"/>
                </a:solidFill>
              </a:rPr>
              <a:t>$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27.90 US billion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978740" y="5585684"/>
            <a:ext cx="95739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700" dirty="0" smtClean="0">
                <a:solidFill>
                  <a:srgbClr val="002060"/>
                </a:solidFill>
              </a:rPr>
              <a:t>Healthcare expenditure has risen to 6.2% (OECD, 2020). This </a:t>
            </a:r>
            <a:r>
              <a:rPr lang="en-GB" altLang="en-US" sz="1700" dirty="0">
                <a:solidFill>
                  <a:srgbClr val="002060"/>
                </a:solidFill>
              </a:rPr>
              <a:t>fact, along with continuing strong market </a:t>
            </a:r>
            <a:r>
              <a:rPr lang="en-GB" altLang="en-US" sz="1700" dirty="0" smtClean="0">
                <a:solidFill>
                  <a:srgbClr val="002060"/>
                </a:solidFill>
              </a:rPr>
              <a:t>growth, </a:t>
            </a:r>
            <a:r>
              <a:rPr lang="en-GB" altLang="en-US" sz="1700" dirty="0">
                <a:solidFill>
                  <a:srgbClr val="002060"/>
                </a:solidFill>
              </a:rPr>
              <a:t>makes the market more attractive to potential new UK entrants</a:t>
            </a:r>
            <a:r>
              <a:rPr lang="en-GB" altLang="en-US" sz="1700" dirty="0" smtClean="0">
                <a:solidFill>
                  <a:srgbClr val="002060"/>
                </a:solidFill>
              </a:rPr>
              <a:t>.</a:t>
            </a:r>
            <a:endParaRPr lang="en-GB" altLang="en-US" sz="1700" dirty="0">
              <a:solidFill>
                <a:srgbClr val="002060"/>
              </a:solidFill>
            </a:endParaRP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1142998" y="3899250"/>
            <a:ext cx="278236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700" dirty="0" smtClean="0">
                <a:solidFill>
                  <a:srgbClr val="002060"/>
                </a:solidFill>
              </a:rPr>
              <a:t>Market value worth in 2020</a:t>
            </a:r>
          </a:p>
          <a:p>
            <a:r>
              <a:rPr lang="en-GB" altLang="en-US" sz="1700" dirty="0" smtClean="0">
                <a:solidFill>
                  <a:srgbClr val="002060"/>
                </a:solidFill>
              </a:rPr>
              <a:t>Free trade Access to the US and Canadian market through the revised NAFTA (USMCA)</a:t>
            </a:r>
          </a:p>
          <a:p>
            <a:endParaRPr lang="en-GB" altLang="en-US" sz="1700" dirty="0">
              <a:solidFill>
                <a:srgbClr val="002060"/>
              </a:solidFill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450214" y="5562600"/>
            <a:ext cx="1394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 dirty="0" smtClean="0">
                <a:solidFill>
                  <a:srgbClr val="002060"/>
                </a:solidFill>
              </a:rPr>
              <a:t>6.2% GDP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8188404" y="2202553"/>
            <a:ext cx="3004185" cy="16735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4150" marR="5080" indent="-171450">
              <a:lnSpc>
                <a:spcPct val="15000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r>
              <a:rPr lang="en-GB" sz="1700" spc="-5" dirty="0" smtClean="0">
                <a:solidFill>
                  <a:srgbClr val="050540"/>
                </a:solidFill>
                <a:latin typeface="Arial"/>
                <a:cs typeface="Arial"/>
              </a:rPr>
              <a:t>Primary Healthcare (PHC)</a:t>
            </a:r>
          </a:p>
          <a:p>
            <a:pPr marL="184150" marR="5080" indent="-171450">
              <a:lnSpc>
                <a:spcPct val="15000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r>
              <a:rPr lang="en-GB" sz="1700" spc="-5" dirty="0" smtClean="0">
                <a:solidFill>
                  <a:srgbClr val="050540"/>
                </a:solidFill>
                <a:latin typeface="Arial"/>
                <a:cs typeface="Arial"/>
              </a:rPr>
              <a:t>Education &amp; Training</a:t>
            </a:r>
          </a:p>
          <a:p>
            <a:pPr marL="184150" marR="5080" indent="-171450">
              <a:lnSpc>
                <a:spcPct val="15000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r>
              <a:rPr lang="en-GB" sz="1700" spc="-5" dirty="0" smtClean="0">
                <a:solidFill>
                  <a:srgbClr val="050540"/>
                </a:solidFill>
                <a:latin typeface="Arial"/>
                <a:cs typeface="Arial"/>
              </a:rPr>
              <a:t>Digital Health</a:t>
            </a:r>
          </a:p>
          <a:p>
            <a:pPr marL="184150" marR="5080" indent="-171450">
              <a:lnSpc>
                <a:spcPct val="15000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r>
              <a:rPr lang="en-GB" sz="1700" spc="-5" dirty="0" smtClean="0">
                <a:solidFill>
                  <a:srgbClr val="050540"/>
                </a:solidFill>
                <a:latin typeface="Arial"/>
                <a:cs typeface="Arial"/>
              </a:rPr>
              <a:t>Improving quality health care</a:t>
            </a: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24400" y="4985261"/>
            <a:ext cx="254905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400" b="1" dirty="0" smtClean="0">
                <a:solidFill>
                  <a:srgbClr val="42D6C1"/>
                </a:solidFill>
                <a:latin typeface="Arial"/>
                <a:cs typeface="Arial"/>
              </a:rPr>
              <a:t>11</a:t>
            </a:r>
            <a:r>
              <a:rPr lang="en-GB" sz="5400" b="1" baseline="30000" dirty="0" smtClean="0">
                <a:solidFill>
                  <a:srgbClr val="42D6C1"/>
                </a:solidFill>
                <a:latin typeface="Arial"/>
                <a:cs typeface="Arial"/>
              </a:rPr>
              <a:t>th</a:t>
            </a:r>
            <a:endParaRPr sz="5400" dirty="0">
              <a:solidFill>
                <a:srgbClr val="42D6C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48399" y="4870742"/>
            <a:ext cx="5151921" cy="107285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41020">
              <a:lnSpc>
                <a:spcPct val="89800"/>
              </a:lnSpc>
              <a:spcBef>
                <a:spcPts val="590"/>
              </a:spcBef>
              <a:tabLst>
                <a:tab pos="2609850" algn="l"/>
              </a:tabLst>
            </a:pPr>
            <a:r>
              <a:rPr lang="en-GB" sz="2800" b="0" spc="-5" dirty="0" smtClean="0">
                <a:latin typeface="Arial"/>
                <a:cs typeface="Arial"/>
              </a:rPr>
              <a:t>Fastest growing market for medical devices in the world.</a:t>
            </a:r>
            <a:br>
              <a:rPr lang="en-GB" sz="2800" b="0" spc="-5" dirty="0" smtClean="0">
                <a:latin typeface="Arial"/>
                <a:cs typeface="Arial"/>
              </a:rPr>
            </a:br>
            <a:r>
              <a:rPr lang="en-GB" sz="1600" b="0" spc="-5" dirty="0" smtClean="0"/>
              <a:t>Mainly supplied by foreign manufacturers.</a:t>
            </a:r>
            <a:endParaRPr sz="2400" b="0" spc="-5" dirty="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4902199" y="3380308"/>
            <a:ext cx="254905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400" b="1" dirty="0">
                <a:solidFill>
                  <a:srgbClr val="42D6C1"/>
                </a:solidFill>
                <a:latin typeface="Arial"/>
                <a:cs typeface="Arial"/>
              </a:rPr>
              <a:t>7</a:t>
            </a:r>
            <a:r>
              <a:rPr lang="en-GB" sz="5400" b="1" baseline="30000" dirty="0" smtClean="0">
                <a:solidFill>
                  <a:srgbClr val="42D6C1"/>
                </a:solidFill>
                <a:latin typeface="Arial"/>
                <a:cs typeface="Arial"/>
              </a:rPr>
              <a:t>th</a:t>
            </a:r>
            <a:endParaRPr sz="5400" dirty="0">
              <a:solidFill>
                <a:srgbClr val="42D6C1"/>
              </a:solidFill>
              <a:latin typeface="Arial"/>
              <a:cs typeface="Arial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6273799" y="3376589"/>
            <a:ext cx="5029200" cy="85125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41020">
              <a:lnSpc>
                <a:spcPct val="89800"/>
              </a:lnSpc>
              <a:spcBef>
                <a:spcPts val="590"/>
              </a:spcBef>
              <a:tabLst>
                <a:tab pos="2609850" algn="l"/>
              </a:tabLst>
            </a:pPr>
            <a:r>
              <a:rPr lang="en-GB" sz="2800" b="0" kern="0" spc="-5" dirty="0" smtClean="0"/>
              <a:t>Largest exporter of medical devices worldwide.</a:t>
            </a:r>
            <a:endParaRPr lang="en-GB" sz="2400" b="0" kern="0" spc="-5" dirty="0"/>
          </a:p>
        </p:txBody>
      </p:sp>
      <p:sp>
        <p:nvSpPr>
          <p:cNvPr id="12" name="object 3"/>
          <p:cNvSpPr txBox="1"/>
          <p:nvPr/>
        </p:nvSpPr>
        <p:spPr>
          <a:xfrm>
            <a:off x="4876799" y="1741508"/>
            <a:ext cx="254905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400" b="1" dirty="0" smtClean="0">
                <a:solidFill>
                  <a:srgbClr val="42D6C1"/>
                </a:solidFill>
                <a:latin typeface="Arial"/>
                <a:cs typeface="Arial"/>
              </a:rPr>
              <a:t>2</a:t>
            </a:r>
            <a:r>
              <a:rPr lang="en-GB" sz="5400" b="1" baseline="30000" dirty="0" smtClean="0">
                <a:solidFill>
                  <a:srgbClr val="42D6C1"/>
                </a:solidFill>
                <a:latin typeface="Arial"/>
                <a:cs typeface="Arial"/>
              </a:rPr>
              <a:t>nd</a:t>
            </a:r>
            <a:endParaRPr sz="5400" dirty="0">
              <a:solidFill>
                <a:srgbClr val="42D6C1"/>
              </a:solidFill>
              <a:latin typeface="Arial"/>
              <a:cs typeface="Arial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6248399" y="1737789"/>
            <a:ext cx="5029200" cy="85125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41020">
              <a:lnSpc>
                <a:spcPct val="89800"/>
              </a:lnSpc>
              <a:spcBef>
                <a:spcPts val="590"/>
              </a:spcBef>
              <a:tabLst>
                <a:tab pos="2609850" algn="l"/>
              </a:tabLst>
            </a:pPr>
            <a:r>
              <a:rPr lang="en-GB" sz="2800" b="0" kern="0" spc="-5" dirty="0"/>
              <a:t>E</a:t>
            </a:r>
            <a:r>
              <a:rPr lang="en-GB" sz="2800" b="0" kern="0" spc="-5" dirty="0" smtClean="0"/>
              <a:t>xporter of medical devices in Latin America.</a:t>
            </a:r>
          </a:p>
        </p:txBody>
      </p:sp>
      <p:sp>
        <p:nvSpPr>
          <p:cNvPr id="14" name="object 3"/>
          <p:cNvSpPr txBox="1">
            <a:spLocks/>
          </p:cNvSpPr>
          <p:nvPr/>
        </p:nvSpPr>
        <p:spPr>
          <a:xfrm>
            <a:off x="533400" y="538601"/>
            <a:ext cx="7200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kern="0" spc="-5" dirty="0" smtClean="0"/>
              <a:t>Mexico – </a:t>
            </a:r>
            <a:r>
              <a:rPr lang="es-MX" kern="0" spc="-5" dirty="0" err="1" smtClean="0"/>
              <a:t>Market</a:t>
            </a:r>
            <a:r>
              <a:rPr lang="es-MX" kern="0" spc="-5" dirty="0" smtClean="0"/>
              <a:t> </a:t>
            </a:r>
            <a:r>
              <a:rPr lang="es-MX" kern="0" spc="-5" dirty="0" err="1" smtClean="0"/>
              <a:t>Overview</a:t>
            </a:r>
            <a:endParaRPr lang="es-MX" kern="0" spc="-10" dirty="0"/>
          </a:p>
        </p:txBody>
      </p:sp>
      <p:pic>
        <p:nvPicPr>
          <p:cNvPr id="1026" name="Picture 2" descr="mexico map flat style icon 2476987 Vector Art at Vecteezy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7721"/>
          <a:stretch/>
        </p:blipFill>
        <p:spPr bwMode="auto">
          <a:xfrm>
            <a:off x="257760" y="2052755"/>
            <a:ext cx="4619039" cy="29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DDE5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299" y="610107"/>
            <a:ext cx="76833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 smtClean="0"/>
              <a:t>Mexico – Health System</a:t>
            </a:r>
            <a:endParaRPr lang="en-GB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99260" y="4786260"/>
            <a:ext cx="3004185" cy="847668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ctr">
              <a:lnSpc>
                <a:spcPts val="1610"/>
              </a:lnSpc>
              <a:spcBef>
                <a:spcPts val="210"/>
              </a:spcBef>
              <a:buClr>
                <a:srgbClr val="EB0000"/>
              </a:buClr>
              <a:tabLst>
                <a:tab pos="184150" algn="l"/>
              </a:tabLst>
            </a:pPr>
            <a:r>
              <a:rPr lang="en-GB" sz="1400" spc="-5" dirty="0" smtClean="0">
                <a:solidFill>
                  <a:srgbClr val="002060"/>
                </a:solidFill>
                <a:latin typeface="Arial"/>
                <a:cs typeface="Arial"/>
              </a:rPr>
              <a:t>Provides </a:t>
            </a:r>
            <a:r>
              <a:rPr lang="en-GB" sz="1400" spc="-5" dirty="0">
                <a:solidFill>
                  <a:srgbClr val="002060"/>
                </a:solidFill>
                <a:latin typeface="Arial"/>
                <a:cs typeface="Arial"/>
              </a:rPr>
              <a:t>health insurance and health care services, as well as pensions for Mexicans in salaried private </a:t>
            </a:r>
            <a:r>
              <a:rPr lang="en-GB" sz="1400" spc="-5" dirty="0" smtClean="0">
                <a:solidFill>
                  <a:srgbClr val="002060"/>
                </a:solidFill>
                <a:latin typeface="Arial"/>
                <a:cs typeface="Arial"/>
              </a:rPr>
              <a:t>employment.</a:t>
            </a:r>
            <a:endParaRPr lang="en-US" sz="1400" spc="-5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7986" y="4786260"/>
            <a:ext cx="3004185" cy="43729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ctr">
              <a:lnSpc>
                <a:spcPts val="1610"/>
              </a:lnSpc>
              <a:spcBef>
                <a:spcPts val="210"/>
              </a:spcBef>
              <a:buClr>
                <a:srgbClr val="EB0000"/>
              </a:buClr>
              <a:tabLst>
                <a:tab pos="184150" algn="l"/>
              </a:tabLst>
            </a:pPr>
            <a:r>
              <a:rPr lang="en-GB" sz="1400" spc="-5" dirty="0">
                <a:solidFill>
                  <a:srgbClr val="002060"/>
                </a:solidFill>
                <a:latin typeface="Arial"/>
                <a:cs typeface="Arial"/>
              </a:rPr>
              <a:t>Provides similar social security (SS) for federal government employees.</a:t>
            </a:r>
            <a:endParaRPr lang="en-US" sz="1400" spc="-5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5100" y="4698604"/>
            <a:ext cx="3004185" cy="873316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ctr">
              <a:lnSpc>
                <a:spcPts val="1610"/>
              </a:lnSpc>
              <a:spcBef>
                <a:spcPts val="210"/>
              </a:spcBef>
              <a:buClr>
                <a:srgbClr val="EB0000"/>
              </a:buClr>
              <a:tabLst>
                <a:tab pos="184150" algn="l"/>
              </a:tabLst>
            </a:pP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programme covering those who do not have any social security system </a:t>
            </a:r>
            <a:r>
              <a:rPr lang="en-GB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(Previously known as </a:t>
            </a:r>
            <a:r>
              <a:rPr lang="en-GB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en-GB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Poular</a:t>
            </a:r>
            <a:r>
              <a:rPr lang="en-GB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>
              <a:lnSpc>
                <a:spcPts val="1610"/>
              </a:lnSpc>
              <a:spcBef>
                <a:spcPts val="210"/>
              </a:spcBef>
              <a:buClr>
                <a:srgbClr val="EB0000"/>
              </a:buClr>
              <a:buChar char="•"/>
              <a:tabLst>
                <a:tab pos="184150" algn="l"/>
              </a:tabLst>
            </a:pPr>
            <a:endParaRPr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4754" y="2022073"/>
            <a:ext cx="297064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en-GB" altLang="en-US" sz="1600" b="1" spc="-10" dirty="0">
                <a:solidFill>
                  <a:srgbClr val="050540"/>
                </a:solidFill>
                <a:latin typeface="Arial"/>
                <a:cs typeface="Arial"/>
              </a:rPr>
              <a:t>Institute</a:t>
            </a:r>
            <a:r>
              <a:rPr lang="en-GB" altLang="en-US" sz="1600" b="1" dirty="0"/>
              <a:t> </a:t>
            </a:r>
            <a:r>
              <a:rPr lang="en-GB" altLang="en-US" sz="1600" b="1" spc="-10" dirty="0">
                <a:solidFill>
                  <a:srgbClr val="050540"/>
                </a:solidFill>
                <a:latin typeface="Arial"/>
                <a:cs typeface="Arial"/>
              </a:rPr>
              <a:t>for Social Security and Services for State Workers</a:t>
            </a:r>
            <a:endParaRPr lang="en-US" sz="1600" b="1" spc="-10" dirty="0">
              <a:solidFill>
                <a:srgbClr val="05054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4166" y="1981200"/>
            <a:ext cx="236918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700" b="1" spc="-10" dirty="0" smtClean="0">
                <a:solidFill>
                  <a:srgbClr val="050540"/>
                </a:solidFill>
                <a:latin typeface="Arial"/>
                <a:cs typeface="Arial"/>
              </a:rPr>
              <a:t>Mexican Institute of Social Security</a:t>
            </a:r>
            <a:endParaRPr lang="en-GB" sz="1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2805" y="2015372"/>
            <a:ext cx="2448774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700" b="1" spc="-10" dirty="0" smtClean="0">
                <a:solidFill>
                  <a:srgbClr val="050540"/>
                </a:solidFill>
                <a:latin typeface="Arial"/>
                <a:cs typeface="Arial"/>
              </a:rPr>
              <a:t>Health Institute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700" b="1" spc="-10" dirty="0" smtClean="0">
                <a:solidFill>
                  <a:srgbClr val="050540"/>
                </a:solidFill>
                <a:latin typeface="Arial"/>
                <a:cs typeface="Arial"/>
              </a:rPr>
              <a:t> for Welfare</a:t>
            </a:r>
            <a:endParaRPr lang="en-GB" sz="17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 flipV="1">
            <a:off x="700371" y="2617993"/>
            <a:ext cx="3001962" cy="45719"/>
          </a:xfrm>
          <a:custGeom>
            <a:avLst/>
            <a:gdLst/>
            <a:ahLst/>
            <a:cxnLst/>
            <a:rect l="l" t="t" r="r" b="b"/>
            <a:pathLst>
              <a:path w="3691254">
                <a:moveTo>
                  <a:pt x="0" y="0"/>
                </a:moveTo>
                <a:lnTo>
                  <a:pt x="3691239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420078" y="2640852"/>
            <a:ext cx="3240000" cy="0"/>
          </a:xfrm>
          <a:custGeom>
            <a:avLst/>
            <a:gdLst/>
            <a:ahLst/>
            <a:cxnLst/>
            <a:rect l="l" t="t" r="r" b="b"/>
            <a:pathLst>
              <a:path w="3691254">
                <a:moveTo>
                  <a:pt x="0" y="0"/>
                </a:moveTo>
                <a:lnTo>
                  <a:pt x="3691239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dirty="0"/>
          </a:p>
        </p:txBody>
      </p:sp>
      <p:sp>
        <p:nvSpPr>
          <p:cNvPr id="21" name="object 12"/>
          <p:cNvSpPr txBox="1"/>
          <p:nvPr/>
        </p:nvSpPr>
        <p:spPr>
          <a:xfrm>
            <a:off x="419299" y="1436876"/>
            <a:ext cx="113243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2000" spc="-10" dirty="0" smtClean="0">
                <a:solidFill>
                  <a:srgbClr val="050540"/>
                </a:solidFill>
                <a:latin typeface="Arial"/>
                <a:cs typeface="Arial"/>
              </a:rPr>
              <a:t>Health </a:t>
            </a:r>
            <a:r>
              <a:rPr lang="en-GB" sz="2000" spc="-10" dirty="0">
                <a:solidFill>
                  <a:srgbClr val="050540"/>
                </a:solidFill>
                <a:latin typeface="Arial"/>
                <a:cs typeface="Arial"/>
              </a:rPr>
              <a:t>services in Mexico are provided through a variety of sub-systems, depending on </a:t>
            </a:r>
            <a:r>
              <a:rPr lang="en-GB" sz="2000" spc="-10" dirty="0" smtClean="0">
                <a:solidFill>
                  <a:srgbClr val="050540"/>
                </a:solidFill>
                <a:latin typeface="Arial"/>
                <a:cs typeface="Arial"/>
              </a:rPr>
              <a:t>employment</a:t>
            </a:r>
            <a:endParaRPr lang="en-GB" sz="2000" spc="-10" dirty="0">
              <a:solidFill>
                <a:srgbClr val="050540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50" y="2764382"/>
            <a:ext cx="2081856" cy="20818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F4F3"/>
              </a:clrFrom>
              <a:clrTo>
                <a:srgbClr val="EB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21" y="2656090"/>
            <a:ext cx="2095487" cy="205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17969"/>
          <a:stretch/>
        </p:blipFill>
        <p:spPr>
          <a:xfrm>
            <a:off x="8646478" y="2674764"/>
            <a:ext cx="2061428" cy="2052000"/>
          </a:xfrm>
          <a:prstGeom prst="rect">
            <a:avLst/>
          </a:prstGeom>
        </p:spPr>
      </p:pic>
      <p:sp>
        <p:nvSpPr>
          <p:cNvPr id="27" name="object 17"/>
          <p:cNvSpPr/>
          <p:nvPr/>
        </p:nvSpPr>
        <p:spPr>
          <a:xfrm>
            <a:off x="8174192" y="2640852"/>
            <a:ext cx="3006000" cy="0"/>
          </a:xfrm>
          <a:custGeom>
            <a:avLst/>
            <a:gdLst/>
            <a:ahLst/>
            <a:cxnLst/>
            <a:rect l="l" t="t" r="r" b="b"/>
            <a:pathLst>
              <a:path w="3691254">
                <a:moveTo>
                  <a:pt x="0" y="0"/>
                </a:moveTo>
                <a:lnTo>
                  <a:pt x="3691239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TextBox 27"/>
          <p:cNvSpPr txBox="1"/>
          <p:nvPr/>
        </p:nvSpPr>
        <p:spPr>
          <a:xfrm>
            <a:off x="949550" y="5791200"/>
            <a:ext cx="1018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 </a:t>
            </a:r>
            <a:r>
              <a:rPr lang="pt-BR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total health expenditure is private with being out-of-pocket</a:t>
            </a:r>
            <a:endParaRPr lang="en-GB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DDE5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71475" y="3385221"/>
            <a:ext cx="5191125" cy="45719"/>
          </a:xfrm>
          <a:custGeom>
            <a:avLst/>
            <a:gdLst/>
            <a:ahLst/>
            <a:cxnLst/>
            <a:rect l="l" t="t" r="r" b="b"/>
            <a:pathLst>
              <a:path w="8831580">
                <a:moveTo>
                  <a:pt x="0" y="0"/>
                </a:moveTo>
                <a:lnTo>
                  <a:pt x="8831140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299" y="609599"/>
            <a:ext cx="8591423" cy="63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 smtClean="0"/>
              <a:t>Mexico – </a:t>
            </a:r>
            <a:r>
              <a:rPr lang="es-MX" spc="-5" dirty="0" err="1" smtClean="0"/>
              <a:t>Health</a:t>
            </a:r>
            <a:r>
              <a:rPr lang="es-MX" spc="-5" dirty="0" smtClean="0"/>
              <a:t> </a:t>
            </a:r>
            <a:r>
              <a:rPr lang="es-MX" spc="-5" dirty="0" err="1" smtClean="0"/>
              <a:t>System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50214" y="2590800"/>
            <a:ext cx="42741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Centre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for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Health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Technology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Excellence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(CENETEC)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216" y="3647935"/>
            <a:ext cx="488378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2000" spc="-5" dirty="0" smtClean="0">
                <a:solidFill>
                  <a:srgbClr val="04043F"/>
                </a:solidFill>
                <a:latin typeface="Arial"/>
                <a:cs typeface="Arial"/>
              </a:rPr>
              <a:t>Health </a:t>
            </a:r>
            <a:r>
              <a:rPr lang="en-US" sz="2000" spc="-5" dirty="0">
                <a:solidFill>
                  <a:srgbClr val="04043F"/>
                </a:solidFill>
                <a:latin typeface="Arial"/>
                <a:cs typeface="Arial"/>
              </a:rPr>
              <a:t>Technology Assessment agency that evaluates novel equipment, devices and medication; as well as </a:t>
            </a:r>
            <a:r>
              <a:rPr lang="en-GB" sz="2000" spc="-5" dirty="0">
                <a:solidFill>
                  <a:srgbClr val="04043F"/>
                </a:solidFill>
                <a:latin typeface="Arial"/>
                <a:cs typeface="Arial"/>
              </a:rPr>
              <a:t>promoting the correct use and management of medical </a:t>
            </a:r>
            <a:r>
              <a:rPr lang="en-GB" sz="2000" spc="-5" dirty="0" smtClean="0">
                <a:solidFill>
                  <a:srgbClr val="04043F"/>
                </a:solidFill>
                <a:latin typeface="Arial"/>
                <a:cs typeface="Arial"/>
              </a:rPr>
              <a:t>technologies.</a:t>
            </a:r>
            <a:endParaRPr lang="en-GB" altLang="en-US" sz="2000" spc="-5" dirty="0">
              <a:solidFill>
                <a:srgbClr val="04043F"/>
              </a:solidFill>
              <a:latin typeface="Arial"/>
              <a:cs typeface="Arial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012814" y="3385221"/>
            <a:ext cx="5191125" cy="45719"/>
          </a:xfrm>
          <a:custGeom>
            <a:avLst/>
            <a:gdLst/>
            <a:ahLst/>
            <a:cxnLst/>
            <a:rect l="l" t="t" r="r" b="b"/>
            <a:pathLst>
              <a:path w="8831580">
                <a:moveTo>
                  <a:pt x="0" y="0"/>
                </a:moveTo>
                <a:lnTo>
                  <a:pt x="8831140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5"/>
          <p:cNvSpPr txBox="1"/>
          <p:nvPr/>
        </p:nvSpPr>
        <p:spPr>
          <a:xfrm>
            <a:off x="6091553" y="2590800"/>
            <a:ext cx="42741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Federal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Committee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for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Protection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from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Sanitary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Risks</a:t>
            </a:r>
            <a:r>
              <a:rPr lang="es-MX" sz="2000" b="1" spc="-5" dirty="0" smtClean="0">
                <a:solidFill>
                  <a:srgbClr val="04043F"/>
                </a:solidFill>
                <a:latin typeface="Arial"/>
                <a:cs typeface="Arial"/>
              </a:rPr>
              <a:t> (COFEPRIS)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6091555" y="3647935"/>
            <a:ext cx="488378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Department within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that deals with controlling health facilities, sanitary control of advertising activities, and monitoring the manufacturing, import, or export of health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bject 12"/>
          <p:cNvSpPr txBox="1"/>
          <p:nvPr/>
        </p:nvSpPr>
        <p:spPr>
          <a:xfrm>
            <a:off x="419299" y="1581423"/>
            <a:ext cx="1132430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defRPr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For such a system to be sustainable, services in the providers block should be subject to rigorous analysis and control: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1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DDE5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300" y="607059"/>
            <a:ext cx="109345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 smtClean="0"/>
              <a:t>Mexico – Key </a:t>
            </a:r>
            <a:r>
              <a:rPr lang="es-MX" spc="-5" dirty="0" err="1" smtClean="0"/>
              <a:t>Opportunities</a:t>
            </a:r>
            <a:r>
              <a:rPr lang="es-MX" spc="-5" dirty="0" smtClean="0"/>
              <a:t> and </a:t>
            </a:r>
            <a:r>
              <a:rPr lang="es-MX" spc="-5" dirty="0" err="1" smtClean="0"/>
              <a:t>Challenges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50214" y="3352800"/>
            <a:ext cx="22929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b="1" spc="-5" dirty="0" smtClean="0">
                <a:solidFill>
                  <a:srgbClr val="C00000"/>
                </a:solidFill>
                <a:latin typeface="Arial"/>
                <a:cs typeface="Arial"/>
              </a:rPr>
              <a:t>Medical </a:t>
            </a:r>
            <a:r>
              <a:rPr lang="es-MX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Devices</a:t>
            </a:r>
            <a:endParaRPr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216" y="3980845"/>
            <a:ext cx="4350384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4043F"/>
                </a:solidFill>
                <a:latin typeface="Arial"/>
                <a:cs typeface="Arial"/>
              </a:rPr>
              <a:t>Mexico </a:t>
            </a:r>
            <a:r>
              <a:rPr lang="en-GB" sz="1600" dirty="0">
                <a:solidFill>
                  <a:srgbClr val="04043F"/>
                </a:solidFill>
                <a:latin typeface="Arial"/>
                <a:cs typeface="Arial"/>
              </a:rPr>
              <a:t>imports a total of 6,900 </a:t>
            </a:r>
            <a:r>
              <a:rPr lang="en-GB" sz="1600" dirty="0" smtClean="0">
                <a:solidFill>
                  <a:srgbClr val="04043F"/>
                </a:solidFill>
                <a:latin typeface="Arial"/>
                <a:cs typeface="Arial"/>
              </a:rPr>
              <a:t>MUSD.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4043F"/>
                </a:solidFill>
                <a:latin typeface="Arial"/>
                <a:cs typeface="Arial"/>
              </a:rPr>
              <a:t>Growth </a:t>
            </a:r>
            <a:r>
              <a:rPr lang="en-GB" sz="1600" dirty="0">
                <a:solidFill>
                  <a:srgbClr val="04043F"/>
                </a:solidFill>
                <a:latin typeface="Arial"/>
                <a:cs typeface="Arial"/>
              </a:rPr>
              <a:t>of 27% in the last </a:t>
            </a:r>
            <a:r>
              <a:rPr lang="en-GB" sz="1600" dirty="0" smtClean="0">
                <a:solidFill>
                  <a:srgbClr val="04043F"/>
                </a:solidFill>
                <a:latin typeface="Arial"/>
                <a:cs typeface="Arial"/>
              </a:rPr>
              <a:t>year.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4043F"/>
                </a:solidFill>
                <a:latin typeface="Arial"/>
                <a:cs typeface="Arial"/>
              </a:rPr>
              <a:t>Some </a:t>
            </a:r>
            <a:r>
              <a:rPr lang="en-GB" sz="1600" dirty="0">
                <a:solidFill>
                  <a:srgbClr val="04043F"/>
                </a:solidFill>
                <a:latin typeface="Arial"/>
                <a:cs typeface="Arial"/>
              </a:rPr>
              <a:t>multinational companies with operations in Mexico: </a:t>
            </a:r>
            <a:r>
              <a:rPr lang="en-GB" sz="1600" dirty="0" err="1">
                <a:solidFill>
                  <a:srgbClr val="04043F"/>
                </a:solidFill>
                <a:latin typeface="Arial"/>
                <a:cs typeface="Arial"/>
              </a:rPr>
              <a:t>B.Barn</a:t>
            </a:r>
            <a:r>
              <a:rPr lang="en-GB" sz="1600" dirty="0">
                <a:solidFill>
                  <a:srgbClr val="04043F"/>
                </a:solidFill>
                <a:latin typeface="Arial"/>
                <a:cs typeface="Arial"/>
              </a:rPr>
              <a:t>, Bard, Baxter, Becton Dickinson, </a:t>
            </a:r>
            <a:r>
              <a:rPr lang="en-GB" sz="1600" dirty="0" err="1">
                <a:solidFill>
                  <a:srgbClr val="04043F"/>
                </a:solidFill>
                <a:latin typeface="Arial"/>
                <a:cs typeface="Arial"/>
              </a:rPr>
              <a:t>Greatbatch</a:t>
            </a:r>
            <a:r>
              <a:rPr lang="en-GB" sz="1600" dirty="0">
                <a:solidFill>
                  <a:srgbClr val="04043F"/>
                </a:solidFill>
                <a:latin typeface="Arial"/>
                <a:cs typeface="Arial"/>
              </a:rPr>
              <a:t>, </a:t>
            </a:r>
            <a:r>
              <a:rPr lang="en-GB" sz="1600" dirty="0" err="1">
                <a:solidFill>
                  <a:srgbClr val="04043F"/>
                </a:solidFill>
                <a:latin typeface="Arial"/>
                <a:cs typeface="Arial"/>
              </a:rPr>
              <a:t>Medliene</a:t>
            </a:r>
            <a:r>
              <a:rPr lang="en-GB" sz="1600" dirty="0">
                <a:solidFill>
                  <a:srgbClr val="04043F"/>
                </a:solidFill>
                <a:latin typeface="Arial"/>
                <a:cs typeface="Arial"/>
              </a:rPr>
              <a:t>, Medtronic, </a:t>
            </a:r>
            <a:r>
              <a:rPr lang="en-GB" sz="1600" dirty="0" err="1">
                <a:solidFill>
                  <a:srgbClr val="04043F"/>
                </a:solidFill>
                <a:latin typeface="Arial"/>
                <a:cs typeface="Arial"/>
              </a:rPr>
              <a:t>Nellcor</a:t>
            </a:r>
            <a:r>
              <a:rPr lang="en-GB" sz="1600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4043F"/>
                </a:solidFill>
                <a:latin typeface="Arial"/>
                <a:cs typeface="Arial"/>
              </a:rPr>
              <a:t>Puritian</a:t>
            </a:r>
            <a:r>
              <a:rPr lang="en-GB" sz="1600" dirty="0">
                <a:solidFill>
                  <a:srgbClr val="04043F"/>
                </a:solidFill>
                <a:latin typeface="Arial"/>
                <a:cs typeface="Arial"/>
              </a:rPr>
              <a:t> Bennett, </a:t>
            </a:r>
            <a:r>
              <a:rPr lang="en-GB" sz="1600" dirty="0" err="1">
                <a:solidFill>
                  <a:srgbClr val="04043F"/>
                </a:solidFill>
                <a:latin typeface="Arial"/>
                <a:cs typeface="Arial"/>
              </a:rPr>
              <a:t>Ossur</a:t>
            </a:r>
            <a:r>
              <a:rPr lang="en-GB" sz="1600" dirty="0">
                <a:solidFill>
                  <a:srgbClr val="04043F"/>
                </a:solidFill>
                <a:latin typeface="Arial"/>
                <a:cs typeface="Arial"/>
              </a:rPr>
              <a:t>, Smiths Medical</a:t>
            </a:r>
            <a:endParaRPr sz="1600" dirty="0">
              <a:solidFill>
                <a:srgbClr val="04043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6448" y="3980845"/>
            <a:ext cx="4797352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spc="-5" dirty="0" smtClean="0">
                <a:solidFill>
                  <a:srgbClr val="04043F"/>
                </a:solidFill>
                <a:latin typeface="Arial"/>
                <a:cs typeface="Arial"/>
              </a:rPr>
              <a:t>Mexico </a:t>
            </a:r>
            <a:r>
              <a:rPr lang="en-GB" sz="1600" spc="-5" dirty="0">
                <a:solidFill>
                  <a:srgbClr val="04043F"/>
                </a:solidFill>
                <a:latin typeface="Arial"/>
                <a:cs typeface="Arial"/>
              </a:rPr>
              <a:t>imports a total of 4,649 </a:t>
            </a:r>
            <a:r>
              <a:rPr lang="en-GB" sz="1600" spc="-5" dirty="0" smtClean="0">
                <a:solidFill>
                  <a:srgbClr val="04043F"/>
                </a:solidFill>
                <a:latin typeface="Arial"/>
                <a:cs typeface="Arial"/>
              </a:rPr>
              <a:t>MUSD.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spc="-5" dirty="0" smtClean="0">
                <a:solidFill>
                  <a:srgbClr val="04043F"/>
                </a:solidFill>
                <a:latin typeface="Arial"/>
                <a:cs typeface="Arial"/>
              </a:rPr>
              <a:t>Growth </a:t>
            </a:r>
            <a:r>
              <a:rPr lang="en-GB" sz="1600" spc="-5" dirty="0">
                <a:solidFill>
                  <a:srgbClr val="04043F"/>
                </a:solidFill>
                <a:latin typeface="Arial"/>
                <a:cs typeface="Arial"/>
              </a:rPr>
              <a:t>of 10% in the last </a:t>
            </a:r>
            <a:r>
              <a:rPr lang="en-GB" sz="1600" spc="-5" dirty="0" smtClean="0">
                <a:solidFill>
                  <a:srgbClr val="04043F"/>
                </a:solidFill>
                <a:latin typeface="Arial"/>
                <a:cs typeface="Arial"/>
              </a:rPr>
              <a:t>year.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spc="-5" dirty="0" smtClean="0">
                <a:solidFill>
                  <a:srgbClr val="04043F"/>
                </a:solidFill>
                <a:latin typeface="Arial"/>
                <a:cs typeface="Arial"/>
              </a:rPr>
              <a:t>Some </a:t>
            </a:r>
            <a:r>
              <a:rPr lang="en-GB" sz="1600" spc="-5" dirty="0">
                <a:solidFill>
                  <a:srgbClr val="04043F"/>
                </a:solidFill>
                <a:latin typeface="Arial"/>
                <a:cs typeface="Arial"/>
              </a:rPr>
              <a:t>multinational companies with operations in Mexico: Pfizer Inc., Johnson &amp; Johnson, Novartis, Merck &amp; Co., Roche, Abbot Laboratories, AstraZeneca, Bayer, Eli Lilly &amp; Co., Bristol-Myers, </a:t>
            </a:r>
            <a:r>
              <a:rPr lang="en-GB" sz="1600" spc="-5" dirty="0" err="1">
                <a:solidFill>
                  <a:srgbClr val="04043F"/>
                </a:solidFill>
                <a:latin typeface="Arial"/>
                <a:cs typeface="Arial"/>
              </a:rPr>
              <a:t>GlaxoSmith</a:t>
            </a:r>
            <a:r>
              <a:rPr lang="en-GB" sz="1600" spc="-5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600" spc="-5" dirty="0" smtClean="0">
                <a:solidFill>
                  <a:srgbClr val="04043F"/>
                </a:solidFill>
                <a:latin typeface="Arial"/>
                <a:cs typeface="Arial"/>
              </a:rPr>
              <a:t>Kline.</a:t>
            </a:r>
            <a:endParaRPr lang="en-GB" sz="1600" spc="-5" dirty="0">
              <a:solidFill>
                <a:srgbClr val="04043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4043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2"/>
          <p:cNvSpPr txBox="1"/>
          <p:nvPr/>
        </p:nvSpPr>
        <p:spPr>
          <a:xfrm>
            <a:off x="486311" y="1417117"/>
            <a:ext cx="1033409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4043F"/>
                </a:solidFill>
                <a:latin typeface="Arial"/>
                <a:cs typeface="Arial"/>
              </a:rPr>
              <a:t>Demographic change and transition to non-communicable diseases and injuries pain represent an opportunity for the healthcare industry.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04043F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4043F"/>
                </a:solidFill>
                <a:latin typeface="Arial"/>
                <a:cs typeface="Arial"/>
              </a:rPr>
              <a:t>The establishment of research clusters in Mexico can generate demand for equipment and technology to support the increasing research and development of new pharmaceuticals and biotechnology products.</a:t>
            </a:r>
          </a:p>
        </p:txBody>
      </p:sp>
      <p:sp>
        <p:nvSpPr>
          <p:cNvPr id="12" name="object 16"/>
          <p:cNvSpPr/>
          <p:nvPr/>
        </p:nvSpPr>
        <p:spPr>
          <a:xfrm flipV="1">
            <a:off x="450214" y="3722626"/>
            <a:ext cx="4197986" cy="87422"/>
          </a:xfrm>
          <a:custGeom>
            <a:avLst/>
            <a:gdLst/>
            <a:ahLst/>
            <a:cxnLst/>
            <a:rect l="l" t="t" r="r" b="b"/>
            <a:pathLst>
              <a:path w="3691254">
                <a:moveTo>
                  <a:pt x="0" y="0"/>
                </a:moveTo>
                <a:lnTo>
                  <a:pt x="3691239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3" name="object 5"/>
          <p:cNvSpPr txBox="1"/>
          <p:nvPr/>
        </p:nvSpPr>
        <p:spPr>
          <a:xfrm>
            <a:off x="6556448" y="3352800"/>
            <a:ext cx="38067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Pharmaceutical</a:t>
            </a:r>
            <a:r>
              <a:rPr lang="es-MX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s-MX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Products</a:t>
            </a:r>
            <a:endParaRPr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object 16"/>
          <p:cNvSpPr/>
          <p:nvPr/>
        </p:nvSpPr>
        <p:spPr>
          <a:xfrm flipV="1">
            <a:off x="6556448" y="3733800"/>
            <a:ext cx="4197986" cy="87422"/>
          </a:xfrm>
          <a:custGeom>
            <a:avLst/>
            <a:gdLst/>
            <a:ahLst/>
            <a:cxnLst/>
            <a:rect l="l" t="t" r="r" b="b"/>
            <a:pathLst>
              <a:path w="3691254">
                <a:moveTo>
                  <a:pt x="0" y="0"/>
                </a:moveTo>
                <a:lnTo>
                  <a:pt x="3691239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6014410"/>
            <a:ext cx="11334583" cy="53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269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4863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74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20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92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64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36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timeframes are one of the biggest obstacles to entering the Mexican market. </a:t>
            </a:r>
            <a:endParaRPr lang="en-GB" altLang="en-US" sz="1800" b="0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dirty="0"/>
          </a:p>
        </p:txBody>
      </p:sp>
      <p:sp>
        <p:nvSpPr>
          <p:cNvPr id="15" name="object 6"/>
          <p:cNvSpPr txBox="1"/>
          <p:nvPr/>
        </p:nvSpPr>
        <p:spPr>
          <a:xfrm>
            <a:off x="857350" y="4129918"/>
            <a:ext cx="1676978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Working</a:t>
            </a:r>
            <a:r>
              <a:rPr lang="es-MX" sz="2000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Remotely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Arial"/>
              <a:cs typeface="Arial"/>
            </a:endParaRPr>
          </a:p>
        </p:txBody>
      </p:sp>
      <p:pic>
        <p:nvPicPr>
          <p:cNvPr id="16" name="object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598301"/>
            <a:ext cx="1429021" cy="1279875"/>
          </a:xfrm>
          <a:prstGeom prst="rect">
            <a:avLst/>
          </a:prstGeom>
        </p:spPr>
      </p:pic>
      <p:sp>
        <p:nvSpPr>
          <p:cNvPr id="17" name="object 18"/>
          <p:cNvSpPr txBox="1">
            <a:spLocks/>
          </p:cNvSpPr>
          <p:nvPr/>
        </p:nvSpPr>
        <p:spPr>
          <a:xfrm>
            <a:off x="11552721" y="6411680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4043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7</a:t>
            </a:fld>
            <a:endParaRPr lang="en-GB" dirty="0"/>
          </a:p>
        </p:txBody>
      </p:sp>
      <p:sp>
        <p:nvSpPr>
          <p:cNvPr id="18" name="object 17"/>
          <p:cNvSpPr txBox="1">
            <a:spLocks/>
          </p:cNvSpPr>
          <p:nvPr/>
        </p:nvSpPr>
        <p:spPr>
          <a:xfrm>
            <a:off x="1765738" y="612929"/>
            <a:ext cx="99155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3600" kern="0" spc="-5" dirty="0"/>
              <a:t>Mexico – DIT </a:t>
            </a:r>
            <a:r>
              <a:rPr lang="es-MX" sz="3600" kern="0" spc="-5" dirty="0" err="1"/>
              <a:t>Support</a:t>
            </a:r>
            <a:endParaRPr lang="es-MX" sz="3600" kern="0" spc="-5" dirty="0"/>
          </a:p>
        </p:txBody>
      </p:sp>
      <p:pic>
        <p:nvPicPr>
          <p:cNvPr id="19" name="Picture 13" descr="Image result for 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" y="576459"/>
            <a:ext cx="11191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80"/>
          <p:cNvSpPr/>
          <p:nvPr/>
        </p:nvSpPr>
        <p:spPr>
          <a:xfrm>
            <a:off x="1065839" y="2608238"/>
            <a:ext cx="1260000" cy="1260000"/>
          </a:xfrm>
          <a:custGeom>
            <a:avLst/>
            <a:gdLst/>
            <a:ahLst/>
            <a:cxnLst/>
            <a:rect l="l" t="t" r="r" b="b"/>
            <a:pathLst>
              <a:path w="271780" h="267335">
                <a:moveTo>
                  <a:pt x="193208" y="193476"/>
                </a:moveTo>
                <a:lnTo>
                  <a:pt x="187906" y="193476"/>
                </a:lnTo>
                <a:lnTo>
                  <a:pt x="162411" y="206447"/>
                </a:lnTo>
                <a:lnTo>
                  <a:pt x="140340" y="221802"/>
                </a:lnTo>
                <a:lnTo>
                  <a:pt x="121141" y="240153"/>
                </a:lnTo>
                <a:lnTo>
                  <a:pt x="104261" y="262110"/>
                </a:lnTo>
                <a:lnTo>
                  <a:pt x="112204" y="264846"/>
                </a:lnTo>
                <a:lnTo>
                  <a:pt x="120092" y="266251"/>
                </a:lnTo>
                <a:lnTo>
                  <a:pt x="127869" y="266769"/>
                </a:lnTo>
                <a:lnTo>
                  <a:pt x="135481" y="266843"/>
                </a:lnTo>
                <a:lnTo>
                  <a:pt x="150465" y="266020"/>
                </a:lnTo>
                <a:lnTo>
                  <a:pt x="164344" y="263811"/>
                </a:lnTo>
                <a:lnTo>
                  <a:pt x="178224" y="260603"/>
                </a:lnTo>
                <a:lnTo>
                  <a:pt x="193208" y="256785"/>
                </a:lnTo>
                <a:lnTo>
                  <a:pt x="194037" y="244896"/>
                </a:lnTo>
                <a:lnTo>
                  <a:pt x="195928" y="233173"/>
                </a:lnTo>
                <a:lnTo>
                  <a:pt x="197681" y="223336"/>
                </a:lnTo>
                <a:lnTo>
                  <a:pt x="198509" y="214776"/>
                </a:lnTo>
                <a:lnTo>
                  <a:pt x="198509" y="204127"/>
                </a:lnTo>
                <a:lnTo>
                  <a:pt x="193208" y="198801"/>
                </a:lnTo>
                <a:lnTo>
                  <a:pt x="193208" y="193476"/>
                </a:lnTo>
                <a:close/>
              </a:path>
              <a:path w="271780" h="267335">
                <a:moveTo>
                  <a:pt x="63028" y="141409"/>
                </a:moveTo>
                <a:lnTo>
                  <a:pt x="52674" y="161017"/>
                </a:lnTo>
                <a:lnTo>
                  <a:pt x="45577" y="181125"/>
                </a:lnTo>
                <a:lnTo>
                  <a:pt x="40580" y="202231"/>
                </a:lnTo>
                <a:lnTo>
                  <a:pt x="36521" y="224834"/>
                </a:lnTo>
                <a:lnTo>
                  <a:pt x="48357" y="233570"/>
                </a:lnTo>
                <a:lnTo>
                  <a:pt x="60083" y="242806"/>
                </a:lnTo>
                <a:lnTo>
                  <a:pt x="71808" y="251043"/>
                </a:lnTo>
                <a:lnTo>
                  <a:pt x="83644" y="256785"/>
                </a:lnTo>
                <a:lnTo>
                  <a:pt x="101012" y="233173"/>
                </a:lnTo>
                <a:lnTo>
                  <a:pt x="121859" y="211226"/>
                </a:lnTo>
                <a:lnTo>
                  <a:pt x="145688" y="192385"/>
                </a:lnTo>
                <a:lnTo>
                  <a:pt x="172002" y="178093"/>
                </a:lnTo>
                <a:lnTo>
                  <a:pt x="148670" y="172361"/>
                </a:lnTo>
                <a:lnTo>
                  <a:pt x="125835" y="163745"/>
                </a:lnTo>
                <a:lnTo>
                  <a:pt x="103994" y="153132"/>
                </a:lnTo>
                <a:lnTo>
                  <a:pt x="92888" y="146734"/>
                </a:lnTo>
                <a:lnTo>
                  <a:pt x="63028" y="146734"/>
                </a:lnTo>
                <a:lnTo>
                  <a:pt x="63028" y="141409"/>
                </a:lnTo>
                <a:close/>
              </a:path>
              <a:path w="271780" h="267335">
                <a:moveTo>
                  <a:pt x="260949" y="172768"/>
                </a:moveTo>
                <a:lnTo>
                  <a:pt x="253337" y="175846"/>
                </a:lnTo>
                <a:lnTo>
                  <a:pt x="245560" y="177427"/>
                </a:lnTo>
                <a:lnTo>
                  <a:pt x="237672" y="178010"/>
                </a:lnTo>
                <a:lnTo>
                  <a:pt x="229729" y="178093"/>
                </a:lnTo>
                <a:lnTo>
                  <a:pt x="229729" y="188743"/>
                </a:lnTo>
                <a:lnTo>
                  <a:pt x="224428" y="193476"/>
                </a:lnTo>
                <a:lnTo>
                  <a:pt x="213824" y="193476"/>
                </a:lnTo>
                <a:lnTo>
                  <a:pt x="213824" y="240809"/>
                </a:lnTo>
                <a:lnTo>
                  <a:pt x="229388" y="227099"/>
                </a:lnTo>
                <a:lnTo>
                  <a:pt x="243351" y="210560"/>
                </a:lnTo>
                <a:lnTo>
                  <a:pt x="254331" y="192136"/>
                </a:lnTo>
                <a:lnTo>
                  <a:pt x="260949" y="172768"/>
                </a:lnTo>
                <a:close/>
              </a:path>
              <a:path w="271780" h="267335">
                <a:moveTo>
                  <a:pt x="15314" y="73367"/>
                </a:moveTo>
                <a:lnTo>
                  <a:pt x="8697" y="86162"/>
                </a:lnTo>
                <a:lnTo>
                  <a:pt x="3902" y="100288"/>
                </a:lnTo>
                <a:lnTo>
                  <a:pt x="980" y="115375"/>
                </a:lnTo>
                <a:lnTo>
                  <a:pt x="0" y="130759"/>
                </a:lnTo>
                <a:lnTo>
                  <a:pt x="1067" y="150460"/>
                </a:lnTo>
                <a:lnTo>
                  <a:pt x="4565" y="168996"/>
                </a:lnTo>
                <a:lnTo>
                  <a:pt x="10934" y="185424"/>
                </a:lnTo>
                <a:lnTo>
                  <a:pt x="20617" y="198801"/>
                </a:lnTo>
                <a:lnTo>
                  <a:pt x="24758" y="182429"/>
                </a:lnTo>
                <a:lnTo>
                  <a:pt x="29452" y="165002"/>
                </a:lnTo>
                <a:lnTo>
                  <a:pt x="35029" y="147464"/>
                </a:lnTo>
                <a:lnTo>
                  <a:pt x="41822" y="130759"/>
                </a:lnTo>
                <a:lnTo>
                  <a:pt x="36521" y="120700"/>
                </a:lnTo>
                <a:lnTo>
                  <a:pt x="36521" y="110050"/>
                </a:lnTo>
                <a:lnTo>
                  <a:pt x="41822" y="104725"/>
                </a:lnTo>
                <a:lnTo>
                  <a:pt x="34201" y="96996"/>
                </a:lnTo>
                <a:lnTo>
                  <a:pt x="26801" y="89046"/>
                </a:lnTo>
                <a:lnTo>
                  <a:pt x="20237" y="81022"/>
                </a:lnTo>
                <a:lnTo>
                  <a:pt x="15314" y="73367"/>
                </a:lnTo>
                <a:close/>
              </a:path>
              <a:path w="271780" h="267335">
                <a:moveTo>
                  <a:pt x="120166" y="73367"/>
                </a:moveTo>
                <a:lnTo>
                  <a:pt x="112223" y="80264"/>
                </a:lnTo>
                <a:lnTo>
                  <a:pt x="104335" y="86384"/>
                </a:lnTo>
                <a:lnTo>
                  <a:pt x="96558" y="92503"/>
                </a:lnTo>
                <a:lnTo>
                  <a:pt x="88946" y="99400"/>
                </a:lnTo>
                <a:lnTo>
                  <a:pt x="94247" y="104725"/>
                </a:lnTo>
                <a:lnTo>
                  <a:pt x="94247" y="126025"/>
                </a:lnTo>
                <a:lnTo>
                  <a:pt x="113769" y="136666"/>
                </a:lnTo>
                <a:lnTo>
                  <a:pt x="133787" y="145477"/>
                </a:lnTo>
                <a:lnTo>
                  <a:pt x="154800" y="152401"/>
                </a:lnTo>
                <a:lnTo>
                  <a:pt x="177304" y="157384"/>
                </a:lnTo>
                <a:lnTo>
                  <a:pt x="187906" y="146734"/>
                </a:lnTo>
                <a:lnTo>
                  <a:pt x="179135" y="128022"/>
                </a:lnTo>
                <a:lnTo>
                  <a:pt x="168983" y="110642"/>
                </a:lnTo>
                <a:lnTo>
                  <a:pt x="157837" y="94149"/>
                </a:lnTo>
                <a:lnTo>
                  <a:pt x="146084" y="78101"/>
                </a:lnTo>
                <a:lnTo>
                  <a:pt x="125467" y="78101"/>
                </a:lnTo>
                <a:lnTo>
                  <a:pt x="120166" y="73367"/>
                </a:lnTo>
                <a:close/>
              </a:path>
              <a:path w="271780" h="267335">
                <a:moveTo>
                  <a:pt x="224428" y="31358"/>
                </a:moveTo>
                <a:lnTo>
                  <a:pt x="161988" y="46742"/>
                </a:lnTo>
                <a:lnTo>
                  <a:pt x="166701" y="52067"/>
                </a:lnTo>
                <a:lnTo>
                  <a:pt x="166701" y="57392"/>
                </a:lnTo>
                <a:lnTo>
                  <a:pt x="161988" y="57392"/>
                </a:lnTo>
                <a:lnTo>
                  <a:pt x="161988" y="62717"/>
                </a:lnTo>
                <a:lnTo>
                  <a:pt x="175730" y="79339"/>
                </a:lnTo>
                <a:lnTo>
                  <a:pt x="186655" y="98069"/>
                </a:lnTo>
                <a:lnTo>
                  <a:pt x="195702" y="118796"/>
                </a:lnTo>
                <a:lnTo>
                  <a:pt x="203810" y="141409"/>
                </a:lnTo>
                <a:lnTo>
                  <a:pt x="211339" y="142407"/>
                </a:lnTo>
                <a:lnTo>
                  <a:pt x="218537" y="145403"/>
                </a:lnTo>
                <a:lnTo>
                  <a:pt x="224851" y="150395"/>
                </a:lnTo>
                <a:lnTo>
                  <a:pt x="229729" y="157384"/>
                </a:lnTo>
                <a:lnTo>
                  <a:pt x="240654" y="157301"/>
                </a:lnTo>
                <a:lnTo>
                  <a:pt x="249977" y="156719"/>
                </a:lnTo>
                <a:lnTo>
                  <a:pt x="258307" y="155138"/>
                </a:lnTo>
                <a:lnTo>
                  <a:pt x="266250" y="152059"/>
                </a:lnTo>
                <a:lnTo>
                  <a:pt x="271551" y="146734"/>
                </a:lnTo>
                <a:lnTo>
                  <a:pt x="271551" y="130759"/>
                </a:lnTo>
                <a:lnTo>
                  <a:pt x="267915" y="103662"/>
                </a:lnTo>
                <a:lnTo>
                  <a:pt x="257930" y="77287"/>
                </a:lnTo>
                <a:lnTo>
                  <a:pt x="242973" y="52797"/>
                </a:lnTo>
                <a:lnTo>
                  <a:pt x="224428" y="31358"/>
                </a:lnTo>
                <a:close/>
              </a:path>
              <a:path w="271780" h="267335">
                <a:moveTo>
                  <a:pt x="83644" y="141409"/>
                </a:moveTo>
                <a:lnTo>
                  <a:pt x="78343" y="141409"/>
                </a:lnTo>
                <a:lnTo>
                  <a:pt x="73042" y="146734"/>
                </a:lnTo>
                <a:lnTo>
                  <a:pt x="92888" y="146734"/>
                </a:lnTo>
                <a:lnTo>
                  <a:pt x="83644" y="141409"/>
                </a:lnTo>
                <a:close/>
              </a:path>
              <a:path w="271780" h="267335">
                <a:moveTo>
                  <a:pt x="63028" y="15383"/>
                </a:moveTo>
                <a:lnTo>
                  <a:pt x="54248" y="23445"/>
                </a:lnTo>
                <a:lnTo>
                  <a:pt x="44473" y="31950"/>
                </a:lnTo>
                <a:lnTo>
                  <a:pt x="34638" y="41417"/>
                </a:lnTo>
                <a:lnTo>
                  <a:pt x="25918" y="52067"/>
                </a:lnTo>
                <a:lnTo>
                  <a:pt x="39171" y="72480"/>
                </a:lnTo>
                <a:lnTo>
                  <a:pt x="45372" y="81105"/>
                </a:lnTo>
                <a:lnTo>
                  <a:pt x="52425" y="89341"/>
                </a:lnTo>
                <a:lnTo>
                  <a:pt x="73042" y="89341"/>
                </a:lnTo>
                <a:lnTo>
                  <a:pt x="81156" y="81022"/>
                </a:lnTo>
                <a:lnTo>
                  <a:pt x="89535" y="73145"/>
                </a:lnTo>
                <a:lnTo>
                  <a:pt x="98886" y="65296"/>
                </a:lnTo>
                <a:lnTo>
                  <a:pt x="109562" y="57392"/>
                </a:lnTo>
                <a:lnTo>
                  <a:pt x="109437" y="41343"/>
                </a:lnTo>
                <a:lnTo>
                  <a:pt x="97984" y="34603"/>
                </a:lnTo>
                <a:lnTo>
                  <a:pt x="74607" y="22529"/>
                </a:lnTo>
                <a:lnTo>
                  <a:pt x="63028" y="15383"/>
                </a:lnTo>
                <a:close/>
              </a:path>
              <a:path w="271780" h="267335">
                <a:moveTo>
                  <a:pt x="182904" y="20708"/>
                </a:moveTo>
                <a:lnTo>
                  <a:pt x="140783" y="20708"/>
                </a:lnTo>
                <a:lnTo>
                  <a:pt x="151385" y="26033"/>
                </a:lnTo>
                <a:lnTo>
                  <a:pt x="156687" y="31358"/>
                </a:lnTo>
                <a:lnTo>
                  <a:pt x="168275" y="25118"/>
                </a:lnTo>
                <a:lnTo>
                  <a:pt x="180028" y="21374"/>
                </a:lnTo>
                <a:lnTo>
                  <a:pt x="182904" y="20708"/>
                </a:lnTo>
                <a:close/>
              </a:path>
              <a:path w="271780" h="267335">
                <a:moveTo>
                  <a:pt x="135481" y="0"/>
                </a:moveTo>
                <a:lnTo>
                  <a:pt x="123902" y="73"/>
                </a:lnTo>
                <a:lnTo>
                  <a:pt x="112214" y="591"/>
                </a:lnTo>
                <a:lnTo>
                  <a:pt x="100525" y="1996"/>
                </a:lnTo>
                <a:lnTo>
                  <a:pt x="88946" y="4733"/>
                </a:lnTo>
                <a:lnTo>
                  <a:pt x="96558" y="9559"/>
                </a:lnTo>
                <a:lnTo>
                  <a:pt x="104335" y="15383"/>
                </a:lnTo>
                <a:lnTo>
                  <a:pt x="112223" y="21207"/>
                </a:lnTo>
                <a:lnTo>
                  <a:pt x="120166" y="26033"/>
                </a:lnTo>
                <a:lnTo>
                  <a:pt x="125467" y="26033"/>
                </a:lnTo>
                <a:lnTo>
                  <a:pt x="130180" y="20708"/>
                </a:lnTo>
                <a:lnTo>
                  <a:pt x="182904" y="20708"/>
                </a:lnTo>
                <a:lnTo>
                  <a:pt x="191891" y="18628"/>
                </a:lnTo>
                <a:lnTo>
                  <a:pt x="203810" y="15383"/>
                </a:lnTo>
                <a:lnTo>
                  <a:pt x="187916" y="8486"/>
                </a:lnTo>
                <a:lnTo>
                  <a:pt x="171634" y="3697"/>
                </a:lnTo>
                <a:lnTo>
                  <a:pt x="154358" y="905"/>
                </a:lnTo>
                <a:lnTo>
                  <a:pt x="135481" y="0"/>
                </a:lnTo>
                <a:close/>
              </a:path>
            </a:pathLst>
          </a:custGeom>
          <a:solidFill>
            <a:srgbClr val="FF6E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object 8"/>
          <p:cNvPicPr/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567" y="2598301"/>
            <a:ext cx="1332105" cy="1279875"/>
          </a:xfrm>
          <a:prstGeom prst="rect">
            <a:avLst/>
          </a:prstGeom>
        </p:spPr>
      </p:pic>
      <p:sp>
        <p:nvSpPr>
          <p:cNvPr id="22" name="object 6"/>
          <p:cNvSpPr txBox="1"/>
          <p:nvPr/>
        </p:nvSpPr>
        <p:spPr>
          <a:xfrm>
            <a:off x="3639130" y="4129918"/>
            <a:ext cx="167697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Identify</a:t>
            </a:r>
            <a:r>
              <a:rPr lang="es-MX" sz="2000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market</a:t>
            </a:r>
            <a:r>
              <a:rPr lang="es-MX" sz="2000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demands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9086950" y="4129918"/>
            <a:ext cx="2209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Updates</a:t>
            </a:r>
            <a:r>
              <a:rPr lang="es-MX" sz="2000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regarding</a:t>
            </a:r>
            <a:r>
              <a:rPr lang="es-MX" sz="2000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activities</a:t>
            </a:r>
            <a:r>
              <a:rPr lang="es-MX" sz="2000" dirty="0">
                <a:solidFill>
                  <a:srgbClr val="04043F"/>
                </a:solidFill>
                <a:latin typeface="Arial"/>
                <a:cs typeface="Arial"/>
              </a:rPr>
              <a:t> and </a:t>
            </a: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events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6289819" y="4129918"/>
            <a:ext cx="210818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Support</a:t>
            </a:r>
            <a:r>
              <a:rPr lang="es-MX" sz="2000" dirty="0">
                <a:solidFill>
                  <a:srgbClr val="04043F"/>
                </a:solidFill>
                <a:latin typeface="Arial"/>
                <a:cs typeface="Arial"/>
              </a:rPr>
              <a:t> UK </a:t>
            </a: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companies</a:t>
            </a:r>
            <a:r>
              <a:rPr lang="es-MX" sz="2000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with</a:t>
            </a:r>
            <a:r>
              <a:rPr lang="es-MX" sz="2000" dirty="0">
                <a:solidFill>
                  <a:srgbClr val="04043F"/>
                </a:solidFill>
                <a:latin typeface="Arial"/>
                <a:cs typeface="Arial"/>
              </a:rPr>
              <a:t> comercial </a:t>
            </a:r>
            <a:r>
              <a:rPr lang="es-MX" sz="2000" dirty="0" err="1">
                <a:solidFill>
                  <a:srgbClr val="04043F"/>
                </a:solidFill>
                <a:latin typeface="Arial"/>
                <a:cs typeface="Arial"/>
              </a:rPr>
              <a:t>barriers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106"/>
          <p:cNvSpPr/>
          <p:nvPr/>
        </p:nvSpPr>
        <p:spPr>
          <a:xfrm>
            <a:off x="9544150" y="2608238"/>
            <a:ext cx="1295400" cy="1260000"/>
          </a:xfrm>
          <a:custGeom>
            <a:avLst/>
            <a:gdLst/>
            <a:ahLst/>
            <a:cxnLst/>
            <a:rect l="l" t="t" r="r" b="b"/>
            <a:pathLst>
              <a:path w="254635" h="262889">
                <a:moveTo>
                  <a:pt x="120797" y="199097"/>
                </a:moveTo>
                <a:lnTo>
                  <a:pt x="54700" y="199097"/>
                </a:lnTo>
                <a:lnTo>
                  <a:pt x="62528" y="206544"/>
                </a:lnTo>
                <a:lnTo>
                  <a:pt x="69357" y="208744"/>
                </a:lnTo>
                <a:lnTo>
                  <a:pt x="74186" y="209950"/>
                </a:lnTo>
                <a:lnTo>
                  <a:pt x="76019" y="214414"/>
                </a:lnTo>
                <a:lnTo>
                  <a:pt x="80673" y="223847"/>
                </a:lnTo>
                <a:lnTo>
                  <a:pt x="85715" y="234662"/>
                </a:lnTo>
                <a:lnTo>
                  <a:pt x="89759" y="244482"/>
                </a:lnTo>
                <a:lnTo>
                  <a:pt x="91415" y="250934"/>
                </a:lnTo>
                <a:lnTo>
                  <a:pt x="99409" y="260212"/>
                </a:lnTo>
                <a:lnTo>
                  <a:pt x="103407" y="262862"/>
                </a:lnTo>
                <a:lnTo>
                  <a:pt x="107404" y="261537"/>
                </a:lnTo>
                <a:lnTo>
                  <a:pt x="113807" y="260626"/>
                </a:lnTo>
                <a:lnTo>
                  <a:pt x="123096" y="258224"/>
                </a:lnTo>
                <a:lnTo>
                  <a:pt x="132386" y="254827"/>
                </a:lnTo>
                <a:lnTo>
                  <a:pt x="138788" y="250934"/>
                </a:lnTo>
                <a:lnTo>
                  <a:pt x="148856" y="250934"/>
                </a:lnTo>
                <a:lnTo>
                  <a:pt x="148856" y="245633"/>
                </a:lnTo>
                <a:lnTo>
                  <a:pt x="144118" y="240330"/>
                </a:lnTo>
                <a:lnTo>
                  <a:pt x="144118" y="235619"/>
                </a:lnTo>
                <a:lnTo>
                  <a:pt x="133459" y="230318"/>
                </a:lnTo>
                <a:lnTo>
                  <a:pt x="133459" y="225016"/>
                </a:lnTo>
                <a:lnTo>
                  <a:pt x="129462" y="218647"/>
                </a:lnTo>
                <a:lnTo>
                  <a:pt x="121467" y="200165"/>
                </a:lnTo>
                <a:lnTo>
                  <a:pt x="120797" y="199097"/>
                </a:lnTo>
                <a:close/>
              </a:path>
              <a:path w="254635" h="262889">
                <a:moveTo>
                  <a:pt x="154184" y="0"/>
                </a:moveTo>
                <a:lnTo>
                  <a:pt x="144137" y="11862"/>
                </a:lnTo>
                <a:lnTo>
                  <a:pt x="139929" y="30107"/>
                </a:lnTo>
                <a:lnTo>
                  <a:pt x="133385" y="53456"/>
                </a:lnTo>
                <a:lnTo>
                  <a:pt x="116330" y="80634"/>
                </a:lnTo>
                <a:lnTo>
                  <a:pt x="80589" y="110364"/>
                </a:lnTo>
                <a:lnTo>
                  <a:pt x="17986" y="141371"/>
                </a:lnTo>
                <a:lnTo>
                  <a:pt x="7993" y="147906"/>
                </a:lnTo>
                <a:lnTo>
                  <a:pt x="1998" y="158306"/>
                </a:lnTo>
                <a:lnTo>
                  <a:pt x="0" y="170694"/>
                </a:lnTo>
                <a:lnTo>
                  <a:pt x="1998" y="183193"/>
                </a:lnTo>
                <a:lnTo>
                  <a:pt x="8577" y="191643"/>
                </a:lnTo>
                <a:lnTo>
                  <a:pt x="19097" y="199540"/>
                </a:lnTo>
                <a:lnTo>
                  <a:pt x="31727" y="204565"/>
                </a:lnTo>
                <a:lnTo>
                  <a:pt x="44634" y="204400"/>
                </a:lnTo>
                <a:lnTo>
                  <a:pt x="54700" y="199097"/>
                </a:lnTo>
                <a:lnTo>
                  <a:pt x="120797" y="199097"/>
                </a:lnTo>
                <a:lnTo>
                  <a:pt x="117470" y="193796"/>
                </a:lnTo>
                <a:lnTo>
                  <a:pt x="116471" y="189075"/>
                </a:lnTo>
                <a:lnTo>
                  <a:pt x="119691" y="183856"/>
                </a:lnTo>
                <a:lnTo>
                  <a:pt x="125798" y="179632"/>
                </a:lnTo>
                <a:lnTo>
                  <a:pt x="133459" y="177892"/>
                </a:lnTo>
                <a:lnTo>
                  <a:pt x="227613" y="177892"/>
                </a:lnTo>
                <a:lnTo>
                  <a:pt x="219387" y="174017"/>
                </a:lnTo>
                <a:lnTo>
                  <a:pt x="189391" y="142853"/>
                </a:lnTo>
                <a:lnTo>
                  <a:pt x="166343" y="84739"/>
                </a:lnTo>
                <a:lnTo>
                  <a:pt x="162013" y="38996"/>
                </a:lnTo>
                <a:lnTo>
                  <a:pt x="164844" y="31808"/>
                </a:lnTo>
                <a:lnTo>
                  <a:pt x="200074" y="31808"/>
                </a:lnTo>
                <a:lnTo>
                  <a:pt x="193860" y="23267"/>
                </a:lnTo>
                <a:lnTo>
                  <a:pt x="172579" y="4620"/>
                </a:lnTo>
                <a:lnTo>
                  <a:pt x="154184" y="0"/>
                </a:lnTo>
                <a:close/>
              </a:path>
              <a:path w="254635" h="262889">
                <a:moveTo>
                  <a:pt x="200074" y="31808"/>
                </a:moveTo>
                <a:lnTo>
                  <a:pt x="164844" y="31808"/>
                </a:lnTo>
                <a:lnTo>
                  <a:pt x="172246" y="36511"/>
                </a:lnTo>
                <a:lnTo>
                  <a:pt x="184533" y="49995"/>
                </a:lnTo>
                <a:lnTo>
                  <a:pt x="212217" y="99548"/>
                </a:lnTo>
                <a:lnTo>
                  <a:pt x="227910" y="152636"/>
                </a:lnTo>
                <a:lnTo>
                  <a:pt x="228124" y="170694"/>
                </a:lnTo>
                <a:lnTo>
                  <a:pt x="227613" y="177892"/>
                </a:lnTo>
                <a:lnTo>
                  <a:pt x="133459" y="177892"/>
                </a:lnTo>
                <a:lnTo>
                  <a:pt x="177982" y="181454"/>
                </a:lnTo>
                <a:lnTo>
                  <a:pt x="206295" y="193134"/>
                </a:lnTo>
                <a:lnTo>
                  <a:pt x="225725" y="203820"/>
                </a:lnTo>
                <a:lnTo>
                  <a:pt x="243601" y="204400"/>
                </a:lnTo>
                <a:lnTo>
                  <a:pt x="252438" y="191495"/>
                </a:lnTo>
                <a:lnTo>
                  <a:pt x="254335" y="164344"/>
                </a:lnTo>
                <a:lnTo>
                  <a:pt x="248349" y="128357"/>
                </a:lnTo>
                <a:lnTo>
                  <a:pt x="233535" y="88946"/>
                </a:lnTo>
                <a:lnTo>
                  <a:pt x="215141" y="52517"/>
                </a:lnTo>
                <a:lnTo>
                  <a:pt x="200074" y="31808"/>
                </a:lnTo>
                <a:close/>
              </a:path>
            </a:pathLst>
          </a:custGeom>
          <a:solidFill>
            <a:srgbClr val="59CB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44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dirty="0"/>
          </a:p>
        </p:txBody>
      </p:sp>
      <p:sp>
        <p:nvSpPr>
          <p:cNvPr id="17" name="object 18"/>
          <p:cNvSpPr txBox="1">
            <a:spLocks/>
          </p:cNvSpPr>
          <p:nvPr/>
        </p:nvSpPr>
        <p:spPr>
          <a:xfrm>
            <a:off x="11552721" y="6411680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4043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8</a:t>
            </a:fld>
            <a:endParaRPr lang="en-GB" dirty="0"/>
          </a:p>
        </p:txBody>
      </p:sp>
      <p:sp>
        <p:nvSpPr>
          <p:cNvPr id="26" name="object 3"/>
          <p:cNvSpPr txBox="1"/>
          <p:nvPr/>
        </p:nvSpPr>
        <p:spPr>
          <a:xfrm>
            <a:off x="454977" y="4792979"/>
            <a:ext cx="2005330" cy="47064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95"/>
              </a:spcBef>
            </a:pPr>
            <a:r>
              <a:rPr lang="es-MX" sz="1400" b="1" spc="-5" dirty="0">
                <a:solidFill>
                  <a:srgbClr val="04043F"/>
                </a:solidFill>
                <a:latin typeface="Arial"/>
                <a:cs typeface="Arial"/>
              </a:rPr>
              <a:t>Julio Evaristo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89300"/>
              </a:lnSpc>
              <a:spcBef>
                <a:spcPts val="275"/>
              </a:spcBef>
            </a:pPr>
            <a:r>
              <a:rPr lang="es-MX" sz="1400" spc="-5" dirty="0">
                <a:solidFill>
                  <a:srgbClr val="050540"/>
                </a:solidFill>
                <a:latin typeface="Arial"/>
                <a:cs typeface="Arial"/>
              </a:rPr>
              <a:t>Head of Education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3333090" y="4792979"/>
            <a:ext cx="2005330" cy="47064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95"/>
              </a:spcBef>
            </a:pPr>
            <a:r>
              <a:rPr lang="es-MX" sz="1400" b="1" spc="-5" dirty="0">
                <a:solidFill>
                  <a:srgbClr val="04043F"/>
                </a:solidFill>
                <a:latin typeface="Arial"/>
                <a:cs typeface="Arial"/>
              </a:rPr>
              <a:t>Pablo Velasco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89300"/>
              </a:lnSpc>
              <a:spcBef>
                <a:spcPts val="275"/>
              </a:spcBef>
            </a:pPr>
            <a:r>
              <a:rPr lang="es-MX" sz="1400" spc="-5" dirty="0">
                <a:solidFill>
                  <a:srgbClr val="050540"/>
                </a:solidFill>
                <a:latin typeface="Arial"/>
                <a:cs typeface="Arial"/>
              </a:rPr>
              <a:t>Senior Trade </a:t>
            </a:r>
            <a:r>
              <a:rPr lang="es-MX" sz="1400" spc="-5" dirty="0" err="1">
                <a:solidFill>
                  <a:srgbClr val="050540"/>
                </a:solidFill>
                <a:latin typeface="Arial"/>
                <a:cs typeface="Arial"/>
              </a:rPr>
              <a:t>Officer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6217602" y="4792979"/>
            <a:ext cx="2005330" cy="47064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95"/>
              </a:spcBef>
            </a:pPr>
            <a:r>
              <a:rPr lang="es-MX" sz="1400" b="1" spc="-5" dirty="0" smtClean="0">
                <a:solidFill>
                  <a:srgbClr val="04043F"/>
                </a:solidFill>
                <a:latin typeface="Arial"/>
                <a:cs typeface="Arial"/>
              </a:rPr>
              <a:t>Cassandra Vargas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89300"/>
              </a:lnSpc>
              <a:spcBef>
                <a:spcPts val="275"/>
              </a:spcBef>
            </a:pPr>
            <a:r>
              <a:rPr lang="es-MX" sz="1400" spc="-5" dirty="0">
                <a:solidFill>
                  <a:srgbClr val="050540"/>
                </a:solidFill>
                <a:latin typeface="Arial"/>
                <a:cs typeface="Arial"/>
              </a:rPr>
              <a:t>Trade </a:t>
            </a:r>
            <a:r>
              <a:rPr lang="es-MX" sz="1400" spc="-5" dirty="0" err="1">
                <a:solidFill>
                  <a:srgbClr val="050540"/>
                </a:solidFill>
                <a:latin typeface="Arial"/>
                <a:cs typeface="Arial"/>
              </a:rPr>
              <a:t>Officer</a:t>
            </a:r>
            <a:r>
              <a:rPr sz="1400" spc="-15" dirty="0">
                <a:solidFill>
                  <a:srgbClr val="05054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9095716" y="4792979"/>
            <a:ext cx="2585592" cy="47064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95"/>
              </a:spcBef>
            </a:pPr>
            <a:r>
              <a:rPr lang="es-MX" sz="1400" b="1" spc="-5" dirty="0" smtClean="0">
                <a:solidFill>
                  <a:srgbClr val="04043F"/>
                </a:solidFill>
                <a:latin typeface="Arial"/>
                <a:cs typeface="Arial"/>
              </a:rPr>
              <a:t>Maria Fernanda Wardah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89300"/>
              </a:lnSpc>
              <a:spcBef>
                <a:spcPts val="275"/>
              </a:spcBef>
            </a:pPr>
            <a:r>
              <a:rPr lang="es-MX" sz="1400" spc="-5" dirty="0" err="1">
                <a:solidFill>
                  <a:srgbClr val="050540"/>
                </a:solidFill>
                <a:latin typeface="Arial"/>
                <a:cs typeface="Arial"/>
              </a:rPr>
              <a:t>Intern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17"/>
          <p:cNvSpPr txBox="1">
            <a:spLocks/>
          </p:cNvSpPr>
          <p:nvPr/>
        </p:nvSpPr>
        <p:spPr>
          <a:xfrm>
            <a:off x="1765738" y="612929"/>
            <a:ext cx="99155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3600" kern="0" spc="-5" dirty="0"/>
              <a:t>Mexico – DIT </a:t>
            </a:r>
            <a:r>
              <a:rPr lang="es-MX" sz="3600" kern="0" spc="-5" dirty="0" err="1"/>
              <a:t>Support</a:t>
            </a:r>
            <a:endParaRPr lang="es-MX" sz="3600" kern="0" spc="-5" dirty="0"/>
          </a:p>
        </p:txBody>
      </p:sp>
      <p:pic>
        <p:nvPicPr>
          <p:cNvPr id="31" name="Picture 13" descr="Image result for me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" y="576459"/>
            <a:ext cx="11191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r="12910" b="22396"/>
          <a:stretch/>
        </p:blipFill>
        <p:spPr bwMode="auto">
          <a:xfrm>
            <a:off x="423515" y="2070940"/>
            <a:ext cx="2688242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0" b="22043"/>
          <a:stretch/>
        </p:blipFill>
        <p:spPr bwMode="auto">
          <a:xfrm>
            <a:off x="3258327" y="2070940"/>
            <a:ext cx="2714237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1" b="15218"/>
          <a:stretch/>
        </p:blipFill>
        <p:spPr bwMode="auto">
          <a:xfrm>
            <a:off x="6119134" y="2070940"/>
            <a:ext cx="275272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5"/>
          <a:stretch/>
        </p:blipFill>
        <p:spPr>
          <a:xfrm>
            <a:off x="9023432" y="2084480"/>
            <a:ext cx="2748989" cy="25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dirty="0" smtClean="0"/>
              <a:t>Life Sciences Opportunities | Mexico 2022</a:t>
            </a:r>
            <a:endParaRPr dirty="0"/>
          </a:p>
        </p:txBody>
      </p:sp>
      <p:sp>
        <p:nvSpPr>
          <p:cNvPr id="14" name="object 3"/>
          <p:cNvSpPr txBox="1">
            <a:spLocks/>
          </p:cNvSpPr>
          <p:nvPr/>
        </p:nvSpPr>
        <p:spPr>
          <a:xfrm>
            <a:off x="730812" y="630384"/>
            <a:ext cx="7200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600" kern="0" spc="-5" dirty="0" smtClean="0"/>
              <a:t>Why UK?</a:t>
            </a:r>
            <a:endParaRPr lang="en-GB" sz="3600" kern="0" spc="-10" dirty="0"/>
          </a:p>
        </p:txBody>
      </p:sp>
      <p:sp>
        <p:nvSpPr>
          <p:cNvPr id="16" name="TextBox 15"/>
          <p:cNvSpPr txBox="1"/>
          <p:nvPr/>
        </p:nvSpPr>
        <p:spPr>
          <a:xfrm>
            <a:off x="5289758" y="1391188"/>
            <a:ext cx="5835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United Kingdom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offers one of the strongest and most productive life science sectors in the world.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6382829"/>
            <a:ext cx="80911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Choose UK Life Sciences 2018, Department for International Trade. </a:t>
            </a:r>
          </a:p>
        </p:txBody>
      </p:sp>
      <p:sp>
        <p:nvSpPr>
          <p:cNvPr id="18" name="AutoShape 4" descr="Building Icon PNG, Transparent Building Icon PNG Image Free Download -  PNGke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89758" y="2231501"/>
            <a:ext cx="4929403" cy="584775"/>
            <a:chOff x="5289758" y="2348881"/>
            <a:chExt cx="4929403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5289758" y="2348881"/>
              <a:ext cx="2160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+5,500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2859" y="2493160"/>
              <a:ext cx="3526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Companies</a:t>
              </a:r>
              <a:r>
                <a:rPr lang="es-MX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s-MX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Life</a:t>
              </a:r>
              <a:r>
                <a:rPr lang="es-MX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Sciences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89758" y="2934266"/>
            <a:ext cx="4626110" cy="584775"/>
            <a:chOff x="5289758" y="3021135"/>
            <a:chExt cx="4626110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5289758" y="3021135"/>
              <a:ext cx="2229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£30 </a:t>
              </a:r>
              <a:r>
                <a:rPr lang="es-MX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bn</a:t>
              </a:r>
              <a:r>
                <a:rPr lang="es-MX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96932" y="3153363"/>
              <a:ext cx="3118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s-MX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s-MX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Exports</a:t>
              </a:r>
              <a:endParaRPr lang="es-MX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89758" y="3637031"/>
            <a:ext cx="4422440" cy="584775"/>
            <a:chOff x="3779911" y="3693388"/>
            <a:chExt cx="4422440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3779911" y="3693388"/>
              <a:ext cx="2229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#1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46130" y="3813076"/>
              <a:ext cx="38562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foreign investment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in Europe</a:t>
              </a:r>
              <a:endParaRPr lang="es-MX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5289758" y="5070439"/>
            <a:ext cx="4626110" cy="590216"/>
            <a:chOff x="5289758" y="5187819"/>
            <a:chExt cx="4626110" cy="590216"/>
          </a:xfrm>
        </p:grpSpPr>
        <p:sp>
          <p:nvSpPr>
            <p:cNvPr id="26" name="TextBox 25"/>
            <p:cNvSpPr txBox="1"/>
            <p:nvPr/>
          </p:nvSpPr>
          <p:spPr>
            <a:xfrm>
              <a:off x="5289758" y="5254815"/>
              <a:ext cx="2160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33302" y="5187819"/>
              <a:ext cx="39825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the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world's leading pharmaceutical companies operate in the UK</a:t>
              </a:r>
              <a:endParaRPr lang="es-MX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89758" y="4339796"/>
            <a:ext cx="4499765" cy="612653"/>
            <a:chOff x="5289758" y="4455965"/>
            <a:chExt cx="4499765" cy="612653"/>
          </a:xfrm>
        </p:grpSpPr>
        <p:grpSp>
          <p:nvGrpSpPr>
            <p:cNvPr id="28" name="Group 27"/>
            <p:cNvGrpSpPr/>
            <p:nvPr/>
          </p:nvGrpSpPr>
          <p:grpSpPr>
            <a:xfrm>
              <a:off x="5289758" y="4455965"/>
              <a:ext cx="2449775" cy="612653"/>
              <a:chOff x="3765757" y="4431951"/>
              <a:chExt cx="2449775" cy="61265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986529" y="4431951"/>
                <a:ext cx="22290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765757" y="4459829"/>
                <a:ext cx="353943" cy="58477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s-MX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TOP</a:t>
                </a:r>
                <a:endParaRPr lang="en-GB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933302" y="4455965"/>
              <a:ext cx="3856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 Europe in clinical portfolio in all its phases</a:t>
              </a:r>
              <a:endParaRPr lang="es-MX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188" y="1741539"/>
            <a:ext cx="3736020" cy="4277576"/>
          </a:xfrm>
          <a:prstGeom prst="rect">
            <a:avLst/>
          </a:prstGeom>
        </p:spPr>
      </p:pic>
      <p:grpSp>
        <p:nvGrpSpPr>
          <p:cNvPr id="35" name="object 3"/>
          <p:cNvGrpSpPr/>
          <p:nvPr/>
        </p:nvGrpSpPr>
        <p:grpSpPr>
          <a:xfrm>
            <a:off x="3289195" y="1374147"/>
            <a:ext cx="250825" cy="287655"/>
            <a:chOff x="10536426" y="1509927"/>
            <a:chExt cx="250825" cy="287655"/>
          </a:xfrm>
        </p:grpSpPr>
        <p:sp>
          <p:nvSpPr>
            <p:cNvPr id="36" name="object 4"/>
            <p:cNvSpPr/>
            <p:nvPr/>
          </p:nvSpPr>
          <p:spPr>
            <a:xfrm>
              <a:off x="10600841" y="1551669"/>
              <a:ext cx="38735" cy="34925"/>
            </a:xfrm>
            <a:custGeom>
              <a:avLst/>
              <a:gdLst/>
              <a:ahLst/>
              <a:cxnLst/>
              <a:rect l="l" t="t" r="r" b="b"/>
              <a:pathLst>
                <a:path w="38734" h="34925">
                  <a:moveTo>
                    <a:pt x="7156" y="0"/>
                  </a:moveTo>
                  <a:lnTo>
                    <a:pt x="0" y="32207"/>
                  </a:lnTo>
                  <a:lnTo>
                    <a:pt x="15506" y="29820"/>
                  </a:lnTo>
                  <a:lnTo>
                    <a:pt x="28628" y="34592"/>
                  </a:lnTo>
                  <a:lnTo>
                    <a:pt x="38171" y="26242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5"/>
            <p:cNvSpPr/>
            <p:nvPr/>
          </p:nvSpPr>
          <p:spPr>
            <a:xfrm>
              <a:off x="10600841" y="1551669"/>
              <a:ext cx="38735" cy="34925"/>
            </a:xfrm>
            <a:custGeom>
              <a:avLst/>
              <a:gdLst/>
              <a:ahLst/>
              <a:cxnLst/>
              <a:rect l="l" t="t" r="r" b="b"/>
              <a:pathLst>
                <a:path w="38734" h="34925">
                  <a:moveTo>
                    <a:pt x="7156" y="0"/>
                  </a:moveTo>
                  <a:lnTo>
                    <a:pt x="0" y="32207"/>
                  </a:lnTo>
                  <a:lnTo>
                    <a:pt x="15506" y="29820"/>
                  </a:lnTo>
                  <a:lnTo>
                    <a:pt x="28628" y="34592"/>
                  </a:lnTo>
                  <a:lnTo>
                    <a:pt x="38171" y="26242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6426" y="1546896"/>
              <a:ext cx="250499" cy="250499"/>
            </a:xfrm>
            <a:prstGeom prst="rect">
              <a:avLst/>
            </a:prstGeom>
          </p:spPr>
        </p:pic>
        <p:sp>
          <p:nvSpPr>
            <p:cNvPr id="39" name="object 7"/>
            <p:cNvSpPr/>
            <p:nvPr/>
          </p:nvSpPr>
          <p:spPr>
            <a:xfrm>
              <a:off x="10588911" y="1591033"/>
              <a:ext cx="50165" cy="46990"/>
            </a:xfrm>
            <a:custGeom>
              <a:avLst/>
              <a:gdLst/>
              <a:ahLst/>
              <a:cxnLst/>
              <a:rect l="l" t="t" r="r" b="b"/>
              <a:pathLst>
                <a:path w="50165" h="46989">
                  <a:moveTo>
                    <a:pt x="32207" y="0"/>
                  </a:moveTo>
                  <a:lnTo>
                    <a:pt x="21471" y="0"/>
                  </a:lnTo>
                  <a:lnTo>
                    <a:pt x="10736" y="22664"/>
                  </a:lnTo>
                  <a:lnTo>
                    <a:pt x="0" y="35784"/>
                  </a:lnTo>
                  <a:lnTo>
                    <a:pt x="8350" y="46521"/>
                  </a:lnTo>
                  <a:lnTo>
                    <a:pt x="31014" y="35784"/>
                  </a:lnTo>
                  <a:lnTo>
                    <a:pt x="39364" y="22664"/>
                  </a:lnTo>
                  <a:lnTo>
                    <a:pt x="39364" y="13121"/>
                  </a:lnTo>
                  <a:lnTo>
                    <a:pt x="50100" y="4771"/>
                  </a:lnTo>
                  <a:lnTo>
                    <a:pt x="32207" y="0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8"/>
            <p:cNvSpPr/>
            <p:nvPr/>
          </p:nvSpPr>
          <p:spPr>
            <a:xfrm>
              <a:off x="10588911" y="1591033"/>
              <a:ext cx="50165" cy="46990"/>
            </a:xfrm>
            <a:custGeom>
              <a:avLst/>
              <a:gdLst/>
              <a:ahLst/>
              <a:cxnLst/>
              <a:rect l="l" t="t" r="r" b="b"/>
              <a:pathLst>
                <a:path w="50165" h="46989">
                  <a:moveTo>
                    <a:pt x="39364" y="22664"/>
                  </a:moveTo>
                  <a:lnTo>
                    <a:pt x="31014" y="35785"/>
                  </a:lnTo>
                  <a:lnTo>
                    <a:pt x="8350" y="46521"/>
                  </a:lnTo>
                  <a:lnTo>
                    <a:pt x="0" y="35785"/>
                  </a:lnTo>
                  <a:lnTo>
                    <a:pt x="10735" y="22664"/>
                  </a:lnTo>
                  <a:lnTo>
                    <a:pt x="21471" y="0"/>
                  </a:lnTo>
                  <a:lnTo>
                    <a:pt x="32207" y="0"/>
                  </a:lnTo>
                  <a:lnTo>
                    <a:pt x="50100" y="4771"/>
                  </a:lnTo>
                  <a:lnTo>
                    <a:pt x="39364" y="13121"/>
                  </a:lnTo>
                  <a:lnTo>
                    <a:pt x="39364" y="2266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9"/>
            <p:cNvSpPr/>
            <p:nvPr/>
          </p:nvSpPr>
          <p:spPr>
            <a:xfrm>
              <a:off x="10588911" y="1591033"/>
              <a:ext cx="50165" cy="46990"/>
            </a:xfrm>
            <a:custGeom>
              <a:avLst/>
              <a:gdLst/>
              <a:ahLst/>
              <a:cxnLst/>
              <a:rect l="l" t="t" r="r" b="b"/>
              <a:pathLst>
                <a:path w="50165" h="46989">
                  <a:moveTo>
                    <a:pt x="32207" y="0"/>
                  </a:moveTo>
                  <a:lnTo>
                    <a:pt x="21471" y="0"/>
                  </a:lnTo>
                  <a:lnTo>
                    <a:pt x="10736" y="22664"/>
                  </a:lnTo>
                  <a:lnTo>
                    <a:pt x="0" y="35784"/>
                  </a:lnTo>
                  <a:lnTo>
                    <a:pt x="8350" y="46521"/>
                  </a:lnTo>
                  <a:lnTo>
                    <a:pt x="31014" y="35784"/>
                  </a:lnTo>
                  <a:lnTo>
                    <a:pt x="39364" y="22664"/>
                  </a:lnTo>
                  <a:lnTo>
                    <a:pt x="39364" y="13121"/>
                  </a:lnTo>
                  <a:lnTo>
                    <a:pt x="50100" y="4771"/>
                  </a:lnTo>
                  <a:lnTo>
                    <a:pt x="32207" y="0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10"/>
            <p:cNvSpPr/>
            <p:nvPr/>
          </p:nvSpPr>
          <p:spPr>
            <a:xfrm>
              <a:off x="10588911" y="1591033"/>
              <a:ext cx="50165" cy="46990"/>
            </a:xfrm>
            <a:custGeom>
              <a:avLst/>
              <a:gdLst/>
              <a:ahLst/>
              <a:cxnLst/>
              <a:rect l="l" t="t" r="r" b="b"/>
              <a:pathLst>
                <a:path w="50165" h="46989">
                  <a:moveTo>
                    <a:pt x="39364" y="22664"/>
                  </a:moveTo>
                  <a:lnTo>
                    <a:pt x="31014" y="35785"/>
                  </a:lnTo>
                  <a:lnTo>
                    <a:pt x="8350" y="46521"/>
                  </a:lnTo>
                  <a:lnTo>
                    <a:pt x="0" y="35785"/>
                  </a:lnTo>
                  <a:lnTo>
                    <a:pt x="10735" y="22664"/>
                  </a:lnTo>
                  <a:lnTo>
                    <a:pt x="21471" y="0"/>
                  </a:lnTo>
                  <a:lnTo>
                    <a:pt x="32207" y="0"/>
                  </a:lnTo>
                  <a:lnTo>
                    <a:pt x="50100" y="4771"/>
                  </a:lnTo>
                  <a:lnTo>
                    <a:pt x="39364" y="13121"/>
                  </a:lnTo>
                  <a:lnTo>
                    <a:pt x="39364" y="2266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1"/>
            <p:cNvSpPr/>
            <p:nvPr/>
          </p:nvSpPr>
          <p:spPr>
            <a:xfrm>
              <a:off x="10718933" y="1514689"/>
              <a:ext cx="50165" cy="45720"/>
            </a:xfrm>
            <a:custGeom>
              <a:avLst/>
              <a:gdLst/>
              <a:ahLst/>
              <a:cxnLst/>
              <a:rect l="l" t="t" r="r" b="b"/>
              <a:pathLst>
                <a:path w="50165" h="45719">
                  <a:moveTo>
                    <a:pt x="32207" y="0"/>
                  </a:moveTo>
                  <a:lnTo>
                    <a:pt x="21471" y="0"/>
                  </a:lnTo>
                  <a:lnTo>
                    <a:pt x="10736" y="21471"/>
                  </a:lnTo>
                  <a:lnTo>
                    <a:pt x="0" y="34593"/>
                  </a:lnTo>
                  <a:lnTo>
                    <a:pt x="7157" y="45328"/>
                  </a:lnTo>
                  <a:lnTo>
                    <a:pt x="31014" y="34593"/>
                  </a:lnTo>
                  <a:lnTo>
                    <a:pt x="38172" y="21471"/>
                  </a:lnTo>
                  <a:lnTo>
                    <a:pt x="38172" y="11929"/>
                  </a:lnTo>
                  <a:lnTo>
                    <a:pt x="50100" y="3578"/>
                  </a:lnTo>
                  <a:lnTo>
                    <a:pt x="32207" y="0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2"/>
            <p:cNvSpPr/>
            <p:nvPr/>
          </p:nvSpPr>
          <p:spPr>
            <a:xfrm>
              <a:off x="10718933" y="1514689"/>
              <a:ext cx="50165" cy="45720"/>
            </a:xfrm>
            <a:custGeom>
              <a:avLst/>
              <a:gdLst/>
              <a:ahLst/>
              <a:cxnLst/>
              <a:rect l="l" t="t" r="r" b="b"/>
              <a:pathLst>
                <a:path w="50165" h="45719">
                  <a:moveTo>
                    <a:pt x="38171" y="21471"/>
                  </a:moveTo>
                  <a:lnTo>
                    <a:pt x="31014" y="34593"/>
                  </a:lnTo>
                  <a:lnTo>
                    <a:pt x="7157" y="45329"/>
                  </a:lnTo>
                  <a:lnTo>
                    <a:pt x="0" y="34593"/>
                  </a:lnTo>
                  <a:lnTo>
                    <a:pt x="10735" y="21471"/>
                  </a:lnTo>
                  <a:lnTo>
                    <a:pt x="21471" y="0"/>
                  </a:lnTo>
                  <a:lnTo>
                    <a:pt x="32207" y="0"/>
                  </a:lnTo>
                  <a:lnTo>
                    <a:pt x="50100" y="3578"/>
                  </a:lnTo>
                  <a:lnTo>
                    <a:pt x="38171" y="11928"/>
                  </a:lnTo>
                  <a:lnTo>
                    <a:pt x="38171" y="2147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13"/>
            <p:cNvSpPr/>
            <p:nvPr/>
          </p:nvSpPr>
          <p:spPr>
            <a:xfrm>
              <a:off x="10718933" y="1514689"/>
              <a:ext cx="50165" cy="45720"/>
            </a:xfrm>
            <a:custGeom>
              <a:avLst/>
              <a:gdLst/>
              <a:ahLst/>
              <a:cxnLst/>
              <a:rect l="l" t="t" r="r" b="b"/>
              <a:pathLst>
                <a:path w="50165" h="45719">
                  <a:moveTo>
                    <a:pt x="32207" y="0"/>
                  </a:moveTo>
                  <a:lnTo>
                    <a:pt x="21471" y="0"/>
                  </a:lnTo>
                  <a:lnTo>
                    <a:pt x="10736" y="21471"/>
                  </a:lnTo>
                  <a:lnTo>
                    <a:pt x="0" y="34593"/>
                  </a:lnTo>
                  <a:lnTo>
                    <a:pt x="7157" y="45328"/>
                  </a:lnTo>
                  <a:lnTo>
                    <a:pt x="31014" y="34593"/>
                  </a:lnTo>
                  <a:lnTo>
                    <a:pt x="38172" y="21471"/>
                  </a:lnTo>
                  <a:lnTo>
                    <a:pt x="38172" y="11929"/>
                  </a:lnTo>
                  <a:lnTo>
                    <a:pt x="50100" y="3578"/>
                  </a:lnTo>
                  <a:lnTo>
                    <a:pt x="32207" y="0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14"/>
            <p:cNvSpPr/>
            <p:nvPr/>
          </p:nvSpPr>
          <p:spPr>
            <a:xfrm>
              <a:off x="10718933" y="1514689"/>
              <a:ext cx="50165" cy="45720"/>
            </a:xfrm>
            <a:custGeom>
              <a:avLst/>
              <a:gdLst/>
              <a:ahLst/>
              <a:cxnLst/>
              <a:rect l="l" t="t" r="r" b="b"/>
              <a:pathLst>
                <a:path w="50165" h="45719">
                  <a:moveTo>
                    <a:pt x="38171" y="21471"/>
                  </a:moveTo>
                  <a:lnTo>
                    <a:pt x="31014" y="34593"/>
                  </a:lnTo>
                  <a:lnTo>
                    <a:pt x="7157" y="45329"/>
                  </a:lnTo>
                  <a:lnTo>
                    <a:pt x="0" y="34593"/>
                  </a:lnTo>
                  <a:lnTo>
                    <a:pt x="10735" y="21471"/>
                  </a:lnTo>
                  <a:lnTo>
                    <a:pt x="21471" y="0"/>
                  </a:lnTo>
                  <a:lnTo>
                    <a:pt x="32207" y="0"/>
                  </a:lnTo>
                  <a:lnTo>
                    <a:pt x="50100" y="3578"/>
                  </a:lnTo>
                  <a:lnTo>
                    <a:pt x="38171" y="11928"/>
                  </a:lnTo>
                  <a:lnTo>
                    <a:pt x="38171" y="2147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5064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86ebe-0c6d-471c-948a-2b3ee16ea8b7" xsi:nil="true"/>
    <lcf76f155ced4ddcb4097134ff3c332f xmlns="b6c8c0f0-b939-4f7d-bf8a-d69ca096af4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D99B7C742F4D4096BC29BBF56EC24C" ma:contentTypeVersion="12" ma:contentTypeDescription="Create a new document." ma:contentTypeScope="" ma:versionID="333e9a9811e6daf4d55bbedb7d6e80f0">
  <xsd:schema xmlns:xsd="http://www.w3.org/2001/XMLSchema" xmlns:xs="http://www.w3.org/2001/XMLSchema" xmlns:p="http://schemas.microsoft.com/office/2006/metadata/properties" xmlns:ns2="b6c8c0f0-b939-4f7d-bf8a-d69ca096af44" xmlns:ns3="add86ebe-0c6d-471c-948a-2b3ee16ea8b7" targetNamespace="http://schemas.microsoft.com/office/2006/metadata/properties" ma:root="true" ma:fieldsID="7ac42f32bc572349116d79272a3f3e07" ns2:_="" ns3:_="">
    <xsd:import namespace="b6c8c0f0-b939-4f7d-bf8a-d69ca096af44"/>
    <xsd:import namespace="add86ebe-0c6d-471c-948a-2b3ee16ea8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8c0f0-b939-4f7d-bf8a-d69ca096a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14f66ec-a8c1-4b1a-8264-b59a49a9c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86ebe-0c6d-471c-948a-2b3ee16ea8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abe1575-eae0-4994-bc0f-251d3b1ffc53}" ma:internalName="TaxCatchAll" ma:showField="CatchAllData" ma:web="add86ebe-0c6d-471c-948a-2b3ee16ea8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739620-35F4-4CCE-AA0B-8CA3C855E9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F43E1C-B492-4EBE-8C2B-5B11B79A29C1}">
  <ds:schemaRefs>
    <ds:schemaRef ds:uri="b6c8c0f0-b939-4f7d-bf8a-d69ca096af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add86ebe-0c6d-471c-948a-2b3ee16ea8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463309-07F1-4F1F-8CB3-E54B56657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8c0f0-b939-4f7d-bf8a-d69ca096af44"/>
    <ds:schemaRef ds:uri="add86ebe-0c6d-471c-948a-2b3ee16ea8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6448</TotalTime>
  <Words>935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Mexico – Market Overview</vt:lpstr>
      <vt:lpstr>Fastest growing market for medical devices in the world. Mainly supplied by foreign manufacturers.</vt:lpstr>
      <vt:lpstr>Mexico – Health System</vt:lpstr>
      <vt:lpstr>Mexico – Health System</vt:lpstr>
      <vt:lpstr>Mexico – Key Opportunities and Challenges</vt:lpstr>
      <vt:lpstr>PowerPoint Presentation</vt:lpstr>
      <vt:lpstr>PowerPoint Presentation</vt:lpstr>
      <vt:lpstr>PowerPoint Presentation</vt:lpstr>
      <vt:lpstr>UK Offer</vt:lpstr>
      <vt:lpstr>UK Offer</vt:lpstr>
      <vt:lpstr>Covid-19</vt:lpstr>
      <vt:lpstr>Market Access Barriers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consectetur  adipiscing elit</dc:title>
  <dc:creator>Cassandra Vargas</dc:creator>
  <cp:lastModifiedBy>Pablo Velasco</cp:lastModifiedBy>
  <cp:revision>43</cp:revision>
  <dcterms:created xsi:type="dcterms:W3CDTF">2021-06-08T16:53:37Z</dcterms:created>
  <dcterms:modified xsi:type="dcterms:W3CDTF">2022-09-30T18:00:32Z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b7b28b-6852-4761-8545-22cc044ea091_Enabled">
    <vt:lpwstr>true</vt:lpwstr>
  </property>
  <property fmtid="{D5CDD505-2E9C-101B-9397-08002B2CF9AE}" pid="3" name="MSIP_Label_deb7b28b-6852-4761-8545-22cc044ea091_SetDate">
    <vt:lpwstr>2021-06-08T16:54:26Z</vt:lpwstr>
  </property>
  <property fmtid="{D5CDD505-2E9C-101B-9397-08002B2CF9AE}" pid="4" name="MSIP_Label_deb7b28b-6852-4761-8545-22cc044ea091_Method">
    <vt:lpwstr>Privileged</vt:lpwstr>
  </property>
  <property fmtid="{D5CDD505-2E9C-101B-9397-08002B2CF9AE}" pid="5" name="MSIP_Label_deb7b28b-6852-4761-8545-22cc044ea091_Name">
    <vt:lpwstr>OS</vt:lpwstr>
  </property>
  <property fmtid="{D5CDD505-2E9C-101B-9397-08002B2CF9AE}" pid="6" name="MSIP_Label_deb7b28b-6852-4761-8545-22cc044ea091_SiteId">
    <vt:lpwstr>8fa217ec-33aa-46fb-ad96-dfe68006bb86</vt:lpwstr>
  </property>
  <property fmtid="{D5CDD505-2E9C-101B-9397-08002B2CF9AE}" pid="7" name="MSIP_Label_deb7b28b-6852-4761-8545-22cc044ea091_ActionId">
    <vt:lpwstr>6a295c9a-4318-4a84-b71f-cdf13adb9fc2</vt:lpwstr>
  </property>
  <property fmtid="{D5CDD505-2E9C-101B-9397-08002B2CF9AE}" pid="8" name="MSIP_Label_deb7b28b-6852-4761-8545-22cc044ea091_ContentBits">
    <vt:lpwstr>3</vt:lpwstr>
  </property>
  <property fmtid="{D5CDD505-2E9C-101B-9397-08002B2CF9AE}" pid="9" name="ClassificationContentMarkingFooterLocations">
    <vt:lpwstr>Office Theme:10</vt:lpwstr>
  </property>
  <property fmtid="{D5CDD505-2E9C-101B-9397-08002B2CF9AE}" pid="10" name="ClassificationContentMarkingFooterText">
    <vt:lpwstr>OFFICIAL-SENSITIVE</vt:lpwstr>
  </property>
  <property fmtid="{D5CDD505-2E9C-101B-9397-08002B2CF9AE}" pid="11" name="ClassificationContentMarkingHeaderLocations">
    <vt:lpwstr>Office Theme:9</vt:lpwstr>
  </property>
  <property fmtid="{D5CDD505-2E9C-101B-9397-08002B2CF9AE}" pid="12" name="ClassificationContentMarkingHeaderText">
    <vt:lpwstr>OFFICIAL-SENSITIVE</vt:lpwstr>
  </property>
  <property fmtid="{D5CDD505-2E9C-101B-9397-08002B2CF9AE}" pid="13" name="ContentTypeId">
    <vt:lpwstr>0x0101007FD99B7C742F4D4096BC29BBF56EC24C</vt:lpwstr>
  </property>
</Properties>
</file>