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71" r:id="rId5"/>
    <p:sldId id="273" r:id="rId6"/>
    <p:sldId id="272" r:id="rId7"/>
    <p:sldId id="274" r:id="rId8"/>
    <p:sldId id="275" r:id="rId9"/>
    <p:sldId id="261" r:id="rId10"/>
    <p:sldId id="263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Ociepa-Wroblewska" initials="MO" lastIdx="1" clrIdx="0">
    <p:extLst>
      <p:ext uri="{19B8F6BF-5375-455C-9EA6-DF929625EA0E}">
        <p15:presenceInfo xmlns:p15="http://schemas.microsoft.com/office/powerpoint/2012/main" userId="S-1-5-21-425255658-2332080196-2828118955-675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1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0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26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34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83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22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35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9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2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1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D844-97C4-4ADA-AFF2-F58555AFE94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4985-7734-4424-9E60-3F192381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00" y="604011"/>
            <a:ext cx="113533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979" y="2591308"/>
            <a:ext cx="11282041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AFB0F-2E83-FD4B-9544-25054DB23F30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5494338" y="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80B2-5273-244B-A250-195E08BEA6A6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5494338" y="670560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2261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6"/>
          <a:stretch/>
        </p:blipFill>
        <p:spPr>
          <a:xfrm flipH="1">
            <a:off x="-133349" y="0"/>
            <a:ext cx="12325349" cy="6915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5709" y="4355393"/>
            <a:ext cx="4216290" cy="1719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1" y="5143600"/>
            <a:ext cx="1968267" cy="931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33349" y="803767"/>
            <a:ext cx="6191249" cy="1377728"/>
          </a:xfrm>
          <a:prstGeom prst="rect">
            <a:avLst/>
          </a:prstGeom>
          <a:solidFill>
            <a:srgbClr val="0404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11" y="840181"/>
            <a:ext cx="6184229" cy="130035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pl-PL" sz="44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Healthcare </a:t>
            </a:r>
            <a:br>
              <a:rPr lang="pl-PL" sz="44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Market </a:t>
            </a:r>
            <a:r>
              <a:rPr lang="pl-PL" sz="3600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pl-PL" sz="360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19299" y="2268360"/>
            <a:ext cx="5119855" cy="44535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>
              <a:lnSpc>
                <a:spcPct val="99300"/>
              </a:lnSpc>
              <a:spcBef>
                <a:spcPts val="110"/>
              </a:spcBef>
              <a:defRPr/>
            </a:pP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“AI in Health”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is 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the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annual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regional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conference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taking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place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in 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Poland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dedicated </a:t>
            </a: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to artificial intelligence and innovation in health.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Previous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edition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s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of the event brought together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key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stakeholders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and </a:t>
            </a: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institutions, including prominent panellists from the UK, 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Bulgaria</a:t>
            </a:r>
            <a:r>
              <a:rPr lang="pl-PL" sz="1600" spc="-5" dirty="0" smtClean="0">
                <a:solidFill>
                  <a:srgbClr val="050540"/>
                </a:solidFill>
                <a:latin typeface="Arial"/>
                <a:cs typeface="Arial"/>
              </a:rPr>
              <a:t>, </a:t>
            </a:r>
            <a:r>
              <a:rPr lang="pl-PL" sz="1600" spc="-5" dirty="0" err="1" smtClean="0">
                <a:solidFill>
                  <a:srgbClr val="050540"/>
                </a:solidFill>
                <a:latin typeface="Arial"/>
                <a:cs typeface="Arial"/>
              </a:rPr>
              <a:t>Slovakia</a:t>
            </a:r>
            <a:r>
              <a:rPr lang="en-GB" sz="16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and Hungary.</a:t>
            </a:r>
          </a:p>
          <a:p>
            <a:pPr marL="12700" marR="5080" lvl="0">
              <a:lnSpc>
                <a:spcPct val="99300"/>
              </a:lnSpc>
              <a:spcBef>
                <a:spcPts val="110"/>
              </a:spcBef>
              <a:defRPr/>
            </a:pPr>
            <a:endParaRPr lang="en-GB" sz="1600" spc="-5" dirty="0">
              <a:solidFill>
                <a:srgbClr val="050540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99300"/>
              </a:lnSpc>
              <a:spcBef>
                <a:spcPts val="110"/>
              </a:spcBef>
              <a:defRPr/>
            </a:pPr>
            <a:r>
              <a:rPr lang="en-GB" sz="1600" spc="-5" dirty="0">
                <a:solidFill>
                  <a:srgbClr val="050540"/>
                </a:solidFill>
                <a:latin typeface="Arial"/>
                <a:cs typeface="Arial"/>
              </a:rPr>
              <a:t>The “AI in Health” conference is a response to the increasingly wider and wider range of technological changes in the field of artificial intelligence, which also have a transformative impact on the health care system, research development and patient care. It is considered </a:t>
            </a:r>
            <a:r>
              <a:rPr lang="en-GB" sz="1600" b="1" spc="-5" dirty="0">
                <a:solidFill>
                  <a:srgbClr val="050540"/>
                </a:solidFill>
                <a:latin typeface="Arial"/>
                <a:cs typeface="Arial"/>
              </a:rPr>
              <a:t>the leading forum dedicated to artificial intelligence and innovation in health in Central and Eastern Europe</a:t>
            </a:r>
            <a:r>
              <a:rPr lang="en-GB" sz="1600" b="1" spc="-5" dirty="0" smtClean="0">
                <a:solidFill>
                  <a:srgbClr val="050540"/>
                </a:solidFill>
                <a:latin typeface="Arial"/>
                <a:cs typeface="Arial"/>
              </a:rPr>
              <a:t>.</a:t>
            </a:r>
            <a:endParaRPr lang="pl-PL" sz="1600" b="1" spc="-5" dirty="0" smtClean="0">
              <a:solidFill>
                <a:srgbClr val="050540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99300"/>
              </a:lnSpc>
              <a:spcBef>
                <a:spcPts val="110"/>
              </a:spcBef>
              <a:defRPr/>
            </a:pPr>
            <a:endParaRPr lang="pl-PL" sz="1600" b="1" spc="-5" dirty="0">
              <a:solidFill>
                <a:srgbClr val="050540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99300"/>
              </a:lnSpc>
              <a:spcBef>
                <a:spcPts val="110"/>
              </a:spcBef>
              <a:defRPr/>
            </a:pPr>
            <a:r>
              <a:rPr lang="pl-PL" sz="1600" b="1" spc="-5" dirty="0" err="1" smtClean="0">
                <a:solidFill>
                  <a:srgbClr val="050540"/>
                </a:solidFill>
                <a:latin typeface="Arial"/>
                <a:cs typeface="Arial"/>
              </a:rPr>
              <a:t>Next</a:t>
            </a:r>
            <a:r>
              <a:rPr lang="pl-PL" sz="1600" b="1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pl-PL" sz="1600" b="1" spc="-5" dirty="0" err="1" smtClean="0">
                <a:solidFill>
                  <a:srgbClr val="050540"/>
                </a:solidFill>
                <a:latin typeface="Arial"/>
                <a:cs typeface="Arial"/>
              </a:rPr>
              <a:t>edition</a:t>
            </a:r>
            <a:r>
              <a:rPr lang="pl-PL" sz="1600" b="1" spc="-5" dirty="0" smtClean="0">
                <a:solidFill>
                  <a:srgbClr val="050540"/>
                </a:solidFill>
                <a:latin typeface="Arial"/>
                <a:cs typeface="Arial"/>
              </a:rPr>
              <a:t> of the AI in Healthcare event in </a:t>
            </a:r>
            <a:r>
              <a:rPr lang="pl-PL" sz="1600" b="1" spc="-5" dirty="0" err="1" smtClean="0">
                <a:solidFill>
                  <a:srgbClr val="050540"/>
                </a:solidFill>
                <a:latin typeface="Arial"/>
                <a:cs typeface="Arial"/>
              </a:rPr>
              <a:t>June</a:t>
            </a:r>
            <a:r>
              <a:rPr lang="pl-PL" sz="1600" b="1" spc="-5" dirty="0" smtClean="0">
                <a:solidFill>
                  <a:srgbClr val="050540"/>
                </a:solidFill>
                <a:latin typeface="Arial"/>
                <a:cs typeface="Arial"/>
              </a:rPr>
              <a:t> 2023</a:t>
            </a:r>
            <a:endParaRPr lang="en-GB" sz="1600" b="1" spc="-5" dirty="0">
              <a:solidFill>
                <a:srgbClr val="05054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/>
          </p:cNvSpPr>
          <p:nvPr/>
        </p:nvSpPr>
        <p:spPr>
          <a:xfrm>
            <a:off x="419299" y="610107"/>
            <a:ext cx="103073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000" b="1" kern="0" spc="-5" dirty="0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and DIT </a:t>
            </a:r>
            <a:r>
              <a:rPr lang="pl-PL" sz="4000" b="1" kern="0" spc="-5" dirty="0" err="1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pl-PL" sz="4000" b="1" kern="0" spc="-5" dirty="0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4000" b="1" kern="0" spc="-5" dirty="0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kern="0" spc="-5" dirty="0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pl-PL" sz="4000" b="1" kern="0" spc="-5" dirty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HEALTHCARE </a:t>
            </a:r>
            <a:r>
              <a:rPr lang="pl-PL" sz="4000" b="1" kern="0" spc="-5" dirty="0" smtClean="0">
                <a:solidFill>
                  <a:srgbClr val="040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</a:t>
            </a:r>
            <a:endParaRPr lang="pt-BR" sz="4000" b="1" kern="0" spc="-10" dirty="0">
              <a:solidFill>
                <a:srgbClr val="040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I in Healthc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39" y="1906762"/>
            <a:ext cx="7225801" cy="41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6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300" y="610107"/>
            <a:ext cx="68387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smtClean="0"/>
              <a:t>CEN DIT Healthcare Team</a:t>
            </a:r>
            <a:endParaRPr spc="-1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t="52769" r="28450" b="14453"/>
          <a:stretch/>
        </p:blipFill>
        <p:spPr>
          <a:xfrm>
            <a:off x="3670598" y="1911314"/>
            <a:ext cx="3942758" cy="43291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59627" y="1114721"/>
            <a:ext cx="3612532" cy="10266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Magdalena </a:t>
            </a:r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Ociepa-Wroblewska</a:t>
            </a:r>
            <a:endParaRPr lang="pl-PL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Central Europe </a:t>
            </a:r>
            <a:r>
              <a:rPr lang="pl-PL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pl-PL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  <a:endParaRPr lang="pl-PL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magdalena.ociepa-wroblewska@fcdo.gov.uk</a:t>
            </a:r>
            <a:endParaRPr lang="pl-PL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3993" y="5219753"/>
            <a:ext cx="3006922" cy="152025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9" idx="2"/>
          </p:cNvCxnSpPr>
          <p:nvPr/>
        </p:nvCxnSpPr>
        <p:spPr>
          <a:xfrm flipH="1">
            <a:off x="5306869" y="1628034"/>
            <a:ext cx="1352758" cy="955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613356" y="2578627"/>
            <a:ext cx="3612532" cy="10266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 Patakova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Trade Adviser, </a:t>
            </a:r>
            <a:r>
              <a:rPr lang="pl-PL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pl-PL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artina.patakova</a:t>
            </a:r>
            <a:r>
              <a:rPr lang="en-GB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@fcdo.gov.uk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313155" y="3091940"/>
            <a:ext cx="2300201" cy="660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73949" y="4042534"/>
            <a:ext cx="3612532" cy="10266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Adriana Marin,</a:t>
            </a:r>
          </a:p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Adviser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Romania</a:t>
            </a:r>
            <a:endParaRPr lang="pl-PL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driana.marin</a:t>
            </a:r>
            <a:r>
              <a:rPr lang="en-GB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@fcdo.gov.uk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 flipV="1">
            <a:off x="6581671" y="4529255"/>
            <a:ext cx="1592278" cy="26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6143" y="3459869"/>
            <a:ext cx="3612532" cy="10266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Zsuzsa Nemedi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Trade </a:t>
            </a:r>
            <a:r>
              <a:rPr lang="en-GB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</a:t>
            </a:r>
            <a:r>
              <a:rPr lang="pl-PL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pl-PL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zsuzsa.nemedi</a:t>
            </a:r>
            <a:r>
              <a:rPr lang="en-GB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@fcdo.gov.uk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6" idx="6"/>
          </p:cNvCxnSpPr>
          <p:nvPr/>
        </p:nvCxnSpPr>
        <p:spPr>
          <a:xfrm>
            <a:off x="3838675" y="3973182"/>
            <a:ext cx="1239104" cy="480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26143" y="5434069"/>
            <a:ext cx="3612532" cy="10266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Ekaterina Simeonova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Commercial Officer, Bulgaria</a:t>
            </a:r>
            <a:r>
              <a:rPr lang="en-GB" dirty="0"/>
              <a:t> </a:t>
            </a:r>
            <a:endParaRPr lang="pl-PL" dirty="0"/>
          </a:p>
          <a:p>
            <a:pPr algn="ctr"/>
            <a:r>
              <a:rPr lang="pl-PL" sz="1200" u="sng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ekaterina.simeonova</a:t>
            </a:r>
            <a:r>
              <a:rPr lang="en-GB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@fcdo.gov.uk</a:t>
            </a:r>
            <a:r>
              <a:rPr lang="pl-PL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31" idx="6"/>
          </p:cNvCxnSpPr>
          <p:nvPr/>
        </p:nvCxnSpPr>
        <p:spPr>
          <a:xfrm flipV="1">
            <a:off x="3838675" y="5609690"/>
            <a:ext cx="2592947" cy="337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8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04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0" y="5143600"/>
            <a:ext cx="1968267" cy="931124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5709" y="4355393"/>
            <a:ext cx="4216290" cy="171933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333411" y="842453"/>
            <a:ext cx="6553164" cy="69762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pl-PL" sz="4400" b="1" kern="0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l-PL" sz="4400" b="1" kern="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kern="0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sz="4400" b="1" kern="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4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33411" y="1543150"/>
            <a:ext cx="36575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Magdalena Ociepa-Wróblewska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1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12555" y="1717051"/>
            <a:ext cx="7549004" cy="45719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300" y="610107"/>
            <a:ext cx="68387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smtClean="0"/>
              <a:t>CE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419299" y="2241338"/>
            <a:ext cx="7335516" cy="38061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Challenges </a:t>
            </a:r>
            <a:r>
              <a:rPr lang="en-GB" sz="1400" b="1" spc="-5" dirty="0">
                <a:solidFill>
                  <a:srgbClr val="04043F"/>
                </a:solidFill>
                <a:latin typeface="Arial"/>
                <a:cs typeface="Arial"/>
              </a:rPr>
              <a:t>of public healthcare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. Public healthcare spending in Central 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Europe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remains below the OECD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average.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This leads to serious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challenges</a:t>
            </a:r>
            <a:r>
              <a:rPr lang="pl-PL" sz="14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400" spc="-5" dirty="0" err="1" smtClean="0">
                <a:solidFill>
                  <a:srgbClr val="04043F"/>
                </a:solidFill>
                <a:latin typeface="Arial"/>
                <a:cs typeface="Arial"/>
              </a:rPr>
              <a:t>including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accessibility of physicians and quality of services provided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en-GB" sz="1400" spc="-5" dirty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Importance of private healthcare providers. </a:t>
            </a:r>
            <a:r>
              <a:rPr lang="en-GB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Growing purchasing power and willingness to pay out of pocket for healthcare services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contributed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to tremendous development of private providers. The largest market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for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private healthcare in the region  is Poland with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2.6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million Poles having a private medical insurance as of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2019.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Private health insurance remains a common employee benefit. 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b="1" spc="-5" dirty="0">
                <a:solidFill>
                  <a:srgbClr val="04043F"/>
                </a:solidFill>
                <a:latin typeface="Arial"/>
                <a:cs typeface="Arial"/>
              </a:rPr>
              <a:t>Openness towards new technologies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 and international cooperation. Private healthcare providers are pioneers in introducing the </a:t>
            </a:r>
            <a:r>
              <a:rPr lang="en-GB" sz="1400" spc="-5" dirty="0" err="1">
                <a:solidFill>
                  <a:srgbClr val="04043F"/>
                </a:solidFill>
                <a:latin typeface="Arial"/>
                <a:cs typeface="Arial"/>
              </a:rPr>
              <a:t>telemedical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 solutions. </a:t>
            </a:r>
            <a:endParaRPr lang="pl-PL" sz="14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Existing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legal frameworks and government strategies. Telemedicine services would not be possible without legal framework,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which </a:t>
            </a:r>
            <a:r>
              <a:rPr lang="pl-PL" sz="1400" spc="-5" dirty="0" smtClean="0">
                <a:solidFill>
                  <a:srgbClr val="04043F"/>
                </a:solidFill>
                <a:latin typeface="Arial"/>
                <a:cs typeface="Arial"/>
              </a:rPr>
              <a:t>CE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countries have already</a:t>
            </a:r>
            <a:r>
              <a:rPr lang="pl-PL" sz="14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400" spc="-5" dirty="0" err="1" smtClean="0">
                <a:solidFill>
                  <a:srgbClr val="04043F"/>
                </a:solidFill>
                <a:latin typeface="Arial"/>
                <a:cs typeface="Arial"/>
              </a:rPr>
              <a:t>introduced</a:t>
            </a:r>
            <a:r>
              <a:rPr lang="pl-PL" sz="14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Change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of habits due to </a:t>
            </a:r>
            <a:r>
              <a:rPr lang="en-GB" sz="1400" b="1" spc="-5" dirty="0">
                <a:solidFill>
                  <a:srgbClr val="04043F"/>
                </a:solidFill>
                <a:latin typeface="Arial"/>
                <a:cs typeface="Arial"/>
              </a:rPr>
              <a:t>pandemic. 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Pandemic forced the healthcare sector to adapt quickly and provide majority of consultations remotely. </a:t>
            </a:r>
            <a:endParaRPr lang="pl-PL" sz="14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IT-competences</a:t>
            </a:r>
            <a:r>
              <a:rPr lang="en-GB" sz="1400" spc="-5" dirty="0">
                <a:solidFill>
                  <a:srgbClr val="04043F"/>
                </a:solidFill>
                <a:latin typeface="Arial"/>
                <a:cs typeface="Arial"/>
              </a:rPr>
              <a:t>. The IT sector is especially strong in Poland and Czech </a:t>
            </a:r>
            <a:r>
              <a:rPr lang="en-GB" sz="1400" spc="-5" dirty="0" smtClean="0">
                <a:solidFill>
                  <a:srgbClr val="04043F"/>
                </a:solidFill>
                <a:latin typeface="Arial"/>
                <a:cs typeface="Arial"/>
              </a:rPr>
              <a:t>Republic</a:t>
            </a:r>
            <a:r>
              <a:rPr lang="pl-PL" sz="14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t="52769" r="28450" b="14453"/>
          <a:stretch/>
        </p:blipFill>
        <p:spPr>
          <a:xfrm>
            <a:off x="8116929" y="1622455"/>
            <a:ext cx="3942758" cy="43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63439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2786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300" y="610107"/>
            <a:ext cx="733191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smtClean="0"/>
              <a:t>Poland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756944" y="2930461"/>
            <a:ext cx="852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38m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Population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0698" y="2882455"/>
            <a:ext cx="169982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spc="-130" dirty="0" smtClean="0">
                <a:solidFill>
                  <a:srgbClr val="04043F"/>
                </a:solidFill>
                <a:latin typeface="Arial"/>
                <a:cs typeface="Arial"/>
              </a:rPr>
              <a:t>6</a:t>
            </a:r>
            <a:r>
              <a:rPr lang="pl-PL" sz="2400" b="1" spc="-5" dirty="0" smtClean="0">
                <a:solidFill>
                  <a:srgbClr val="04043F"/>
                </a:solidFill>
                <a:latin typeface="Arial"/>
                <a:cs typeface="Arial"/>
              </a:rPr>
              <a:t>.45%</a:t>
            </a:r>
          </a:p>
          <a:p>
            <a:pPr marL="5715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Public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spending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on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(% of GDP, 2019)</a:t>
            </a:r>
            <a:endParaRPr kumimoji="0" lang="pl-PL" sz="1200" b="0" i="0" u="none" strike="noStrike" kern="1200" cap="none" spc="-5" normalizeH="0" baseline="0" noProof="0" dirty="0" smtClean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4103" y="2882454"/>
            <a:ext cx="2059221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lang="pl-PL" sz="2400" b="1" spc="-5" noProof="0" dirty="0" smtClean="0">
                <a:solidFill>
                  <a:srgbClr val="04043F"/>
                </a:solidFill>
                <a:latin typeface="Arial"/>
                <a:cs typeface="Arial"/>
              </a:rPr>
              <a:t>556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lnSpc>
                <a:spcPts val="1390"/>
              </a:lnSpc>
              <a:defRPr/>
            </a:pPr>
            <a:r>
              <a:rPr lang="pl-PL" sz="1200" dirty="0" err="1" smtClean="0">
                <a:solidFill>
                  <a:srgbClr val="04043F"/>
                </a:solidFill>
                <a:latin typeface="Arial"/>
                <a:cs typeface="Arial"/>
              </a:rPr>
              <a:t>Private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h</a:t>
            </a:r>
            <a:r>
              <a:rPr lang="en-GB" sz="1200" dirty="0" err="1" smtClean="0">
                <a:solidFill>
                  <a:srgbClr val="04043F"/>
                </a:solidFill>
                <a:latin typeface="Arial"/>
                <a:cs typeface="Arial"/>
              </a:rPr>
              <a:t>ealth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expenditure </a:t>
            </a:r>
          </a:p>
          <a:p>
            <a:pPr lvl="0" algn="ctr">
              <a:lnSpc>
                <a:spcPts val="1390"/>
              </a:lnSpc>
              <a:defRPr/>
            </a:pP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per 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capita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(2019)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43635" y="2930461"/>
            <a:ext cx="140758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951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Number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876" y="4226101"/>
            <a:ext cx="3343275" cy="226728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Poland intends to improve the availability and quality of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healthcare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by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modernizing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existing facilities. 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Alongside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government financing, EU funding is also of great importance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The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private healthcare system in Poland is growing steadily from one year to another, with an average growth rate of 7% per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year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. 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300" y="3864803"/>
            <a:ext cx="1708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Characteristics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9651" y="3864803"/>
            <a:ext cx="1264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Opportunities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9306" y="4226101"/>
            <a:ext cx="3906331" cy="177997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Poland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imports 80% of its medical equipment. 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Poland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is experiencing the fastest aging population in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Europe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–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technologies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and services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related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to the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ageing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sociaty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are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required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COVID-19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pandemic has accelerated the development of the e-health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sector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t="52699" r="28378" b="14384"/>
          <a:stretch/>
        </p:blipFill>
        <p:spPr>
          <a:xfrm>
            <a:off x="8076107" y="1622455"/>
            <a:ext cx="4024403" cy="4329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" y="1658455"/>
            <a:ext cx="1224000" cy="12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70" y="1658455"/>
            <a:ext cx="1188000" cy="11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2" y="1622455"/>
            <a:ext cx="1260000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1691777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52687" r="28354" b="14535"/>
          <a:stretch/>
        </p:blipFill>
        <p:spPr>
          <a:xfrm>
            <a:off x="8076107" y="1658455"/>
            <a:ext cx="4072821" cy="4447949"/>
          </a:xfrm>
          <a:prstGeom prst="rect">
            <a:avLst/>
          </a:prstGeom>
        </p:spPr>
      </p:pic>
      <p:sp>
        <p:nvSpPr>
          <p:cNvPr id="32" name="object 17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836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err="1" smtClean="0"/>
              <a:t>Slovakia</a:t>
            </a:r>
            <a:r>
              <a:rPr lang="pl-PL" spc="-5" dirty="0" smtClean="0"/>
              <a:t>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" y="1658455"/>
            <a:ext cx="1224000" cy="122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70" y="1658455"/>
            <a:ext cx="1188000" cy="118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2" y="1622455"/>
            <a:ext cx="1260000" cy="126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1691777"/>
            <a:ext cx="1152000" cy="1152000"/>
          </a:xfrm>
          <a:prstGeom prst="rect">
            <a:avLst/>
          </a:prstGeom>
        </p:spPr>
      </p:pic>
      <p:sp>
        <p:nvSpPr>
          <p:cNvPr id="41" name="object 18"/>
          <p:cNvSpPr txBox="1"/>
          <p:nvPr/>
        </p:nvSpPr>
        <p:spPr>
          <a:xfrm>
            <a:off x="756944" y="2930461"/>
            <a:ext cx="852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5.4m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Population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2280698" y="2882455"/>
            <a:ext cx="169982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spc="-130" dirty="0" smtClean="0">
                <a:solidFill>
                  <a:srgbClr val="04043F"/>
                </a:solidFill>
                <a:latin typeface="Arial"/>
                <a:cs typeface="Arial"/>
              </a:rPr>
              <a:t>6</a:t>
            </a:r>
            <a:r>
              <a:rPr lang="pl-PL" sz="2400" b="1" spc="-5" dirty="0" smtClean="0">
                <a:solidFill>
                  <a:srgbClr val="04043F"/>
                </a:solidFill>
                <a:latin typeface="Arial"/>
                <a:cs typeface="Arial"/>
              </a:rPr>
              <a:t>.96%</a:t>
            </a:r>
          </a:p>
          <a:p>
            <a:pPr marL="5715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Public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spending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on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(% of GDP, 2019)</a:t>
            </a:r>
            <a:endParaRPr kumimoji="0" lang="pl-PL" sz="1200" b="0" i="0" u="none" strike="noStrike" kern="1200" cap="none" spc="-5" normalizeH="0" baseline="0" noProof="0" dirty="0" smtClean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6343635" y="2930461"/>
            <a:ext cx="140758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noProof="0" dirty="0" smtClean="0">
                <a:solidFill>
                  <a:srgbClr val="04043F"/>
                </a:solidFill>
                <a:latin typeface="Arial"/>
                <a:cs typeface="Arial"/>
              </a:rPr>
              <a:t>78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Number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4134103" y="2882454"/>
            <a:ext cx="2059221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lang="pl-PL" sz="2400" b="1" spc="-5" noProof="0" dirty="0" smtClean="0">
                <a:solidFill>
                  <a:srgbClr val="04043F"/>
                </a:solidFill>
                <a:latin typeface="Arial"/>
                <a:cs typeface="Arial"/>
              </a:rPr>
              <a:t>380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lnSpc>
                <a:spcPts val="1390"/>
              </a:lnSpc>
              <a:defRPr/>
            </a:pPr>
            <a:r>
              <a:rPr lang="pl-PL" sz="1200" dirty="0" err="1" smtClean="0">
                <a:solidFill>
                  <a:srgbClr val="04043F"/>
                </a:solidFill>
                <a:latin typeface="Arial"/>
                <a:cs typeface="Arial"/>
              </a:rPr>
              <a:t>Private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h</a:t>
            </a:r>
            <a:r>
              <a:rPr lang="en-GB" sz="1200" dirty="0" err="1" smtClean="0">
                <a:solidFill>
                  <a:srgbClr val="04043F"/>
                </a:solidFill>
                <a:latin typeface="Arial"/>
                <a:cs typeface="Arial"/>
              </a:rPr>
              <a:t>ealth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expenditure </a:t>
            </a:r>
          </a:p>
          <a:p>
            <a:pPr lvl="0" algn="ctr">
              <a:lnSpc>
                <a:spcPts val="1390"/>
              </a:lnSpc>
              <a:defRPr/>
            </a:pP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per 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capita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(2020)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363439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6"/>
          <p:cNvSpPr/>
          <p:nvPr/>
        </p:nvSpPr>
        <p:spPr>
          <a:xfrm>
            <a:off x="4192786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6"/>
          <p:cNvSpPr txBox="1"/>
          <p:nvPr/>
        </p:nvSpPr>
        <p:spPr>
          <a:xfrm>
            <a:off x="367876" y="4226101"/>
            <a:ext cx="3343275" cy="25109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The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Slovak Ministry of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plans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to restructure the Slovak public healthcare infrastructure and limit the number of hospitals to 46 by 2030. 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Hospitals losing their status based on failing the complexity, accessibility, and quality criteria will be transformed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into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healthcare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facilities. 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Slovakia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has been investing in building new state of the art hospitals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49" name="object 29"/>
          <p:cNvSpPr txBox="1"/>
          <p:nvPr/>
        </p:nvSpPr>
        <p:spPr>
          <a:xfrm>
            <a:off x="4279306" y="4226101"/>
            <a:ext cx="4381117" cy="234423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Slovakia’s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e-health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program introduces many significant changes to the Slovak health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system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Future opportunities may lie within e-health domains such as: 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755650" marR="97790" lvl="1" indent="-285750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defRPr/>
            </a:pP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Publicly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accessible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relevant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information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sharing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;</a:t>
            </a:r>
          </a:p>
          <a:p>
            <a:pPr marL="755650" marR="97790" lvl="1" indent="-285750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defRPr/>
            </a:pP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Medication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/</a:t>
            </a: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prescription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 (e-</a:t>
            </a:r>
            <a:r>
              <a:rPr lang="pl-PL" sz="1300" spc="-5" dirty="0" err="1">
                <a:solidFill>
                  <a:srgbClr val="04043F"/>
                </a:solidFill>
                <a:latin typeface="Arial"/>
                <a:cs typeface="Arial"/>
              </a:rPr>
              <a:t>Medication</a:t>
            </a:r>
            <a:r>
              <a:rPr lang="pl-PL" sz="1300" spc="-5" dirty="0">
                <a:solidFill>
                  <a:srgbClr val="04043F"/>
                </a:solidFill>
                <a:latin typeface="Arial"/>
                <a:cs typeface="Arial"/>
              </a:rPr>
              <a:t>, 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            e-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Pharmacy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);</a:t>
            </a:r>
          </a:p>
          <a:p>
            <a:pPr marL="755650" marR="97790" lvl="1" indent="-285750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defRPr/>
            </a:pP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Telemedicine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;</a:t>
            </a:r>
          </a:p>
          <a:p>
            <a:pPr marL="755650" marR="97790" lvl="1" indent="-285750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Picture archiving and communication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system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0" name="object 27"/>
          <p:cNvSpPr txBox="1"/>
          <p:nvPr/>
        </p:nvSpPr>
        <p:spPr>
          <a:xfrm>
            <a:off x="419300" y="3864803"/>
            <a:ext cx="1708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Characteristics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4329651" y="3864803"/>
            <a:ext cx="1264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Opportunities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8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7" t="52647" r="28339" b="14419"/>
          <a:stretch/>
        </p:blipFill>
        <p:spPr>
          <a:xfrm>
            <a:off x="8076107" y="1622455"/>
            <a:ext cx="3955009" cy="4330734"/>
          </a:xfrm>
          <a:prstGeom prst="rect">
            <a:avLst/>
          </a:prstGeom>
        </p:spPr>
      </p:pic>
      <p:sp>
        <p:nvSpPr>
          <p:cNvPr id="32" name="object 17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836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err="1" smtClean="0"/>
              <a:t>Hungary</a:t>
            </a:r>
            <a:r>
              <a:rPr lang="pl-PL" spc="-5" dirty="0" smtClean="0"/>
              <a:t>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" y="1658455"/>
            <a:ext cx="1224000" cy="122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70" y="1658455"/>
            <a:ext cx="1188000" cy="118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2" y="1622455"/>
            <a:ext cx="1260000" cy="126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1691777"/>
            <a:ext cx="1152000" cy="1152000"/>
          </a:xfrm>
          <a:prstGeom prst="rect">
            <a:avLst/>
          </a:prstGeom>
        </p:spPr>
      </p:pic>
      <p:sp>
        <p:nvSpPr>
          <p:cNvPr id="45" name="object 18"/>
          <p:cNvSpPr txBox="1"/>
          <p:nvPr/>
        </p:nvSpPr>
        <p:spPr>
          <a:xfrm>
            <a:off x="756944" y="2930461"/>
            <a:ext cx="852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9.7m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Population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23"/>
          <p:cNvSpPr txBox="1"/>
          <p:nvPr/>
        </p:nvSpPr>
        <p:spPr>
          <a:xfrm>
            <a:off x="2280698" y="2882455"/>
            <a:ext cx="169982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spc="-130" dirty="0" smtClean="0">
                <a:solidFill>
                  <a:srgbClr val="04043F"/>
                </a:solidFill>
                <a:latin typeface="Arial"/>
                <a:cs typeface="Arial"/>
              </a:rPr>
              <a:t>6</a:t>
            </a:r>
            <a:r>
              <a:rPr lang="pl-PL" sz="2400" b="1" spc="-5" dirty="0" smtClean="0">
                <a:solidFill>
                  <a:srgbClr val="04043F"/>
                </a:solidFill>
                <a:latin typeface="Arial"/>
                <a:cs typeface="Arial"/>
              </a:rPr>
              <a:t>.35%</a:t>
            </a:r>
          </a:p>
          <a:p>
            <a:pPr marL="5715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Public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spending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on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(% of GDP, 2019)</a:t>
            </a:r>
            <a:endParaRPr kumimoji="0" lang="pl-PL" sz="1200" b="0" i="0" u="none" strike="noStrike" kern="1200" cap="none" spc="-5" normalizeH="0" baseline="0" noProof="0" dirty="0" smtClean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25"/>
          <p:cNvSpPr txBox="1"/>
          <p:nvPr/>
        </p:nvSpPr>
        <p:spPr>
          <a:xfrm>
            <a:off x="6343635" y="2930461"/>
            <a:ext cx="140758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noProof="0" dirty="0" smtClean="0">
                <a:solidFill>
                  <a:srgbClr val="04043F"/>
                </a:solidFill>
                <a:latin typeface="Arial"/>
                <a:cs typeface="Arial"/>
              </a:rPr>
              <a:t>165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Number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24"/>
          <p:cNvSpPr txBox="1"/>
          <p:nvPr/>
        </p:nvSpPr>
        <p:spPr>
          <a:xfrm>
            <a:off x="4134103" y="2882454"/>
            <a:ext cx="2059221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lang="pl-PL" sz="2400" b="1" spc="-5" noProof="0" dirty="0" smtClean="0">
                <a:solidFill>
                  <a:srgbClr val="04043F"/>
                </a:solidFill>
                <a:latin typeface="Arial"/>
                <a:cs typeface="Arial"/>
              </a:rPr>
              <a:t>591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lnSpc>
                <a:spcPts val="1390"/>
              </a:lnSpc>
              <a:defRPr/>
            </a:pPr>
            <a:r>
              <a:rPr lang="pl-PL" sz="1200" dirty="0" err="1" smtClean="0">
                <a:solidFill>
                  <a:srgbClr val="04043F"/>
                </a:solidFill>
                <a:latin typeface="Arial"/>
                <a:cs typeface="Arial"/>
              </a:rPr>
              <a:t>Private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h</a:t>
            </a:r>
            <a:r>
              <a:rPr lang="en-GB" sz="1200" dirty="0" err="1" smtClean="0">
                <a:solidFill>
                  <a:srgbClr val="04043F"/>
                </a:solidFill>
                <a:latin typeface="Arial"/>
                <a:cs typeface="Arial"/>
              </a:rPr>
              <a:t>ealth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expenditure </a:t>
            </a:r>
          </a:p>
          <a:p>
            <a:pPr lvl="0" algn="ctr">
              <a:lnSpc>
                <a:spcPts val="1390"/>
              </a:lnSpc>
              <a:defRPr/>
            </a:pP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per 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capita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(2020)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object 15"/>
          <p:cNvSpPr/>
          <p:nvPr/>
        </p:nvSpPr>
        <p:spPr>
          <a:xfrm>
            <a:off x="363439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16"/>
          <p:cNvSpPr/>
          <p:nvPr/>
        </p:nvSpPr>
        <p:spPr>
          <a:xfrm>
            <a:off x="4192786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26"/>
          <p:cNvSpPr txBox="1"/>
          <p:nvPr/>
        </p:nvSpPr>
        <p:spPr>
          <a:xfrm>
            <a:off x="367876" y="4226101"/>
            <a:ext cx="3343275" cy="25109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The Hungarian health system has been the largest beneficiary of EU funds dedicated to health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Hungary’s medical device manufacturing sector is skilled yet remains relatively small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More than 70% of the Hungarian medical device market is dominated by imports mainly from the European Union and China.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4279306" y="4226101"/>
            <a:ext cx="3906331" cy="202363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Medical device suppliers can benefit from Budapest’s hospital redevelopment project, to be completed by 2025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Hungary has market opportunities in the fields of innovative health therapies and equipment, dental care equipment,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a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nd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devices that increase efficiency and reduce occupancy rates in hospitals.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56" name="object 27"/>
          <p:cNvSpPr txBox="1"/>
          <p:nvPr/>
        </p:nvSpPr>
        <p:spPr>
          <a:xfrm>
            <a:off x="419300" y="3864803"/>
            <a:ext cx="1708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Characteristics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28"/>
          <p:cNvSpPr txBox="1"/>
          <p:nvPr/>
        </p:nvSpPr>
        <p:spPr>
          <a:xfrm>
            <a:off x="4329651" y="3864803"/>
            <a:ext cx="1264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Opportunities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1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3" t="52697" r="28294" b="14423"/>
          <a:stretch/>
        </p:blipFill>
        <p:spPr>
          <a:xfrm>
            <a:off x="8076107" y="1622455"/>
            <a:ext cx="4005659" cy="4335424"/>
          </a:xfrm>
          <a:prstGeom prst="rect">
            <a:avLst/>
          </a:prstGeom>
        </p:spPr>
      </p:pic>
      <p:sp>
        <p:nvSpPr>
          <p:cNvPr id="32" name="object 17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836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smtClean="0"/>
              <a:t>Romania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" y="1658455"/>
            <a:ext cx="1224000" cy="122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70" y="1658455"/>
            <a:ext cx="1188000" cy="118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2" y="1622455"/>
            <a:ext cx="1260000" cy="126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1691777"/>
            <a:ext cx="1152000" cy="1152000"/>
          </a:xfrm>
          <a:prstGeom prst="rect">
            <a:avLst/>
          </a:prstGeom>
        </p:spPr>
      </p:pic>
      <p:sp>
        <p:nvSpPr>
          <p:cNvPr id="41" name="object 18"/>
          <p:cNvSpPr txBox="1"/>
          <p:nvPr/>
        </p:nvSpPr>
        <p:spPr>
          <a:xfrm>
            <a:off x="722869" y="2930461"/>
            <a:ext cx="9135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19.3m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Population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2280698" y="2882455"/>
            <a:ext cx="169982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spc="-130" dirty="0" smtClean="0">
                <a:solidFill>
                  <a:srgbClr val="04043F"/>
                </a:solidFill>
                <a:latin typeface="Arial"/>
                <a:cs typeface="Arial"/>
              </a:rPr>
              <a:t>5</a:t>
            </a:r>
            <a:r>
              <a:rPr lang="pl-PL" sz="2400" b="1" spc="-5" dirty="0" smtClean="0">
                <a:solidFill>
                  <a:srgbClr val="04043F"/>
                </a:solidFill>
                <a:latin typeface="Arial"/>
                <a:cs typeface="Arial"/>
              </a:rPr>
              <a:t>.74%</a:t>
            </a:r>
          </a:p>
          <a:p>
            <a:pPr marL="5715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Public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spending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on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(% of GDP, 2019)</a:t>
            </a:r>
            <a:endParaRPr kumimoji="0" lang="pl-PL" sz="1200" b="0" i="0" u="none" strike="noStrike" kern="1200" cap="none" spc="-5" normalizeH="0" baseline="0" noProof="0" dirty="0" smtClean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6343635" y="2930461"/>
            <a:ext cx="140758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noProof="0" dirty="0" smtClean="0">
                <a:solidFill>
                  <a:srgbClr val="04043F"/>
                </a:solidFill>
                <a:latin typeface="Arial"/>
                <a:cs typeface="Arial"/>
              </a:rPr>
              <a:t>425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Number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4134103" y="2882454"/>
            <a:ext cx="2059221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lang="pl-PL" sz="2400" b="1" spc="-5" noProof="0" dirty="0" smtClean="0">
                <a:solidFill>
                  <a:srgbClr val="04043F"/>
                </a:solidFill>
                <a:latin typeface="Arial"/>
                <a:cs typeface="Arial"/>
              </a:rPr>
              <a:t>126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lnSpc>
                <a:spcPts val="1390"/>
              </a:lnSpc>
              <a:defRPr/>
            </a:pPr>
            <a:r>
              <a:rPr lang="pl-PL" sz="1200" dirty="0" err="1" smtClean="0">
                <a:solidFill>
                  <a:srgbClr val="04043F"/>
                </a:solidFill>
                <a:latin typeface="Arial"/>
                <a:cs typeface="Arial"/>
              </a:rPr>
              <a:t>Private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h</a:t>
            </a:r>
            <a:r>
              <a:rPr lang="en-GB" sz="1200" dirty="0" err="1" smtClean="0">
                <a:solidFill>
                  <a:srgbClr val="04043F"/>
                </a:solidFill>
                <a:latin typeface="Arial"/>
                <a:cs typeface="Arial"/>
              </a:rPr>
              <a:t>ealth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expenditure </a:t>
            </a:r>
          </a:p>
          <a:p>
            <a:pPr lvl="0" algn="ctr">
              <a:lnSpc>
                <a:spcPts val="1390"/>
              </a:lnSpc>
              <a:defRPr/>
            </a:pP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per 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capita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(2020)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363439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6"/>
          <p:cNvSpPr/>
          <p:nvPr/>
        </p:nvSpPr>
        <p:spPr>
          <a:xfrm>
            <a:off x="4192786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6"/>
          <p:cNvSpPr txBox="1"/>
          <p:nvPr/>
        </p:nvSpPr>
        <p:spPr>
          <a:xfrm>
            <a:off x="367876" y="4226101"/>
            <a:ext cx="3343275" cy="25109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Romania’s health care and insurance systems are predominantly state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owned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The private sector is moving fast. Consolidation of clinics and laboratories resulted in big medical chains of laboratories, diagnosis </a:t>
            </a:r>
            <a:r>
              <a:rPr lang="en-GB" sz="1300" spc="-5" dirty="0" err="1">
                <a:solidFill>
                  <a:srgbClr val="04043F"/>
                </a:solidFill>
                <a:latin typeface="Arial"/>
                <a:cs typeface="Arial"/>
              </a:rPr>
              <a:t>centers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 and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Special attention is paid to oncology (5 </a:t>
            </a:r>
            <a:r>
              <a:rPr lang="en-GB" sz="1300" spc="-5" dirty="0" err="1">
                <a:solidFill>
                  <a:srgbClr val="04043F"/>
                </a:solidFill>
                <a:latin typeface="Arial"/>
                <a:cs typeface="Arial"/>
              </a:rPr>
              <a:t>centers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), cardio-vascular diseases and medical recovery.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object 29"/>
          <p:cNvSpPr txBox="1"/>
          <p:nvPr/>
        </p:nvSpPr>
        <p:spPr>
          <a:xfrm>
            <a:off x="4279306" y="4226101"/>
            <a:ext cx="4275609" cy="25109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The Government announced an ambitious program of investments in modernization of 14 hospitals and construction of 8 new regional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Romania does not have a domestic industry of modern medical technology, most of its needs being covered by imports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About €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6.1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b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n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will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be allocated to the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health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system in the next 7 years: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€1.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9 </a:t>
            </a:r>
            <a:r>
              <a:rPr lang="pl-PL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bn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through the National Recovery and Resilience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Program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and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€4.9 </a:t>
            </a:r>
            <a:r>
              <a:rPr lang="en-GB" sz="1300" spc="-5" dirty="0" err="1" smtClean="0">
                <a:solidFill>
                  <a:srgbClr val="04043F"/>
                </a:solidFill>
                <a:latin typeface="Arial"/>
                <a:cs typeface="Arial"/>
              </a:rPr>
              <a:t>bn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under the EU budget 2021 – 2027 cohesion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funds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0" name="object 27"/>
          <p:cNvSpPr txBox="1"/>
          <p:nvPr/>
        </p:nvSpPr>
        <p:spPr>
          <a:xfrm>
            <a:off x="419300" y="3864803"/>
            <a:ext cx="1708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Characteristics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4329651" y="3864803"/>
            <a:ext cx="1264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Opportunities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52765" r="28153" b="14502"/>
          <a:stretch/>
        </p:blipFill>
        <p:spPr>
          <a:xfrm>
            <a:off x="8076107" y="1622455"/>
            <a:ext cx="4017740" cy="4323587"/>
          </a:xfrm>
          <a:prstGeom prst="rect">
            <a:avLst/>
          </a:prstGeom>
        </p:spPr>
      </p:pic>
      <p:sp>
        <p:nvSpPr>
          <p:cNvPr id="32" name="object 17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836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smtClean="0"/>
              <a:t>Bulgaria</a:t>
            </a:r>
            <a:r>
              <a:rPr lang="pl-PL" spc="-5" dirty="0" smtClean="0"/>
              <a:t> Healthcare </a:t>
            </a:r>
            <a:r>
              <a:rPr lang="pl-PL" spc="-5" dirty="0" err="1" smtClean="0"/>
              <a:t>Landscape</a:t>
            </a:r>
            <a:endParaRPr spc="-1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" y="1658455"/>
            <a:ext cx="1224000" cy="122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70" y="1658455"/>
            <a:ext cx="1188000" cy="118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2" y="1622455"/>
            <a:ext cx="1260000" cy="126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1691777"/>
            <a:ext cx="1152000" cy="1152000"/>
          </a:xfrm>
          <a:prstGeom prst="rect">
            <a:avLst/>
          </a:prstGeom>
        </p:spPr>
      </p:pic>
      <p:sp>
        <p:nvSpPr>
          <p:cNvPr id="41" name="object 18"/>
          <p:cNvSpPr txBox="1"/>
          <p:nvPr/>
        </p:nvSpPr>
        <p:spPr>
          <a:xfrm>
            <a:off x="756944" y="2930461"/>
            <a:ext cx="852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4043F"/>
                </a:solidFill>
                <a:latin typeface="Arial"/>
                <a:cs typeface="Arial"/>
              </a:rPr>
              <a:t>6.9m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Population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2280698" y="2882455"/>
            <a:ext cx="169982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spc="-130" dirty="0" smtClean="0">
                <a:solidFill>
                  <a:srgbClr val="04043F"/>
                </a:solidFill>
                <a:latin typeface="Arial"/>
                <a:cs typeface="Arial"/>
              </a:rPr>
              <a:t>7</a:t>
            </a:r>
            <a:r>
              <a:rPr lang="pl-PL" sz="2400" b="1" spc="-5" dirty="0" smtClean="0">
                <a:solidFill>
                  <a:srgbClr val="04043F"/>
                </a:solidFill>
                <a:latin typeface="Arial"/>
                <a:cs typeface="Arial"/>
              </a:rPr>
              <a:t>.13%</a:t>
            </a:r>
          </a:p>
          <a:p>
            <a:pPr marL="5715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Public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spending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on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health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(% of GDP, 2019)</a:t>
            </a:r>
            <a:endParaRPr kumimoji="0" lang="pl-PL" sz="1200" b="0" i="0" u="none" strike="noStrike" kern="1200" cap="none" spc="-5" normalizeH="0" baseline="0" noProof="0" dirty="0" smtClean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6343635" y="2930461"/>
            <a:ext cx="140758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noProof="0" dirty="0" smtClean="0">
                <a:solidFill>
                  <a:srgbClr val="04043F"/>
                </a:solidFill>
                <a:latin typeface="Arial"/>
                <a:cs typeface="Arial"/>
              </a:rPr>
              <a:t>319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Number</a:t>
            </a:r>
            <a:r>
              <a:rPr lang="pl-PL" sz="1200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200" spc="-5" dirty="0" err="1" smtClean="0">
                <a:solidFill>
                  <a:srgbClr val="04043F"/>
                </a:solidFill>
                <a:latin typeface="Arial"/>
                <a:cs typeface="Arial"/>
              </a:rPr>
              <a:t>hospitals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4134103" y="2882454"/>
            <a:ext cx="2059221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lang="pl-PL" sz="2400" b="1" spc="-5" noProof="0" dirty="0" smtClean="0">
                <a:solidFill>
                  <a:srgbClr val="04043F"/>
                </a:solidFill>
                <a:latin typeface="Arial"/>
                <a:cs typeface="Arial"/>
              </a:rPr>
              <a:t>245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lnSpc>
                <a:spcPts val="1390"/>
              </a:lnSpc>
              <a:defRPr/>
            </a:pPr>
            <a:r>
              <a:rPr lang="pl-PL" sz="1200" dirty="0" err="1" smtClean="0">
                <a:solidFill>
                  <a:srgbClr val="04043F"/>
                </a:solidFill>
                <a:latin typeface="Arial"/>
                <a:cs typeface="Arial"/>
              </a:rPr>
              <a:t>Private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h</a:t>
            </a:r>
            <a:r>
              <a:rPr lang="en-GB" sz="1200" dirty="0" err="1" smtClean="0">
                <a:solidFill>
                  <a:srgbClr val="04043F"/>
                </a:solidFill>
                <a:latin typeface="Arial"/>
                <a:cs typeface="Arial"/>
              </a:rPr>
              <a:t>ealth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expenditure </a:t>
            </a:r>
          </a:p>
          <a:p>
            <a:pPr lvl="0" algn="ctr">
              <a:lnSpc>
                <a:spcPts val="1390"/>
              </a:lnSpc>
              <a:defRPr/>
            </a:pPr>
            <a:r>
              <a:rPr lang="en-GB" sz="1200" dirty="0">
                <a:solidFill>
                  <a:srgbClr val="04043F"/>
                </a:solidFill>
                <a:latin typeface="Arial"/>
                <a:cs typeface="Arial"/>
              </a:rPr>
              <a:t>per </a:t>
            </a:r>
            <a:r>
              <a:rPr lang="en-GB" sz="1200" dirty="0" smtClean="0">
                <a:solidFill>
                  <a:srgbClr val="04043F"/>
                </a:solidFill>
                <a:latin typeface="Arial"/>
                <a:cs typeface="Arial"/>
              </a:rPr>
              <a:t>capita</a:t>
            </a:r>
            <a:r>
              <a:rPr lang="pl-PL" sz="1200" dirty="0" smtClean="0">
                <a:solidFill>
                  <a:srgbClr val="04043F"/>
                </a:solidFill>
                <a:latin typeface="Arial"/>
                <a:cs typeface="Arial"/>
              </a:rPr>
              <a:t> (2020)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363439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4192786" y="4134043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363440" y="4134043"/>
            <a:ext cx="3347712" cy="31159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 algn="just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Healthcare in Bulgaria is undermined by an underpaid healthcare workforce and state hospitals fail to offer quality services.</a:t>
            </a:r>
          </a:p>
          <a:p>
            <a:pPr marL="298450" marR="97790" lvl="0" indent="-285750" algn="just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There have been modest improvements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in</a:t>
            </a:r>
            <a:r>
              <a:rPr lang="pl-PL" sz="13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healthcare </a:t>
            </a: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outcomes. Patients  additionally pay out of pocket in order to receive proper treatment. </a:t>
            </a:r>
          </a:p>
          <a:p>
            <a:pPr marL="298450" marR="97790" lvl="0" indent="-285750" algn="just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rgbClr val="04043F"/>
                </a:solidFill>
                <a:latin typeface="Arial"/>
                <a:cs typeface="Arial"/>
              </a:rPr>
              <a:t>Life expectancy in Bulgaria has been slowly declining due to cancer, stroke and heart </a:t>
            </a: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attack.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9"/>
          <p:cNvSpPr txBox="1"/>
          <p:nvPr/>
        </p:nvSpPr>
        <p:spPr>
          <a:xfrm>
            <a:off x="4279306" y="4226101"/>
            <a:ext cx="4407494" cy="22929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Bulgaria ranks top 20 in the world in clinical trials </a:t>
            </a:r>
            <a:r>
              <a:rPr lang="en-GB" sz="1300" spc="-5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performe</a:t>
            </a:r>
            <a:r>
              <a:rPr lang="pl-PL" sz="1300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Dietary food supplements are one of the bestselling segments with a steady growth in the last years. The most popular category is probiotic supplements</a:t>
            </a:r>
            <a:r>
              <a:rPr lang="pl-PL" sz="1300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98450" marR="97790" lvl="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v"/>
              <a:defRPr/>
            </a:pP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health and intensive population screening </a:t>
            </a:r>
            <a:r>
              <a:rPr lang="pl-PL" sz="1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prenatal, cancer, diabetes, </a:t>
            </a:r>
            <a:r>
              <a:rPr lang="en-GB" sz="13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1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one of the major themes in the 2030 strategy for public health</a:t>
            </a:r>
            <a:r>
              <a:rPr lang="en-GB" sz="1300" spc="-5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97790" lvl="0">
              <a:lnSpc>
                <a:spcPts val="1900"/>
              </a:lnSpc>
              <a:spcBef>
                <a:spcPts val="180"/>
              </a:spcBef>
              <a:defRPr/>
            </a:pPr>
            <a:r>
              <a:rPr lang="en-GB" sz="1300" spc="-5" dirty="0" smtClean="0">
                <a:solidFill>
                  <a:srgbClr val="04043F"/>
                </a:solidFill>
                <a:latin typeface="Arial"/>
                <a:cs typeface="Arial"/>
              </a:rPr>
              <a:t>.</a:t>
            </a:r>
            <a:endParaRPr lang="pl-PL" sz="1300" spc="-5" dirty="0" smtClean="0">
              <a:solidFill>
                <a:srgbClr val="04043F"/>
              </a:solidFill>
              <a:latin typeface="Arial"/>
              <a:cs typeface="Arial"/>
            </a:endParaRPr>
          </a:p>
        </p:txBody>
      </p:sp>
      <p:sp>
        <p:nvSpPr>
          <p:cNvPr id="22" name="object 27"/>
          <p:cNvSpPr txBox="1"/>
          <p:nvPr/>
        </p:nvSpPr>
        <p:spPr>
          <a:xfrm>
            <a:off x="419300" y="3864803"/>
            <a:ext cx="1708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Characteristics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8"/>
          <p:cNvSpPr txBox="1"/>
          <p:nvPr/>
        </p:nvSpPr>
        <p:spPr>
          <a:xfrm>
            <a:off x="4329651" y="3864803"/>
            <a:ext cx="1264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Opportunities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2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37477"/>
          <a:stretch/>
        </p:blipFill>
        <p:spPr>
          <a:xfrm>
            <a:off x="11533" y="0"/>
            <a:ext cx="3941220" cy="6857999"/>
          </a:xfrm>
          <a:prstGeom prst="rect">
            <a:avLst/>
          </a:prstGeom>
        </p:spPr>
      </p:pic>
      <p:sp>
        <p:nvSpPr>
          <p:cNvPr id="21" name="object 2"/>
          <p:cNvSpPr/>
          <p:nvPr/>
        </p:nvSpPr>
        <p:spPr>
          <a:xfrm>
            <a:off x="4160317" y="2250831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8024839" y="2250831"/>
            <a:ext cx="3527425" cy="0"/>
          </a:xfrm>
          <a:custGeom>
            <a:avLst/>
            <a:gdLst/>
            <a:ahLst/>
            <a:cxnLst/>
            <a:rect l="l" t="t" r="r" b="b"/>
            <a:pathLst>
              <a:path w="3527425">
                <a:moveTo>
                  <a:pt x="0" y="0"/>
                </a:moveTo>
                <a:lnTo>
                  <a:pt x="3527425" y="1"/>
                </a:lnTo>
              </a:path>
            </a:pathLst>
          </a:custGeom>
          <a:ln w="6350">
            <a:solidFill>
              <a:srgbClr val="04043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4160317" y="613155"/>
            <a:ext cx="7696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kern="0" spc="-5" smtClean="0"/>
              <a:t>CEN Healthcare post COVID-19</a:t>
            </a:r>
            <a:endParaRPr lang="pl-PL" kern="0" spc="-10" dirty="0"/>
          </a:p>
        </p:txBody>
      </p:sp>
      <p:sp>
        <p:nvSpPr>
          <p:cNvPr id="25" name="object 7"/>
          <p:cNvSpPr txBox="1"/>
          <p:nvPr/>
        </p:nvSpPr>
        <p:spPr>
          <a:xfrm>
            <a:off x="4239057" y="2365794"/>
            <a:ext cx="3343275" cy="37497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97790" lvl="0">
              <a:lnSpc>
                <a:spcPts val="1700"/>
              </a:lnSpc>
              <a:spcBef>
                <a:spcPts val="340"/>
              </a:spcBef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Covid-19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pandemic has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drawn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attention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to the importance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of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medical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equipment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supplies.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As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of March 2020, the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local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government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of </a:t>
            </a:r>
            <a:r>
              <a:rPr lang="en-GB" sz="1500" spc="-5" dirty="0" err="1" smtClean="0">
                <a:solidFill>
                  <a:srgbClr val="04043F"/>
                </a:solidFill>
                <a:latin typeface="Arial"/>
                <a:cs typeface="Arial"/>
              </a:rPr>
              <a:t>Mazowieckie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err="1" smtClean="0">
                <a:solidFill>
                  <a:srgbClr val="04043F"/>
                </a:solidFill>
                <a:latin typeface="Arial"/>
                <a:cs typeface="Arial"/>
              </a:rPr>
              <a:t>voivodeship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was the first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Polish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region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to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mobilize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EU funds for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the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purchase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of various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medical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equipment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for local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hospitals.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Nearly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50 contracts with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suppliers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have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been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signed for the total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value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of 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PLN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150 </a:t>
            </a:r>
            <a:r>
              <a:rPr lang="en-GB" sz="1500" spc="-5" dirty="0" err="1" smtClean="0">
                <a:solidFill>
                  <a:srgbClr val="04043F"/>
                </a:solidFill>
                <a:latin typeface="Arial"/>
                <a:cs typeface="Arial"/>
              </a:rPr>
              <a:t>mln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. Contracts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implemented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relate to the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purchase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of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ventilators,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computer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err="1" smtClean="0">
                <a:solidFill>
                  <a:srgbClr val="04043F"/>
                </a:solidFill>
                <a:latin typeface="Arial"/>
                <a:cs typeface="Arial"/>
              </a:rPr>
              <a:t>tomographs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, x-ray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machines,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defibrillators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, </a:t>
            </a:r>
            <a:r>
              <a:rPr lang="en-GB" sz="1500" spc="-5" dirty="0" err="1" smtClean="0">
                <a:solidFill>
                  <a:srgbClr val="04043F"/>
                </a:solidFill>
                <a:latin typeface="Arial"/>
                <a:cs typeface="Arial"/>
              </a:rPr>
              <a:t>cardiomonitors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,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decontamination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devices,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intensive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care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beds or specialized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vehicles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with a separate driver's space.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4239057" y="1630602"/>
            <a:ext cx="31025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Building</a:t>
            </a:r>
            <a:r>
              <a:rPr lang="pl-PL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 a </a:t>
            </a:r>
            <a:r>
              <a:rPr lang="pl-PL" sz="16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steady</a:t>
            </a:r>
            <a:r>
              <a:rPr lang="pl-PL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6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supply</a:t>
            </a:r>
            <a:r>
              <a:rPr lang="pl-PL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 of </a:t>
            </a:r>
            <a:r>
              <a:rPr lang="pl-PL" sz="1600" b="1" spc="-5" dirty="0" err="1">
                <a:solidFill>
                  <a:srgbClr val="04043F"/>
                </a:solidFill>
                <a:latin typeface="Arial"/>
                <a:cs typeface="Arial"/>
              </a:rPr>
              <a:t>m</a:t>
            </a:r>
            <a:r>
              <a:rPr lang="pl-PL" sz="16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edical</a:t>
            </a:r>
            <a:r>
              <a:rPr lang="pl-PL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pl-PL" sz="16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equipment</a:t>
            </a:r>
            <a:r>
              <a:rPr lang="pl-PL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16"/>
          <p:cNvSpPr txBox="1"/>
          <p:nvPr/>
        </p:nvSpPr>
        <p:spPr>
          <a:xfrm>
            <a:off x="8149407" y="1630602"/>
            <a:ext cx="339065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600" b="1" spc="-5" dirty="0" smtClean="0">
                <a:solidFill>
                  <a:srgbClr val="04043F"/>
                </a:solidFill>
                <a:latin typeface="Arial"/>
                <a:cs typeface="Arial"/>
              </a:rPr>
              <a:t>The </a:t>
            </a:r>
            <a:r>
              <a:rPr lang="en-GB" sz="1600" b="1" spc="-5" dirty="0">
                <a:solidFill>
                  <a:srgbClr val="04043F"/>
                </a:solidFill>
                <a:latin typeface="Arial"/>
                <a:cs typeface="Arial"/>
              </a:rPr>
              <a:t>need for rapid digitisation across the sector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17"/>
          <p:cNvSpPr txBox="1"/>
          <p:nvPr/>
        </p:nvSpPr>
        <p:spPr>
          <a:xfrm>
            <a:off x="8024839" y="2365794"/>
            <a:ext cx="3624969" cy="416011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97790" lvl="0">
              <a:lnSpc>
                <a:spcPts val="1700"/>
              </a:lnSpc>
              <a:spcBef>
                <a:spcPts val="340"/>
              </a:spcBef>
              <a:defRPr/>
            </a:pP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Digitisation can generate substantial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cost-savings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by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reducing the cost of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services</a:t>
            </a:r>
            <a:endParaRPr lang="pl-PL" sz="15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12700" marR="97790" lvl="0">
              <a:lnSpc>
                <a:spcPts val="1700"/>
              </a:lnSpc>
              <a:spcBef>
                <a:spcPts val="340"/>
              </a:spcBef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Examples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of digitisation:</a:t>
            </a:r>
          </a:p>
          <a:p>
            <a:pPr marL="298450" marR="97790" lvl="0" indent="-285750">
              <a:lnSpc>
                <a:spcPts val="1700"/>
              </a:lnSpc>
              <a:spcBef>
                <a:spcPts val="340"/>
              </a:spcBef>
              <a:buFont typeface="Wingdings" panose="05000000000000000000" pitchFamily="2" charset="2"/>
              <a:buChar char="v"/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Telemedicine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(remote medical consultations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)</a:t>
            </a:r>
            <a:endParaRPr lang="pl-PL" sz="1500" spc="-5" dirty="0" smtClean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700"/>
              </a:lnSpc>
              <a:spcBef>
                <a:spcPts val="340"/>
              </a:spcBef>
              <a:buFont typeface="Wingdings" panose="05000000000000000000" pitchFamily="2" charset="2"/>
              <a:buChar char="v"/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Electronic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health systems &amp; records </a:t>
            </a:r>
            <a:endParaRPr lang="pl-PL" sz="1500" spc="-5" dirty="0">
              <a:solidFill>
                <a:srgbClr val="04043F"/>
              </a:solidFill>
              <a:latin typeface="Arial"/>
              <a:cs typeface="Arial"/>
            </a:endParaRPr>
          </a:p>
          <a:p>
            <a:pPr marL="298450" marR="97790" lvl="0" indent="-285750">
              <a:lnSpc>
                <a:spcPts val="1700"/>
              </a:lnSpc>
              <a:spcBef>
                <a:spcPts val="340"/>
              </a:spcBef>
              <a:buFont typeface="Wingdings" panose="05000000000000000000" pitchFamily="2" charset="2"/>
              <a:buChar char="v"/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Remote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monitoring devices 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and</a:t>
            </a:r>
            <a:r>
              <a:rPr lang="pl-PL" sz="1500" spc="-5" dirty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biosensors to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improve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disease surveillance and,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consequently,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health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outcomes.</a:t>
            </a:r>
          </a:p>
          <a:p>
            <a:pPr marL="298450" marR="97790" lvl="0" indent="-285750">
              <a:lnSpc>
                <a:spcPts val="1700"/>
              </a:lnSpc>
              <a:spcBef>
                <a:spcPts val="340"/>
              </a:spcBef>
              <a:buFont typeface="Wingdings" panose="05000000000000000000" pitchFamily="2" charset="2"/>
              <a:buChar char="v"/>
              <a:defRPr/>
            </a:pP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Data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analytics 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and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artificial intelligence to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identify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high-risk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patients and provide targeted treatments.</a:t>
            </a:r>
          </a:p>
          <a:p>
            <a:pPr marL="12700" marR="97790" lvl="0">
              <a:lnSpc>
                <a:spcPts val="1700"/>
              </a:lnSpc>
              <a:spcBef>
                <a:spcPts val="340"/>
              </a:spcBef>
              <a:defRPr/>
            </a:pP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The impact of COVID-19 has heightened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awareness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of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the limitations of healthcare systems and the need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for</a:t>
            </a:r>
            <a:r>
              <a:rPr lang="pl-PL" sz="1500" spc="-5" dirty="0" smtClean="0">
                <a:solidFill>
                  <a:srgbClr val="04043F"/>
                </a:solidFill>
                <a:latin typeface="Arial"/>
                <a:cs typeface="Arial"/>
              </a:rPr>
              <a:t> </a:t>
            </a:r>
            <a:r>
              <a:rPr lang="en-GB" sz="1500" spc="-5" dirty="0" smtClean="0">
                <a:solidFill>
                  <a:srgbClr val="04043F"/>
                </a:solidFill>
                <a:latin typeface="Arial"/>
                <a:cs typeface="Arial"/>
              </a:rPr>
              <a:t>new </a:t>
            </a:r>
            <a:r>
              <a:rPr lang="en-GB" sz="1500" spc="-5" dirty="0">
                <a:solidFill>
                  <a:srgbClr val="04043F"/>
                </a:solidFill>
                <a:latin typeface="Arial"/>
                <a:cs typeface="Arial"/>
              </a:rPr>
              <a:t>digital approaches to healthcare delivery.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2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610107"/>
            <a:ext cx="72864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" dirty="0" smtClean="0"/>
              <a:t>High </a:t>
            </a:r>
            <a:r>
              <a:rPr lang="pl-PL" spc="-5" dirty="0" err="1" smtClean="0"/>
              <a:t>Potential</a:t>
            </a:r>
            <a:r>
              <a:rPr lang="pl-PL" spc="-5" dirty="0" smtClean="0"/>
              <a:t> </a:t>
            </a:r>
            <a:r>
              <a:rPr lang="pl-PL" spc="-5" dirty="0" err="1" smtClean="0"/>
              <a:t>Opportunities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10256" y="4546794"/>
            <a:ext cx="2365984" cy="142923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</a:t>
            </a:r>
            <a:r>
              <a:rPr kumimoji="0" lang="pl-PL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  <a:r>
              <a:rPr kumimoji="0" lang="pl-PL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Services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>
              <a:lnSpc>
                <a:spcPct val="89300"/>
              </a:lnSpc>
              <a:spcBef>
                <a:spcPts val="275"/>
              </a:spcBef>
            </a:pP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Increased use of digital solutions increases the risk of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cyberattacks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,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therefore </a:t>
            </a:r>
            <a:r>
              <a:rPr lang="pl-PL" sz="1400" spc="-5" dirty="0" err="1" smtClean="0">
                <a:solidFill>
                  <a:srgbClr val="050540"/>
                </a:solidFill>
                <a:latin typeface="Arial"/>
                <a:cs typeface="Arial"/>
              </a:rPr>
              <a:t>creating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pl-PL" sz="1400" spc="-5" dirty="0" err="1" smtClean="0">
                <a:solidFill>
                  <a:srgbClr val="050540"/>
                </a:solidFill>
                <a:latin typeface="Arial"/>
                <a:cs typeface="Arial"/>
              </a:rPr>
              <a:t>an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opportunity 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in promoting UK cybersecurity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solutions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368" y="4546794"/>
            <a:ext cx="2372385" cy="162095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</a:t>
            </a:r>
            <a:r>
              <a:rPr kumimoji="0" lang="pl-PL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  <a:r>
              <a:rPr kumimoji="0" lang="pl-PL" sz="1400" b="1" i="0" u="none" strike="noStrike" kern="1200" cap="none" spc="-5" normalizeH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Technologies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>
              <a:lnSpc>
                <a:spcPct val="89300"/>
              </a:lnSpc>
              <a:spcBef>
                <a:spcPts val="275"/>
              </a:spcBef>
            </a:pP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Central European markets are interested in more advanced digital health services and technologies such as: artificial intelligence in diagnostics and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radiology, 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robotic systems</a:t>
            </a:r>
            <a:r>
              <a:rPr kumimoji="0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505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2880" y="4546794"/>
            <a:ext cx="2364423" cy="123751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spc="-5" dirty="0" smtClean="0">
                <a:solidFill>
                  <a:srgbClr val="04043F"/>
                </a:solidFill>
                <a:latin typeface="Arial"/>
                <a:cs typeface="Arial"/>
              </a:rPr>
              <a:t>Healthcare </a:t>
            </a:r>
            <a:r>
              <a:rPr lang="pl-PL" sz="1400" b="1" spc="-5" dirty="0" err="1" smtClean="0">
                <a:solidFill>
                  <a:srgbClr val="04043F"/>
                </a:solidFill>
                <a:latin typeface="Arial"/>
                <a:cs typeface="Arial"/>
              </a:rPr>
              <a:t>Infrastructure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>
              <a:lnSpc>
                <a:spcPct val="89300"/>
              </a:lnSpc>
              <a:spcBef>
                <a:spcPts val="275"/>
              </a:spcBef>
            </a:pPr>
            <a:r>
              <a:rPr lang="pl-PL" sz="1400" spc="-5" dirty="0" err="1" smtClean="0">
                <a:solidFill>
                  <a:srgbClr val="050540"/>
                </a:solidFill>
                <a:latin typeface="Arial"/>
                <a:cs typeface="Arial"/>
              </a:rPr>
              <a:t>Among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services 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from modelling, financing and design to construction and operation, medical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equipment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0994" y="4546794"/>
            <a:ext cx="2334285" cy="181267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225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404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Pharmaceutical products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>
              <a:lnSpc>
                <a:spcPct val="89300"/>
              </a:lnSpc>
              <a:spcBef>
                <a:spcPts val="275"/>
              </a:spcBef>
            </a:pP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P</a:t>
            </a:r>
            <a:r>
              <a:rPr lang="en-GB" sz="1400" spc="-5" dirty="0" err="1" smtClean="0">
                <a:solidFill>
                  <a:srgbClr val="050540"/>
                </a:solidFill>
                <a:latin typeface="Arial"/>
                <a:cs typeface="Arial"/>
              </a:rPr>
              <a:t>harmaceutical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industry focuses on accelerating research and development using technology. With powerful computing power to </a:t>
            </a:r>
            <a:r>
              <a:rPr lang="en-GB" sz="1400" spc="-5" dirty="0" err="1">
                <a:solidFill>
                  <a:srgbClr val="050540"/>
                </a:solidFill>
                <a:latin typeface="Arial"/>
                <a:cs typeface="Arial"/>
              </a:rPr>
              <a:t>analyze</a:t>
            </a:r>
            <a:r>
              <a:rPr lang="en-GB" sz="1400" spc="-5" dirty="0">
                <a:solidFill>
                  <a:srgbClr val="050540"/>
                </a:solidFill>
                <a:latin typeface="Arial"/>
                <a:cs typeface="Arial"/>
              </a:rPr>
              <a:t> billions of data sets, Artificial Intelligence (AI) can be a key 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tool</a:t>
            </a:r>
            <a:r>
              <a:rPr lang="pl-PL" sz="1400" spc="-5" dirty="0" smtClean="0">
                <a:solidFill>
                  <a:srgbClr val="050540"/>
                </a:solidFill>
                <a:latin typeface="Arial"/>
                <a:cs typeface="Arial"/>
              </a:rPr>
              <a:t>.</a:t>
            </a:r>
            <a:r>
              <a:rPr lang="en-GB" sz="1400" spc="-5" dirty="0" smtClean="0">
                <a:solidFill>
                  <a:srgbClr val="050540"/>
                </a:solidFill>
                <a:latin typeface="Arial"/>
                <a:cs typeface="Arial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46" name="Picture 2" descr="Free Person Wearing Silver Aluminum Case Apple Watch With White Sport Band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30363" r="8024" b="22618"/>
          <a:stretch/>
        </p:blipFill>
        <p:spPr bwMode="auto">
          <a:xfrm>
            <a:off x="419299" y="1824816"/>
            <a:ext cx="2752724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From below of modern hydraulic luffing jib tower crane working at construction site near modern unfinished multistory building under cloudy sky in city Stock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b="21702"/>
          <a:stretch/>
        </p:blipFill>
        <p:spPr bwMode="auto">
          <a:xfrm>
            <a:off x="6181921" y="1823917"/>
            <a:ext cx="2754000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Engineer Fitting Prosthetic Arm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30232" r="25886" b="629"/>
          <a:stretch/>
        </p:blipFill>
        <p:spPr bwMode="auto">
          <a:xfrm>
            <a:off x="3300609" y="1823916"/>
            <a:ext cx="27527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ree Close-Up Photo Of Pills Stock Ph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16782" r="13364"/>
          <a:stretch/>
        </p:blipFill>
        <p:spPr bwMode="auto">
          <a:xfrm>
            <a:off x="9064508" y="1820740"/>
            <a:ext cx="2752724" cy="26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2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1410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Consumer Healthcare  CE Market Overview </vt:lpstr>
      <vt:lpstr>CE Healthcare Landscape</vt:lpstr>
      <vt:lpstr>Poland Healthcare Landscape</vt:lpstr>
      <vt:lpstr>Slovakia Healthcare Landscape</vt:lpstr>
      <vt:lpstr>Hungary Healthcare Landscape</vt:lpstr>
      <vt:lpstr>Romania Healthcare Landscape</vt:lpstr>
      <vt:lpstr>Bulgaria Healthcare Landscape</vt:lpstr>
      <vt:lpstr>PowerPoint Presentation</vt:lpstr>
      <vt:lpstr>High Potential Opportunities</vt:lpstr>
      <vt:lpstr>PowerPoint Presentation</vt:lpstr>
      <vt:lpstr>CEN DIT Healthcare Team</vt:lpstr>
      <vt:lpstr>PowerPoint Presentation</vt:lpstr>
    </vt:vector>
  </TitlesOfParts>
  <Company>The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consectetur  adipiscing elit</dc:title>
  <dc:creator>Katarzyna Skwara</dc:creator>
  <cp:lastModifiedBy>Magdalena Ociepa-Wroblewska</cp:lastModifiedBy>
  <cp:revision>71</cp:revision>
  <dcterms:created xsi:type="dcterms:W3CDTF">2022-08-23T06:39:42Z</dcterms:created>
  <dcterms:modified xsi:type="dcterms:W3CDTF">2022-10-13T07:52:31Z</dcterms:modified>
</cp:coreProperties>
</file>